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sldIdLst>
    <p:sldId id="256" r:id="rId3"/>
    <p:sldId id="379" r:id="rId4"/>
    <p:sldId id="388" r:id="rId5"/>
    <p:sldId id="380" r:id="rId6"/>
    <p:sldId id="324" r:id="rId7"/>
    <p:sldId id="323" r:id="rId8"/>
    <p:sldId id="381" r:id="rId9"/>
    <p:sldId id="382" r:id="rId10"/>
    <p:sldId id="384" r:id="rId11"/>
    <p:sldId id="383" r:id="rId12"/>
    <p:sldId id="385" r:id="rId13"/>
    <p:sldId id="386" r:id="rId14"/>
    <p:sldId id="387" r:id="rId15"/>
    <p:sldId id="257" r:id="rId16"/>
    <p:sldId id="322" r:id="rId17"/>
    <p:sldId id="258" r:id="rId18"/>
    <p:sldId id="259" r:id="rId19"/>
    <p:sldId id="294" r:id="rId20"/>
    <p:sldId id="343" r:id="rId21"/>
    <p:sldId id="342" r:id="rId22"/>
    <p:sldId id="260" r:id="rId23"/>
    <p:sldId id="261" r:id="rId24"/>
    <p:sldId id="325" r:id="rId25"/>
    <p:sldId id="326" r:id="rId26"/>
    <p:sldId id="262" r:id="rId27"/>
    <p:sldId id="327" r:id="rId28"/>
    <p:sldId id="310" r:id="rId29"/>
    <p:sldId id="311" r:id="rId30"/>
    <p:sldId id="312" r:id="rId31"/>
    <p:sldId id="328" r:id="rId32"/>
    <p:sldId id="263" r:id="rId33"/>
    <p:sldId id="329" r:id="rId34"/>
    <p:sldId id="330" r:id="rId35"/>
    <p:sldId id="267" r:id="rId36"/>
    <p:sldId id="331" r:id="rId37"/>
    <p:sldId id="265" r:id="rId38"/>
    <p:sldId id="266" r:id="rId39"/>
    <p:sldId id="332" r:id="rId40"/>
    <p:sldId id="268" r:id="rId41"/>
    <p:sldId id="333" r:id="rId42"/>
    <p:sldId id="335" r:id="rId43"/>
    <p:sldId id="334" r:id="rId44"/>
    <p:sldId id="336" r:id="rId45"/>
    <p:sldId id="337" r:id="rId46"/>
    <p:sldId id="338" r:id="rId47"/>
    <p:sldId id="344" r:id="rId48"/>
    <p:sldId id="339" r:id="rId49"/>
    <p:sldId id="340" r:id="rId50"/>
    <p:sldId id="341" r:id="rId51"/>
    <p:sldId id="345" r:id="rId52"/>
    <p:sldId id="269" r:id="rId53"/>
    <p:sldId id="354" r:id="rId54"/>
    <p:sldId id="274" r:id="rId55"/>
    <p:sldId id="272" r:id="rId56"/>
    <p:sldId id="355" r:id="rId57"/>
    <p:sldId id="356" r:id="rId58"/>
    <p:sldId id="357" r:id="rId59"/>
    <p:sldId id="358" r:id="rId60"/>
    <p:sldId id="359" r:id="rId61"/>
    <p:sldId id="360" r:id="rId62"/>
    <p:sldId id="364" r:id="rId63"/>
    <p:sldId id="346" r:id="rId64"/>
    <p:sldId id="348" r:id="rId65"/>
    <p:sldId id="349" r:id="rId66"/>
    <p:sldId id="350" r:id="rId67"/>
    <p:sldId id="351" r:id="rId68"/>
    <p:sldId id="369" r:id="rId69"/>
    <p:sldId id="353" r:id="rId70"/>
    <p:sldId id="365" r:id="rId71"/>
    <p:sldId id="366" r:id="rId72"/>
    <p:sldId id="367" r:id="rId73"/>
    <p:sldId id="370" r:id="rId74"/>
    <p:sldId id="275" r:id="rId75"/>
    <p:sldId id="276" r:id="rId76"/>
    <p:sldId id="277" r:id="rId77"/>
    <p:sldId id="278" r:id="rId78"/>
    <p:sldId id="371" r:id="rId79"/>
    <p:sldId id="279" r:id="rId80"/>
    <p:sldId id="280" r:id="rId81"/>
    <p:sldId id="281" r:id="rId82"/>
    <p:sldId id="282" r:id="rId83"/>
    <p:sldId id="283" r:id="rId84"/>
    <p:sldId id="284" r:id="rId85"/>
    <p:sldId id="285" r:id="rId86"/>
    <p:sldId id="286" r:id="rId87"/>
    <p:sldId id="287" r:id="rId88"/>
    <p:sldId id="288" r:id="rId89"/>
    <p:sldId id="372" r:id="rId90"/>
    <p:sldId id="289" r:id="rId91"/>
    <p:sldId id="290" r:id="rId92"/>
    <p:sldId id="291" r:id="rId93"/>
    <p:sldId id="292" r:id="rId94"/>
    <p:sldId id="293" r:id="rId95"/>
    <p:sldId id="363" r:id="rId96"/>
    <p:sldId id="374" r:id="rId97"/>
    <p:sldId id="375" r:id="rId98"/>
    <p:sldId id="373" r:id="rId99"/>
    <p:sldId id="376" r:id="rId100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viewProps" Target="view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8D359C6-CACF-4731-AB1E-8FB5C8C49D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89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B3916-35E0-4611-BFBC-470A0FDADC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316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27784-6690-402C-B45F-55B15F8400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5705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20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204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1521D02-ED70-4930-A6CA-9182D06048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1190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13933-FA3B-405E-A4D6-88EF12F6BC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3447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84946-B35A-488D-95BD-8908B551D7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5805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0A227-6F36-4BB6-899C-FA7814CE43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3026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8F980-B98E-4D42-9C4A-B968AAEC059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4359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7B349-BAA9-4253-AB5D-B75B02675F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472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92F9A-0B1E-4807-8C39-6D30F5A1E7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7010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D48A5-4309-4A14-ABB6-F18A5A0C20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877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998F9-B5B0-4312-BD30-D071BFB898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68943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9357A-9DF8-4503-A367-6585095B57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3365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B163C-9B02-4993-B7D4-0E6C02F815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2908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0B6DC-881E-4D25-863F-EF5F4532575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787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04BEE-B956-48A7-8808-40CFB28BE4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676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44C76-AE52-4477-839A-3336FB7B9A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649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1D097-960C-480B-8B5A-32724926F9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458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07EF5-07BA-41CC-8FA0-3CD23C3601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706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542F9-4EEF-4E00-86D1-1AEA7525B2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398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DC288-700D-4DC8-8E80-514B7C91BB1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361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63A13-4B33-4A29-8FF8-4557DFA63C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426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59BE4C21-91FA-4569-8E19-12A33F3443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198E453F-5FE5-4CA1-8CF2-40C6CE93BF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Synthesizable Verilog Coding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for RTL design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914400" y="1066800"/>
            <a:ext cx="21723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 dirty="0"/>
              <a:t>Lecture </a:t>
            </a:r>
            <a:r>
              <a:rPr lang="en-US" altLang="zh-TW" sz="3600" u="sng" dirty="0" smtClean="0"/>
              <a:t>08</a:t>
            </a:r>
            <a:endParaRPr lang="en-US" altLang="zh-TW" sz="36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Physical Layout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609600" y="2590800"/>
            <a:ext cx="2819400" cy="2743200"/>
            <a:chOff x="1776" y="1584"/>
            <a:chExt cx="1776" cy="1728"/>
          </a:xfrm>
        </p:grpSpPr>
        <p:sp>
          <p:nvSpPr>
            <p:cNvPr id="14343" name="Rectangle 4"/>
            <p:cNvSpPr>
              <a:spLocks noChangeArrowheads="1"/>
            </p:cNvSpPr>
            <p:nvPr/>
          </p:nvSpPr>
          <p:spPr bwMode="auto">
            <a:xfrm>
              <a:off x="1776" y="1584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ESL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(Electronic System Level)</a:t>
              </a:r>
            </a:p>
          </p:txBody>
        </p:sp>
        <p:sp>
          <p:nvSpPr>
            <p:cNvPr id="14344" name="Rectangle 5"/>
            <p:cNvSpPr>
              <a:spLocks noChangeArrowheads="1"/>
            </p:cNvSpPr>
            <p:nvPr/>
          </p:nvSpPr>
          <p:spPr bwMode="auto">
            <a:xfrm>
              <a:off x="1776" y="1920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RTL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(Register Transfer Level)</a:t>
              </a:r>
            </a:p>
          </p:txBody>
        </p:sp>
        <p:sp>
          <p:nvSpPr>
            <p:cNvPr id="14345" name="Rectangle 6"/>
            <p:cNvSpPr>
              <a:spLocks noChangeArrowheads="1"/>
            </p:cNvSpPr>
            <p:nvPr/>
          </p:nvSpPr>
          <p:spPr bwMode="auto">
            <a:xfrm>
              <a:off x="1776" y="225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gate-level design</a:t>
              </a:r>
            </a:p>
          </p:txBody>
        </p:sp>
        <p:sp>
          <p:nvSpPr>
            <p:cNvPr id="14346" name="Rectangle 7"/>
            <p:cNvSpPr>
              <a:spLocks noChangeArrowheads="1"/>
            </p:cNvSpPr>
            <p:nvPr/>
          </p:nvSpPr>
          <p:spPr bwMode="auto">
            <a:xfrm>
              <a:off x="1776" y="2592"/>
              <a:ext cx="17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circuit-level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(transistor-level)</a:t>
              </a:r>
            </a:p>
          </p:txBody>
        </p:sp>
        <p:sp>
          <p:nvSpPr>
            <p:cNvPr id="14347" name="Rectangle 8"/>
            <p:cNvSpPr>
              <a:spLocks noChangeArrowheads="1"/>
            </p:cNvSpPr>
            <p:nvPr/>
          </p:nvSpPr>
          <p:spPr bwMode="auto">
            <a:xfrm>
              <a:off x="1776" y="297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physical layout</a:t>
              </a:r>
            </a:p>
          </p:txBody>
        </p:sp>
      </p:grpSp>
      <p:pic>
        <p:nvPicPr>
          <p:cNvPr id="14340" name="Picture 9" descr="cell_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572000"/>
            <a:ext cx="12287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Line 10"/>
          <p:cNvSpPr>
            <a:spLocks noChangeShapeType="1"/>
          </p:cNvSpPr>
          <p:nvPr/>
        </p:nvSpPr>
        <p:spPr bwMode="auto">
          <a:xfrm>
            <a:off x="3124200" y="4953000"/>
            <a:ext cx="1066800" cy="17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2" name="AutoShape 11"/>
          <p:cNvSpPr>
            <a:spLocks noChangeArrowheads="1"/>
          </p:cNvSpPr>
          <p:nvPr/>
        </p:nvSpPr>
        <p:spPr bwMode="auto">
          <a:xfrm>
            <a:off x="4191000" y="4419600"/>
            <a:ext cx="1828800" cy="1981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Physical layout of a chip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1600" y="1981200"/>
            <a:ext cx="38100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image you find in fully-custom design</a:t>
            </a:r>
          </a:p>
        </p:txBody>
      </p:sp>
      <p:pic>
        <p:nvPicPr>
          <p:cNvPr id="15364" name="Picture 4" descr="x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432175"/>
            <a:ext cx="3843338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 descr="cell_lay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724400"/>
            <a:ext cx="12287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 descr="mosfet_zo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4724400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Gate-level to Circuit-level Transform</a:t>
            </a:r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609600" y="2590800"/>
            <a:ext cx="2819400" cy="2743200"/>
            <a:chOff x="1776" y="1584"/>
            <a:chExt cx="1776" cy="1728"/>
          </a:xfrm>
        </p:grpSpPr>
        <p:sp>
          <p:nvSpPr>
            <p:cNvPr id="16396" name="Rectangle 4"/>
            <p:cNvSpPr>
              <a:spLocks noChangeArrowheads="1"/>
            </p:cNvSpPr>
            <p:nvPr/>
          </p:nvSpPr>
          <p:spPr bwMode="auto">
            <a:xfrm>
              <a:off x="1776" y="1584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ESL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(Electronic System Level)</a:t>
              </a:r>
            </a:p>
          </p:txBody>
        </p:sp>
        <p:sp>
          <p:nvSpPr>
            <p:cNvPr id="16397" name="Rectangle 5"/>
            <p:cNvSpPr>
              <a:spLocks noChangeArrowheads="1"/>
            </p:cNvSpPr>
            <p:nvPr/>
          </p:nvSpPr>
          <p:spPr bwMode="auto">
            <a:xfrm>
              <a:off x="1776" y="1920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RTL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(Register Transfer Level)</a:t>
              </a:r>
            </a:p>
          </p:txBody>
        </p:sp>
        <p:sp>
          <p:nvSpPr>
            <p:cNvPr id="16398" name="Rectangle 6"/>
            <p:cNvSpPr>
              <a:spLocks noChangeArrowheads="1"/>
            </p:cNvSpPr>
            <p:nvPr/>
          </p:nvSpPr>
          <p:spPr bwMode="auto">
            <a:xfrm>
              <a:off x="1776" y="225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gate-level design</a:t>
              </a:r>
            </a:p>
          </p:txBody>
        </p:sp>
        <p:sp>
          <p:nvSpPr>
            <p:cNvPr id="16399" name="Rectangle 7"/>
            <p:cNvSpPr>
              <a:spLocks noChangeArrowheads="1"/>
            </p:cNvSpPr>
            <p:nvPr/>
          </p:nvSpPr>
          <p:spPr bwMode="auto">
            <a:xfrm>
              <a:off x="1776" y="2592"/>
              <a:ext cx="17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circuit-level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(transistor-level)</a:t>
              </a:r>
            </a:p>
          </p:txBody>
        </p:sp>
        <p:sp>
          <p:nvSpPr>
            <p:cNvPr id="16400" name="Rectangle 8"/>
            <p:cNvSpPr>
              <a:spLocks noChangeArrowheads="1"/>
            </p:cNvSpPr>
            <p:nvPr/>
          </p:nvSpPr>
          <p:spPr bwMode="auto">
            <a:xfrm>
              <a:off x="1776" y="297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physical layout</a:t>
              </a:r>
            </a:p>
          </p:txBody>
        </p:sp>
      </p:grpSp>
      <p:sp>
        <p:nvSpPr>
          <p:cNvPr id="16388" name="Line 9"/>
          <p:cNvSpPr>
            <a:spLocks noChangeShapeType="1"/>
          </p:cNvSpPr>
          <p:nvPr/>
        </p:nvSpPr>
        <p:spPr bwMode="auto">
          <a:xfrm flipV="1">
            <a:off x="3048000" y="2438400"/>
            <a:ext cx="106680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89" name="AutoShape 10"/>
          <p:cNvSpPr>
            <a:spLocks noChangeArrowheads="1"/>
          </p:cNvSpPr>
          <p:nvPr/>
        </p:nvSpPr>
        <p:spPr bwMode="auto">
          <a:xfrm>
            <a:off x="4114800" y="1905000"/>
            <a:ext cx="14478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6390" name="Line 11"/>
          <p:cNvSpPr>
            <a:spLocks noChangeShapeType="1"/>
          </p:cNvSpPr>
          <p:nvPr/>
        </p:nvSpPr>
        <p:spPr bwMode="auto">
          <a:xfrm>
            <a:off x="3124200" y="4495800"/>
            <a:ext cx="1066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1" name="AutoShape 12"/>
          <p:cNvSpPr>
            <a:spLocks noChangeArrowheads="1"/>
          </p:cNvSpPr>
          <p:nvPr/>
        </p:nvSpPr>
        <p:spPr bwMode="auto">
          <a:xfrm>
            <a:off x="4191000" y="2895600"/>
            <a:ext cx="2895600" cy="3657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6392" name="Line 13"/>
          <p:cNvSpPr>
            <a:spLocks noChangeShapeType="1"/>
          </p:cNvSpPr>
          <p:nvPr/>
        </p:nvSpPr>
        <p:spPr bwMode="auto">
          <a:xfrm>
            <a:off x="3124200" y="4495800"/>
            <a:ext cx="1066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3" name="Line 14"/>
          <p:cNvSpPr>
            <a:spLocks noChangeShapeType="1"/>
          </p:cNvSpPr>
          <p:nvPr/>
        </p:nvSpPr>
        <p:spPr bwMode="auto">
          <a:xfrm>
            <a:off x="3124200" y="4495800"/>
            <a:ext cx="1066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6394" name="Picture 15" descr="nand_g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057400"/>
            <a:ext cx="10668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5" name="Picture 16" descr="cmos_n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71800"/>
            <a:ext cx="21050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RTL to Gate-level transform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609600" y="2590800"/>
            <a:ext cx="2819400" cy="2743200"/>
            <a:chOff x="1776" y="1584"/>
            <a:chExt cx="1776" cy="1728"/>
          </a:xfrm>
        </p:grpSpPr>
        <p:sp>
          <p:nvSpPr>
            <p:cNvPr id="17418" name="Rectangle 4"/>
            <p:cNvSpPr>
              <a:spLocks noChangeArrowheads="1"/>
            </p:cNvSpPr>
            <p:nvPr/>
          </p:nvSpPr>
          <p:spPr bwMode="auto">
            <a:xfrm>
              <a:off x="1776" y="1584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ESL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(Electronic System Level)</a:t>
              </a:r>
            </a:p>
          </p:txBody>
        </p:sp>
        <p:sp>
          <p:nvSpPr>
            <p:cNvPr id="17419" name="Rectangle 5"/>
            <p:cNvSpPr>
              <a:spLocks noChangeArrowheads="1"/>
            </p:cNvSpPr>
            <p:nvPr/>
          </p:nvSpPr>
          <p:spPr bwMode="auto">
            <a:xfrm>
              <a:off x="1776" y="1920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RTL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(Register Transfer Level)</a:t>
              </a:r>
            </a:p>
          </p:txBody>
        </p:sp>
        <p:sp>
          <p:nvSpPr>
            <p:cNvPr id="17420" name="Rectangle 6"/>
            <p:cNvSpPr>
              <a:spLocks noChangeArrowheads="1"/>
            </p:cNvSpPr>
            <p:nvPr/>
          </p:nvSpPr>
          <p:spPr bwMode="auto">
            <a:xfrm>
              <a:off x="1776" y="225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gate-level design</a:t>
              </a:r>
            </a:p>
          </p:txBody>
        </p:sp>
        <p:sp>
          <p:nvSpPr>
            <p:cNvPr id="17421" name="Rectangle 7"/>
            <p:cNvSpPr>
              <a:spLocks noChangeArrowheads="1"/>
            </p:cNvSpPr>
            <p:nvPr/>
          </p:nvSpPr>
          <p:spPr bwMode="auto">
            <a:xfrm>
              <a:off x="1776" y="2592"/>
              <a:ext cx="17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circuit-level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(transistor-level)</a:t>
              </a:r>
            </a:p>
          </p:txBody>
        </p:sp>
        <p:sp>
          <p:nvSpPr>
            <p:cNvPr id="17422" name="Rectangle 8"/>
            <p:cNvSpPr>
              <a:spLocks noChangeArrowheads="1"/>
            </p:cNvSpPr>
            <p:nvPr/>
          </p:nvSpPr>
          <p:spPr bwMode="auto">
            <a:xfrm>
              <a:off x="1776" y="297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physical layout</a:t>
              </a:r>
            </a:p>
          </p:txBody>
        </p:sp>
      </p:grpSp>
      <p:pic>
        <p:nvPicPr>
          <p:cNvPr id="17412" name="Picture 9" descr="gate_le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419600"/>
            <a:ext cx="196532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Line 10"/>
          <p:cNvSpPr>
            <a:spLocks noChangeShapeType="1"/>
          </p:cNvSpPr>
          <p:nvPr/>
        </p:nvSpPr>
        <p:spPr bwMode="auto">
          <a:xfrm flipV="1">
            <a:off x="3124200" y="2895600"/>
            <a:ext cx="12954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4" name="Line 11"/>
          <p:cNvSpPr>
            <a:spLocks noChangeShapeType="1"/>
          </p:cNvSpPr>
          <p:nvPr/>
        </p:nvSpPr>
        <p:spPr bwMode="auto">
          <a:xfrm>
            <a:off x="3048000" y="3962400"/>
            <a:ext cx="7620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5" name="AutoShape 12"/>
          <p:cNvSpPr>
            <a:spLocks noChangeArrowheads="1"/>
          </p:cNvSpPr>
          <p:nvPr/>
        </p:nvSpPr>
        <p:spPr bwMode="auto">
          <a:xfrm>
            <a:off x="3810000" y="4191000"/>
            <a:ext cx="2514600" cy="1676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7416" name="Text Box 13"/>
          <p:cNvSpPr txBox="1">
            <a:spLocks noChangeArrowheads="1"/>
          </p:cNvSpPr>
          <p:nvPr/>
        </p:nvSpPr>
        <p:spPr bwMode="auto">
          <a:xfrm>
            <a:off x="4648200" y="2286000"/>
            <a:ext cx="18065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reg  A, B, C, D,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always @(*)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E = A&amp;B | C&amp;D;</a:t>
            </a:r>
          </a:p>
        </p:txBody>
      </p:sp>
      <p:sp>
        <p:nvSpPr>
          <p:cNvPr id="17417" name="AutoShape 14"/>
          <p:cNvSpPr>
            <a:spLocks noChangeArrowheads="1"/>
          </p:cNvSpPr>
          <p:nvPr/>
        </p:nvSpPr>
        <p:spPr bwMode="auto">
          <a:xfrm>
            <a:off x="4419600" y="2133600"/>
            <a:ext cx="2209800" cy="1447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State-of-art chip design</a:t>
            </a:r>
          </a:p>
        </p:txBody>
      </p:sp>
      <p:pic>
        <p:nvPicPr>
          <p:cNvPr id="18435" name="Picture 12" descr="x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91000"/>
            <a:ext cx="3005138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36" name="AutoShape 13"/>
          <p:cNvCxnSpPr>
            <a:cxnSpLocks noChangeShapeType="1"/>
            <a:stCxn id="18444" idx="2"/>
          </p:cNvCxnSpPr>
          <p:nvPr/>
        </p:nvCxnSpPr>
        <p:spPr bwMode="auto">
          <a:xfrm rot="16200000" flipV="1">
            <a:off x="4201319" y="4772819"/>
            <a:ext cx="431800" cy="1757362"/>
          </a:xfrm>
          <a:prstGeom prst="bentConnector4">
            <a:avLst>
              <a:gd name="adj1" fmla="val -52940"/>
              <a:gd name="adj2" fmla="val 9015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8437" name="Picture 14" descr="cell_lay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2287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8" name="Group 18"/>
          <p:cNvGrpSpPr>
            <a:grpSpLocks/>
          </p:cNvGrpSpPr>
          <p:nvPr/>
        </p:nvGrpSpPr>
        <p:grpSpPr bwMode="auto">
          <a:xfrm>
            <a:off x="3886200" y="2590800"/>
            <a:ext cx="2819400" cy="3276600"/>
            <a:chOff x="3360" y="1632"/>
            <a:chExt cx="1776" cy="2064"/>
          </a:xfrm>
        </p:grpSpPr>
        <p:sp>
          <p:nvSpPr>
            <p:cNvPr id="18441" name="Rectangle 6"/>
            <p:cNvSpPr>
              <a:spLocks noChangeArrowheads="1"/>
            </p:cNvSpPr>
            <p:nvPr/>
          </p:nvSpPr>
          <p:spPr bwMode="auto">
            <a:xfrm>
              <a:off x="3360" y="2304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RTL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(Register Transfer Level)</a:t>
              </a:r>
            </a:p>
          </p:txBody>
        </p:sp>
        <p:sp>
          <p:nvSpPr>
            <p:cNvPr id="18442" name="Rectangle 7"/>
            <p:cNvSpPr>
              <a:spLocks noChangeArrowheads="1"/>
            </p:cNvSpPr>
            <p:nvPr/>
          </p:nvSpPr>
          <p:spPr bwMode="auto">
            <a:xfrm>
              <a:off x="3360" y="2640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gate-level design</a:t>
              </a:r>
            </a:p>
          </p:txBody>
        </p:sp>
        <p:sp>
          <p:nvSpPr>
            <p:cNvPr id="18443" name="Rectangle 8"/>
            <p:cNvSpPr>
              <a:spLocks noChangeArrowheads="1"/>
            </p:cNvSpPr>
            <p:nvPr/>
          </p:nvSpPr>
          <p:spPr bwMode="auto">
            <a:xfrm>
              <a:off x="3360" y="2976"/>
              <a:ext cx="17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circuit-level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(transistor-level)</a:t>
              </a:r>
            </a:p>
          </p:txBody>
        </p:sp>
        <p:sp>
          <p:nvSpPr>
            <p:cNvPr id="18444" name="Rectangle 9"/>
            <p:cNvSpPr>
              <a:spLocks noChangeArrowheads="1"/>
            </p:cNvSpPr>
            <p:nvPr/>
          </p:nvSpPr>
          <p:spPr bwMode="auto">
            <a:xfrm>
              <a:off x="3360" y="3360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physical layout</a:t>
              </a:r>
            </a:p>
          </p:txBody>
        </p:sp>
        <p:sp>
          <p:nvSpPr>
            <p:cNvPr id="18445" name="Line 15"/>
            <p:cNvSpPr>
              <a:spLocks noChangeShapeType="1"/>
            </p:cNvSpPr>
            <p:nvPr/>
          </p:nvSpPr>
          <p:spPr bwMode="auto">
            <a:xfrm>
              <a:off x="4080" y="20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6" name="Text Box 16"/>
            <p:cNvSpPr txBox="1">
              <a:spLocks noChangeArrowheads="1"/>
            </p:cNvSpPr>
            <p:nvPr/>
          </p:nvSpPr>
          <p:spPr bwMode="auto">
            <a:xfrm>
              <a:off x="3504" y="1632"/>
              <a:ext cx="131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always @(posedge clk)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A &lt;= B+C;</a:t>
              </a:r>
            </a:p>
          </p:txBody>
        </p:sp>
      </p:grpSp>
      <p:sp>
        <p:nvSpPr>
          <p:cNvPr id="18439" name="AutoShape 17"/>
          <p:cNvSpPr>
            <a:spLocks/>
          </p:cNvSpPr>
          <p:nvPr/>
        </p:nvSpPr>
        <p:spPr bwMode="auto">
          <a:xfrm>
            <a:off x="6781800" y="4191000"/>
            <a:ext cx="304800" cy="16764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8440" name="Text Box 19"/>
          <p:cNvSpPr txBox="1">
            <a:spLocks noChangeArrowheads="1"/>
          </p:cNvSpPr>
          <p:nvPr/>
        </p:nvSpPr>
        <p:spPr bwMode="auto">
          <a:xfrm>
            <a:off x="7086600" y="4648200"/>
            <a:ext cx="17081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automatically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processed by EDA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Still some comments before we begin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Common error of beginners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non-synthesizable coding style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 wrong code may result in correct simulation wave-form/FPGA outcome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synthesizable but without concrete imagine on hardware generated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long path delay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extremely large chip area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Caution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8459788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2514600" y="6019800"/>
            <a:ext cx="3127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(adopted from CIC technical report)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Correct method of doing RTL coding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Step 1: draw the block diagram of your hardware</a:t>
            </a:r>
          </a:p>
          <a:p>
            <a:pPr lvl="1" eaLnBrk="1" hangingPunct="1"/>
            <a:r>
              <a:rPr lang="en-US" altLang="zh-TW" sz="2400" smtClean="0"/>
              <a:t>be aware of </a:t>
            </a:r>
            <a:r>
              <a:rPr lang="en-US" altLang="zh-TW" sz="2400" smtClean="0">
                <a:solidFill>
                  <a:schemeClr val="hlink"/>
                </a:solidFill>
              </a:rPr>
              <a:t>combinational</a:t>
            </a:r>
            <a:r>
              <a:rPr lang="en-US" altLang="zh-TW" sz="2400" smtClean="0"/>
              <a:t> and </a:t>
            </a:r>
            <a:r>
              <a:rPr lang="en-US" altLang="zh-TW" sz="2400" smtClean="0">
                <a:solidFill>
                  <a:schemeClr val="hlink"/>
                </a:solidFill>
              </a:rPr>
              <a:t>sequential</a:t>
            </a:r>
            <a:r>
              <a:rPr lang="en-US" altLang="zh-TW" sz="2400" smtClean="0"/>
              <a:t> circuit</a:t>
            </a:r>
          </a:p>
          <a:p>
            <a:pPr eaLnBrk="1" hangingPunct="1"/>
            <a:r>
              <a:rPr lang="en-US" altLang="zh-TW" sz="2800" smtClean="0"/>
              <a:t>Step 2: translate each block into Verilog/VHDL code</a:t>
            </a:r>
          </a:p>
          <a:p>
            <a:pPr lvl="1" eaLnBrk="1" hangingPunct="1"/>
            <a:r>
              <a:rPr lang="en-US" altLang="zh-TW" sz="2400" smtClean="0"/>
              <a:t>follow fixed </a:t>
            </a:r>
            <a:r>
              <a:rPr lang="en-US" altLang="zh-TW" sz="2400" smtClean="0">
                <a:solidFill>
                  <a:schemeClr val="hlink"/>
                </a:solidFill>
              </a:rPr>
              <a:t>coding style</a:t>
            </a:r>
          </a:p>
          <a:p>
            <a:pPr lvl="1" eaLnBrk="1" hangingPunct="1"/>
            <a:endParaRPr lang="en-US" altLang="zh-TW" sz="2400" smtClean="0">
              <a:solidFill>
                <a:schemeClr val="hlink"/>
              </a:solidFill>
            </a:endParaRPr>
          </a:p>
          <a:p>
            <a:pPr eaLnBrk="1" hangingPunct="1"/>
            <a:r>
              <a:rPr lang="en-US" altLang="zh-TW" sz="2800" smtClean="0">
                <a:solidFill>
                  <a:schemeClr val="hlink"/>
                </a:solidFill>
              </a:rPr>
              <a:t>always have a hardware block diagram in your minds!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Suggestion to beginners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 “</a:t>
            </a:r>
            <a:r>
              <a:rPr lang="en-US" altLang="zh-TW" smtClean="0">
                <a:solidFill>
                  <a:schemeClr val="hlink"/>
                </a:solidFill>
              </a:rPr>
              <a:t>synthesis</a:t>
            </a:r>
            <a:r>
              <a:rPr lang="en-US" altLang="zh-TW" smtClean="0"/>
              <a:t>” for each small piece of your code</a:t>
            </a:r>
          </a:p>
          <a:p>
            <a:pPr lvl="1" eaLnBrk="1" hangingPunct="1"/>
            <a:r>
              <a:rPr lang="en-US" altLang="zh-TW" smtClean="0"/>
              <a:t>synthesis means: translate a higher level design to a lower level design (e.g. RTL=&gt; gate-level)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use “Tools-&gt;Net List Viewer -&gt; RTL view” of Quartus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Course Material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 smtClean="0"/>
              <a:t>[Thomas] Thomas &amp;</a:t>
            </a:r>
            <a:r>
              <a:rPr lang="en-US" altLang="zh-TW" sz="2400" dirty="0" err="1" smtClean="0"/>
              <a:t>Moorby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The Verilog Hardware Description Language</a:t>
            </a:r>
            <a:r>
              <a:rPr lang="en-US" altLang="zh-TW" sz="2400" dirty="0" smtClean="0"/>
              <a:t>, 5/e, </a:t>
            </a:r>
            <a:r>
              <a:rPr lang="en-US" altLang="zh-TW" sz="2400" dirty="0" err="1" smtClean="0"/>
              <a:t>Kluware</a:t>
            </a:r>
            <a:r>
              <a:rPr lang="en-US" altLang="zh-TW" sz="2400" dirty="0" smtClean="0"/>
              <a:t> Academic, </a:t>
            </a:r>
            <a:r>
              <a:rPr lang="en-US" altLang="zh-TW" sz="2400" dirty="0" smtClean="0"/>
              <a:t>2008</a:t>
            </a:r>
          </a:p>
          <a:p>
            <a:pPr lvl="1" eaLnBrk="1" hangingPunct="1"/>
            <a:r>
              <a:rPr lang="en-US" altLang="zh-TW" sz="2000" dirty="0" smtClean="0">
                <a:solidFill>
                  <a:srgbClr val="FF0000"/>
                </a:solidFill>
              </a:rPr>
              <a:t>free e-Book @CGU library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lvl="1" eaLnBrk="1" hangingPunct="1"/>
            <a:endParaRPr lang="en-US" altLang="zh-TW" sz="2000" dirty="0" smtClean="0"/>
          </a:p>
          <a:p>
            <a:pPr eaLnBrk="1" hangingPunct="1"/>
            <a:r>
              <a:rPr lang="en-US" altLang="zh-TW" sz="2400" dirty="0" smtClean="0"/>
              <a:t>[</a:t>
            </a:r>
            <a:r>
              <a:rPr lang="en-US" altLang="zh-TW" sz="2400" dirty="0" err="1" smtClean="0"/>
              <a:t>Uyemura</a:t>
            </a:r>
            <a:r>
              <a:rPr lang="en-US" altLang="zh-TW" sz="2400" dirty="0" smtClean="0"/>
              <a:t>] J. P. </a:t>
            </a:r>
            <a:r>
              <a:rPr lang="en-US" altLang="zh-TW" sz="2400" dirty="0" err="1" smtClean="0"/>
              <a:t>Uyemura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Introduction to VLSI Circuits and Systems</a:t>
            </a:r>
            <a:r>
              <a:rPr lang="en-US" altLang="zh-TW" sz="2400" dirty="0" smtClean="0"/>
              <a:t>, John Wiley &amp; Sons, 2002</a:t>
            </a:r>
          </a:p>
          <a:p>
            <a:pPr marL="457200" lvl="1" indent="0" eaLnBrk="1" hangingPunct="1">
              <a:buNone/>
            </a:pPr>
            <a:endParaRPr lang="en-US" altLang="zh-TW" sz="2000" dirty="0" smtClean="0"/>
          </a:p>
          <a:p>
            <a:pPr eaLnBrk="1" hangingPunct="1"/>
            <a:r>
              <a:rPr lang="en-US" altLang="zh-TW" sz="2400" dirty="0" smtClean="0">
                <a:solidFill>
                  <a:schemeClr val="hlink"/>
                </a:solidFill>
              </a:rPr>
              <a:t>Find your favorite Verilog book and read by yourself!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Now we begin to talk about Verilog coding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Verilog coding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smtClean="0"/>
              <a:t>structural description</a:t>
            </a:r>
          </a:p>
          <a:p>
            <a:pPr lvl="1" eaLnBrk="1" hangingPunct="1"/>
            <a:r>
              <a:rPr lang="en-US" altLang="zh-TW" smtClean="0"/>
              <a:t>describe the hardware directly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behavior description</a:t>
            </a:r>
          </a:p>
          <a:p>
            <a:pPr lvl="1" eaLnBrk="1" hangingPunct="1"/>
            <a:r>
              <a:rPr lang="en-US" altLang="zh-TW" smtClean="0"/>
              <a:t>the “register transfer” rules</a:t>
            </a:r>
          </a:p>
          <a:p>
            <a:pPr lvl="1" eaLnBrk="1" hangingPunct="1"/>
            <a:r>
              <a:rPr lang="en-US" altLang="zh-TW" smtClean="0">
                <a:solidFill>
                  <a:schemeClr val="hlink"/>
                </a:solidFill>
              </a:rPr>
              <a:t>most of beginners error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5791200" y="4495800"/>
            <a:ext cx="2590800" cy="2200275"/>
            <a:chOff x="2976" y="1872"/>
            <a:chExt cx="1632" cy="1386"/>
          </a:xfrm>
        </p:grpSpPr>
        <p:sp>
          <p:nvSpPr>
            <p:cNvPr id="25606" name="Text Box 5"/>
            <p:cNvSpPr txBox="1">
              <a:spLocks noChangeArrowheads="1"/>
            </p:cNvSpPr>
            <p:nvPr/>
          </p:nvSpPr>
          <p:spPr bwMode="auto">
            <a:xfrm>
              <a:off x="3072" y="1968"/>
              <a:ext cx="1438" cy="1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input    A [3:0];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input    B [3:0];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input    clock;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       S [3:0];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always @(posedge clock)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S &lt;= #1 A+B;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</p:txBody>
        </p:sp>
        <p:sp>
          <p:nvSpPr>
            <p:cNvPr id="25607" name="AutoShape 6"/>
            <p:cNvSpPr>
              <a:spLocks noChangeArrowheads="1"/>
            </p:cNvSpPr>
            <p:nvPr/>
          </p:nvSpPr>
          <p:spPr bwMode="auto">
            <a:xfrm>
              <a:off x="2976" y="1872"/>
              <a:ext cx="1632" cy="13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pic>
        <p:nvPicPr>
          <p:cNvPr id="25605" name="Picture 7" descr="demo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14400"/>
            <a:ext cx="3589338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Structural description (1)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describing a hardware with block diagram in minds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structural description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describing a hardware with </a:t>
            </a:r>
            <a:r>
              <a:rPr lang="en-US" altLang="zh-TW" sz="2800" smtClean="0">
                <a:solidFill>
                  <a:schemeClr val="hlink"/>
                </a:solidFill>
              </a:rPr>
              <a:t>detailed block diagram</a:t>
            </a:r>
            <a:r>
              <a:rPr lang="en-US" altLang="zh-TW" sz="2800" smtClean="0"/>
              <a:t> in minds</a:t>
            </a:r>
          </a:p>
        </p:txBody>
      </p:sp>
      <p:pic>
        <p:nvPicPr>
          <p:cNvPr id="27652" name="Picture 4" descr="demo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24200"/>
            <a:ext cx="3589338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 descr="demo_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3914775" cy="376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4267200" y="46482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“module”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basic unit for Verilog hardware design is a “module”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hardware you designed is a module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you may have sub-modules in your design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structural description to describe the hardware architecture of a module: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Step 1: module declaration with input/output specifications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Step 2: instance sub-modules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Step 3: declare wires and make connections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structural description</a:t>
            </a:r>
          </a:p>
        </p:txBody>
      </p:sp>
      <p:pic>
        <p:nvPicPr>
          <p:cNvPr id="29699" name="Picture 3" descr="demo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4371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 descr="demo_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3589338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structural description</a:t>
            </a:r>
          </a:p>
        </p:txBody>
      </p:sp>
      <p:pic>
        <p:nvPicPr>
          <p:cNvPr id="30723" name="Picture 3" descr="demo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4371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 descr="demo_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3589338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228600" y="2133600"/>
            <a:ext cx="45720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2727325" y="2500313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module declaration</a:t>
            </a:r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>
            <a:off x="4724400" y="2362200"/>
            <a:ext cx="3886200" cy="3352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5394325" y="5776913"/>
            <a:ext cx="2225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the module you designed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structural description</a:t>
            </a:r>
          </a:p>
        </p:txBody>
      </p:sp>
      <p:pic>
        <p:nvPicPr>
          <p:cNvPr id="31747" name="Picture 3" descr="demo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4371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 descr="demo_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3589338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1752600" y="2133600"/>
            <a:ext cx="2667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4403725" y="2043113"/>
            <a:ext cx="2274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input/output specification</a:t>
            </a:r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457200" y="2514600"/>
            <a:ext cx="2209800" cy="1295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structural description</a:t>
            </a:r>
          </a:p>
        </p:txBody>
      </p:sp>
      <p:pic>
        <p:nvPicPr>
          <p:cNvPr id="32771" name="Picture 3" descr="demo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4371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4" descr="demo_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3589338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533400" y="2514600"/>
            <a:ext cx="2057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2774" name="AutoShape 7"/>
          <p:cNvSpPr>
            <a:spLocks noChangeArrowheads="1"/>
          </p:cNvSpPr>
          <p:nvPr/>
        </p:nvSpPr>
        <p:spPr bwMode="auto">
          <a:xfrm>
            <a:off x="7086600" y="2362200"/>
            <a:ext cx="7620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structural description</a:t>
            </a:r>
          </a:p>
        </p:txBody>
      </p:sp>
      <p:pic>
        <p:nvPicPr>
          <p:cNvPr id="33795" name="Picture 3" descr="demo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4371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 descr="demo_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3589338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533400" y="2971800"/>
            <a:ext cx="2057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auto">
          <a:xfrm>
            <a:off x="6553200" y="5334000"/>
            <a:ext cx="7620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Course package of this lecture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power point slides: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lec07-verilog.pptx: concepts of Verilog coding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lab07-verilog.ppt:x exercises for this lab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lec07a-abs_diff: RTL design example R=|A-B|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Verilog source code: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sub-</a:t>
            </a:r>
            <a:r>
              <a:rPr lang="en-US" altLang="zh-TW" sz="2400" dirty="0" err="1" smtClean="0"/>
              <a:t>dir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components</a:t>
            </a:r>
            <a:r>
              <a:rPr lang="en-US" altLang="zh-TW" sz="2400" dirty="0" smtClean="0"/>
              <a:t>: for Ex01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sub-</a:t>
            </a:r>
            <a:r>
              <a:rPr lang="en-US" altLang="zh-TW" sz="2400" dirty="0" err="1" smtClean="0"/>
              <a:t>dir</a:t>
            </a:r>
            <a:r>
              <a:rPr lang="en-US" altLang="zh-TW" sz="2400" dirty="0" smtClean="0"/>
              <a:t> </a:t>
            </a:r>
            <a:r>
              <a:rPr lang="en-US" altLang="zh-TW" sz="2400" i="1" dirty="0" err="1" smtClean="0"/>
              <a:t>abs_diff</a:t>
            </a:r>
            <a:r>
              <a:rPr lang="en-US" altLang="zh-TW" sz="2400" dirty="0" smtClean="0"/>
              <a:t>: the demo code of R=|A-B|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sub-</a:t>
            </a:r>
            <a:r>
              <a:rPr lang="en-US" altLang="zh-TW" sz="2400" dirty="0" err="1" smtClean="0"/>
              <a:t>dir</a:t>
            </a:r>
            <a:r>
              <a:rPr lang="en-US" altLang="zh-TW" sz="2400" dirty="0" smtClean="0"/>
              <a:t> </a:t>
            </a:r>
            <a:r>
              <a:rPr lang="en-US" altLang="zh-TW" sz="2400" i="1" dirty="0" err="1" smtClean="0"/>
              <a:t>synthesis_demo</a:t>
            </a:r>
            <a:r>
              <a:rPr lang="en-US" altLang="zh-TW" sz="2400" dirty="0" smtClean="0"/>
              <a:t>: a demo code to show you Verilog-&gt;HW synthesis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/>
              <a:t>module</a:t>
            </a:r>
            <a:r>
              <a:rPr lang="en-US" altLang="zh-TW" smtClean="0">
                <a:latin typeface="Arial" panose="020B0604020202020204" pitchFamily="34" charset="0"/>
              </a:rPr>
              <a:t>”</a:t>
            </a:r>
            <a:endParaRPr lang="en-US" altLang="zh-TW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basic unit for Verilog hardware design is a </a:t>
            </a:r>
            <a:r>
              <a:rPr lang="en-US" altLang="zh-TW" sz="2800" smtClean="0">
                <a:latin typeface="Arial" panose="020B0604020202020204" pitchFamily="34" charset="0"/>
              </a:rPr>
              <a:t>“</a:t>
            </a:r>
            <a:r>
              <a:rPr lang="en-US" altLang="zh-TW" sz="2800" smtClean="0"/>
              <a:t>module</a:t>
            </a:r>
            <a:r>
              <a:rPr lang="en-US" altLang="zh-TW" sz="2800" smtClean="0">
                <a:latin typeface="Arial" panose="020B0604020202020204" pitchFamily="34" charset="0"/>
              </a:rPr>
              <a:t>”</a:t>
            </a:r>
            <a:endParaRPr lang="en-US" altLang="zh-TW" sz="2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hardware you designed is a module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you may have sub-modules in your design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structural description to describe the hardware architecture of a module: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Step 1: module declaration with input/output specifications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Step 2: instance sub-modules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Step 3: declare wires and make connections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Instance Sub-Modules</a:t>
            </a:r>
          </a:p>
        </p:txBody>
      </p:sp>
      <p:pic>
        <p:nvPicPr>
          <p:cNvPr id="35843" name="Picture 3" descr="demo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4371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 descr="demo_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14600"/>
            <a:ext cx="3589338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AutoShape 5"/>
          <p:cNvSpPr>
            <a:spLocks noChangeArrowheads="1"/>
          </p:cNvSpPr>
          <p:nvPr/>
        </p:nvSpPr>
        <p:spPr bwMode="auto">
          <a:xfrm>
            <a:off x="685800" y="3733800"/>
            <a:ext cx="19812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 flipV="1">
            <a:off x="2667000" y="3733800"/>
            <a:ext cx="32004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47" name="AutoShape 7"/>
          <p:cNvSpPr>
            <a:spLocks noChangeArrowheads="1"/>
          </p:cNvSpPr>
          <p:nvPr/>
        </p:nvSpPr>
        <p:spPr bwMode="auto">
          <a:xfrm>
            <a:off x="5867400" y="3276600"/>
            <a:ext cx="28956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Instance Sub-Modules</a:t>
            </a:r>
          </a:p>
        </p:txBody>
      </p:sp>
      <p:pic>
        <p:nvPicPr>
          <p:cNvPr id="36867" name="Picture 3" descr="demo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4371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 descr="demo_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14600"/>
            <a:ext cx="3589338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838200" y="3733800"/>
            <a:ext cx="533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6870" name="AutoShape 7"/>
          <p:cNvSpPr>
            <a:spLocks noChangeArrowheads="1"/>
          </p:cNvSpPr>
          <p:nvPr/>
        </p:nvSpPr>
        <p:spPr bwMode="auto">
          <a:xfrm>
            <a:off x="6705600" y="3505200"/>
            <a:ext cx="7620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1889125" y="3619500"/>
            <a:ext cx="234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type of this sub-module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Instance Sub-Modules</a:t>
            </a:r>
          </a:p>
        </p:txBody>
      </p:sp>
      <p:pic>
        <p:nvPicPr>
          <p:cNvPr id="37891" name="Picture 3" descr="demo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4371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 descr="demo_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14600"/>
            <a:ext cx="3589338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1295400" y="3733800"/>
            <a:ext cx="533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8001000" y="3505200"/>
            <a:ext cx="685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2057400" y="3657600"/>
            <a:ext cx="3594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name of this block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(you can give any name as you want)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TW" smtClean="0"/>
              <a:t>A sub-module with detailed design</a:t>
            </a:r>
          </a:p>
        </p:txBody>
      </p:sp>
      <p:pic>
        <p:nvPicPr>
          <p:cNvPr id="38915" name="Picture 3" descr="demo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4371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4" descr="ad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362200"/>
            <a:ext cx="28956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AutoShape 5"/>
          <p:cNvSpPr>
            <a:spLocks noChangeArrowheads="1"/>
          </p:cNvSpPr>
          <p:nvPr/>
        </p:nvSpPr>
        <p:spPr bwMode="auto">
          <a:xfrm>
            <a:off x="762000" y="3733800"/>
            <a:ext cx="17526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4876800" y="2057400"/>
            <a:ext cx="3733800" cy="3505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V="1">
            <a:off x="2514600" y="3886200"/>
            <a:ext cx="23622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/>
              <a:t>module</a:t>
            </a:r>
            <a:r>
              <a:rPr lang="en-US" altLang="zh-TW" smtClean="0">
                <a:latin typeface="Arial" panose="020B0604020202020204" pitchFamily="34" charset="0"/>
              </a:rPr>
              <a:t>”</a:t>
            </a:r>
            <a:endParaRPr lang="en-US" altLang="zh-TW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basic unit for Verilog hardware design is a </a:t>
            </a:r>
            <a:r>
              <a:rPr lang="en-US" altLang="zh-TW" sz="2800" smtClean="0">
                <a:latin typeface="Arial" panose="020B0604020202020204" pitchFamily="34" charset="0"/>
              </a:rPr>
              <a:t>“</a:t>
            </a:r>
            <a:r>
              <a:rPr lang="en-US" altLang="zh-TW" sz="2800" smtClean="0"/>
              <a:t>module</a:t>
            </a:r>
            <a:r>
              <a:rPr lang="en-US" altLang="zh-TW" sz="2800" smtClean="0">
                <a:latin typeface="Arial" panose="020B0604020202020204" pitchFamily="34" charset="0"/>
              </a:rPr>
              <a:t>”</a:t>
            </a:r>
            <a:endParaRPr lang="en-US" altLang="zh-TW" sz="2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hardware you designed is a module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you may have sub-modules in your design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structural description to describe the hardware architecture of a module: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Step 1: module declaration with input/output specifications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Step 2: instance sub-modules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Step 3: declare wires and make connections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Declare wires</a:t>
            </a:r>
          </a:p>
        </p:txBody>
      </p:sp>
      <p:pic>
        <p:nvPicPr>
          <p:cNvPr id="40963" name="Picture 3" descr="demo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4371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 descr="demo_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14600"/>
            <a:ext cx="3589338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762000" y="3200400"/>
            <a:ext cx="21336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2895600" y="3429000"/>
            <a:ext cx="35814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6477000" y="3962400"/>
            <a:ext cx="914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Connecting ports of modules</a:t>
            </a:r>
          </a:p>
        </p:txBody>
      </p:sp>
      <p:pic>
        <p:nvPicPr>
          <p:cNvPr id="41987" name="Picture 3" descr="demo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4371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4" descr="demo_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14600"/>
            <a:ext cx="3589338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Line 5"/>
          <p:cNvSpPr>
            <a:spLocks noChangeShapeType="1"/>
          </p:cNvSpPr>
          <p:nvPr/>
        </p:nvSpPr>
        <p:spPr bwMode="auto">
          <a:xfrm flipV="1">
            <a:off x="2514600" y="4114800"/>
            <a:ext cx="39624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0" name="AutoShape 6"/>
          <p:cNvSpPr>
            <a:spLocks noChangeArrowheads="1"/>
          </p:cNvSpPr>
          <p:nvPr/>
        </p:nvSpPr>
        <p:spPr bwMode="auto">
          <a:xfrm>
            <a:off x="6477000" y="3962400"/>
            <a:ext cx="914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41991" name="AutoShape 7"/>
          <p:cNvSpPr>
            <a:spLocks noChangeArrowheads="1"/>
          </p:cNvSpPr>
          <p:nvPr/>
        </p:nvSpPr>
        <p:spPr bwMode="auto">
          <a:xfrm>
            <a:off x="1143000" y="4191000"/>
            <a:ext cx="13716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41992" name="AutoShape 8"/>
          <p:cNvSpPr>
            <a:spLocks noChangeArrowheads="1"/>
          </p:cNvSpPr>
          <p:nvPr/>
        </p:nvSpPr>
        <p:spPr bwMode="auto">
          <a:xfrm>
            <a:off x="1143000" y="5029200"/>
            <a:ext cx="13716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 flipV="1">
            <a:off x="2514600" y="4267200"/>
            <a:ext cx="38862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Lab Exercise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962400" cy="28194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Write a Verilog module for this accumulator circuit</a:t>
            </a:r>
          </a:p>
          <a:p>
            <a:pPr eaLnBrk="1" hangingPunct="1"/>
            <a:r>
              <a:rPr lang="en-US" altLang="zh-TW" sz="2400" smtClean="0"/>
              <a:t>provided that the following sub-modules are given</a:t>
            </a:r>
          </a:p>
          <a:p>
            <a:pPr lvl="1" eaLnBrk="1" hangingPunct="1"/>
            <a:r>
              <a:rPr lang="en-US" altLang="zh-TW" sz="2000" smtClean="0"/>
              <a:t>adder</a:t>
            </a:r>
          </a:p>
          <a:p>
            <a:pPr lvl="1" eaLnBrk="1" hangingPunct="1"/>
            <a:r>
              <a:rPr lang="en-US" altLang="zh-TW" sz="2000" smtClean="0"/>
              <a:t>MUX</a:t>
            </a:r>
          </a:p>
          <a:p>
            <a:pPr lvl="1" eaLnBrk="1" hangingPunct="1"/>
            <a:r>
              <a:rPr lang="en-US" altLang="zh-TW" sz="2000" smtClean="0"/>
              <a:t>register with load enable</a:t>
            </a:r>
          </a:p>
        </p:txBody>
      </p:sp>
      <p:grpSp>
        <p:nvGrpSpPr>
          <p:cNvPr id="43012" name="Group 38"/>
          <p:cNvGrpSpPr>
            <a:grpSpLocks/>
          </p:cNvGrpSpPr>
          <p:nvPr/>
        </p:nvGrpSpPr>
        <p:grpSpPr bwMode="auto">
          <a:xfrm>
            <a:off x="4191000" y="2057400"/>
            <a:ext cx="3429000" cy="4114800"/>
            <a:chOff x="1200" y="1584"/>
            <a:chExt cx="2160" cy="2592"/>
          </a:xfrm>
        </p:grpSpPr>
        <p:grpSp>
          <p:nvGrpSpPr>
            <p:cNvPr id="43013" name="Group 8"/>
            <p:cNvGrpSpPr>
              <a:grpSpLocks/>
            </p:cNvGrpSpPr>
            <p:nvPr/>
          </p:nvGrpSpPr>
          <p:grpSpPr bwMode="auto">
            <a:xfrm>
              <a:off x="1728" y="3408"/>
              <a:ext cx="1632" cy="528"/>
              <a:chOff x="1344" y="3504"/>
              <a:chExt cx="1632" cy="432"/>
            </a:xfrm>
          </p:grpSpPr>
          <p:sp>
            <p:nvSpPr>
              <p:cNvPr id="43041" name="Rectangle 4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16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Register R</a:t>
                </a:r>
              </a:p>
            </p:txBody>
          </p:sp>
          <p:sp>
            <p:nvSpPr>
              <p:cNvPr id="43042" name="AutoShape 5"/>
              <p:cNvSpPr>
                <a:spLocks noChangeArrowheads="1"/>
              </p:cNvSpPr>
              <p:nvPr/>
            </p:nvSpPr>
            <p:spPr bwMode="auto">
              <a:xfrm rot="5400000">
                <a:off x="1344" y="3792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43043" name="Text Box 7"/>
              <p:cNvSpPr txBox="1">
                <a:spLocks noChangeArrowheads="1"/>
              </p:cNvSpPr>
              <p:nvPr/>
            </p:nvSpPr>
            <p:spPr bwMode="auto">
              <a:xfrm>
                <a:off x="1344" y="3552"/>
                <a:ext cx="314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Load</a:t>
                </a:r>
              </a:p>
            </p:txBody>
          </p:sp>
        </p:grpSp>
        <p:sp>
          <p:nvSpPr>
            <p:cNvPr id="43014" name="AutoShape 9"/>
            <p:cNvSpPr>
              <a:spLocks noChangeArrowheads="1"/>
            </p:cNvSpPr>
            <p:nvPr/>
          </p:nvSpPr>
          <p:spPr bwMode="auto">
            <a:xfrm>
              <a:off x="1872" y="2880"/>
              <a:ext cx="1296" cy="288"/>
            </a:xfrm>
            <a:custGeom>
              <a:avLst/>
              <a:gdLst>
                <a:gd name="T0" fmla="*/ 4 w 21600"/>
                <a:gd name="T1" fmla="*/ 0 h 21600"/>
                <a:gd name="T2" fmla="*/ 2 w 21600"/>
                <a:gd name="T3" fmla="*/ 0 h 21600"/>
                <a:gd name="T4" fmla="*/ 1 w 21600"/>
                <a:gd name="T5" fmla="*/ 0 h 21600"/>
                <a:gd name="T6" fmla="*/ 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MUX</a:t>
              </a:r>
            </a:p>
          </p:txBody>
        </p:sp>
        <p:sp>
          <p:nvSpPr>
            <p:cNvPr id="43015" name="Line 10"/>
            <p:cNvSpPr>
              <a:spLocks noChangeShapeType="1"/>
            </p:cNvSpPr>
            <p:nvPr/>
          </p:nvSpPr>
          <p:spPr bwMode="auto">
            <a:xfrm>
              <a:off x="2496" y="31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6" name="Rectangle 11"/>
            <p:cNvSpPr>
              <a:spLocks noChangeArrowheads="1"/>
            </p:cNvSpPr>
            <p:nvPr/>
          </p:nvSpPr>
          <p:spPr bwMode="auto">
            <a:xfrm>
              <a:off x="2496" y="2064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adder</a:t>
              </a:r>
            </a:p>
          </p:txBody>
        </p:sp>
        <p:sp>
          <p:nvSpPr>
            <p:cNvPr id="43017" name="Line 12"/>
            <p:cNvSpPr>
              <a:spLocks noChangeShapeType="1"/>
            </p:cNvSpPr>
            <p:nvPr/>
          </p:nvSpPr>
          <p:spPr bwMode="auto">
            <a:xfrm>
              <a:off x="2880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8" name="Line 13"/>
            <p:cNvSpPr>
              <a:spLocks noChangeShapeType="1"/>
            </p:cNvSpPr>
            <p:nvPr/>
          </p:nvSpPr>
          <p:spPr bwMode="auto">
            <a:xfrm>
              <a:off x="2160" y="244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9" name="Text Box 14"/>
            <p:cNvSpPr txBox="1">
              <a:spLocks noChangeArrowheads="1"/>
            </p:cNvSpPr>
            <p:nvPr/>
          </p:nvSpPr>
          <p:spPr bwMode="auto">
            <a:xfrm>
              <a:off x="2064" y="225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43020" name="Line 15"/>
            <p:cNvSpPr>
              <a:spLocks noChangeShapeType="1"/>
            </p:cNvSpPr>
            <p:nvPr/>
          </p:nvSpPr>
          <p:spPr bwMode="auto">
            <a:xfrm>
              <a:off x="2496" y="39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1" name="Line 16"/>
            <p:cNvSpPr>
              <a:spLocks noChangeShapeType="1"/>
            </p:cNvSpPr>
            <p:nvPr/>
          </p:nvSpPr>
          <p:spPr bwMode="auto">
            <a:xfrm>
              <a:off x="2746" y="1785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2" name="Line 17"/>
            <p:cNvSpPr>
              <a:spLocks noChangeShapeType="1"/>
            </p:cNvSpPr>
            <p:nvPr/>
          </p:nvSpPr>
          <p:spPr bwMode="auto">
            <a:xfrm>
              <a:off x="2698" y="1881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3" name="Text Box 18"/>
            <p:cNvSpPr txBox="1">
              <a:spLocks noChangeArrowheads="1"/>
            </p:cNvSpPr>
            <p:nvPr/>
          </p:nvSpPr>
          <p:spPr bwMode="auto">
            <a:xfrm>
              <a:off x="2602" y="178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43024" name="Text Box 19"/>
            <p:cNvSpPr txBox="1">
              <a:spLocks noChangeArrowheads="1"/>
            </p:cNvSpPr>
            <p:nvPr/>
          </p:nvSpPr>
          <p:spPr bwMode="auto">
            <a:xfrm>
              <a:off x="2640" y="158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43025" name="Text Box 20"/>
            <p:cNvSpPr txBox="1">
              <a:spLocks noChangeArrowheads="1"/>
            </p:cNvSpPr>
            <p:nvPr/>
          </p:nvSpPr>
          <p:spPr bwMode="auto">
            <a:xfrm>
              <a:off x="2640" y="2064"/>
              <a:ext cx="23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ea typeface="標楷體" panose="03000509000000000000" pitchFamily="65" charset="-120"/>
                  <a:cs typeface="新細明體" panose="02020500000000000000" pitchFamily="18" charset="-120"/>
                </a:rPr>
                <a:t>in1</a:t>
              </a:r>
            </a:p>
          </p:txBody>
        </p:sp>
        <p:sp>
          <p:nvSpPr>
            <p:cNvPr id="43026" name="Text Box 21"/>
            <p:cNvSpPr txBox="1">
              <a:spLocks noChangeArrowheads="1"/>
            </p:cNvSpPr>
            <p:nvPr/>
          </p:nvSpPr>
          <p:spPr bwMode="auto">
            <a:xfrm>
              <a:off x="2976" y="2064"/>
              <a:ext cx="23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ea typeface="標楷體" panose="03000509000000000000" pitchFamily="65" charset="-120"/>
                  <a:cs typeface="新細明體" panose="02020500000000000000" pitchFamily="18" charset="-120"/>
                </a:rPr>
                <a:t>in0</a:t>
              </a:r>
            </a:p>
          </p:txBody>
        </p:sp>
        <p:sp>
          <p:nvSpPr>
            <p:cNvPr id="43027" name="Text Box 22"/>
            <p:cNvSpPr txBox="1">
              <a:spLocks noChangeArrowheads="1"/>
            </p:cNvSpPr>
            <p:nvPr/>
          </p:nvSpPr>
          <p:spPr bwMode="auto">
            <a:xfrm>
              <a:off x="2400" y="3408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ea typeface="標楷體" panose="03000509000000000000" pitchFamily="65" charset="-120"/>
                  <a:cs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43028" name="Text Box 23"/>
            <p:cNvSpPr txBox="1">
              <a:spLocks noChangeArrowheads="1"/>
            </p:cNvSpPr>
            <p:nvPr/>
          </p:nvSpPr>
          <p:spPr bwMode="auto">
            <a:xfrm>
              <a:off x="2400" y="3792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ea typeface="標楷體" panose="03000509000000000000" pitchFamily="65" charset="-120"/>
                  <a:cs typeface="新細明體" panose="02020500000000000000" pitchFamily="18" charset="-120"/>
                </a:rPr>
                <a:t>Q</a:t>
              </a:r>
            </a:p>
          </p:txBody>
        </p:sp>
        <p:sp>
          <p:nvSpPr>
            <p:cNvPr id="43029" name="Line 24"/>
            <p:cNvSpPr>
              <a:spLocks noChangeShapeType="1"/>
            </p:cNvSpPr>
            <p:nvPr/>
          </p:nvSpPr>
          <p:spPr bwMode="auto">
            <a:xfrm>
              <a:off x="2448" y="32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0" name="Line 25"/>
            <p:cNvSpPr>
              <a:spLocks noChangeShapeType="1"/>
            </p:cNvSpPr>
            <p:nvPr/>
          </p:nvSpPr>
          <p:spPr bwMode="auto">
            <a:xfrm>
              <a:off x="2448" y="398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1" name="Text Box 26"/>
            <p:cNvSpPr txBox="1">
              <a:spLocks noChangeArrowheads="1"/>
            </p:cNvSpPr>
            <p:nvPr/>
          </p:nvSpPr>
          <p:spPr bwMode="auto">
            <a:xfrm>
              <a:off x="2534" y="315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43032" name="Text Box 27"/>
            <p:cNvSpPr txBox="1">
              <a:spLocks noChangeArrowheads="1"/>
            </p:cNvSpPr>
            <p:nvPr/>
          </p:nvSpPr>
          <p:spPr bwMode="auto">
            <a:xfrm>
              <a:off x="2534" y="3927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43033" name="Line 28"/>
            <p:cNvSpPr>
              <a:spLocks noChangeShapeType="1"/>
            </p:cNvSpPr>
            <p:nvPr/>
          </p:nvSpPr>
          <p:spPr bwMode="auto">
            <a:xfrm>
              <a:off x="3216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4" name="Line 29"/>
            <p:cNvSpPr>
              <a:spLocks noChangeShapeType="1"/>
            </p:cNvSpPr>
            <p:nvPr/>
          </p:nvSpPr>
          <p:spPr bwMode="auto">
            <a:xfrm>
              <a:off x="3168" y="187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5" name="Text Box 30"/>
            <p:cNvSpPr txBox="1">
              <a:spLocks noChangeArrowheads="1"/>
            </p:cNvSpPr>
            <p:nvPr/>
          </p:nvSpPr>
          <p:spPr bwMode="auto">
            <a:xfrm>
              <a:off x="2976" y="177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8</a:t>
              </a:r>
            </a:p>
          </p:txBody>
        </p:sp>
        <p:cxnSp>
          <p:nvCxnSpPr>
            <p:cNvPr id="43036" name="AutoShape 33"/>
            <p:cNvCxnSpPr>
              <a:cxnSpLocks noChangeShapeType="1"/>
              <a:stCxn id="43020" idx="1"/>
              <a:endCxn id="43033" idx="0"/>
            </p:cNvCxnSpPr>
            <p:nvPr/>
          </p:nvCxnSpPr>
          <p:spPr bwMode="auto">
            <a:xfrm rot="5400000" flipH="1" flipV="1">
              <a:off x="1656" y="2616"/>
              <a:ext cx="2400" cy="720"/>
            </a:xfrm>
            <a:prstGeom prst="bentConnector5">
              <a:avLst>
                <a:gd name="adj1" fmla="val -5"/>
                <a:gd name="adj2" fmla="val 156250"/>
                <a:gd name="adj3" fmla="val 10374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37" name="Line 34"/>
            <p:cNvSpPr>
              <a:spLocks noChangeShapeType="1"/>
            </p:cNvSpPr>
            <p:nvPr/>
          </p:nvSpPr>
          <p:spPr bwMode="auto">
            <a:xfrm>
              <a:off x="1392" y="35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8" name="Text Box 35"/>
            <p:cNvSpPr txBox="1">
              <a:spLocks noChangeArrowheads="1"/>
            </p:cNvSpPr>
            <p:nvPr/>
          </p:nvSpPr>
          <p:spPr bwMode="auto">
            <a:xfrm>
              <a:off x="1200" y="3456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</a:t>
              </a:r>
            </a:p>
          </p:txBody>
        </p:sp>
        <p:sp>
          <p:nvSpPr>
            <p:cNvPr id="43039" name="Line 36"/>
            <p:cNvSpPr>
              <a:spLocks noChangeShapeType="1"/>
            </p:cNvSpPr>
            <p:nvPr/>
          </p:nvSpPr>
          <p:spPr bwMode="auto">
            <a:xfrm>
              <a:off x="1392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40" name="Text Box 37"/>
            <p:cNvSpPr txBox="1">
              <a:spLocks noChangeArrowheads="1"/>
            </p:cNvSpPr>
            <p:nvPr/>
          </p:nvSpPr>
          <p:spPr bwMode="auto">
            <a:xfrm>
              <a:off x="1200" y="297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Caution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782887"/>
          </a:xfrm>
        </p:spPr>
        <p:txBody>
          <a:bodyPr/>
          <a:lstStyle/>
          <a:p>
            <a:pPr eaLnBrk="1" hangingPunct="1"/>
            <a:r>
              <a:rPr lang="en-US" altLang="zh-TW" smtClean="0"/>
              <a:t>always use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>
                <a:solidFill>
                  <a:schemeClr val="hlink"/>
                </a:solidFill>
              </a:rPr>
              <a:t>wire</a:t>
            </a:r>
            <a:r>
              <a:rPr lang="en-US" altLang="zh-TW" smtClean="0">
                <a:latin typeface="Arial" panose="020B0604020202020204" pitchFamily="34" charset="0"/>
              </a:rPr>
              <a:t>”</a:t>
            </a:r>
            <a:r>
              <a:rPr lang="en-US" altLang="zh-TW" smtClean="0"/>
              <a:t> to declare signals in structural description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no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/>
              <a:t>always @(</a:t>
            </a:r>
            <a:r>
              <a:rPr lang="en-US" altLang="zh-TW" smtClean="0">
                <a:latin typeface="Arial" panose="020B0604020202020204" pitchFamily="34" charset="0"/>
              </a:rPr>
              <a:t>…</a:t>
            </a:r>
            <a:r>
              <a:rPr lang="en-US" altLang="zh-TW" smtClean="0"/>
              <a:t>)</a:t>
            </a:r>
            <a:r>
              <a:rPr lang="en-US" altLang="zh-TW" smtClean="0">
                <a:latin typeface="Arial" panose="020B0604020202020204" pitchFamily="34" charset="0"/>
              </a:rPr>
              <a:t>”</a:t>
            </a:r>
            <a:r>
              <a:rPr lang="en-US" altLang="zh-TW" smtClean="0"/>
              <a:t> in structural description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Let’s start from RTL design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Structural Description (2)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describe the hardware with Boolean/arithmetic equations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>
                <a:solidFill>
                  <a:schemeClr val="hlink"/>
                </a:solidFill>
              </a:rPr>
              <a:t>assign</a:t>
            </a:r>
            <a:r>
              <a:rPr lang="en-US" altLang="zh-TW" smtClean="0">
                <a:latin typeface="Arial" panose="020B0604020202020204" pitchFamily="34" charset="0"/>
              </a:rPr>
              <a:t>”</a:t>
            </a:r>
            <a:r>
              <a:rPr lang="en-US" altLang="zh-TW" smtClean="0"/>
              <a:t> statement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868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the </a:t>
            </a:r>
            <a:r>
              <a:rPr lang="en-US" altLang="zh-TW" sz="2400" smtClean="0">
                <a:latin typeface="Arial" panose="020B0604020202020204" pitchFamily="34" charset="0"/>
              </a:rPr>
              <a:t>“</a:t>
            </a:r>
            <a:r>
              <a:rPr lang="en-US" altLang="zh-TW" sz="2400" smtClean="0"/>
              <a:t>assign</a:t>
            </a:r>
            <a:r>
              <a:rPr lang="en-US" altLang="zh-TW" sz="2400" smtClean="0">
                <a:latin typeface="Arial" panose="020B0604020202020204" pitchFamily="34" charset="0"/>
              </a:rPr>
              <a:t>”</a:t>
            </a:r>
            <a:r>
              <a:rPr lang="en-US" altLang="zh-TW" sz="2400" smtClean="0"/>
              <a:t> a wire as driven by some combinational circuit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Example 1: the Boolean equation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Example 2: the arithmetic equation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Example 3: the multiplexer (MUX)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>
                <a:solidFill>
                  <a:schemeClr val="hlink"/>
                </a:solidFill>
              </a:rPr>
              <a:t>assign</a:t>
            </a:r>
            <a:r>
              <a:rPr lang="en-US" altLang="zh-TW" smtClean="0">
                <a:latin typeface="Arial" panose="020B0604020202020204" pitchFamily="34" charset="0"/>
              </a:rPr>
              <a:t>”</a:t>
            </a:r>
            <a:r>
              <a:rPr lang="en-US" altLang="zh-TW" smtClean="0"/>
              <a:t> statement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411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the </a:t>
            </a:r>
            <a:r>
              <a:rPr lang="en-US" altLang="zh-TW" sz="2000" smtClean="0">
                <a:latin typeface="Arial" panose="020B0604020202020204" pitchFamily="34" charset="0"/>
              </a:rPr>
              <a:t>“</a:t>
            </a:r>
            <a:r>
              <a:rPr lang="en-US" altLang="zh-TW" sz="2000" smtClean="0"/>
              <a:t>assign</a:t>
            </a:r>
            <a:r>
              <a:rPr lang="en-US" altLang="zh-TW" sz="2000" smtClean="0">
                <a:latin typeface="Arial" panose="020B0604020202020204" pitchFamily="34" charset="0"/>
              </a:rPr>
              <a:t>”</a:t>
            </a:r>
            <a:r>
              <a:rPr lang="en-US" altLang="zh-TW" sz="2000" smtClean="0"/>
              <a:t> a wire as driven by some combinational circuit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Example 1: the Boolean equation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Example 2: the arithmetic equation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Example 3: the multiplexer (MUX)</a:t>
            </a:r>
          </a:p>
        </p:txBody>
      </p:sp>
      <p:grpSp>
        <p:nvGrpSpPr>
          <p:cNvPr id="47108" name="Group 6"/>
          <p:cNvGrpSpPr>
            <a:grpSpLocks/>
          </p:cNvGrpSpPr>
          <p:nvPr/>
        </p:nvGrpSpPr>
        <p:grpSpPr bwMode="auto">
          <a:xfrm>
            <a:off x="990600" y="4191000"/>
            <a:ext cx="2365375" cy="949325"/>
            <a:chOff x="624" y="2640"/>
            <a:chExt cx="1490" cy="598"/>
          </a:xfrm>
        </p:grpSpPr>
        <p:pic>
          <p:nvPicPr>
            <p:cNvPr id="47114" name="Picture 4" descr="gate_circui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640"/>
              <a:ext cx="1310" cy="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5" name="Text Box 5"/>
            <p:cNvSpPr txBox="1">
              <a:spLocks noChangeArrowheads="1"/>
            </p:cNvSpPr>
            <p:nvPr/>
          </p:nvSpPr>
          <p:spPr bwMode="auto">
            <a:xfrm>
              <a:off x="1920" y="2976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E</a:t>
              </a:r>
            </a:p>
          </p:txBody>
        </p:sp>
      </p:grpSp>
      <p:sp>
        <p:nvSpPr>
          <p:cNvPr id="47109" name="Text Box 7"/>
          <p:cNvSpPr txBox="1">
            <a:spLocks noChangeArrowheads="1"/>
          </p:cNvSpPr>
          <p:nvPr/>
        </p:nvSpPr>
        <p:spPr bwMode="auto">
          <a:xfrm>
            <a:off x="4800600" y="3581400"/>
            <a:ext cx="28194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module my_circuit (A, B, C, 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input  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input  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input  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output 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wire     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assign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D = A&amp;B;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assign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E = C | 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endmodule</a:t>
            </a:r>
          </a:p>
        </p:txBody>
      </p:sp>
      <p:sp>
        <p:nvSpPr>
          <p:cNvPr id="47110" name="AutoShape 8"/>
          <p:cNvSpPr>
            <a:spLocks noChangeArrowheads="1"/>
          </p:cNvSpPr>
          <p:nvPr/>
        </p:nvSpPr>
        <p:spPr bwMode="auto">
          <a:xfrm>
            <a:off x="3733800" y="4648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953000" y="5562600"/>
            <a:ext cx="3579813" cy="855663"/>
            <a:chOff x="3120" y="3504"/>
            <a:chExt cx="2255" cy="539"/>
          </a:xfrm>
        </p:grpSpPr>
        <p:sp>
          <p:nvSpPr>
            <p:cNvPr id="47112" name="AutoShape 9"/>
            <p:cNvSpPr>
              <a:spLocks noChangeArrowheads="1"/>
            </p:cNvSpPr>
            <p:nvPr/>
          </p:nvSpPr>
          <p:spPr bwMode="auto">
            <a:xfrm>
              <a:off x="3120" y="3504"/>
              <a:ext cx="1152" cy="3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47113" name="Text Box 10"/>
            <p:cNvSpPr txBox="1">
              <a:spLocks noChangeArrowheads="1"/>
            </p:cNvSpPr>
            <p:nvPr/>
          </p:nvSpPr>
          <p:spPr bwMode="auto">
            <a:xfrm>
              <a:off x="3782" y="3831"/>
              <a:ext cx="15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the same operators to C/C++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>
                <a:solidFill>
                  <a:schemeClr val="hlink"/>
                </a:solidFill>
              </a:rPr>
              <a:t>assign</a:t>
            </a:r>
            <a:r>
              <a:rPr lang="en-US" altLang="zh-TW" smtClean="0">
                <a:latin typeface="Arial" panose="020B0604020202020204" pitchFamily="34" charset="0"/>
              </a:rPr>
              <a:t>”</a:t>
            </a:r>
            <a:r>
              <a:rPr lang="en-US" altLang="zh-TW" smtClean="0"/>
              <a:t> statement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411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the </a:t>
            </a:r>
            <a:r>
              <a:rPr lang="en-US" altLang="zh-TW" sz="2000" smtClean="0">
                <a:latin typeface="Arial" panose="020B0604020202020204" pitchFamily="34" charset="0"/>
              </a:rPr>
              <a:t>“</a:t>
            </a:r>
            <a:r>
              <a:rPr lang="en-US" altLang="zh-TW" sz="2000" smtClean="0"/>
              <a:t>assign</a:t>
            </a:r>
            <a:r>
              <a:rPr lang="en-US" altLang="zh-TW" sz="2000" smtClean="0">
                <a:latin typeface="Arial" panose="020B0604020202020204" pitchFamily="34" charset="0"/>
              </a:rPr>
              <a:t>”</a:t>
            </a:r>
            <a:r>
              <a:rPr lang="en-US" altLang="zh-TW" sz="2000" smtClean="0"/>
              <a:t> a wire as driven by some combinational circuit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Example 1: the Boolean equation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Example 2: the arithmetic equation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Example 3: the multiplexer (MUX)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990600" y="4191000"/>
            <a:ext cx="2365375" cy="949325"/>
            <a:chOff x="624" y="2640"/>
            <a:chExt cx="1490" cy="598"/>
          </a:xfrm>
        </p:grpSpPr>
        <p:pic>
          <p:nvPicPr>
            <p:cNvPr id="48138" name="Picture 5" descr="gate_circui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640"/>
              <a:ext cx="1310" cy="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9" name="Text Box 6"/>
            <p:cNvSpPr txBox="1">
              <a:spLocks noChangeArrowheads="1"/>
            </p:cNvSpPr>
            <p:nvPr/>
          </p:nvSpPr>
          <p:spPr bwMode="auto">
            <a:xfrm>
              <a:off x="1920" y="2976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E</a:t>
              </a:r>
            </a:p>
          </p:txBody>
        </p:sp>
      </p:grpSp>
      <p:sp>
        <p:nvSpPr>
          <p:cNvPr id="48133" name="Text Box 7"/>
          <p:cNvSpPr txBox="1">
            <a:spLocks noChangeArrowheads="1"/>
          </p:cNvSpPr>
          <p:nvPr/>
        </p:nvSpPr>
        <p:spPr bwMode="auto">
          <a:xfrm>
            <a:off x="4800600" y="3581400"/>
            <a:ext cx="28194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module my_circuit (A, B, C, 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input  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input  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input  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output 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    assign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E = (A&amp;B)|C;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endmodule</a:t>
            </a:r>
          </a:p>
        </p:txBody>
      </p:sp>
      <p:sp>
        <p:nvSpPr>
          <p:cNvPr id="48134" name="AutoShape 8"/>
          <p:cNvSpPr>
            <a:spLocks noChangeArrowheads="1"/>
          </p:cNvSpPr>
          <p:nvPr/>
        </p:nvSpPr>
        <p:spPr bwMode="auto">
          <a:xfrm>
            <a:off x="3733800" y="4648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029200" y="4953000"/>
            <a:ext cx="3876675" cy="855663"/>
            <a:chOff x="3120" y="3504"/>
            <a:chExt cx="2442" cy="539"/>
          </a:xfrm>
        </p:grpSpPr>
        <p:sp>
          <p:nvSpPr>
            <p:cNvPr id="48136" name="AutoShape 10"/>
            <p:cNvSpPr>
              <a:spLocks noChangeArrowheads="1"/>
            </p:cNvSpPr>
            <p:nvPr/>
          </p:nvSpPr>
          <p:spPr bwMode="auto">
            <a:xfrm>
              <a:off x="3120" y="3504"/>
              <a:ext cx="1152" cy="3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48137" name="Text Box 11"/>
            <p:cNvSpPr txBox="1">
              <a:spLocks noChangeArrowheads="1"/>
            </p:cNvSpPr>
            <p:nvPr/>
          </p:nvSpPr>
          <p:spPr bwMode="auto">
            <a:xfrm>
              <a:off x="3782" y="3831"/>
              <a:ext cx="17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you may write a longer equation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>
                <a:solidFill>
                  <a:schemeClr val="hlink"/>
                </a:solidFill>
              </a:rPr>
              <a:t>assign</a:t>
            </a:r>
            <a:r>
              <a:rPr lang="en-US" altLang="zh-TW" smtClean="0">
                <a:latin typeface="Arial" panose="020B0604020202020204" pitchFamily="34" charset="0"/>
              </a:rPr>
              <a:t>”</a:t>
            </a:r>
            <a:r>
              <a:rPr lang="en-US" altLang="zh-TW" smtClean="0"/>
              <a:t> statement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411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the </a:t>
            </a:r>
            <a:r>
              <a:rPr lang="en-US" altLang="zh-TW" sz="2000" smtClean="0">
                <a:latin typeface="Arial" panose="020B0604020202020204" pitchFamily="34" charset="0"/>
              </a:rPr>
              <a:t>“</a:t>
            </a:r>
            <a:r>
              <a:rPr lang="en-US" altLang="zh-TW" sz="2000" smtClean="0"/>
              <a:t>assign</a:t>
            </a:r>
            <a:r>
              <a:rPr lang="en-US" altLang="zh-TW" sz="2000" smtClean="0">
                <a:latin typeface="Arial" panose="020B0604020202020204" pitchFamily="34" charset="0"/>
              </a:rPr>
              <a:t>”</a:t>
            </a:r>
            <a:r>
              <a:rPr lang="en-US" altLang="zh-TW" sz="2000" smtClean="0"/>
              <a:t> a wire as driven by some combinational circuit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Example 1: the Boolean equation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Example 2: the arithmetic equation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Example 3: the multiplexer (MUX)</a:t>
            </a:r>
          </a:p>
        </p:txBody>
      </p:sp>
      <p:grpSp>
        <p:nvGrpSpPr>
          <p:cNvPr id="49156" name="Group 32"/>
          <p:cNvGrpSpPr>
            <a:grpSpLocks/>
          </p:cNvGrpSpPr>
          <p:nvPr/>
        </p:nvGrpSpPr>
        <p:grpSpPr bwMode="auto">
          <a:xfrm>
            <a:off x="914400" y="3733800"/>
            <a:ext cx="1447800" cy="2103438"/>
            <a:chOff x="1008" y="2343"/>
            <a:chExt cx="912" cy="1325"/>
          </a:xfrm>
        </p:grpSpPr>
        <p:sp>
          <p:nvSpPr>
            <p:cNvPr id="49162" name="Rectangle 12"/>
            <p:cNvSpPr>
              <a:spLocks noChangeArrowheads="1"/>
            </p:cNvSpPr>
            <p:nvPr/>
          </p:nvSpPr>
          <p:spPr bwMode="auto">
            <a:xfrm>
              <a:off x="1008" y="2832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adder</a:t>
              </a:r>
            </a:p>
          </p:txBody>
        </p:sp>
        <p:grpSp>
          <p:nvGrpSpPr>
            <p:cNvPr id="49163" name="Group 16"/>
            <p:cNvGrpSpPr>
              <a:grpSpLocks/>
            </p:cNvGrpSpPr>
            <p:nvPr/>
          </p:nvGrpSpPr>
          <p:grpSpPr bwMode="auto">
            <a:xfrm>
              <a:off x="1046" y="2535"/>
              <a:ext cx="250" cy="297"/>
              <a:chOff x="1046" y="2535"/>
              <a:chExt cx="250" cy="297"/>
            </a:xfrm>
          </p:grpSpPr>
          <p:sp>
            <p:nvSpPr>
              <p:cNvPr id="49175" name="Line 13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76" name="Line 14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77" name="Text Box 15"/>
              <p:cNvSpPr txBox="1">
                <a:spLocks noChangeArrowheads="1"/>
              </p:cNvSpPr>
              <p:nvPr/>
            </p:nvSpPr>
            <p:spPr bwMode="auto">
              <a:xfrm>
                <a:off x="1046" y="253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8</a:t>
                </a:r>
              </a:p>
            </p:txBody>
          </p:sp>
        </p:grpSp>
        <p:grpSp>
          <p:nvGrpSpPr>
            <p:cNvPr id="49164" name="Group 17"/>
            <p:cNvGrpSpPr>
              <a:grpSpLocks/>
            </p:cNvGrpSpPr>
            <p:nvPr/>
          </p:nvGrpSpPr>
          <p:grpSpPr bwMode="auto">
            <a:xfrm>
              <a:off x="1488" y="2544"/>
              <a:ext cx="250" cy="297"/>
              <a:chOff x="1046" y="2535"/>
              <a:chExt cx="250" cy="297"/>
            </a:xfrm>
          </p:grpSpPr>
          <p:sp>
            <p:nvSpPr>
              <p:cNvPr id="49172" name="Line 18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73" name="Line 19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74" name="Text Box 20"/>
              <p:cNvSpPr txBox="1">
                <a:spLocks noChangeArrowheads="1"/>
              </p:cNvSpPr>
              <p:nvPr/>
            </p:nvSpPr>
            <p:spPr bwMode="auto">
              <a:xfrm>
                <a:off x="1046" y="253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8</a:t>
                </a:r>
              </a:p>
            </p:txBody>
          </p:sp>
        </p:grpSp>
        <p:grpSp>
          <p:nvGrpSpPr>
            <p:cNvPr id="49165" name="Group 21"/>
            <p:cNvGrpSpPr>
              <a:grpSpLocks/>
            </p:cNvGrpSpPr>
            <p:nvPr/>
          </p:nvGrpSpPr>
          <p:grpSpPr bwMode="auto">
            <a:xfrm>
              <a:off x="1200" y="3216"/>
              <a:ext cx="250" cy="297"/>
              <a:chOff x="1046" y="2535"/>
              <a:chExt cx="250" cy="297"/>
            </a:xfrm>
          </p:grpSpPr>
          <p:sp>
            <p:nvSpPr>
              <p:cNvPr id="49169" name="Line 22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70" name="Line 23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71" name="Text Box 24"/>
              <p:cNvSpPr txBox="1">
                <a:spLocks noChangeArrowheads="1"/>
              </p:cNvSpPr>
              <p:nvPr/>
            </p:nvSpPr>
            <p:spPr bwMode="auto">
              <a:xfrm>
                <a:off x="1046" y="253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8</a:t>
                </a:r>
              </a:p>
            </p:txBody>
          </p:sp>
        </p:grpSp>
        <p:sp>
          <p:nvSpPr>
            <p:cNvPr id="49166" name="Text Box 25"/>
            <p:cNvSpPr txBox="1">
              <a:spLocks noChangeArrowheads="1"/>
            </p:cNvSpPr>
            <p:nvPr/>
          </p:nvSpPr>
          <p:spPr bwMode="auto">
            <a:xfrm>
              <a:off x="1142" y="2343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49167" name="Text Box 26"/>
            <p:cNvSpPr txBox="1">
              <a:spLocks noChangeArrowheads="1"/>
            </p:cNvSpPr>
            <p:nvPr/>
          </p:nvSpPr>
          <p:spPr bwMode="auto">
            <a:xfrm>
              <a:off x="1632" y="2352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49168" name="Text Box 27"/>
            <p:cNvSpPr txBox="1">
              <a:spLocks noChangeArrowheads="1"/>
            </p:cNvSpPr>
            <p:nvPr/>
          </p:nvSpPr>
          <p:spPr bwMode="auto">
            <a:xfrm>
              <a:off x="1296" y="345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</p:grpSp>
      <p:sp>
        <p:nvSpPr>
          <p:cNvPr id="49157" name="Text Box 28"/>
          <p:cNvSpPr txBox="1">
            <a:spLocks noChangeArrowheads="1"/>
          </p:cNvSpPr>
          <p:nvPr/>
        </p:nvSpPr>
        <p:spPr bwMode="auto">
          <a:xfrm>
            <a:off x="3870325" y="3643313"/>
            <a:ext cx="2593975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module my_circuit (A, B, C);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input  [7:0]  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input  [7:0]  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output [7:0] 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assign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C = A+B;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endmodule</a:t>
            </a:r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4114800" y="4800600"/>
            <a:ext cx="3211513" cy="855663"/>
            <a:chOff x="3120" y="3504"/>
            <a:chExt cx="2023" cy="539"/>
          </a:xfrm>
        </p:grpSpPr>
        <p:sp>
          <p:nvSpPr>
            <p:cNvPr id="49160" name="AutoShape 30"/>
            <p:cNvSpPr>
              <a:spLocks noChangeArrowheads="1"/>
            </p:cNvSpPr>
            <p:nvPr/>
          </p:nvSpPr>
          <p:spPr bwMode="auto">
            <a:xfrm>
              <a:off x="3120" y="3504"/>
              <a:ext cx="1152" cy="3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49161" name="Text Box 31"/>
            <p:cNvSpPr txBox="1">
              <a:spLocks noChangeArrowheads="1"/>
            </p:cNvSpPr>
            <p:nvPr/>
          </p:nvSpPr>
          <p:spPr bwMode="auto">
            <a:xfrm>
              <a:off x="3782" y="3831"/>
              <a:ext cx="13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arithmetic equation in C</a:t>
              </a:r>
            </a:p>
          </p:txBody>
        </p:sp>
      </p:grpSp>
      <p:sp>
        <p:nvSpPr>
          <p:cNvPr id="49159" name="AutoShape 33"/>
          <p:cNvSpPr>
            <a:spLocks noChangeArrowheads="1"/>
          </p:cNvSpPr>
          <p:nvPr/>
        </p:nvSpPr>
        <p:spPr bwMode="auto">
          <a:xfrm>
            <a:off x="2895600" y="44196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>
                <a:solidFill>
                  <a:schemeClr val="hlink"/>
                </a:solidFill>
              </a:rPr>
              <a:t>assign</a:t>
            </a:r>
            <a:r>
              <a:rPr lang="en-US" altLang="zh-TW" smtClean="0">
                <a:latin typeface="Arial" panose="020B0604020202020204" pitchFamily="34" charset="0"/>
              </a:rPr>
              <a:t>”</a:t>
            </a:r>
            <a:r>
              <a:rPr lang="en-US" altLang="zh-TW" smtClean="0"/>
              <a:t> statement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411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the </a:t>
            </a:r>
            <a:r>
              <a:rPr lang="en-US" altLang="zh-TW" sz="2000" smtClean="0">
                <a:latin typeface="Arial" panose="020B0604020202020204" pitchFamily="34" charset="0"/>
              </a:rPr>
              <a:t>“</a:t>
            </a:r>
            <a:r>
              <a:rPr lang="en-US" altLang="zh-TW" sz="2000" smtClean="0"/>
              <a:t>assign</a:t>
            </a:r>
            <a:r>
              <a:rPr lang="en-US" altLang="zh-TW" sz="2000" smtClean="0">
                <a:latin typeface="Arial" panose="020B0604020202020204" pitchFamily="34" charset="0"/>
              </a:rPr>
              <a:t>”</a:t>
            </a:r>
            <a:r>
              <a:rPr lang="en-US" altLang="zh-TW" sz="2000" smtClean="0"/>
              <a:t> a wire as driven by some combinational circuit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Example 1: the Boolean equation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Example 2: the arithmetic equation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Example 3: the multiplexer (MUX)</a:t>
            </a:r>
          </a:p>
        </p:txBody>
      </p:sp>
      <p:sp>
        <p:nvSpPr>
          <p:cNvPr id="50180" name="Text Box 20"/>
          <p:cNvSpPr txBox="1">
            <a:spLocks noChangeArrowheads="1"/>
          </p:cNvSpPr>
          <p:nvPr/>
        </p:nvSpPr>
        <p:spPr bwMode="auto">
          <a:xfrm>
            <a:off x="4419600" y="3581400"/>
            <a:ext cx="28194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module my_circuit (A, B, C, 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input  [7:0]  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input  [7:0]  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input  [7:0]  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output [7:0] 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wire    [7:0]   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assign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D = A+B;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assign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E = C+D;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endmodule</a:t>
            </a:r>
          </a:p>
        </p:txBody>
      </p:sp>
      <p:grpSp>
        <p:nvGrpSpPr>
          <p:cNvPr id="50181" name="Group 34"/>
          <p:cNvGrpSpPr>
            <a:grpSpLocks/>
          </p:cNvGrpSpPr>
          <p:nvPr/>
        </p:nvGrpSpPr>
        <p:grpSpPr bwMode="auto">
          <a:xfrm>
            <a:off x="914400" y="3276600"/>
            <a:ext cx="2133600" cy="3308350"/>
            <a:chOff x="576" y="2064"/>
            <a:chExt cx="1344" cy="2084"/>
          </a:xfrm>
        </p:grpSpPr>
        <p:sp>
          <p:nvSpPr>
            <p:cNvPr id="50183" name="Rectangle 4"/>
            <p:cNvSpPr>
              <a:spLocks noChangeArrowheads="1"/>
            </p:cNvSpPr>
            <p:nvPr/>
          </p:nvSpPr>
          <p:spPr bwMode="auto">
            <a:xfrm>
              <a:off x="1008" y="2592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adder</a:t>
              </a:r>
            </a:p>
          </p:txBody>
        </p:sp>
        <p:grpSp>
          <p:nvGrpSpPr>
            <p:cNvPr id="50184" name="Group 5"/>
            <p:cNvGrpSpPr>
              <a:grpSpLocks/>
            </p:cNvGrpSpPr>
            <p:nvPr/>
          </p:nvGrpSpPr>
          <p:grpSpPr bwMode="auto">
            <a:xfrm>
              <a:off x="1046" y="2295"/>
              <a:ext cx="250" cy="297"/>
              <a:chOff x="1046" y="2535"/>
              <a:chExt cx="250" cy="297"/>
            </a:xfrm>
          </p:grpSpPr>
          <p:sp>
            <p:nvSpPr>
              <p:cNvPr id="50206" name="Line 6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07" name="Line 7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08" name="Text Box 8"/>
              <p:cNvSpPr txBox="1">
                <a:spLocks noChangeArrowheads="1"/>
              </p:cNvSpPr>
              <p:nvPr/>
            </p:nvSpPr>
            <p:spPr bwMode="auto">
              <a:xfrm>
                <a:off x="1046" y="253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8</a:t>
                </a:r>
              </a:p>
            </p:txBody>
          </p:sp>
        </p:grpSp>
        <p:grpSp>
          <p:nvGrpSpPr>
            <p:cNvPr id="50185" name="Group 9"/>
            <p:cNvGrpSpPr>
              <a:grpSpLocks/>
            </p:cNvGrpSpPr>
            <p:nvPr/>
          </p:nvGrpSpPr>
          <p:grpSpPr bwMode="auto">
            <a:xfrm>
              <a:off x="1488" y="2304"/>
              <a:ext cx="250" cy="297"/>
              <a:chOff x="1046" y="2535"/>
              <a:chExt cx="250" cy="297"/>
            </a:xfrm>
          </p:grpSpPr>
          <p:sp>
            <p:nvSpPr>
              <p:cNvPr id="50203" name="Line 10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04" name="Line 11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05" name="Text Box 12"/>
              <p:cNvSpPr txBox="1">
                <a:spLocks noChangeArrowheads="1"/>
              </p:cNvSpPr>
              <p:nvPr/>
            </p:nvSpPr>
            <p:spPr bwMode="auto">
              <a:xfrm>
                <a:off x="1046" y="253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8</a:t>
                </a:r>
              </a:p>
            </p:txBody>
          </p:sp>
        </p:grpSp>
        <p:grpSp>
          <p:nvGrpSpPr>
            <p:cNvPr id="50186" name="Group 13"/>
            <p:cNvGrpSpPr>
              <a:grpSpLocks/>
            </p:cNvGrpSpPr>
            <p:nvPr/>
          </p:nvGrpSpPr>
          <p:grpSpPr bwMode="auto">
            <a:xfrm>
              <a:off x="1200" y="2976"/>
              <a:ext cx="250" cy="297"/>
              <a:chOff x="1046" y="2535"/>
              <a:chExt cx="250" cy="297"/>
            </a:xfrm>
          </p:grpSpPr>
          <p:sp>
            <p:nvSpPr>
              <p:cNvPr id="50200" name="Line 14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01" name="Line 15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02" name="Text Box 16"/>
              <p:cNvSpPr txBox="1">
                <a:spLocks noChangeArrowheads="1"/>
              </p:cNvSpPr>
              <p:nvPr/>
            </p:nvSpPr>
            <p:spPr bwMode="auto">
              <a:xfrm>
                <a:off x="1046" y="253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8</a:t>
                </a:r>
              </a:p>
            </p:txBody>
          </p:sp>
        </p:grpSp>
        <p:sp>
          <p:nvSpPr>
            <p:cNvPr id="50187" name="Text Box 17"/>
            <p:cNvSpPr txBox="1">
              <a:spLocks noChangeArrowheads="1"/>
            </p:cNvSpPr>
            <p:nvPr/>
          </p:nvSpPr>
          <p:spPr bwMode="auto">
            <a:xfrm>
              <a:off x="1142" y="2103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50188" name="Text Box 18"/>
            <p:cNvSpPr txBox="1">
              <a:spLocks noChangeArrowheads="1"/>
            </p:cNvSpPr>
            <p:nvPr/>
          </p:nvSpPr>
          <p:spPr bwMode="auto">
            <a:xfrm>
              <a:off x="1632" y="2112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50189" name="Text Box 19"/>
            <p:cNvSpPr txBox="1">
              <a:spLocks noChangeArrowheads="1"/>
            </p:cNvSpPr>
            <p:nvPr/>
          </p:nvSpPr>
          <p:spPr bwMode="auto">
            <a:xfrm>
              <a:off x="720" y="206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50190" name="Rectangle 24"/>
            <p:cNvSpPr>
              <a:spLocks noChangeArrowheads="1"/>
            </p:cNvSpPr>
            <p:nvPr/>
          </p:nvSpPr>
          <p:spPr bwMode="auto">
            <a:xfrm>
              <a:off x="672" y="3264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adder</a:t>
              </a:r>
            </a:p>
          </p:txBody>
        </p:sp>
        <p:sp>
          <p:nvSpPr>
            <p:cNvPr id="50191" name="Line 25"/>
            <p:cNvSpPr>
              <a:spLocks noChangeShapeType="1"/>
            </p:cNvSpPr>
            <p:nvPr/>
          </p:nvSpPr>
          <p:spPr bwMode="auto">
            <a:xfrm>
              <a:off x="816" y="230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92" name="Line 26"/>
            <p:cNvSpPr>
              <a:spLocks noChangeShapeType="1"/>
            </p:cNvSpPr>
            <p:nvPr/>
          </p:nvSpPr>
          <p:spPr bwMode="auto">
            <a:xfrm>
              <a:off x="720" y="268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93" name="Text Box 27"/>
            <p:cNvSpPr txBox="1">
              <a:spLocks noChangeArrowheads="1"/>
            </p:cNvSpPr>
            <p:nvPr/>
          </p:nvSpPr>
          <p:spPr bwMode="auto">
            <a:xfrm>
              <a:off x="576" y="259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8</a:t>
              </a:r>
            </a:p>
          </p:txBody>
        </p:sp>
        <p:grpSp>
          <p:nvGrpSpPr>
            <p:cNvPr id="50194" name="Group 28"/>
            <p:cNvGrpSpPr>
              <a:grpSpLocks/>
            </p:cNvGrpSpPr>
            <p:nvPr/>
          </p:nvGrpSpPr>
          <p:grpSpPr bwMode="auto">
            <a:xfrm>
              <a:off x="912" y="3648"/>
              <a:ext cx="250" cy="297"/>
              <a:chOff x="1046" y="2535"/>
              <a:chExt cx="250" cy="297"/>
            </a:xfrm>
          </p:grpSpPr>
          <p:sp>
            <p:nvSpPr>
              <p:cNvPr id="50197" name="Line 29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198" name="Line 30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199" name="Text Box 31"/>
              <p:cNvSpPr txBox="1">
                <a:spLocks noChangeArrowheads="1"/>
              </p:cNvSpPr>
              <p:nvPr/>
            </p:nvSpPr>
            <p:spPr bwMode="auto">
              <a:xfrm>
                <a:off x="1046" y="253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8</a:t>
                </a:r>
              </a:p>
            </p:txBody>
          </p:sp>
        </p:grpSp>
        <p:sp>
          <p:nvSpPr>
            <p:cNvPr id="50195" name="Text Box 32"/>
            <p:cNvSpPr txBox="1">
              <a:spLocks noChangeArrowheads="1"/>
            </p:cNvSpPr>
            <p:nvPr/>
          </p:nvSpPr>
          <p:spPr bwMode="auto">
            <a:xfrm>
              <a:off x="1008" y="3936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E</a:t>
              </a:r>
            </a:p>
          </p:txBody>
        </p:sp>
        <p:sp>
          <p:nvSpPr>
            <p:cNvPr id="50196" name="Text Box 33"/>
            <p:cNvSpPr txBox="1">
              <a:spLocks noChangeArrowheads="1"/>
            </p:cNvSpPr>
            <p:nvPr/>
          </p:nvSpPr>
          <p:spPr bwMode="auto">
            <a:xfrm>
              <a:off x="1430" y="296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D</a:t>
              </a:r>
            </a:p>
          </p:txBody>
        </p:sp>
      </p:grpSp>
      <p:sp>
        <p:nvSpPr>
          <p:cNvPr id="50182" name="AutoShape 35"/>
          <p:cNvSpPr>
            <a:spLocks noChangeArrowheads="1"/>
          </p:cNvSpPr>
          <p:nvPr/>
        </p:nvSpPr>
        <p:spPr bwMode="auto">
          <a:xfrm>
            <a:off x="3429000" y="48006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>
                <a:solidFill>
                  <a:schemeClr val="hlink"/>
                </a:solidFill>
              </a:rPr>
              <a:t>assign</a:t>
            </a:r>
            <a:r>
              <a:rPr lang="en-US" altLang="zh-TW" smtClean="0">
                <a:latin typeface="Arial" panose="020B0604020202020204" pitchFamily="34" charset="0"/>
              </a:rPr>
              <a:t>”</a:t>
            </a:r>
            <a:r>
              <a:rPr lang="en-US" altLang="zh-TW" smtClean="0"/>
              <a:t> statement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411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the </a:t>
            </a:r>
            <a:r>
              <a:rPr lang="en-US" altLang="zh-TW" sz="2000" smtClean="0">
                <a:latin typeface="Arial" panose="020B0604020202020204" pitchFamily="34" charset="0"/>
              </a:rPr>
              <a:t>“</a:t>
            </a:r>
            <a:r>
              <a:rPr lang="en-US" altLang="zh-TW" sz="2000" smtClean="0"/>
              <a:t>assign</a:t>
            </a:r>
            <a:r>
              <a:rPr lang="en-US" altLang="zh-TW" sz="2000" smtClean="0">
                <a:latin typeface="Arial" panose="020B0604020202020204" pitchFamily="34" charset="0"/>
              </a:rPr>
              <a:t>”</a:t>
            </a:r>
            <a:r>
              <a:rPr lang="en-US" altLang="zh-TW" sz="2000" smtClean="0"/>
              <a:t> a wire as driven by some combinational circuit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Example 1: the Boolean equation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Example 2: the arithmetic equation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Example 3: the multiplexer (MUX)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4419600" y="3581400"/>
            <a:ext cx="28194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module my_circuit (A, B, C, 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input  [7:0]  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input  [7:0]  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input  [7:0]  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output [7:0] 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wire    [7:0]   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    assign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E = C+D;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assign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D = A+B;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endmodule</a:t>
            </a:r>
          </a:p>
        </p:txBody>
      </p:sp>
      <p:grpSp>
        <p:nvGrpSpPr>
          <p:cNvPr id="51205" name="Group 5"/>
          <p:cNvGrpSpPr>
            <a:grpSpLocks/>
          </p:cNvGrpSpPr>
          <p:nvPr/>
        </p:nvGrpSpPr>
        <p:grpSpPr bwMode="auto">
          <a:xfrm>
            <a:off x="914400" y="3276600"/>
            <a:ext cx="2133600" cy="3308350"/>
            <a:chOff x="576" y="2064"/>
            <a:chExt cx="1344" cy="2084"/>
          </a:xfrm>
        </p:grpSpPr>
        <p:sp>
          <p:nvSpPr>
            <p:cNvPr id="51210" name="Rectangle 6"/>
            <p:cNvSpPr>
              <a:spLocks noChangeArrowheads="1"/>
            </p:cNvSpPr>
            <p:nvPr/>
          </p:nvSpPr>
          <p:spPr bwMode="auto">
            <a:xfrm>
              <a:off x="1008" y="2592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adder</a:t>
              </a:r>
            </a:p>
          </p:txBody>
        </p:sp>
        <p:grpSp>
          <p:nvGrpSpPr>
            <p:cNvPr id="51211" name="Group 7"/>
            <p:cNvGrpSpPr>
              <a:grpSpLocks/>
            </p:cNvGrpSpPr>
            <p:nvPr/>
          </p:nvGrpSpPr>
          <p:grpSpPr bwMode="auto">
            <a:xfrm>
              <a:off x="1046" y="2295"/>
              <a:ext cx="250" cy="297"/>
              <a:chOff x="1046" y="2535"/>
              <a:chExt cx="250" cy="297"/>
            </a:xfrm>
          </p:grpSpPr>
          <p:sp>
            <p:nvSpPr>
              <p:cNvPr id="51233" name="Line 8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4" name="Line 9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5" name="Text Box 10"/>
              <p:cNvSpPr txBox="1">
                <a:spLocks noChangeArrowheads="1"/>
              </p:cNvSpPr>
              <p:nvPr/>
            </p:nvSpPr>
            <p:spPr bwMode="auto">
              <a:xfrm>
                <a:off x="1046" y="253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8</a:t>
                </a:r>
              </a:p>
            </p:txBody>
          </p:sp>
        </p:grpSp>
        <p:grpSp>
          <p:nvGrpSpPr>
            <p:cNvPr id="51212" name="Group 11"/>
            <p:cNvGrpSpPr>
              <a:grpSpLocks/>
            </p:cNvGrpSpPr>
            <p:nvPr/>
          </p:nvGrpSpPr>
          <p:grpSpPr bwMode="auto">
            <a:xfrm>
              <a:off x="1488" y="2304"/>
              <a:ext cx="250" cy="297"/>
              <a:chOff x="1046" y="2535"/>
              <a:chExt cx="250" cy="297"/>
            </a:xfrm>
          </p:grpSpPr>
          <p:sp>
            <p:nvSpPr>
              <p:cNvPr id="51230" name="Line 12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1" name="Line 13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2" name="Text Box 14"/>
              <p:cNvSpPr txBox="1">
                <a:spLocks noChangeArrowheads="1"/>
              </p:cNvSpPr>
              <p:nvPr/>
            </p:nvSpPr>
            <p:spPr bwMode="auto">
              <a:xfrm>
                <a:off x="1046" y="253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8</a:t>
                </a:r>
              </a:p>
            </p:txBody>
          </p:sp>
        </p:grpSp>
        <p:grpSp>
          <p:nvGrpSpPr>
            <p:cNvPr id="51213" name="Group 15"/>
            <p:cNvGrpSpPr>
              <a:grpSpLocks/>
            </p:cNvGrpSpPr>
            <p:nvPr/>
          </p:nvGrpSpPr>
          <p:grpSpPr bwMode="auto">
            <a:xfrm>
              <a:off x="1200" y="2976"/>
              <a:ext cx="250" cy="297"/>
              <a:chOff x="1046" y="2535"/>
              <a:chExt cx="250" cy="297"/>
            </a:xfrm>
          </p:grpSpPr>
          <p:sp>
            <p:nvSpPr>
              <p:cNvPr id="51227" name="Line 16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8" name="Line 17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9" name="Text Box 18"/>
              <p:cNvSpPr txBox="1">
                <a:spLocks noChangeArrowheads="1"/>
              </p:cNvSpPr>
              <p:nvPr/>
            </p:nvSpPr>
            <p:spPr bwMode="auto">
              <a:xfrm>
                <a:off x="1046" y="253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8</a:t>
                </a:r>
              </a:p>
            </p:txBody>
          </p:sp>
        </p:grpSp>
        <p:sp>
          <p:nvSpPr>
            <p:cNvPr id="51214" name="Text Box 19"/>
            <p:cNvSpPr txBox="1">
              <a:spLocks noChangeArrowheads="1"/>
            </p:cNvSpPr>
            <p:nvPr/>
          </p:nvSpPr>
          <p:spPr bwMode="auto">
            <a:xfrm>
              <a:off x="1142" y="2103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51215" name="Text Box 20"/>
            <p:cNvSpPr txBox="1">
              <a:spLocks noChangeArrowheads="1"/>
            </p:cNvSpPr>
            <p:nvPr/>
          </p:nvSpPr>
          <p:spPr bwMode="auto">
            <a:xfrm>
              <a:off x="1632" y="2112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51216" name="Text Box 21"/>
            <p:cNvSpPr txBox="1">
              <a:spLocks noChangeArrowheads="1"/>
            </p:cNvSpPr>
            <p:nvPr/>
          </p:nvSpPr>
          <p:spPr bwMode="auto">
            <a:xfrm>
              <a:off x="720" y="206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51217" name="Rectangle 22"/>
            <p:cNvSpPr>
              <a:spLocks noChangeArrowheads="1"/>
            </p:cNvSpPr>
            <p:nvPr/>
          </p:nvSpPr>
          <p:spPr bwMode="auto">
            <a:xfrm>
              <a:off x="672" y="3264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adder</a:t>
              </a:r>
            </a:p>
          </p:txBody>
        </p:sp>
        <p:sp>
          <p:nvSpPr>
            <p:cNvPr id="51218" name="Line 23"/>
            <p:cNvSpPr>
              <a:spLocks noChangeShapeType="1"/>
            </p:cNvSpPr>
            <p:nvPr/>
          </p:nvSpPr>
          <p:spPr bwMode="auto">
            <a:xfrm>
              <a:off x="816" y="230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9" name="Line 24"/>
            <p:cNvSpPr>
              <a:spLocks noChangeShapeType="1"/>
            </p:cNvSpPr>
            <p:nvPr/>
          </p:nvSpPr>
          <p:spPr bwMode="auto">
            <a:xfrm>
              <a:off x="720" y="268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20" name="Text Box 25"/>
            <p:cNvSpPr txBox="1">
              <a:spLocks noChangeArrowheads="1"/>
            </p:cNvSpPr>
            <p:nvPr/>
          </p:nvSpPr>
          <p:spPr bwMode="auto">
            <a:xfrm>
              <a:off x="576" y="259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8</a:t>
              </a:r>
            </a:p>
          </p:txBody>
        </p:sp>
        <p:grpSp>
          <p:nvGrpSpPr>
            <p:cNvPr id="51221" name="Group 26"/>
            <p:cNvGrpSpPr>
              <a:grpSpLocks/>
            </p:cNvGrpSpPr>
            <p:nvPr/>
          </p:nvGrpSpPr>
          <p:grpSpPr bwMode="auto">
            <a:xfrm>
              <a:off x="912" y="3648"/>
              <a:ext cx="250" cy="297"/>
              <a:chOff x="1046" y="2535"/>
              <a:chExt cx="250" cy="297"/>
            </a:xfrm>
          </p:grpSpPr>
          <p:sp>
            <p:nvSpPr>
              <p:cNvPr id="51224" name="Line 27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5" name="Line 28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6" name="Text Box 29"/>
              <p:cNvSpPr txBox="1">
                <a:spLocks noChangeArrowheads="1"/>
              </p:cNvSpPr>
              <p:nvPr/>
            </p:nvSpPr>
            <p:spPr bwMode="auto">
              <a:xfrm>
                <a:off x="1046" y="253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8</a:t>
                </a:r>
              </a:p>
            </p:txBody>
          </p:sp>
        </p:grpSp>
        <p:sp>
          <p:nvSpPr>
            <p:cNvPr id="51222" name="Text Box 30"/>
            <p:cNvSpPr txBox="1">
              <a:spLocks noChangeArrowheads="1"/>
            </p:cNvSpPr>
            <p:nvPr/>
          </p:nvSpPr>
          <p:spPr bwMode="auto">
            <a:xfrm>
              <a:off x="1008" y="3936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E</a:t>
              </a:r>
            </a:p>
          </p:txBody>
        </p:sp>
        <p:sp>
          <p:nvSpPr>
            <p:cNvPr id="51223" name="Text Box 31"/>
            <p:cNvSpPr txBox="1">
              <a:spLocks noChangeArrowheads="1"/>
            </p:cNvSpPr>
            <p:nvPr/>
          </p:nvSpPr>
          <p:spPr bwMode="auto">
            <a:xfrm>
              <a:off x="1430" y="296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D</a:t>
              </a:r>
            </a:p>
          </p:txBody>
        </p:sp>
      </p:grpSp>
      <p:sp>
        <p:nvSpPr>
          <p:cNvPr id="51206" name="AutoShape 32"/>
          <p:cNvSpPr>
            <a:spLocks noChangeArrowheads="1"/>
          </p:cNvSpPr>
          <p:nvPr/>
        </p:nvSpPr>
        <p:spPr bwMode="auto">
          <a:xfrm>
            <a:off x="3429000" y="48006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4572000" y="5562600"/>
            <a:ext cx="3705225" cy="855663"/>
            <a:chOff x="3120" y="3504"/>
            <a:chExt cx="2334" cy="539"/>
          </a:xfrm>
        </p:grpSpPr>
        <p:sp>
          <p:nvSpPr>
            <p:cNvPr id="51208" name="AutoShape 34"/>
            <p:cNvSpPr>
              <a:spLocks noChangeArrowheads="1"/>
            </p:cNvSpPr>
            <p:nvPr/>
          </p:nvSpPr>
          <p:spPr bwMode="auto">
            <a:xfrm>
              <a:off x="3120" y="3504"/>
              <a:ext cx="1152" cy="3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51209" name="Text Box 35"/>
            <p:cNvSpPr txBox="1">
              <a:spLocks noChangeArrowheads="1"/>
            </p:cNvSpPr>
            <p:nvPr/>
          </p:nvSpPr>
          <p:spPr bwMode="auto">
            <a:xfrm>
              <a:off x="3782" y="3831"/>
              <a:ext cx="16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re-order yields the same result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>
                <a:solidFill>
                  <a:schemeClr val="hlink"/>
                </a:solidFill>
              </a:rPr>
              <a:t>assign</a:t>
            </a:r>
            <a:r>
              <a:rPr lang="en-US" altLang="zh-TW" smtClean="0">
                <a:latin typeface="Arial" panose="020B0604020202020204" pitchFamily="34" charset="0"/>
              </a:rPr>
              <a:t>”</a:t>
            </a:r>
            <a:r>
              <a:rPr lang="en-US" altLang="zh-TW" smtClean="0"/>
              <a:t> statement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411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the </a:t>
            </a:r>
            <a:r>
              <a:rPr lang="en-US" altLang="zh-TW" sz="2000" smtClean="0">
                <a:latin typeface="Arial" panose="020B0604020202020204" pitchFamily="34" charset="0"/>
              </a:rPr>
              <a:t>“</a:t>
            </a:r>
            <a:r>
              <a:rPr lang="en-US" altLang="zh-TW" sz="2000" smtClean="0"/>
              <a:t>assign</a:t>
            </a:r>
            <a:r>
              <a:rPr lang="en-US" altLang="zh-TW" sz="2000" smtClean="0">
                <a:latin typeface="Arial" panose="020B0604020202020204" pitchFamily="34" charset="0"/>
              </a:rPr>
              <a:t>”</a:t>
            </a:r>
            <a:r>
              <a:rPr lang="en-US" altLang="zh-TW" sz="2000" smtClean="0"/>
              <a:t> a wire as driven by some combinational circuit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Example 1: the Boolean equation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Example 2: the arithmetic equation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Example 3: the multiplexer (MUX)</a:t>
            </a:r>
          </a:p>
        </p:txBody>
      </p:sp>
      <p:sp>
        <p:nvSpPr>
          <p:cNvPr id="52228" name="Text Box 20"/>
          <p:cNvSpPr txBox="1">
            <a:spLocks noChangeArrowheads="1"/>
          </p:cNvSpPr>
          <p:nvPr/>
        </p:nvSpPr>
        <p:spPr bwMode="auto">
          <a:xfrm>
            <a:off x="4572000" y="3886200"/>
            <a:ext cx="28194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module my_circuit (A, B, C, 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input  [7:0]  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input  [7:0]  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input  [7:0]  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output [7:0] 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assign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E = A+B+C;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endmodule</a:t>
            </a:r>
          </a:p>
        </p:txBody>
      </p:sp>
      <p:grpSp>
        <p:nvGrpSpPr>
          <p:cNvPr id="52229" name="Group 31"/>
          <p:cNvGrpSpPr>
            <a:grpSpLocks/>
          </p:cNvGrpSpPr>
          <p:nvPr/>
        </p:nvGrpSpPr>
        <p:grpSpPr bwMode="auto">
          <a:xfrm>
            <a:off x="914400" y="3276600"/>
            <a:ext cx="2133600" cy="3308350"/>
            <a:chOff x="576" y="2064"/>
            <a:chExt cx="1344" cy="2084"/>
          </a:xfrm>
        </p:grpSpPr>
        <p:sp>
          <p:nvSpPr>
            <p:cNvPr id="52231" name="Rectangle 4"/>
            <p:cNvSpPr>
              <a:spLocks noChangeArrowheads="1"/>
            </p:cNvSpPr>
            <p:nvPr/>
          </p:nvSpPr>
          <p:spPr bwMode="auto">
            <a:xfrm>
              <a:off x="1008" y="2592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adder</a:t>
              </a:r>
            </a:p>
          </p:txBody>
        </p:sp>
        <p:grpSp>
          <p:nvGrpSpPr>
            <p:cNvPr id="52232" name="Group 5"/>
            <p:cNvGrpSpPr>
              <a:grpSpLocks/>
            </p:cNvGrpSpPr>
            <p:nvPr/>
          </p:nvGrpSpPr>
          <p:grpSpPr bwMode="auto">
            <a:xfrm>
              <a:off x="1046" y="2295"/>
              <a:ext cx="250" cy="297"/>
              <a:chOff x="1046" y="2535"/>
              <a:chExt cx="250" cy="297"/>
            </a:xfrm>
          </p:grpSpPr>
          <p:sp>
            <p:nvSpPr>
              <p:cNvPr id="52254" name="Line 6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2255" name="Line 7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2256" name="Text Box 8"/>
              <p:cNvSpPr txBox="1">
                <a:spLocks noChangeArrowheads="1"/>
              </p:cNvSpPr>
              <p:nvPr/>
            </p:nvSpPr>
            <p:spPr bwMode="auto">
              <a:xfrm>
                <a:off x="1046" y="253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8</a:t>
                </a:r>
              </a:p>
            </p:txBody>
          </p:sp>
        </p:grpSp>
        <p:grpSp>
          <p:nvGrpSpPr>
            <p:cNvPr id="52233" name="Group 9"/>
            <p:cNvGrpSpPr>
              <a:grpSpLocks/>
            </p:cNvGrpSpPr>
            <p:nvPr/>
          </p:nvGrpSpPr>
          <p:grpSpPr bwMode="auto">
            <a:xfrm>
              <a:off x="1488" y="2304"/>
              <a:ext cx="250" cy="297"/>
              <a:chOff x="1046" y="2535"/>
              <a:chExt cx="250" cy="297"/>
            </a:xfrm>
          </p:grpSpPr>
          <p:sp>
            <p:nvSpPr>
              <p:cNvPr id="52251" name="Line 10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2252" name="Line 11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2253" name="Text Box 12"/>
              <p:cNvSpPr txBox="1">
                <a:spLocks noChangeArrowheads="1"/>
              </p:cNvSpPr>
              <p:nvPr/>
            </p:nvSpPr>
            <p:spPr bwMode="auto">
              <a:xfrm>
                <a:off x="1046" y="253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8</a:t>
                </a:r>
              </a:p>
            </p:txBody>
          </p:sp>
        </p:grpSp>
        <p:grpSp>
          <p:nvGrpSpPr>
            <p:cNvPr id="52234" name="Group 13"/>
            <p:cNvGrpSpPr>
              <a:grpSpLocks/>
            </p:cNvGrpSpPr>
            <p:nvPr/>
          </p:nvGrpSpPr>
          <p:grpSpPr bwMode="auto">
            <a:xfrm>
              <a:off x="1200" y="2976"/>
              <a:ext cx="250" cy="297"/>
              <a:chOff x="1046" y="2535"/>
              <a:chExt cx="250" cy="297"/>
            </a:xfrm>
          </p:grpSpPr>
          <p:sp>
            <p:nvSpPr>
              <p:cNvPr id="52248" name="Line 14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2249" name="Line 15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2250" name="Text Box 16"/>
              <p:cNvSpPr txBox="1">
                <a:spLocks noChangeArrowheads="1"/>
              </p:cNvSpPr>
              <p:nvPr/>
            </p:nvSpPr>
            <p:spPr bwMode="auto">
              <a:xfrm>
                <a:off x="1046" y="253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8</a:t>
                </a:r>
              </a:p>
            </p:txBody>
          </p:sp>
        </p:grpSp>
        <p:sp>
          <p:nvSpPr>
            <p:cNvPr id="52235" name="Text Box 17"/>
            <p:cNvSpPr txBox="1">
              <a:spLocks noChangeArrowheads="1"/>
            </p:cNvSpPr>
            <p:nvPr/>
          </p:nvSpPr>
          <p:spPr bwMode="auto">
            <a:xfrm>
              <a:off x="1142" y="2103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52236" name="Text Box 18"/>
            <p:cNvSpPr txBox="1">
              <a:spLocks noChangeArrowheads="1"/>
            </p:cNvSpPr>
            <p:nvPr/>
          </p:nvSpPr>
          <p:spPr bwMode="auto">
            <a:xfrm>
              <a:off x="1632" y="2112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52237" name="Text Box 19"/>
            <p:cNvSpPr txBox="1">
              <a:spLocks noChangeArrowheads="1"/>
            </p:cNvSpPr>
            <p:nvPr/>
          </p:nvSpPr>
          <p:spPr bwMode="auto">
            <a:xfrm>
              <a:off x="720" y="206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52238" name="Rectangle 21"/>
            <p:cNvSpPr>
              <a:spLocks noChangeArrowheads="1"/>
            </p:cNvSpPr>
            <p:nvPr/>
          </p:nvSpPr>
          <p:spPr bwMode="auto">
            <a:xfrm>
              <a:off x="672" y="3264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adder</a:t>
              </a:r>
            </a:p>
          </p:txBody>
        </p:sp>
        <p:sp>
          <p:nvSpPr>
            <p:cNvPr id="52239" name="Line 22"/>
            <p:cNvSpPr>
              <a:spLocks noChangeShapeType="1"/>
            </p:cNvSpPr>
            <p:nvPr/>
          </p:nvSpPr>
          <p:spPr bwMode="auto">
            <a:xfrm>
              <a:off x="816" y="230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0" name="Line 23"/>
            <p:cNvSpPr>
              <a:spLocks noChangeShapeType="1"/>
            </p:cNvSpPr>
            <p:nvPr/>
          </p:nvSpPr>
          <p:spPr bwMode="auto">
            <a:xfrm>
              <a:off x="720" y="268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1" name="Text Box 24"/>
            <p:cNvSpPr txBox="1">
              <a:spLocks noChangeArrowheads="1"/>
            </p:cNvSpPr>
            <p:nvPr/>
          </p:nvSpPr>
          <p:spPr bwMode="auto">
            <a:xfrm>
              <a:off x="576" y="259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8</a:t>
              </a:r>
            </a:p>
          </p:txBody>
        </p:sp>
        <p:grpSp>
          <p:nvGrpSpPr>
            <p:cNvPr id="52242" name="Group 25"/>
            <p:cNvGrpSpPr>
              <a:grpSpLocks/>
            </p:cNvGrpSpPr>
            <p:nvPr/>
          </p:nvGrpSpPr>
          <p:grpSpPr bwMode="auto">
            <a:xfrm>
              <a:off x="912" y="3648"/>
              <a:ext cx="250" cy="297"/>
              <a:chOff x="1046" y="2535"/>
              <a:chExt cx="250" cy="297"/>
            </a:xfrm>
          </p:grpSpPr>
          <p:sp>
            <p:nvSpPr>
              <p:cNvPr id="52245" name="Line 26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2246" name="Line 27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2247" name="Text Box 28"/>
              <p:cNvSpPr txBox="1">
                <a:spLocks noChangeArrowheads="1"/>
              </p:cNvSpPr>
              <p:nvPr/>
            </p:nvSpPr>
            <p:spPr bwMode="auto">
              <a:xfrm>
                <a:off x="1046" y="253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8</a:t>
                </a:r>
              </a:p>
            </p:txBody>
          </p:sp>
        </p:grpSp>
        <p:sp>
          <p:nvSpPr>
            <p:cNvPr id="52243" name="Text Box 29"/>
            <p:cNvSpPr txBox="1">
              <a:spLocks noChangeArrowheads="1"/>
            </p:cNvSpPr>
            <p:nvPr/>
          </p:nvSpPr>
          <p:spPr bwMode="auto">
            <a:xfrm>
              <a:off x="1008" y="3936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E</a:t>
              </a:r>
            </a:p>
          </p:txBody>
        </p:sp>
        <p:sp>
          <p:nvSpPr>
            <p:cNvPr id="52244" name="Text Box 30"/>
            <p:cNvSpPr txBox="1">
              <a:spLocks noChangeArrowheads="1"/>
            </p:cNvSpPr>
            <p:nvPr/>
          </p:nvSpPr>
          <p:spPr bwMode="auto">
            <a:xfrm>
              <a:off x="1430" y="296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D</a:t>
              </a:r>
            </a:p>
          </p:txBody>
        </p:sp>
      </p:grpSp>
      <p:sp>
        <p:nvSpPr>
          <p:cNvPr id="52230" name="AutoShape 32"/>
          <p:cNvSpPr>
            <a:spLocks noChangeArrowheads="1"/>
          </p:cNvSpPr>
          <p:nvPr/>
        </p:nvSpPr>
        <p:spPr bwMode="auto">
          <a:xfrm>
            <a:off x="3581400" y="49530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>
                <a:solidFill>
                  <a:schemeClr val="hlink"/>
                </a:solidFill>
              </a:rPr>
              <a:t>assign</a:t>
            </a:r>
            <a:r>
              <a:rPr lang="en-US" altLang="zh-TW" smtClean="0">
                <a:latin typeface="Arial" panose="020B0604020202020204" pitchFamily="34" charset="0"/>
              </a:rPr>
              <a:t>”</a:t>
            </a:r>
            <a:r>
              <a:rPr lang="en-US" altLang="zh-TW" smtClean="0"/>
              <a:t> statement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411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the </a:t>
            </a:r>
            <a:r>
              <a:rPr lang="en-US" altLang="zh-TW" sz="2000" smtClean="0">
                <a:latin typeface="Arial" panose="020B0604020202020204" pitchFamily="34" charset="0"/>
              </a:rPr>
              <a:t>“</a:t>
            </a:r>
            <a:r>
              <a:rPr lang="en-US" altLang="zh-TW" sz="2000" smtClean="0"/>
              <a:t>assign</a:t>
            </a:r>
            <a:r>
              <a:rPr lang="en-US" altLang="zh-TW" sz="2000" smtClean="0">
                <a:latin typeface="Arial" panose="020B0604020202020204" pitchFamily="34" charset="0"/>
              </a:rPr>
              <a:t>”</a:t>
            </a:r>
            <a:r>
              <a:rPr lang="en-US" altLang="zh-TW" sz="2000" smtClean="0"/>
              <a:t> a wire as driven by some combinational circuit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Example 1: the Boolean equation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Example 2: the arithmetic equation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Example 3: the multiplexer (MUX)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4572000" y="3886200"/>
            <a:ext cx="239712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module MUX (A, B, S, C);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input [7:0]   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input [7:0]   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input             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output [7:0] 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assign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C = (S)? A: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endmodule</a:t>
            </a:r>
          </a:p>
        </p:txBody>
      </p:sp>
      <p:sp>
        <p:nvSpPr>
          <p:cNvPr id="53253" name="AutoShape 32"/>
          <p:cNvSpPr>
            <a:spLocks noChangeArrowheads="1"/>
          </p:cNvSpPr>
          <p:nvPr/>
        </p:nvSpPr>
        <p:spPr bwMode="auto">
          <a:xfrm>
            <a:off x="1371600" y="4724400"/>
            <a:ext cx="1600200" cy="381000"/>
          </a:xfrm>
          <a:custGeom>
            <a:avLst/>
            <a:gdLst>
              <a:gd name="T0" fmla="*/ 2147483646 w 21600"/>
              <a:gd name="T1" fmla="*/ 59270336 h 21600"/>
              <a:gd name="T2" fmla="*/ 2147483646 w 21600"/>
              <a:gd name="T3" fmla="*/ 118540689 h 21600"/>
              <a:gd name="T4" fmla="*/ 1097805283 w 21600"/>
              <a:gd name="T5" fmla="*/ 5927033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MUX</a:t>
            </a:r>
          </a:p>
        </p:txBody>
      </p:sp>
      <p:grpSp>
        <p:nvGrpSpPr>
          <p:cNvPr id="53254" name="Group 36"/>
          <p:cNvGrpSpPr>
            <a:grpSpLocks/>
          </p:cNvGrpSpPr>
          <p:nvPr/>
        </p:nvGrpSpPr>
        <p:grpSpPr bwMode="auto">
          <a:xfrm>
            <a:off x="1508125" y="4191000"/>
            <a:ext cx="320675" cy="533400"/>
            <a:chOff x="950" y="2640"/>
            <a:chExt cx="202" cy="336"/>
          </a:xfrm>
        </p:grpSpPr>
        <p:sp>
          <p:nvSpPr>
            <p:cNvPr id="53272" name="Line 33"/>
            <p:cNvSpPr>
              <a:spLocks noChangeShapeType="1"/>
            </p:cNvSpPr>
            <p:nvPr/>
          </p:nvSpPr>
          <p:spPr bwMode="auto">
            <a:xfrm>
              <a:off x="1104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73" name="Line 34"/>
            <p:cNvSpPr>
              <a:spLocks noChangeShapeType="1"/>
            </p:cNvSpPr>
            <p:nvPr/>
          </p:nvSpPr>
          <p:spPr bwMode="auto">
            <a:xfrm>
              <a:off x="1056" y="278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74" name="Text Box 35"/>
            <p:cNvSpPr txBox="1">
              <a:spLocks noChangeArrowheads="1"/>
            </p:cNvSpPr>
            <p:nvPr/>
          </p:nvSpPr>
          <p:spPr bwMode="auto">
            <a:xfrm>
              <a:off x="950" y="267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53255" name="Group 37"/>
          <p:cNvGrpSpPr>
            <a:grpSpLocks/>
          </p:cNvGrpSpPr>
          <p:nvPr/>
        </p:nvGrpSpPr>
        <p:grpSpPr bwMode="auto">
          <a:xfrm>
            <a:off x="2286000" y="4191000"/>
            <a:ext cx="320675" cy="533400"/>
            <a:chOff x="950" y="2640"/>
            <a:chExt cx="202" cy="336"/>
          </a:xfrm>
        </p:grpSpPr>
        <p:sp>
          <p:nvSpPr>
            <p:cNvPr id="53269" name="Line 38"/>
            <p:cNvSpPr>
              <a:spLocks noChangeShapeType="1"/>
            </p:cNvSpPr>
            <p:nvPr/>
          </p:nvSpPr>
          <p:spPr bwMode="auto">
            <a:xfrm>
              <a:off x="1104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70" name="Line 39"/>
            <p:cNvSpPr>
              <a:spLocks noChangeShapeType="1"/>
            </p:cNvSpPr>
            <p:nvPr/>
          </p:nvSpPr>
          <p:spPr bwMode="auto">
            <a:xfrm>
              <a:off x="1056" y="278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71" name="Text Box 40"/>
            <p:cNvSpPr txBox="1">
              <a:spLocks noChangeArrowheads="1"/>
            </p:cNvSpPr>
            <p:nvPr/>
          </p:nvSpPr>
          <p:spPr bwMode="auto">
            <a:xfrm>
              <a:off x="950" y="267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53256" name="Group 41"/>
          <p:cNvGrpSpPr>
            <a:grpSpLocks/>
          </p:cNvGrpSpPr>
          <p:nvPr/>
        </p:nvGrpSpPr>
        <p:grpSpPr bwMode="auto">
          <a:xfrm>
            <a:off x="1905000" y="5105400"/>
            <a:ext cx="320675" cy="533400"/>
            <a:chOff x="950" y="2640"/>
            <a:chExt cx="202" cy="336"/>
          </a:xfrm>
        </p:grpSpPr>
        <p:sp>
          <p:nvSpPr>
            <p:cNvPr id="53266" name="Line 42"/>
            <p:cNvSpPr>
              <a:spLocks noChangeShapeType="1"/>
            </p:cNvSpPr>
            <p:nvPr/>
          </p:nvSpPr>
          <p:spPr bwMode="auto">
            <a:xfrm>
              <a:off x="1104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7" name="Line 43"/>
            <p:cNvSpPr>
              <a:spLocks noChangeShapeType="1"/>
            </p:cNvSpPr>
            <p:nvPr/>
          </p:nvSpPr>
          <p:spPr bwMode="auto">
            <a:xfrm>
              <a:off x="1056" y="278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8" name="Text Box 44"/>
            <p:cNvSpPr txBox="1">
              <a:spLocks noChangeArrowheads="1"/>
            </p:cNvSpPr>
            <p:nvPr/>
          </p:nvSpPr>
          <p:spPr bwMode="auto">
            <a:xfrm>
              <a:off x="950" y="267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8</a:t>
              </a:r>
            </a:p>
          </p:txBody>
        </p:sp>
      </p:grpSp>
      <p:sp>
        <p:nvSpPr>
          <p:cNvPr id="53257" name="Line 45"/>
          <p:cNvSpPr>
            <a:spLocks noChangeShapeType="1"/>
          </p:cNvSpPr>
          <p:nvPr/>
        </p:nvSpPr>
        <p:spPr bwMode="auto">
          <a:xfrm>
            <a:off x="11430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58" name="Text Box 46"/>
          <p:cNvSpPr txBox="1">
            <a:spLocks noChangeArrowheads="1"/>
          </p:cNvSpPr>
          <p:nvPr/>
        </p:nvSpPr>
        <p:spPr bwMode="auto">
          <a:xfrm>
            <a:off x="1600200" y="38100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A</a:t>
            </a:r>
          </a:p>
        </p:txBody>
      </p:sp>
      <p:sp>
        <p:nvSpPr>
          <p:cNvPr id="53259" name="Text Box 47"/>
          <p:cNvSpPr txBox="1">
            <a:spLocks noChangeArrowheads="1"/>
          </p:cNvSpPr>
          <p:nvPr/>
        </p:nvSpPr>
        <p:spPr bwMode="auto">
          <a:xfrm>
            <a:off x="2438400" y="3810000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B</a:t>
            </a:r>
          </a:p>
        </p:txBody>
      </p:sp>
      <p:sp>
        <p:nvSpPr>
          <p:cNvPr id="53260" name="Text Box 48"/>
          <p:cNvSpPr txBox="1">
            <a:spLocks noChangeArrowheads="1"/>
          </p:cNvSpPr>
          <p:nvPr/>
        </p:nvSpPr>
        <p:spPr bwMode="auto">
          <a:xfrm>
            <a:off x="898525" y="47863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S</a:t>
            </a:r>
          </a:p>
        </p:txBody>
      </p:sp>
      <p:sp>
        <p:nvSpPr>
          <p:cNvPr id="53261" name="Text Box 49"/>
          <p:cNvSpPr txBox="1">
            <a:spLocks noChangeArrowheads="1"/>
          </p:cNvSpPr>
          <p:nvPr/>
        </p:nvSpPr>
        <p:spPr bwMode="auto">
          <a:xfrm>
            <a:off x="1981200" y="5562600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C</a:t>
            </a:r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4800600" y="5257800"/>
            <a:ext cx="2746375" cy="855663"/>
            <a:chOff x="3120" y="3504"/>
            <a:chExt cx="1730" cy="539"/>
          </a:xfrm>
        </p:grpSpPr>
        <p:sp>
          <p:nvSpPr>
            <p:cNvPr id="53264" name="AutoShape 51"/>
            <p:cNvSpPr>
              <a:spLocks noChangeArrowheads="1"/>
            </p:cNvSpPr>
            <p:nvPr/>
          </p:nvSpPr>
          <p:spPr bwMode="auto">
            <a:xfrm>
              <a:off x="3120" y="3504"/>
              <a:ext cx="1152" cy="3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53265" name="Text Box 52"/>
            <p:cNvSpPr txBox="1">
              <a:spLocks noChangeArrowheads="1"/>
            </p:cNvSpPr>
            <p:nvPr/>
          </p:nvSpPr>
          <p:spPr bwMode="auto">
            <a:xfrm>
              <a:off x="3782" y="3831"/>
              <a:ext cx="10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C-style expression</a:t>
              </a:r>
            </a:p>
          </p:txBody>
        </p:sp>
      </p:grpSp>
      <p:sp>
        <p:nvSpPr>
          <p:cNvPr id="53263" name="AutoShape 53"/>
          <p:cNvSpPr>
            <a:spLocks noChangeArrowheads="1"/>
          </p:cNvSpPr>
          <p:nvPr/>
        </p:nvSpPr>
        <p:spPr bwMode="auto">
          <a:xfrm>
            <a:off x="3505200" y="47244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Rule of thumb to use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>
                <a:solidFill>
                  <a:schemeClr val="hlink"/>
                </a:solidFill>
              </a:rPr>
              <a:t>assign</a:t>
            </a:r>
            <a:r>
              <a:rPr lang="en-US" altLang="zh-TW" smtClean="0">
                <a:latin typeface="Arial" panose="020B0604020202020204" pitchFamily="34" charset="0"/>
              </a:rPr>
              <a:t>”</a:t>
            </a:r>
            <a:endParaRPr lang="en-US" altLang="zh-TW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097087"/>
          </a:xfrm>
        </p:spPr>
        <p:txBody>
          <a:bodyPr/>
          <a:lstStyle/>
          <a:p>
            <a:pPr eaLnBrk="1" hangingPunct="1"/>
            <a:r>
              <a:rPr lang="en-US" altLang="zh-TW" smtClean="0"/>
              <a:t>describe a </a:t>
            </a:r>
            <a:r>
              <a:rPr lang="en-US" altLang="zh-TW" smtClean="0">
                <a:solidFill>
                  <a:schemeClr val="hlink"/>
                </a:solidFill>
              </a:rPr>
              <a:t>combinational circuit</a:t>
            </a:r>
            <a:r>
              <a:rPr lang="en-US" altLang="zh-TW" smtClean="0"/>
              <a:t> with Boolean or arithmetic equations</a:t>
            </a:r>
          </a:p>
          <a:p>
            <a:pPr lvl="1" eaLnBrk="1" hangingPunct="1"/>
            <a:r>
              <a:rPr lang="en-US" altLang="zh-TW" smtClean="0"/>
              <a:t>an equation from inputs to outputs</a:t>
            </a:r>
          </a:p>
          <a:p>
            <a:pPr lvl="1" eaLnBrk="1" hangingPunct="1"/>
            <a:r>
              <a:rPr lang="en-US" altLang="zh-TW" smtClean="0"/>
              <a:t>the same operators/expressions to C/C++</a:t>
            </a:r>
          </a:p>
        </p:txBody>
      </p:sp>
      <p:grpSp>
        <p:nvGrpSpPr>
          <p:cNvPr id="54276" name="Group 14"/>
          <p:cNvGrpSpPr>
            <a:grpSpLocks/>
          </p:cNvGrpSpPr>
          <p:nvPr/>
        </p:nvGrpSpPr>
        <p:grpSpPr bwMode="auto">
          <a:xfrm>
            <a:off x="2819400" y="4343400"/>
            <a:ext cx="2133600" cy="1998663"/>
            <a:chOff x="1776" y="2736"/>
            <a:chExt cx="1344" cy="1259"/>
          </a:xfrm>
        </p:grpSpPr>
        <p:sp>
          <p:nvSpPr>
            <p:cNvPr id="54278" name="Rectangle 4"/>
            <p:cNvSpPr>
              <a:spLocks noChangeArrowheads="1"/>
            </p:cNvSpPr>
            <p:nvPr/>
          </p:nvSpPr>
          <p:spPr bwMode="auto">
            <a:xfrm>
              <a:off x="1776" y="3168"/>
              <a:ext cx="134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circuit</a:t>
              </a:r>
            </a:p>
          </p:txBody>
        </p:sp>
        <p:sp>
          <p:nvSpPr>
            <p:cNvPr id="54279" name="Line 5"/>
            <p:cNvSpPr>
              <a:spLocks noChangeShapeType="1"/>
            </p:cNvSpPr>
            <p:nvPr/>
          </p:nvSpPr>
          <p:spPr bwMode="auto">
            <a:xfrm>
              <a:off x="2016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80" name="Line 6"/>
            <p:cNvSpPr>
              <a:spLocks noChangeShapeType="1"/>
            </p:cNvSpPr>
            <p:nvPr/>
          </p:nvSpPr>
          <p:spPr bwMode="auto">
            <a:xfrm>
              <a:off x="2256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81" name="Text Box 7"/>
            <p:cNvSpPr txBox="1">
              <a:spLocks noChangeArrowheads="1"/>
            </p:cNvSpPr>
            <p:nvPr/>
          </p:nvSpPr>
          <p:spPr bwMode="auto">
            <a:xfrm>
              <a:off x="2342" y="2919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54282" name="Line 8"/>
            <p:cNvSpPr>
              <a:spLocks noChangeShapeType="1"/>
            </p:cNvSpPr>
            <p:nvPr/>
          </p:nvSpPr>
          <p:spPr bwMode="auto">
            <a:xfrm>
              <a:off x="2640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83" name="Text Box 9"/>
            <p:cNvSpPr txBox="1">
              <a:spLocks noChangeArrowheads="1"/>
            </p:cNvSpPr>
            <p:nvPr/>
          </p:nvSpPr>
          <p:spPr bwMode="auto">
            <a:xfrm>
              <a:off x="1920" y="2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54284" name="Text Box 10"/>
            <p:cNvSpPr txBox="1">
              <a:spLocks noChangeArrowheads="1"/>
            </p:cNvSpPr>
            <p:nvPr/>
          </p:nvSpPr>
          <p:spPr bwMode="auto">
            <a:xfrm>
              <a:off x="2160" y="273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54285" name="Text Box 11"/>
            <p:cNvSpPr txBox="1">
              <a:spLocks noChangeArrowheads="1"/>
            </p:cNvSpPr>
            <p:nvPr/>
          </p:nvSpPr>
          <p:spPr bwMode="auto">
            <a:xfrm>
              <a:off x="2544" y="273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54286" name="Line 12"/>
            <p:cNvSpPr>
              <a:spLocks noChangeShapeType="1"/>
            </p:cNvSpPr>
            <p:nvPr/>
          </p:nvSpPr>
          <p:spPr bwMode="auto">
            <a:xfrm>
              <a:off x="2448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87" name="Text Box 13"/>
            <p:cNvSpPr txBox="1">
              <a:spLocks noChangeArrowheads="1"/>
            </p:cNvSpPr>
            <p:nvPr/>
          </p:nvSpPr>
          <p:spPr bwMode="auto">
            <a:xfrm>
              <a:off x="2342" y="3783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D</a:t>
              </a:r>
            </a:p>
          </p:txBody>
        </p:sp>
      </p:grpSp>
      <p:graphicFrame>
        <p:nvGraphicFramePr>
          <p:cNvPr id="54277" name="Object 15"/>
          <p:cNvGraphicFramePr>
            <a:graphicFrameLocks noChangeAspect="1"/>
          </p:cNvGraphicFramePr>
          <p:nvPr/>
        </p:nvGraphicFramePr>
        <p:xfrm>
          <a:off x="5334000" y="5181600"/>
          <a:ext cx="20574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7" name="方程式" r:id="rId3" imgW="1104900" imgH="203200" progId="Equation.3">
                  <p:embed/>
                </p:oleObj>
              </mc:Choice>
              <mc:Fallback>
                <p:oleObj name="方程式" r:id="rId3" imgW="1104900" imgH="203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181600"/>
                        <a:ext cx="20574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RTL design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325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RTL: Register Transfer Level (Language)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 standard method to design any digital IC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Feature: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designer specify rules to transfer data from one register to another register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EDA (electronic design automation) tool synthesis RTL code to real hardware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4572000"/>
            <a:ext cx="2603500" cy="1781175"/>
            <a:chOff x="720" y="2880"/>
            <a:chExt cx="1640" cy="1122"/>
          </a:xfrm>
        </p:grpSpPr>
        <p:sp>
          <p:nvSpPr>
            <p:cNvPr id="9236" name="Text Box 5"/>
            <p:cNvSpPr txBox="1">
              <a:spLocks noChangeArrowheads="1"/>
            </p:cNvSpPr>
            <p:nvPr/>
          </p:nvSpPr>
          <p:spPr bwMode="auto">
            <a:xfrm>
              <a:off x="720" y="3168"/>
              <a:ext cx="1640" cy="8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    [3:0]   A, B, 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always @(posedge clk) begin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A &lt;= B+C;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end</a:t>
              </a:r>
            </a:p>
          </p:txBody>
        </p:sp>
        <p:sp>
          <p:nvSpPr>
            <p:cNvPr id="9237" name="Text Box 6"/>
            <p:cNvSpPr txBox="1">
              <a:spLocks noChangeArrowheads="1"/>
            </p:cNvSpPr>
            <p:nvPr/>
          </p:nvSpPr>
          <p:spPr bwMode="auto">
            <a:xfrm>
              <a:off x="768" y="2880"/>
              <a:ext cx="7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Verilog code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876800" y="3886200"/>
            <a:ext cx="3371850" cy="2774950"/>
            <a:chOff x="3024" y="2160"/>
            <a:chExt cx="2124" cy="1748"/>
          </a:xfrm>
        </p:grpSpPr>
        <p:sp>
          <p:nvSpPr>
            <p:cNvPr id="9223" name="Rectangle 8"/>
            <p:cNvSpPr>
              <a:spLocks noChangeArrowheads="1"/>
            </p:cNvSpPr>
            <p:nvPr/>
          </p:nvSpPr>
          <p:spPr bwMode="auto">
            <a:xfrm>
              <a:off x="3744" y="2649"/>
              <a:ext cx="76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</a:t>
              </a:r>
            </a:p>
          </p:txBody>
        </p:sp>
        <p:sp>
          <p:nvSpPr>
            <p:cNvPr id="9224" name="Line 9"/>
            <p:cNvSpPr>
              <a:spLocks noChangeShapeType="1"/>
            </p:cNvSpPr>
            <p:nvPr/>
          </p:nvSpPr>
          <p:spPr bwMode="auto">
            <a:xfrm>
              <a:off x="3936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5" name="Line 10"/>
            <p:cNvSpPr>
              <a:spLocks noChangeShapeType="1"/>
            </p:cNvSpPr>
            <p:nvPr/>
          </p:nvSpPr>
          <p:spPr bwMode="auto">
            <a:xfrm>
              <a:off x="4320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6" name="Line 11"/>
            <p:cNvSpPr>
              <a:spLocks noChangeShapeType="1"/>
            </p:cNvSpPr>
            <p:nvPr/>
          </p:nvSpPr>
          <p:spPr bwMode="auto">
            <a:xfrm>
              <a:off x="4080" y="308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7" name="Text Box 12"/>
            <p:cNvSpPr txBox="1">
              <a:spLocks noChangeArrowheads="1"/>
            </p:cNvSpPr>
            <p:nvPr/>
          </p:nvSpPr>
          <p:spPr bwMode="auto">
            <a:xfrm>
              <a:off x="3830" y="216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9228" name="Text Box 13"/>
            <p:cNvSpPr txBox="1">
              <a:spLocks noChangeArrowheads="1"/>
            </p:cNvSpPr>
            <p:nvPr/>
          </p:nvSpPr>
          <p:spPr bwMode="auto">
            <a:xfrm>
              <a:off x="4224" y="2169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9229" name="Text Box 14"/>
            <p:cNvSpPr txBox="1">
              <a:spLocks noChangeArrowheads="1"/>
            </p:cNvSpPr>
            <p:nvPr/>
          </p:nvSpPr>
          <p:spPr bwMode="auto">
            <a:xfrm>
              <a:off x="3984" y="369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9230" name="Rectangle 15"/>
            <p:cNvSpPr>
              <a:spLocks noChangeArrowheads="1"/>
            </p:cNvSpPr>
            <p:nvPr/>
          </p:nvSpPr>
          <p:spPr bwMode="auto">
            <a:xfrm>
              <a:off x="3600" y="3312"/>
              <a:ext cx="100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9231" name="AutoShape 16"/>
            <p:cNvSpPr>
              <a:spLocks noChangeArrowheads="1"/>
            </p:cNvSpPr>
            <p:nvPr/>
          </p:nvSpPr>
          <p:spPr bwMode="auto">
            <a:xfrm rot="5400000">
              <a:off x="3600" y="3360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9232" name="Line 17"/>
            <p:cNvSpPr>
              <a:spLocks noChangeShapeType="1"/>
            </p:cNvSpPr>
            <p:nvPr/>
          </p:nvSpPr>
          <p:spPr bwMode="auto">
            <a:xfrm>
              <a:off x="4080" y="35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3" name="Line 18"/>
            <p:cNvSpPr>
              <a:spLocks noChangeShapeType="1"/>
            </p:cNvSpPr>
            <p:nvPr/>
          </p:nvSpPr>
          <p:spPr bwMode="auto">
            <a:xfrm>
              <a:off x="3312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4" name="Text Box 19"/>
            <p:cNvSpPr txBox="1">
              <a:spLocks noChangeArrowheads="1"/>
            </p:cNvSpPr>
            <p:nvPr/>
          </p:nvSpPr>
          <p:spPr bwMode="auto">
            <a:xfrm>
              <a:off x="3024" y="3312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  <p:sp>
          <p:nvSpPr>
            <p:cNvPr id="9235" name="Text Box 20"/>
            <p:cNvSpPr txBox="1">
              <a:spLocks noChangeArrowheads="1"/>
            </p:cNvSpPr>
            <p:nvPr/>
          </p:nvSpPr>
          <p:spPr bwMode="auto">
            <a:xfrm>
              <a:off x="4646" y="3255"/>
              <a:ext cx="5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</a:t>
              </a:r>
            </a:p>
          </p:txBody>
        </p:sp>
      </p:grpSp>
      <p:sp>
        <p:nvSpPr>
          <p:cNvPr id="96277" name="AutoShape 21"/>
          <p:cNvSpPr>
            <a:spLocks noChangeArrowheads="1"/>
          </p:cNvSpPr>
          <p:nvPr/>
        </p:nvSpPr>
        <p:spPr bwMode="auto">
          <a:xfrm>
            <a:off x="4038600" y="5562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Lab Exercise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1219200"/>
          </a:xfrm>
        </p:spPr>
        <p:txBody>
          <a:bodyPr/>
          <a:lstStyle/>
          <a:p>
            <a:pPr eaLnBrk="1" hangingPunct="1"/>
            <a:r>
              <a:rPr lang="en-US" altLang="zh-TW" smtClean="0"/>
              <a:t>Design the circuit with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>
                <a:solidFill>
                  <a:schemeClr val="hlink"/>
                </a:solidFill>
              </a:rPr>
              <a:t>assign</a:t>
            </a:r>
            <a:r>
              <a:rPr lang="en-US" altLang="zh-TW" smtClean="0">
                <a:latin typeface="Arial" panose="020B0604020202020204" pitchFamily="34" charset="0"/>
              </a:rPr>
              <a:t>”</a:t>
            </a:r>
            <a:r>
              <a:rPr lang="en-US" altLang="zh-TW" smtClean="0"/>
              <a:t> statements</a:t>
            </a:r>
          </a:p>
          <a:p>
            <a:pPr lvl="1" eaLnBrk="1" hangingPunct="1"/>
            <a:r>
              <a:rPr lang="en-US" altLang="zh-TW" smtClean="0"/>
              <a:t>write the Boolean equations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05200"/>
            <a:ext cx="4648200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description</a:t>
            </a:r>
          </a:p>
        </p:txBody>
      </p:sp>
      <p:sp>
        <p:nvSpPr>
          <p:cNvPr id="563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Semantics of Behavior Description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82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specify the rules for </a:t>
            </a:r>
            <a:r>
              <a:rPr lang="en-US" altLang="zh-TW" sz="2400" dirty="0" smtClean="0">
                <a:solidFill>
                  <a:srgbClr val="FF0000"/>
                </a:solidFill>
              </a:rPr>
              <a:t>event-driven simulation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Remark: Verilog is originally for hardware </a:t>
            </a:r>
            <a:r>
              <a:rPr lang="en-US" altLang="zh-TW" sz="2400" dirty="0" smtClean="0">
                <a:solidFill>
                  <a:schemeClr val="hlink"/>
                </a:solidFill>
              </a:rPr>
              <a:t>simulation</a:t>
            </a:r>
            <a:r>
              <a:rPr lang="en-US" altLang="zh-TW" sz="2400" dirty="0" smtClean="0"/>
              <a:t>, not for hardware synthesis</a:t>
            </a:r>
          </a:p>
        </p:txBody>
      </p:sp>
      <p:grpSp>
        <p:nvGrpSpPr>
          <p:cNvPr id="57348" name="Group 4"/>
          <p:cNvGrpSpPr>
            <a:grpSpLocks/>
          </p:cNvGrpSpPr>
          <p:nvPr/>
        </p:nvGrpSpPr>
        <p:grpSpPr bwMode="auto">
          <a:xfrm>
            <a:off x="1108540" y="3789540"/>
            <a:ext cx="2438400" cy="2103438"/>
            <a:chOff x="768" y="1479"/>
            <a:chExt cx="1536" cy="1325"/>
          </a:xfrm>
        </p:grpSpPr>
        <p:sp>
          <p:nvSpPr>
            <p:cNvPr id="57350" name="Rectangle 5"/>
            <p:cNvSpPr>
              <a:spLocks noChangeArrowheads="1"/>
            </p:cNvSpPr>
            <p:nvPr/>
          </p:nvSpPr>
          <p:spPr bwMode="auto">
            <a:xfrm>
              <a:off x="768" y="1872"/>
              <a:ext cx="153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hardware to be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simulated</a:t>
              </a:r>
            </a:p>
          </p:txBody>
        </p:sp>
        <p:sp>
          <p:nvSpPr>
            <p:cNvPr id="57351" name="Line 6"/>
            <p:cNvSpPr>
              <a:spLocks noChangeShapeType="1"/>
            </p:cNvSpPr>
            <p:nvPr/>
          </p:nvSpPr>
          <p:spPr bwMode="auto">
            <a:xfrm>
              <a:off x="1104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52" name="Line 7"/>
            <p:cNvSpPr>
              <a:spLocks noChangeShapeType="1"/>
            </p:cNvSpPr>
            <p:nvPr/>
          </p:nvSpPr>
          <p:spPr bwMode="auto">
            <a:xfrm>
              <a:off x="1536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53" name="Line 8"/>
            <p:cNvSpPr>
              <a:spLocks noChangeShapeType="1"/>
            </p:cNvSpPr>
            <p:nvPr/>
          </p:nvSpPr>
          <p:spPr bwMode="auto">
            <a:xfrm>
              <a:off x="1920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54" name="Line 9"/>
            <p:cNvSpPr>
              <a:spLocks noChangeShapeType="1"/>
            </p:cNvSpPr>
            <p:nvPr/>
          </p:nvSpPr>
          <p:spPr bwMode="auto">
            <a:xfrm>
              <a:off x="1296" y="23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55" name="Line 10"/>
            <p:cNvSpPr>
              <a:spLocks noChangeShapeType="1"/>
            </p:cNvSpPr>
            <p:nvPr/>
          </p:nvSpPr>
          <p:spPr bwMode="auto">
            <a:xfrm>
              <a:off x="1728" y="23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56" name="Text Box 11"/>
            <p:cNvSpPr txBox="1">
              <a:spLocks noChangeArrowheads="1"/>
            </p:cNvSpPr>
            <p:nvPr/>
          </p:nvSpPr>
          <p:spPr bwMode="auto">
            <a:xfrm>
              <a:off x="1008" y="148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57357" name="Text Box 12"/>
            <p:cNvSpPr txBox="1">
              <a:spLocks noChangeArrowheads="1"/>
            </p:cNvSpPr>
            <p:nvPr/>
          </p:nvSpPr>
          <p:spPr bwMode="auto">
            <a:xfrm>
              <a:off x="1430" y="1479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57358" name="Text Box 13"/>
            <p:cNvSpPr txBox="1">
              <a:spLocks noChangeArrowheads="1"/>
            </p:cNvSpPr>
            <p:nvPr/>
          </p:nvSpPr>
          <p:spPr bwMode="auto">
            <a:xfrm>
              <a:off x="1824" y="1488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57359" name="Text Box 14"/>
            <p:cNvSpPr txBox="1">
              <a:spLocks noChangeArrowheads="1"/>
            </p:cNvSpPr>
            <p:nvPr/>
          </p:nvSpPr>
          <p:spPr bwMode="auto">
            <a:xfrm>
              <a:off x="1200" y="259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57360" name="Text Box 15"/>
            <p:cNvSpPr txBox="1">
              <a:spLocks noChangeArrowheads="1"/>
            </p:cNvSpPr>
            <p:nvPr/>
          </p:nvSpPr>
          <p:spPr bwMode="auto">
            <a:xfrm>
              <a:off x="1622" y="2583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E</a:t>
              </a:r>
            </a:p>
          </p:txBody>
        </p:sp>
      </p:grpSp>
      <p:sp>
        <p:nvSpPr>
          <p:cNvPr id="57349" name="Text Box 16"/>
          <p:cNvSpPr txBox="1">
            <a:spLocks noChangeArrowheads="1"/>
          </p:cNvSpPr>
          <p:nvPr/>
        </p:nvSpPr>
        <p:spPr bwMode="auto">
          <a:xfrm>
            <a:off x="4324007" y="3563987"/>
            <a:ext cx="4321889" cy="280076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 err="1">
                <a:ea typeface="標楷體" panose="03000509000000000000" pitchFamily="65" charset="-120"/>
                <a:cs typeface="新細明體" panose="02020500000000000000" pitchFamily="18" charset="-120"/>
              </a:rPr>
              <a:t>reg</a:t>
            </a:r>
            <a:r>
              <a:rPr lang="en-US" altLang="zh-TW" sz="1600" b="1" dirty="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dirty="0">
                <a:ea typeface="標楷體" panose="03000509000000000000" pitchFamily="65" charset="-120"/>
                <a:cs typeface="新細明體" panose="02020500000000000000" pitchFamily="18" charset="-120"/>
              </a:rPr>
              <a:t>D, E;  //</a:t>
            </a:r>
            <a:r>
              <a:rPr lang="en-US" altLang="zh-TW" sz="1600" dirty="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declare variables but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ea typeface="標楷體" panose="03000509000000000000" pitchFamily="65" charset="-120"/>
                <a:cs typeface="新細明體" panose="02020500000000000000" pitchFamily="18" charset="-120"/>
              </a:rPr>
              <a:t>                    //</a:t>
            </a:r>
            <a:r>
              <a:rPr lang="en-US" altLang="zh-TW" sz="1600" dirty="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not necessary synthesis registers</a:t>
            </a:r>
            <a:endParaRPr lang="en-US" altLang="zh-TW" sz="1600" b="1" dirty="0">
              <a:solidFill>
                <a:schemeClr val="hlink"/>
              </a:solidFill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b="1" dirty="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ea typeface="標楷體" panose="03000509000000000000" pitchFamily="65" charset="-120"/>
                <a:cs typeface="新細明體" panose="02020500000000000000" pitchFamily="18" charset="-120"/>
              </a:rPr>
              <a:t>always</a:t>
            </a:r>
            <a:r>
              <a:rPr lang="en-US" altLang="zh-TW" sz="1600" dirty="0">
                <a:ea typeface="標楷體" panose="03000509000000000000" pitchFamily="65" charset="-120"/>
                <a:cs typeface="新細明體" panose="02020500000000000000" pitchFamily="18" charset="-120"/>
              </a:rPr>
              <a:t> @(</a:t>
            </a:r>
            <a:r>
              <a:rPr lang="en-US" altLang="zh-TW" sz="1600" dirty="0" err="1">
                <a:solidFill>
                  <a:schemeClr val="tx2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event_list</a:t>
            </a:r>
            <a:r>
              <a:rPr lang="en-US" altLang="zh-TW" sz="1600" dirty="0">
                <a:ea typeface="標楷體" panose="03000509000000000000" pitchFamily="65" charset="-120"/>
                <a:cs typeface="新細明體" panose="02020500000000000000" pitchFamily="18" charset="-120"/>
              </a:rPr>
              <a:t>) </a:t>
            </a:r>
            <a:r>
              <a:rPr lang="en-US" altLang="zh-TW" sz="1600" b="1" dirty="0">
                <a:ea typeface="標楷體" panose="03000509000000000000" pitchFamily="65" charset="-120"/>
                <a:cs typeface="新細明體" panose="02020500000000000000" pitchFamily="18" charset="-120"/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ea typeface="標楷體" panose="03000509000000000000" pitchFamily="65" charset="-120"/>
                <a:cs typeface="新細明體" panose="02020500000000000000" pitchFamily="18" charset="-120"/>
              </a:rPr>
              <a:t>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ea typeface="標楷體" panose="03000509000000000000" pitchFamily="65" charset="-120"/>
                <a:cs typeface="新細明體" panose="02020500000000000000" pitchFamily="18" charset="-120"/>
              </a:rPr>
              <a:t>    // </a:t>
            </a:r>
            <a:r>
              <a:rPr lang="en-US" altLang="zh-TW" sz="1600" dirty="0" smtClean="0">
                <a:solidFill>
                  <a:srgbClr val="FF0000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C-like</a:t>
            </a:r>
            <a:r>
              <a:rPr lang="en-US" altLang="zh-TW" sz="1600" dirty="0" smtClean="0">
                <a:ea typeface="標楷體" panose="03000509000000000000" pitchFamily="65" charset="-120"/>
                <a:cs typeface="新細明體" panose="02020500000000000000" pitchFamily="18" charset="-120"/>
              </a:rPr>
              <a:t> </a:t>
            </a:r>
            <a:r>
              <a:rPr lang="en-US" altLang="zh-TW" sz="1600" dirty="0">
                <a:ea typeface="標楷體" panose="03000509000000000000" pitchFamily="65" charset="-120"/>
                <a:cs typeface="新細明體" panose="02020500000000000000" pitchFamily="18" charset="-120"/>
              </a:rPr>
              <a:t>code to compute </a:t>
            </a:r>
            <a:r>
              <a:rPr lang="en-US" altLang="zh-TW" sz="1600" i="1" dirty="0">
                <a:ea typeface="標楷體" panose="03000509000000000000" pitchFamily="65" charset="-120"/>
                <a:cs typeface="新細明體" panose="02020500000000000000" pitchFamily="18" charset="-120"/>
              </a:rPr>
              <a:t>D</a:t>
            </a:r>
            <a:r>
              <a:rPr lang="en-US" altLang="zh-TW" sz="1600" dirty="0">
                <a:ea typeface="標楷體" panose="03000509000000000000" pitchFamily="65" charset="-120"/>
                <a:cs typeface="新細明體" panose="02020500000000000000" pitchFamily="18" charset="-120"/>
              </a:rPr>
              <a:t> and </a:t>
            </a:r>
            <a:r>
              <a:rPr lang="en-US" altLang="zh-TW" sz="1600" i="1" dirty="0">
                <a:ea typeface="標楷體" panose="03000509000000000000" pitchFamily="65" charset="-120"/>
                <a:cs typeface="新細明體" panose="02020500000000000000" pitchFamily="18" charset="-120"/>
              </a:rPr>
              <a:t>E </a:t>
            </a:r>
            <a:r>
              <a:rPr lang="en-US" altLang="zh-TW" sz="1600" dirty="0">
                <a:ea typeface="標楷體" panose="03000509000000000000" pitchFamily="65" charset="-120"/>
                <a:cs typeface="新細明體" panose="02020500000000000000" pitchFamily="18" charset="-120"/>
              </a:rPr>
              <a:t>from A, B, </a:t>
            </a:r>
            <a:r>
              <a:rPr lang="en-US" altLang="zh-TW" sz="1600" dirty="0" smtClean="0">
                <a:ea typeface="標楷體" panose="03000509000000000000" pitchFamily="65" charset="-120"/>
                <a:cs typeface="新細明體" panose="02020500000000000000" pitchFamily="18" charset="-120"/>
              </a:rPr>
              <a:t>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i="1" dirty="0">
                <a:ea typeface="標楷體" panose="03000509000000000000" pitchFamily="65" charset="-120"/>
                <a:cs typeface="新細明體" panose="02020500000000000000" pitchFamily="18" charset="-120"/>
              </a:rPr>
              <a:t> </a:t>
            </a:r>
            <a:r>
              <a:rPr lang="en-US" altLang="zh-TW" sz="1600" i="1" dirty="0" smtClean="0">
                <a:ea typeface="標楷體" panose="03000509000000000000" pitchFamily="65" charset="-120"/>
                <a:cs typeface="新細明體" panose="02020500000000000000" pitchFamily="18" charset="-120"/>
              </a:rPr>
              <a:t>   // </a:t>
            </a:r>
            <a:r>
              <a:rPr lang="en-US" altLang="zh-TW" sz="1600" dirty="0" smtClean="0">
                <a:ea typeface="標楷體" panose="03000509000000000000" pitchFamily="65" charset="-120"/>
                <a:cs typeface="新細明體" panose="02020500000000000000" pitchFamily="18" charset="-120"/>
              </a:rPr>
              <a:t>in </a:t>
            </a:r>
            <a:r>
              <a:rPr lang="en-US" altLang="zh-TW" sz="1600" dirty="0" smtClean="0">
                <a:solidFill>
                  <a:srgbClr val="FF0000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sequential</a:t>
            </a:r>
            <a:r>
              <a:rPr lang="en-US" altLang="zh-TW" sz="1600" dirty="0" smtClean="0">
                <a:ea typeface="標楷體" panose="03000509000000000000" pitchFamily="65" charset="-120"/>
                <a:cs typeface="新細明體" panose="02020500000000000000" pitchFamily="18" charset="-120"/>
              </a:rPr>
              <a:t> semantics</a:t>
            </a:r>
            <a:endParaRPr lang="en-US" altLang="zh-TW" sz="1600" i="1" dirty="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ea typeface="標楷體" panose="03000509000000000000" pitchFamily="65" charset="-120"/>
                <a:cs typeface="新細明體" panose="02020500000000000000" pitchFamily="18" charset="-120"/>
              </a:rPr>
              <a:t>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Inferring combinational circuit with behavior description</a:t>
            </a:r>
          </a:p>
        </p:txBody>
      </p:sp>
      <p:sp>
        <p:nvSpPr>
          <p:cNvPr id="583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Inferring combinational circuit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3849687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general coding style:</a:t>
            </a:r>
          </a:p>
          <a:p>
            <a:pPr lvl="1" eaLnBrk="1" hangingPunct="1"/>
            <a:r>
              <a:rPr lang="en-US" altLang="zh-TW" dirty="0" smtClean="0"/>
              <a:t>always @(</a:t>
            </a:r>
            <a:r>
              <a:rPr lang="en-US" altLang="zh-TW" i="1" dirty="0" smtClean="0"/>
              <a:t>list of all input signals</a:t>
            </a:r>
            <a:r>
              <a:rPr lang="en-US" altLang="zh-TW" dirty="0" smtClean="0"/>
              <a:t>)</a:t>
            </a:r>
          </a:p>
          <a:p>
            <a:pPr lvl="1" eaLnBrk="1" hangingPunct="1"/>
            <a:r>
              <a:rPr lang="en-US" altLang="zh-TW" dirty="0" smtClean="0"/>
              <a:t>always @(*)</a:t>
            </a:r>
          </a:p>
          <a:p>
            <a:pPr lvl="1" eaLnBrk="1" hangingPunct="1"/>
            <a:r>
              <a:rPr lang="en-US" altLang="zh-TW" dirty="0" smtClean="0"/>
              <a:t>use blocking assignment </a:t>
            </a:r>
            <a:r>
              <a:rPr lang="en-US" altLang="zh-TW" dirty="0" smtClean="0">
                <a:latin typeface="Arial" panose="020B0604020202020204" pitchFamily="34" charset="0"/>
              </a:rPr>
              <a:t>“</a:t>
            </a:r>
            <a:r>
              <a:rPr lang="en-US" altLang="zh-TW" dirty="0" smtClean="0"/>
              <a:t>=</a:t>
            </a:r>
            <a:r>
              <a:rPr lang="en-US" altLang="zh-TW" dirty="0" smtClean="0">
                <a:latin typeface="Arial" panose="020B0604020202020204" pitchFamily="34" charset="0"/>
              </a:rPr>
              <a:t>“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do not use </a:t>
            </a:r>
            <a:r>
              <a:rPr lang="en-US" altLang="zh-TW" dirty="0" smtClean="0">
                <a:latin typeface="Arial" panose="020B0604020202020204" pitchFamily="34" charset="0"/>
              </a:rPr>
              <a:t>“</a:t>
            </a:r>
            <a:r>
              <a:rPr lang="en-US" altLang="zh-TW" dirty="0" smtClean="0"/>
              <a:t>&lt;= </a:t>
            </a:r>
            <a:r>
              <a:rPr lang="en-US" altLang="zh-TW" dirty="0" smtClean="0">
                <a:latin typeface="Arial" panose="020B0604020202020204" pitchFamily="34" charset="0"/>
              </a:rPr>
              <a:t>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you have to enumerate all cases to determine the output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a combinational circuit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573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semantics from event-driven simulation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533400" y="3200400"/>
            <a:ext cx="3054350" cy="25463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module 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demo_circuit (A, B, C, 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input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output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reg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always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@(A or B or C)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E = (A&amp;B)|C;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endmodule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grpSp>
        <p:nvGrpSpPr>
          <p:cNvPr id="60421" name="Group 5"/>
          <p:cNvGrpSpPr>
            <a:grpSpLocks/>
          </p:cNvGrpSpPr>
          <p:nvPr/>
        </p:nvGrpSpPr>
        <p:grpSpPr bwMode="auto">
          <a:xfrm>
            <a:off x="3962400" y="2590800"/>
            <a:ext cx="4800600" cy="3519488"/>
            <a:chOff x="2496" y="1776"/>
            <a:chExt cx="3024" cy="2217"/>
          </a:xfrm>
        </p:grpSpPr>
        <p:sp>
          <p:nvSpPr>
            <p:cNvPr id="60422" name="Text Box 6"/>
            <p:cNvSpPr txBox="1">
              <a:spLocks noChangeArrowheads="1"/>
            </p:cNvSpPr>
            <p:nvPr/>
          </p:nvSpPr>
          <p:spPr bwMode="auto">
            <a:xfrm>
              <a:off x="2592" y="2553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60423" name="Text Box 7"/>
            <p:cNvSpPr txBox="1">
              <a:spLocks noChangeArrowheads="1"/>
            </p:cNvSpPr>
            <p:nvPr/>
          </p:nvSpPr>
          <p:spPr bwMode="auto">
            <a:xfrm>
              <a:off x="2592" y="2937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60424" name="Text Box 8"/>
            <p:cNvSpPr txBox="1">
              <a:spLocks noChangeArrowheads="1"/>
            </p:cNvSpPr>
            <p:nvPr/>
          </p:nvSpPr>
          <p:spPr bwMode="auto">
            <a:xfrm>
              <a:off x="2592" y="3321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60425" name="Text Box 9"/>
            <p:cNvSpPr txBox="1">
              <a:spLocks noChangeArrowheads="1"/>
            </p:cNvSpPr>
            <p:nvPr/>
          </p:nvSpPr>
          <p:spPr bwMode="auto">
            <a:xfrm>
              <a:off x="2592" y="3753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E</a:t>
              </a:r>
            </a:p>
          </p:txBody>
        </p:sp>
        <p:sp>
          <p:nvSpPr>
            <p:cNvPr id="60426" name="Text Box 10"/>
            <p:cNvSpPr txBox="1">
              <a:spLocks noChangeArrowheads="1"/>
            </p:cNvSpPr>
            <p:nvPr/>
          </p:nvSpPr>
          <p:spPr bwMode="auto">
            <a:xfrm>
              <a:off x="2496" y="2169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clock</a:t>
              </a:r>
            </a:p>
          </p:txBody>
        </p:sp>
        <p:grpSp>
          <p:nvGrpSpPr>
            <p:cNvPr id="60427" name="Group 11"/>
            <p:cNvGrpSpPr>
              <a:grpSpLocks/>
            </p:cNvGrpSpPr>
            <p:nvPr/>
          </p:nvGrpSpPr>
          <p:grpSpPr bwMode="auto">
            <a:xfrm>
              <a:off x="2928" y="2016"/>
              <a:ext cx="2592" cy="336"/>
              <a:chOff x="2928" y="2016"/>
              <a:chExt cx="2592" cy="336"/>
            </a:xfrm>
          </p:grpSpPr>
          <p:sp>
            <p:nvSpPr>
              <p:cNvPr id="60437" name="Line 12"/>
              <p:cNvSpPr>
                <a:spLocks noChangeShapeType="1"/>
              </p:cNvSpPr>
              <p:nvPr/>
            </p:nvSpPr>
            <p:spPr bwMode="auto">
              <a:xfrm>
                <a:off x="2928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38" name="Line 13"/>
              <p:cNvSpPr>
                <a:spLocks noChangeShapeType="1"/>
              </p:cNvSpPr>
              <p:nvPr/>
            </p:nvSpPr>
            <p:spPr bwMode="auto">
              <a:xfrm flipV="1">
                <a:off x="3360" y="20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39" name="Line 14"/>
              <p:cNvSpPr>
                <a:spLocks noChangeShapeType="1"/>
              </p:cNvSpPr>
              <p:nvPr/>
            </p:nvSpPr>
            <p:spPr bwMode="auto">
              <a:xfrm>
                <a:off x="3360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40" name="Line 15"/>
              <p:cNvSpPr>
                <a:spLocks noChangeShapeType="1"/>
              </p:cNvSpPr>
              <p:nvPr/>
            </p:nvSpPr>
            <p:spPr bwMode="auto">
              <a:xfrm>
                <a:off x="3984" y="20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41" name="Line 16"/>
              <p:cNvSpPr>
                <a:spLocks noChangeShapeType="1"/>
              </p:cNvSpPr>
              <p:nvPr/>
            </p:nvSpPr>
            <p:spPr bwMode="auto">
              <a:xfrm>
                <a:off x="3984" y="235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42" name="Line 17"/>
              <p:cNvSpPr>
                <a:spLocks noChangeShapeType="1"/>
              </p:cNvSpPr>
              <p:nvPr/>
            </p:nvSpPr>
            <p:spPr bwMode="auto">
              <a:xfrm flipV="1">
                <a:off x="4752" y="20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43" name="Line 18"/>
              <p:cNvSpPr>
                <a:spLocks noChangeShapeType="1"/>
              </p:cNvSpPr>
              <p:nvPr/>
            </p:nvSpPr>
            <p:spPr bwMode="auto">
              <a:xfrm>
                <a:off x="4752" y="201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44" name="Line 19"/>
              <p:cNvSpPr>
                <a:spLocks noChangeShapeType="1"/>
              </p:cNvSpPr>
              <p:nvPr/>
            </p:nvSpPr>
            <p:spPr bwMode="auto">
              <a:xfrm>
                <a:off x="5280" y="20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45" name="Line 20"/>
              <p:cNvSpPr>
                <a:spLocks noChangeShapeType="1"/>
              </p:cNvSpPr>
              <p:nvPr/>
            </p:nvSpPr>
            <p:spPr bwMode="auto">
              <a:xfrm>
                <a:off x="5280" y="235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0428" name="AutoShape 21"/>
            <p:cNvSpPr>
              <a:spLocks noChangeArrowheads="1"/>
            </p:cNvSpPr>
            <p:nvPr/>
          </p:nvSpPr>
          <p:spPr bwMode="auto">
            <a:xfrm>
              <a:off x="2928" y="2553"/>
              <a:ext cx="672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60429" name="AutoShape 22"/>
            <p:cNvSpPr>
              <a:spLocks noChangeArrowheads="1"/>
            </p:cNvSpPr>
            <p:nvPr/>
          </p:nvSpPr>
          <p:spPr bwMode="auto">
            <a:xfrm>
              <a:off x="3600" y="2553"/>
              <a:ext cx="1872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0430" name="AutoShape 23"/>
            <p:cNvSpPr>
              <a:spLocks noChangeArrowheads="1"/>
            </p:cNvSpPr>
            <p:nvPr/>
          </p:nvSpPr>
          <p:spPr bwMode="auto">
            <a:xfrm>
              <a:off x="2928" y="2889"/>
              <a:ext cx="2544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0431" name="AutoShape 24"/>
            <p:cNvSpPr>
              <a:spLocks noChangeArrowheads="1"/>
            </p:cNvSpPr>
            <p:nvPr/>
          </p:nvSpPr>
          <p:spPr bwMode="auto">
            <a:xfrm>
              <a:off x="2928" y="3273"/>
              <a:ext cx="2544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60432" name="AutoShape 25"/>
            <p:cNvSpPr>
              <a:spLocks noChangeArrowheads="1"/>
            </p:cNvSpPr>
            <p:nvPr/>
          </p:nvSpPr>
          <p:spPr bwMode="auto">
            <a:xfrm>
              <a:off x="2928" y="3705"/>
              <a:ext cx="960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60433" name="AutoShape 26"/>
            <p:cNvSpPr>
              <a:spLocks noChangeArrowheads="1"/>
            </p:cNvSpPr>
            <p:nvPr/>
          </p:nvSpPr>
          <p:spPr bwMode="auto">
            <a:xfrm>
              <a:off x="3888" y="3705"/>
              <a:ext cx="1584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grpSp>
          <p:nvGrpSpPr>
            <p:cNvPr id="60434" name="Group 27"/>
            <p:cNvGrpSpPr>
              <a:grpSpLocks/>
            </p:cNvGrpSpPr>
            <p:nvPr/>
          </p:nvGrpSpPr>
          <p:grpSpPr bwMode="auto">
            <a:xfrm>
              <a:off x="3840" y="1776"/>
              <a:ext cx="527" cy="212"/>
              <a:chOff x="3888" y="1671"/>
              <a:chExt cx="527" cy="212"/>
            </a:xfrm>
          </p:grpSpPr>
          <p:sp>
            <p:nvSpPr>
              <p:cNvPr id="60435" name="Line 28"/>
              <p:cNvSpPr>
                <a:spLocks noChangeShapeType="1"/>
              </p:cNvSpPr>
              <p:nvPr/>
            </p:nvSpPr>
            <p:spPr bwMode="auto">
              <a:xfrm>
                <a:off x="38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36" name="Text Box 29"/>
              <p:cNvSpPr txBox="1">
                <a:spLocks noChangeArrowheads="1"/>
              </p:cNvSpPr>
              <p:nvPr/>
            </p:nvSpPr>
            <p:spPr bwMode="auto">
              <a:xfrm>
                <a:off x="4070" y="1671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time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a combinational circuit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573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semantics from event-driven simulation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3400" y="3200400"/>
            <a:ext cx="3054350" cy="25463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module 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demo_circuit (A, B, C, 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input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output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reg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always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@(A or B or C)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E = (A&amp;B)|C;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endmodule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grpSp>
        <p:nvGrpSpPr>
          <p:cNvPr id="61445" name="Group 5"/>
          <p:cNvGrpSpPr>
            <a:grpSpLocks/>
          </p:cNvGrpSpPr>
          <p:nvPr/>
        </p:nvGrpSpPr>
        <p:grpSpPr bwMode="auto">
          <a:xfrm>
            <a:off x="3962400" y="2590800"/>
            <a:ext cx="4800600" cy="3519488"/>
            <a:chOff x="2496" y="1776"/>
            <a:chExt cx="3024" cy="2217"/>
          </a:xfrm>
        </p:grpSpPr>
        <p:sp>
          <p:nvSpPr>
            <p:cNvPr id="61448" name="Text Box 6"/>
            <p:cNvSpPr txBox="1">
              <a:spLocks noChangeArrowheads="1"/>
            </p:cNvSpPr>
            <p:nvPr/>
          </p:nvSpPr>
          <p:spPr bwMode="auto">
            <a:xfrm>
              <a:off x="2592" y="2553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61449" name="Text Box 7"/>
            <p:cNvSpPr txBox="1">
              <a:spLocks noChangeArrowheads="1"/>
            </p:cNvSpPr>
            <p:nvPr/>
          </p:nvSpPr>
          <p:spPr bwMode="auto">
            <a:xfrm>
              <a:off x="2592" y="2937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61450" name="Text Box 8"/>
            <p:cNvSpPr txBox="1">
              <a:spLocks noChangeArrowheads="1"/>
            </p:cNvSpPr>
            <p:nvPr/>
          </p:nvSpPr>
          <p:spPr bwMode="auto">
            <a:xfrm>
              <a:off x="2592" y="3321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61451" name="Text Box 9"/>
            <p:cNvSpPr txBox="1">
              <a:spLocks noChangeArrowheads="1"/>
            </p:cNvSpPr>
            <p:nvPr/>
          </p:nvSpPr>
          <p:spPr bwMode="auto">
            <a:xfrm>
              <a:off x="2592" y="3753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E</a:t>
              </a:r>
            </a:p>
          </p:txBody>
        </p:sp>
        <p:sp>
          <p:nvSpPr>
            <p:cNvPr id="61452" name="Text Box 10"/>
            <p:cNvSpPr txBox="1">
              <a:spLocks noChangeArrowheads="1"/>
            </p:cNvSpPr>
            <p:nvPr/>
          </p:nvSpPr>
          <p:spPr bwMode="auto">
            <a:xfrm>
              <a:off x="2496" y="2169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clock</a:t>
              </a:r>
            </a:p>
          </p:txBody>
        </p:sp>
        <p:grpSp>
          <p:nvGrpSpPr>
            <p:cNvPr id="61453" name="Group 11"/>
            <p:cNvGrpSpPr>
              <a:grpSpLocks/>
            </p:cNvGrpSpPr>
            <p:nvPr/>
          </p:nvGrpSpPr>
          <p:grpSpPr bwMode="auto">
            <a:xfrm>
              <a:off x="2928" y="2016"/>
              <a:ext cx="2592" cy="336"/>
              <a:chOff x="2928" y="2016"/>
              <a:chExt cx="2592" cy="336"/>
            </a:xfrm>
          </p:grpSpPr>
          <p:sp>
            <p:nvSpPr>
              <p:cNvPr id="61463" name="Line 12"/>
              <p:cNvSpPr>
                <a:spLocks noChangeShapeType="1"/>
              </p:cNvSpPr>
              <p:nvPr/>
            </p:nvSpPr>
            <p:spPr bwMode="auto">
              <a:xfrm>
                <a:off x="2928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64" name="Line 13"/>
              <p:cNvSpPr>
                <a:spLocks noChangeShapeType="1"/>
              </p:cNvSpPr>
              <p:nvPr/>
            </p:nvSpPr>
            <p:spPr bwMode="auto">
              <a:xfrm flipV="1">
                <a:off x="3360" y="20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65" name="Line 14"/>
              <p:cNvSpPr>
                <a:spLocks noChangeShapeType="1"/>
              </p:cNvSpPr>
              <p:nvPr/>
            </p:nvSpPr>
            <p:spPr bwMode="auto">
              <a:xfrm>
                <a:off x="3360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66" name="Line 15"/>
              <p:cNvSpPr>
                <a:spLocks noChangeShapeType="1"/>
              </p:cNvSpPr>
              <p:nvPr/>
            </p:nvSpPr>
            <p:spPr bwMode="auto">
              <a:xfrm>
                <a:off x="3984" y="20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67" name="Line 16"/>
              <p:cNvSpPr>
                <a:spLocks noChangeShapeType="1"/>
              </p:cNvSpPr>
              <p:nvPr/>
            </p:nvSpPr>
            <p:spPr bwMode="auto">
              <a:xfrm>
                <a:off x="3984" y="235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68" name="Line 17"/>
              <p:cNvSpPr>
                <a:spLocks noChangeShapeType="1"/>
              </p:cNvSpPr>
              <p:nvPr/>
            </p:nvSpPr>
            <p:spPr bwMode="auto">
              <a:xfrm flipV="1">
                <a:off x="4752" y="20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69" name="Line 18"/>
              <p:cNvSpPr>
                <a:spLocks noChangeShapeType="1"/>
              </p:cNvSpPr>
              <p:nvPr/>
            </p:nvSpPr>
            <p:spPr bwMode="auto">
              <a:xfrm>
                <a:off x="4752" y="201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70" name="Line 19"/>
              <p:cNvSpPr>
                <a:spLocks noChangeShapeType="1"/>
              </p:cNvSpPr>
              <p:nvPr/>
            </p:nvSpPr>
            <p:spPr bwMode="auto">
              <a:xfrm>
                <a:off x="5280" y="20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71" name="Line 20"/>
              <p:cNvSpPr>
                <a:spLocks noChangeShapeType="1"/>
              </p:cNvSpPr>
              <p:nvPr/>
            </p:nvSpPr>
            <p:spPr bwMode="auto">
              <a:xfrm>
                <a:off x="5280" y="235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1454" name="AutoShape 21"/>
            <p:cNvSpPr>
              <a:spLocks noChangeArrowheads="1"/>
            </p:cNvSpPr>
            <p:nvPr/>
          </p:nvSpPr>
          <p:spPr bwMode="auto">
            <a:xfrm>
              <a:off x="2928" y="2553"/>
              <a:ext cx="672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61455" name="AutoShape 22"/>
            <p:cNvSpPr>
              <a:spLocks noChangeArrowheads="1"/>
            </p:cNvSpPr>
            <p:nvPr/>
          </p:nvSpPr>
          <p:spPr bwMode="auto">
            <a:xfrm>
              <a:off x="3600" y="2553"/>
              <a:ext cx="1872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1456" name="AutoShape 23"/>
            <p:cNvSpPr>
              <a:spLocks noChangeArrowheads="1"/>
            </p:cNvSpPr>
            <p:nvPr/>
          </p:nvSpPr>
          <p:spPr bwMode="auto">
            <a:xfrm>
              <a:off x="2928" y="2889"/>
              <a:ext cx="2544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1457" name="AutoShape 24"/>
            <p:cNvSpPr>
              <a:spLocks noChangeArrowheads="1"/>
            </p:cNvSpPr>
            <p:nvPr/>
          </p:nvSpPr>
          <p:spPr bwMode="auto">
            <a:xfrm>
              <a:off x="2928" y="3273"/>
              <a:ext cx="2544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61458" name="AutoShape 25"/>
            <p:cNvSpPr>
              <a:spLocks noChangeArrowheads="1"/>
            </p:cNvSpPr>
            <p:nvPr/>
          </p:nvSpPr>
          <p:spPr bwMode="auto">
            <a:xfrm>
              <a:off x="2928" y="3705"/>
              <a:ext cx="960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61459" name="AutoShape 26"/>
            <p:cNvSpPr>
              <a:spLocks noChangeArrowheads="1"/>
            </p:cNvSpPr>
            <p:nvPr/>
          </p:nvSpPr>
          <p:spPr bwMode="auto">
            <a:xfrm>
              <a:off x="3888" y="3705"/>
              <a:ext cx="1584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grpSp>
          <p:nvGrpSpPr>
            <p:cNvPr id="61460" name="Group 27"/>
            <p:cNvGrpSpPr>
              <a:grpSpLocks/>
            </p:cNvGrpSpPr>
            <p:nvPr/>
          </p:nvGrpSpPr>
          <p:grpSpPr bwMode="auto">
            <a:xfrm>
              <a:off x="3840" y="1776"/>
              <a:ext cx="527" cy="212"/>
              <a:chOff x="3888" y="1671"/>
              <a:chExt cx="527" cy="212"/>
            </a:xfrm>
          </p:grpSpPr>
          <p:sp>
            <p:nvSpPr>
              <p:cNvPr id="61461" name="Line 28"/>
              <p:cNvSpPr>
                <a:spLocks noChangeShapeType="1"/>
              </p:cNvSpPr>
              <p:nvPr/>
            </p:nvSpPr>
            <p:spPr bwMode="auto">
              <a:xfrm>
                <a:off x="38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62" name="Text Box 29"/>
              <p:cNvSpPr txBox="1">
                <a:spLocks noChangeArrowheads="1"/>
              </p:cNvSpPr>
              <p:nvPr/>
            </p:nvSpPr>
            <p:spPr bwMode="auto">
              <a:xfrm>
                <a:off x="4070" y="1671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time</a:t>
                </a:r>
              </a:p>
            </p:txBody>
          </p:sp>
        </p:grpSp>
      </p:grpSp>
      <p:sp>
        <p:nvSpPr>
          <p:cNvPr id="61446" name="AutoShape 30"/>
          <p:cNvSpPr>
            <a:spLocks noChangeArrowheads="1"/>
          </p:cNvSpPr>
          <p:nvPr/>
        </p:nvSpPr>
        <p:spPr bwMode="auto">
          <a:xfrm>
            <a:off x="1600200" y="4724400"/>
            <a:ext cx="12192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61447" name="AutoShape 31"/>
          <p:cNvSpPr>
            <a:spLocks noChangeArrowheads="1"/>
          </p:cNvSpPr>
          <p:nvPr/>
        </p:nvSpPr>
        <p:spPr bwMode="auto">
          <a:xfrm>
            <a:off x="2438400" y="3733800"/>
            <a:ext cx="1752600" cy="685800"/>
          </a:xfrm>
          <a:prstGeom prst="wedgeRoundRectCallout">
            <a:avLst>
              <a:gd name="adj1" fmla="val -54894"/>
              <a:gd name="adj2" fmla="val 8819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events to trigger the simulation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a combinational circuit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573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semantics from event-driven simulation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533400" y="3200400"/>
            <a:ext cx="3054350" cy="25463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module 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demo_circuit (A, B, C, 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input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output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reg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always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@(A or B or C)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E = (A&amp;B)|C;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endmodule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grpSp>
        <p:nvGrpSpPr>
          <p:cNvPr id="62469" name="Group 5"/>
          <p:cNvGrpSpPr>
            <a:grpSpLocks/>
          </p:cNvGrpSpPr>
          <p:nvPr/>
        </p:nvGrpSpPr>
        <p:grpSpPr bwMode="auto">
          <a:xfrm>
            <a:off x="3962400" y="2590800"/>
            <a:ext cx="4800600" cy="3519488"/>
            <a:chOff x="2496" y="1776"/>
            <a:chExt cx="3024" cy="2217"/>
          </a:xfrm>
        </p:grpSpPr>
        <p:sp>
          <p:nvSpPr>
            <p:cNvPr id="62472" name="Text Box 6"/>
            <p:cNvSpPr txBox="1">
              <a:spLocks noChangeArrowheads="1"/>
            </p:cNvSpPr>
            <p:nvPr/>
          </p:nvSpPr>
          <p:spPr bwMode="auto">
            <a:xfrm>
              <a:off x="2592" y="2553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62473" name="Text Box 7"/>
            <p:cNvSpPr txBox="1">
              <a:spLocks noChangeArrowheads="1"/>
            </p:cNvSpPr>
            <p:nvPr/>
          </p:nvSpPr>
          <p:spPr bwMode="auto">
            <a:xfrm>
              <a:off x="2592" y="2937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62474" name="Text Box 8"/>
            <p:cNvSpPr txBox="1">
              <a:spLocks noChangeArrowheads="1"/>
            </p:cNvSpPr>
            <p:nvPr/>
          </p:nvSpPr>
          <p:spPr bwMode="auto">
            <a:xfrm>
              <a:off x="2592" y="3321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62475" name="Text Box 9"/>
            <p:cNvSpPr txBox="1">
              <a:spLocks noChangeArrowheads="1"/>
            </p:cNvSpPr>
            <p:nvPr/>
          </p:nvSpPr>
          <p:spPr bwMode="auto">
            <a:xfrm>
              <a:off x="2592" y="3753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E</a:t>
              </a:r>
            </a:p>
          </p:txBody>
        </p:sp>
        <p:sp>
          <p:nvSpPr>
            <p:cNvPr id="62476" name="Text Box 10"/>
            <p:cNvSpPr txBox="1">
              <a:spLocks noChangeArrowheads="1"/>
            </p:cNvSpPr>
            <p:nvPr/>
          </p:nvSpPr>
          <p:spPr bwMode="auto">
            <a:xfrm>
              <a:off x="2496" y="2169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clock</a:t>
              </a:r>
            </a:p>
          </p:txBody>
        </p:sp>
        <p:grpSp>
          <p:nvGrpSpPr>
            <p:cNvPr id="62477" name="Group 11"/>
            <p:cNvGrpSpPr>
              <a:grpSpLocks/>
            </p:cNvGrpSpPr>
            <p:nvPr/>
          </p:nvGrpSpPr>
          <p:grpSpPr bwMode="auto">
            <a:xfrm>
              <a:off x="2928" y="2016"/>
              <a:ext cx="2592" cy="336"/>
              <a:chOff x="2928" y="2016"/>
              <a:chExt cx="2592" cy="336"/>
            </a:xfrm>
          </p:grpSpPr>
          <p:sp>
            <p:nvSpPr>
              <p:cNvPr id="62487" name="Line 12"/>
              <p:cNvSpPr>
                <a:spLocks noChangeShapeType="1"/>
              </p:cNvSpPr>
              <p:nvPr/>
            </p:nvSpPr>
            <p:spPr bwMode="auto">
              <a:xfrm>
                <a:off x="2928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88" name="Line 13"/>
              <p:cNvSpPr>
                <a:spLocks noChangeShapeType="1"/>
              </p:cNvSpPr>
              <p:nvPr/>
            </p:nvSpPr>
            <p:spPr bwMode="auto">
              <a:xfrm flipV="1">
                <a:off x="3360" y="20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89" name="Line 14"/>
              <p:cNvSpPr>
                <a:spLocks noChangeShapeType="1"/>
              </p:cNvSpPr>
              <p:nvPr/>
            </p:nvSpPr>
            <p:spPr bwMode="auto">
              <a:xfrm>
                <a:off x="3360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90" name="Line 15"/>
              <p:cNvSpPr>
                <a:spLocks noChangeShapeType="1"/>
              </p:cNvSpPr>
              <p:nvPr/>
            </p:nvSpPr>
            <p:spPr bwMode="auto">
              <a:xfrm>
                <a:off x="3984" y="20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91" name="Line 16"/>
              <p:cNvSpPr>
                <a:spLocks noChangeShapeType="1"/>
              </p:cNvSpPr>
              <p:nvPr/>
            </p:nvSpPr>
            <p:spPr bwMode="auto">
              <a:xfrm>
                <a:off x="3984" y="235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92" name="Line 17"/>
              <p:cNvSpPr>
                <a:spLocks noChangeShapeType="1"/>
              </p:cNvSpPr>
              <p:nvPr/>
            </p:nvSpPr>
            <p:spPr bwMode="auto">
              <a:xfrm flipV="1">
                <a:off x="4752" y="20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93" name="Line 18"/>
              <p:cNvSpPr>
                <a:spLocks noChangeShapeType="1"/>
              </p:cNvSpPr>
              <p:nvPr/>
            </p:nvSpPr>
            <p:spPr bwMode="auto">
              <a:xfrm>
                <a:off x="4752" y="201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94" name="Line 19"/>
              <p:cNvSpPr>
                <a:spLocks noChangeShapeType="1"/>
              </p:cNvSpPr>
              <p:nvPr/>
            </p:nvSpPr>
            <p:spPr bwMode="auto">
              <a:xfrm>
                <a:off x="5280" y="20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95" name="Line 20"/>
              <p:cNvSpPr>
                <a:spLocks noChangeShapeType="1"/>
              </p:cNvSpPr>
              <p:nvPr/>
            </p:nvSpPr>
            <p:spPr bwMode="auto">
              <a:xfrm>
                <a:off x="5280" y="235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2478" name="AutoShape 21"/>
            <p:cNvSpPr>
              <a:spLocks noChangeArrowheads="1"/>
            </p:cNvSpPr>
            <p:nvPr/>
          </p:nvSpPr>
          <p:spPr bwMode="auto">
            <a:xfrm>
              <a:off x="2928" y="2553"/>
              <a:ext cx="672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62479" name="AutoShape 22"/>
            <p:cNvSpPr>
              <a:spLocks noChangeArrowheads="1"/>
            </p:cNvSpPr>
            <p:nvPr/>
          </p:nvSpPr>
          <p:spPr bwMode="auto">
            <a:xfrm>
              <a:off x="3600" y="2553"/>
              <a:ext cx="1872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2480" name="AutoShape 23"/>
            <p:cNvSpPr>
              <a:spLocks noChangeArrowheads="1"/>
            </p:cNvSpPr>
            <p:nvPr/>
          </p:nvSpPr>
          <p:spPr bwMode="auto">
            <a:xfrm>
              <a:off x="2928" y="2889"/>
              <a:ext cx="2544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2481" name="AutoShape 24"/>
            <p:cNvSpPr>
              <a:spLocks noChangeArrowheads="1"/>
            </p:cNvSpPr>
            <p:nvPr/>
          </p:nvSpPr>
          <p:spPr bwMode="auto">
            <a:xfrm>
              <a:off x="2928" y="3273"/>
              <a:ext cx="2544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62482" name="AutoShape 25"/>
            <p:cNvSpPr>
              <a:spLocks noChangeArrowheads="1"/>
            </p:cNvSpPr>
            <p:nvPr/>
          </p:nvSpPr>
          <p:spPr bwMode="auto">
            <a:xfrm>
              <a:off x="2928" y="3705"/>
              <a:ext cx="960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62483" name="AutoShape 26"/>
            <p:cNvSpPr>
              <a:spLocks noChangeArrowheads="1"/>
            </p:cNvSpPr>
            <p:nvPr/>
          </p:nvSpPr>
          <p:spPr bwMode="auto">
            <a:xfrm>
              <a:off x="3888" y="3705"/>
              <a:ext cx="1584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grpSp>
          <p:nvGrpSpPr>
            <p:cNvPr id="62484" name="Group 27"/>
            <p:cNvGrpSpPr>
              <a:grpSpLocks/>
            </p:cNvGrpSpPr>
            <p:nvPr/>
          </p:nvGrpSpPr>
          <p:grpSpPr bwMode="auto">
            <a:xfrm>
              <a:off x="3840" y="1776"/>
              <a:ext cx="527" cy="212"/>
              <a:chOff x="3888" y="1671"/>
              <a:chExt cx="527" cy="212"/>
            </a:xfrm>
          </p:grpSpPr>
          <p:sp>
            <p:nvSpPr>
              <p:cNvPr id="62485" name="Line 28"/>
              <p:cNvSpPr>
                <a:spLocks noChangeShapeType="1"/>
              </p:cNvSpPr>
              <p:nvPr/>
            </p:nvSpPr>
            <p:spPr bwMode="auto">
              <a:xfrm>
                <a:off x="38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86" name="Text Box 29"/>
              <p:cNvSpPr txBox="1">
                <a:spLocks noChangeArrowheads="1"/>
              </p:cNvSpPr>
              <p:nvPr/>
            </p:nvSpPr>
            <p:spPr bwMode="auto">
              <a:xfrm>
                <a:off x="4070" y="1671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time</a:t>
                </a:r>
              </a:p>
            </p:txBody>
          </p:sp>
        </p:grpSp>
      </p:grpSp>
      <p:sp>
        <p:nvSpPr>
          <p:cNvPr id="62470" name="AutoShape 30"/>
          <p:cNvSpPr>
            <a:spLocks noChangeArrowheads="1"/>
          </p:cNvSpPr>
          <p:nvPr/>
        </p:nvSpPr>
        <p:spPr bwMode="auto">
          <a:xfrm>
            <a:off x="1143000" y="4953000"/>
            <a:ext cx="14478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62471" name="AutoShape 31"/>
          <p:cNvSpPr>
            <a:spLocks noChangeArrowheads="1"/>
          </p:cNvSpPr>
          <p:nvPr/>
        </p:nvSpPr>
        <p:spPr bwMode="auto">
          <a:xfrm>
            <a:off x="2362200" y="5486400"/>
            <a:ext cx="1981200" cy="762000"/>
          </a:xfrm>
          <a:prstGeom prst="wedgeRoundRectCallout">
            <a:avLst>
              <a:gd name="adj1" fmla="val -66588"/>
              <a:gd name="adj2" fmla="val -7875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C-like statements to simulate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a combinational circuit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573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semantics from event-driven simulation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533400" y="3200400"/>
            <a:ext cx="3054350" cy="25463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module 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demo_circuit (A, B, C, 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input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output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reg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always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@(A or B or C)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E = (A&amp;B)|C;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endmodule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grpSp>
        <p:nvGrpSpPr>
          <p:cNvPr id="63493" name="Group 5"/>
          <p:cNvGrpSpPr>
            <a:grpSpLocks/>
          </p:cNvGrpSpPr>
          <p:nvPr/>
        </p:nvGrpSpPr>
        <p:grpSpPr bwMode="auto">
          <a:xfrm>
            <a:off x="3962400" y="2590800"/>
            <a:ext cx="4800600" cy="3519488"/>
            <a:chOff x="2496" y="1776"/>
            <a:chExt cx="3024" cy="2217"/>
          </a:xfrm>
        </p:grpSpPr>
        <p:sp>
          <p:nvSpPr>
            <p:cNvPr id="63496" name="Text Box 6"/>
            <p:cNvSpPr txBox="1">
              <a:spLocks noChangeArrowheads="1"/>
            </p:cNvSpPr>
            <p:nvPr/>
          </p:nvSpPr>
          <p:spPr bwMode="auto">
            <a:xfrm>
              <a:off x="2592" y="2553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63497" name="Text Box 7"/>
            <p:cNvSpPr txBox="1">
              <a:spLocks noChangeArrowheads="1"/>
            </p:cNvSpPr>
            <p:nvPr/>
          </p:nvSpPr>
          <p:spPr bwMode="auto">
            <a:xfrm>
              <a:off x="2592" y="2937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63498" name="Text Box 8"/>
            <p:cNvSpPr txBox="1">
              <a:spLocks noChangeArrowheads="1"/>
            </p:cNvSpPr>
            <p:nvPr/>
          </p:nvSpPr>
          <p:spPr bwMode="auto">
            <a:xfrm>
              <a:off x="2592" y="3321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63499" name="Text Box 9"/>
            <p:cNvSpPr txBox="1">
              <a:spLocks noChangeArrowheads="1"/>
            </p:cNvSpPr>
            <p:nvPr/>
          </p:nvSpPr>
          <p:spPr bwMode="auto">
            <a:xfrm>
              <a:off x="2592" y="3753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E</a:t>
              </a:r>
            </a:p>
          </p:txBody>
        </p:sp>
        <p:sp>
          <p:nvSpPr>
            <p:cNvPr id="63500" name="Text Box 10"/>
            <p:cNvSpPr txBox="1">
              <a:spLocks noChangeArrowheads="1"/>
            </p:cNvSpPr>
            <p:nvPr/>
          </p:nvSpPr>
          <p:spPr bwMode="auto">
            <a:xfrm>
              <a:off x="2496" y="2169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clock</a:t>
              </a:r>
            </a:p>
          </p:txBody>
        </p:sp>
        <p:grpSp>
          <p:nvGrpSpPr>
            <p:cNvPr id="63501" name="Group 11"/>
            <p:cNvGrpSpPr>
              <a:grpSpLocks/>
            </p:cNvGrpSpPr>
            <p:nvPr/>
          </p:nvGrpSpPr>
          <p:grpSpPr bwMode="auto">
            <a:xfrm>
              <a:off x="2928" y="2016"/>
              <a:ext cx="2592" cy="336"/>
              <a:chOff x="2928" y="2016"/>
              <a:chExt cx="2592" cy="336"/>
            </a:xfrm>
          </p:grpSpPr>
          <p:sp>
            <p:nvSpPr>
              <p:cNvPr id="63511" name="Line 12"/>
              <p:cNvSpPr>
                <a:spLocks noChangeShapeType="1"/>
              </p:cNvSpPr>
              <p:nvPr/>
            </p:nvSpPr>
            <p:spPr bwMode="auto">
              <a:xfrm>
                <a:off x="2928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12" name="Line 13"/>
              <p:cNvSpPr>
                <a:spLocks noChangeShapeType="1"/>
              </p:cNvSpPr>
              <p:nvPr/>
            </p:nvSpPr>
            <p:spPr bwMode="auto">
              <a:xfrm flipV="1">
                <a:off x="3360" y="20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13" name="Line 14"/>
              <p:cNvSpPr>
                <a:spLocks noChangeShapeType="1"/>
              </p:cNvSpPr>
              <p:nvPr/>
            </p:nvSpPr>
            <p:spPr bwMode="auto">
              <a:xfrm>
                <a:off x="3360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14" name="Line 15"/>
              <p:cNvSpPr>
                <a:spLocks noChangeShapeType="1"/>
              </p:cNvSpPr>
              <p:nvPr/>
            </p:nvSpPr>
            <p:spPr bwMode="auto">
              <a:xfrm>
                <a:off x="3984" y="20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15" name="Line 16"/>
              <p:cNvSpPr>
                <a:spLocks noChangeShapeType="1"/>
              </p:cNvSpPr>
              <p:nvPr/>
            </p:nvSpPr>
            <p:spPr bwMode="auto">
              <a:xfrm>
                <a:off x="3984" y="235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16" name="Line 17"/>
              <p:cNvSpPr>
                <a:spLocks noChangeShapeType="1"/>
              </p:cNvSpPr>
              <p:nvPr/>
            </p:nvSpPr>
            <p:spPr bwMode="auto">
              <a:xfrm flipV="1">
                <a:off x="4752" y="20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17" name="Line 18"/>
              <p:cNvSpPr>
                <a:spLocks noChangeShapeType="1"/>
              </p:cNvSpPr>
              <p:nvPr/>
            </p:nvSpPr>
            <p:spPr bwMode="auto">
              <a:xfrm>
                <a:off x="4752" y="201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18" name="Line 19"/>
              <p:cNvSpPr>
                <a:spLocks noChangeShapeType="1"/>
              </p:cNvSpPr>
              <p:nvPr/>
            </p:nvSpPr>
            <p:spPr bwMode="auto">
              <a:xfrm>
                <a:off x="5280" y="20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19" name="Line 20"/>
              <p:cNvSpPr>
                <a:spLocks noChangeShapeType="1"/>
              </p:cNvSpPr>
              <p:nvPr/>
            </p:nvSpPr>
            <p:spPr bwMode="auto">
              <a:xfrm>
                <a:off x="5280" y="235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3502" name="AutoShape 21"/>
            <p:cNvSpPr>
              <a:spLocks noChangeArrowheads="1"/>
            </p:cNvSpPr>
            <p:nvPr/>
          </p:nvSpPr>
          <p:spPr bwMode="auto">
            <a:xfrm>
              <a:off x="2928" y="2553"/>
              <a:ext cx="672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63503" name="AutoShape 22"/>
            <p:cNvSpPr>
              <a:spLocks noChangeArrowheads="1"/>
            </p:cNvSpPr>
            <p:nvPr/>
          </p:nvSpPr>
          <p:spPr bwMode="auto">
            <a:xfrm>
              <a:off x="3600" y="2553"/>
              <a:ext cx="1872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3504" name="AutoShape 23"/>
            <p:cNvSpPr>
              <a:spLocks noChangeArrowheads="1"/>
            </p:cNvSpPr>
            <p:nvPr/>
          </p:nvSpPr>
          <p:spPr bwMode="auto">
            <a:xfrm>
              <a:off x="2928" y="2889"/>
              <a:ext cx="2544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3505" name="AutoShape 24"/>
            <p:cNvSpPr>
              <a:spLocks noChangeArrowheads="1"/>
            </p:cNvSpPr>
            <p:nvPr/>
          </p:nvSpPr>
          <p:spPr bwMode="auto">
            <a:xfrm>
              <a:off x="2928" y="3273"/>
              <a:ext cx="2544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63506" name="AutoShape 25"/>
            <p:cNvSpPr>
              <a:spLocks noChangeArrowheads="1"/>
            </p:cNvSpPr>
            <p:nvPr/>
          </p:nvSpPr>
          <p:spPr bwMode="auto">
            <a:xfrm>
              <a:off x="2928" y="3705"/>
              <a:ext cx="960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63507" name="AutoShape 26"/>
            <p:cNvSpPr>
              <a:spLocks noChangeArrowheads="1"/>
            </p:cNvSpPr>
            <p:nvPr/>
          </p:nvSpPr>
          <p:spPr bwMode="auto">
            <a:xfrm>
              <a:off x="3888" y="3705"/>
              <a:ext cx="1584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grpSp>
          <p:nvGrpSpPr>
            <p:cNvPr id="63508" name="Group 27"/>
            <p:cNvGrpSpPr>
              <a:grpSpLocks/>
            </p:cNvGrpSpPr>
            <p:nvPr/>
          </p:nvGrpSpPr>
          <p:grpSpPr bwMode="auto">
            <a:xfrm>
              <a:off x="3840" y="1776"/>
              <a:ext cx="527" cy="212"/>
              <a:chOff x="3888" y="1671"/>
              <a:chExt cx="527" cy="212"/>
            </a:xfrm>
          </p:grpSpPr>
          <p:sp>
            <p:nvSpPr>
              <p:cNvPr id="63509" name="Line 28"/>
              <p:cNvSpPr>
                <a:spLocks noChangeShapeType="1"/>
              </p:cNvSpPr>
              <p:nvPr/>
            </p:nvSpPr>
            <p:spPr bwMode="auto">
              <a:xfrm>
                <a:off x="38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10" name="Text Box 29"/>
              <p:cNvSpPr txBox="1">
                <a:spLocks noChangeArrowheads="1"/>
              </p:cNvSpPr>
              <p:nvPr/>
            </p:nvSpPr>
            <p:spPr bwMode="auto">
              <a:xfrm>
                <a:off x="4070" y="1671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time</a:t>
                </a:r>
              </a:p>
            </p:txBody>
          </p:sp>
        </p:grpSp>
      </p:grpSp>
      <p:sp>
        <p:nvSpPr>
          <p:cNvPr id="63494" name="AutoShape 30"/>
          <p:cNvSpPr>
            <a:spLocks noChangeArrowheads="1"/>
          </p:cNvSpPr>
          <p:nvPr/>
        </p:nvSpPr>
        <p:spPr bwMode="auto">
          <a:xfrm>
            <a:off x="5791200" y="2819400"/>
            <a:ext cx="2057400" cy="685800"/>
          </a:xfrm>
          <a:prstGeom prst="wedgeRoundRectCallout">
            <a:avLst>
              <a:gd name="adj1" fmla="val -50694"/>
              <a:gd name="adj2" fmla="val 12662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signal change causes the simulation</a:t>
            </a:r>
          </a:p>
        </p:txBody>
      </p:sp>
      <p:sp>
        <p:nvSpPr>
          <p:cNvPr id="63495" name="AutoShape 31"/>
          <p:cNvSpPr>
            <a:spLocks noChangeArrowheads="1"/>
          </p:cNvSpPr>
          <p:nvPr/>
        </p:nvSpPr>
        <p:spPr bwMode="auto">
          <a:xfrm>
            <a:off x="6019800" y="4648200"/>
            <a:ext cx="2743200" cy="685800"/>
          </a:xfrm>
          <a:prstGeom prst="wedgeRoundRectCallout">
            <a:avLst>
              <a:gd name="adj1" fmla="val -866"/>
              <a:gd name="adj2" fmla="val 10162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the simulated output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a combinational circuit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573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semantics from event-driven simulation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533400" y="3200400"/>
            <a:ext cx="3054350" cy="25463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module 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demo_circuit (A, B, C, 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input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output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reg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always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@(A or B or C)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E = (A&amp;B)|C;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endmodule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grpSp>
        <p:nvGrpSpPr>
          <p:cNvPr id="64517" name="Group 5"/>
          <p:cNvGrpSpPr>
            <a:grpSpLocks/>
          </p:cNvGrpSpPr>
          <p:nvPr/>
        </p:nvGrpSpPr>
        <p:grpSpPr bwMode="auto">
          <a:xfrm>
            <a:off x="3962400" y="2590800"/>
            <a:ext cx="4800600" cy="3519488"/>
            <a:chOff x="2496" y="1776"/>
            <a:chExt cx="3024" cy="2217"/>
          </a:xfrm>
        </p:grpSpPr>
        <p:sp>
          <p:nvSpPr>
            <p:cNvPr id="64522" name="Text Box 6"/>
            <p:cNvSpPr txBox="1">
              <a:spLocks noChangeArrowheads="1"/>
            </p:cNvSpPr>
            <p:nvPr/>
          </p:nvSpPr>
          <p:spPr bwMode="auto">
            <a:xfrm>
              <a:off x="2592" y="2553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64523" name="Text Box 7"/>
            <p:cNvSpPr txBox="1">
              <a:spLocks noChangeArrowheads="1"/>
            </p:cNvSpPr>
            <p:nvPr/>
          </p:nvSpPr>
          <p:spPr bwMode="auto">
            <a:xfrm>
              <a:off x="2592" y="2937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64524" name="Text Box 8"/>
            <p:cNvSpPr txBox="1">
              <a:spLocks noChangeArrowheads="1"/>
            </p:cNvSpPr>
            <p:nvPr/>
          </p:nvSpPr>
          <p:spPr bwMode="auto">
            <a:xfrm>
              <a:off x="2592" y="3321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64525" name="Text Box 9"/>
            <p:cNvSpPr txBox="1">
              <a:spLocks noChangeArrowheads="1"/>
            </p:cNvSpPr>
            <p:nvPr/>
          </p:nvSpPr>
          <p:spPr bwMode="auto">
            <a:xfrm>
              <a:off x="2592" y="3753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E</a:t>
              </a:r>
            </a:p>
          </p:txBody>
        </p:sp>
        <p:sp>
          <p:nvSpPr>
            <p:cNvPr id="64526" name="Text Box 10"/>
            <p:cNvSpPr txBox="1">
              <a:spLocks noChangeArrowheads="1"/>
            </p:cNvSpPr>
            <p:nvPr/>
          </p:nvSpPr>
          <p:spPr bwMode="auto">
            <a:xfrm>
              <a:off x="2496" y="2169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clock</a:t>
              </a:r>
            </a:p>
          </p:txBody>
        </p:sp>
        <p:grpSp>
          <p:nvGrpSpPr>
            <p:cNvPr id="64527" name="Group 11"/>
            <p:cNvGrpSpPr>
              <a:grpSpLocks/>
            </p:cNvGrpSpPr>
            <p:nvPr/>
          </p:nvGrpSpPr>
          <p:grpSpPr bwMode="auto">
            <a:xfrm>
              <a:off x="2928" y="2016"/>
              <a:ext cx="2592" cy="336"/>
              <a:chOff x="2928" y="2016"/>
              <a:chExt cx="2592" cy="336"/>
            </a:xfrm>
          </p:grpSpPr>
          <p:sp>
            <p:nvSpPr>
              <p:cNvPr id="64537" name="Line 12"/>
              <p:cNvSpPr>
                <a:spLocks noChangeShapeType="1"/>
              </p:cNvSpPr>
              <p:nvPr/>
            </p:nvSpPr>
            <p:spPr bwMode="auto">
              <a:xfrm>
                <a:off x="2928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4538" name="Line 13"/>
              <p:cNvSpPr>
                <a:spLocks noChangeShapeType="1"/>
              </p:cNvSpPr>
              <p:nvPr/>
            </p:nvSpPr>
            <p:spPr bwMode="auto">
              <a:xfrm flipV="1">
                <a:off x="3360" y="20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4539" name="Line 14"/>
              <p:cNvSpPr>
                <a:spLocks noChangeShapeType="1"/>
              </p:cNvSpPr>
              <p:nvPr/>
            </p:nvSpPr>
            <p:spPr bwMode="auto">
              <a:xfrm>
                <a:off x="3360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4540" name="Line 15"/>
              <p:cNvSpPr>
                <a:spLocks noChangeShapeType="1"/>
              </p:cNvSpPr>
              <p:nvPr/>
            </p:nvSpPr>
            <p:spPr bwMode="auto">
              <a:xfrm>
                <a:off x="3984" y="20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4541" name="Line 16"/>
              <p:cNvSpPr>
                <a:spLocks noChangeShapeType="1"/>
              </p:cNvSpPr>
              <p:nvPr/>
            </p:nvSpPr>
            <p:spPr bwMode="auto">
              <a:xfrm>
                <a:off x="3984" y="235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4542" name="Line 17"/>
              <p:cNvSpPr>
                <a:spLocks noChangeShapeType="1"/>
              </p:cNvSpPr>
              <p:nvPr/>
            </p:nvSpPr>
            <p:spPr bwMode="auto">
              <a:xfrm flipV="1">
                <a:off x="4752" y="20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4543" name="Line 18"/>
              <p:cNvSpPr>
                <a:spLocks noChangeShapeType="1"/>
              </p:cNvSpPr>
              <p:nvPr/>
            </p:nvSpPr>
            <p:spPr bwMode="auto">
              <a:xfrm>
                <a:off x="4752" y="201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4544" name="Line 19"/>
              <p:cNvSpPr>
                <a:spLocks noChangeShapeType="1"/>
              </p:cNvSpPr>
              <p:nvPr/>
            </p:nvSpPr>
            <p:spPr bwMode="auto">
              <a:xfrm>
                <a:off x="5280" y="20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4545" name="Line 20"/>
              <p:cNvSpPr>
                <a:spLocks noChangeShapeType="1"/>
              </p:cNvSpPr>
              <p:nvPr/>
            </p:nvSpPr>
            <p:spPr bwMode="auto">
              <a:xfrm>
                <a:off x="5280" y="235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4528" name="AutoShape 21"/>
            <p:cNvSpPr>
              <a:spLocks noChangeArrowheads="1"/>
            </p:cNvSpPr>
            <p:nvPr/>
          </p:nvSpPr>
          <p:spPr bwMode="auto">
            <a:xfrm>
              <a:off x="2928" y="2553"/>
              <a:ext cx="672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64529" name="AutoShape 22"/>
            <p:cNvSpPr>
              <a:spLocks noChangeArrowheads="1"/>
            </p:cNvSpPr>
            <p:nvPr/>
          </p:nvSpPr>
          <p:spPr bwMode="auto">
            <a:xfrm>
              <a:off x="3600" y="2553"/>
              <a:ext cx="1872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4530" name="AutoShape 23"/>
            <p:cNvSpPr>
              <a:spLocks noChangeArrowheads="1"/>
            </p:cNvSpPr>
            <p:nvPr/>
          </p:nvSpPr>
          <p:spPr bwMode="auto">
            <a:xfrm>
              <a:off x="2928" y="2889"/>
              <a:ext cx="2544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4531" name="AutoShape 24"/>
            <p:cNvSpPr>
              <a:spLocks noChangeArrowheads="1"/>
            </p:cNvSpPr>
            <p:nvPr/>
          </p:nvSpPr>
          <p:spPr bwMode="auto">
            <a:xfrm>
              <a:off x="2928" y="3273"/>
              <a:ext cx="2544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64532" name="AutoShape 25"/>
            <p:cNvSpPr>
              <a:spLocks noChangeArrowheads="1"/>
            </p:cNvSpPr>
            <p:nvPr/>
          </p:nvSpPr>
          <p:spPr bwMode="auto">
            <a:xfrm>
              <a:off x="2928" y="3705"/>
              <a:ext cx="960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64533" name="AutoShape 26"/>
            <p:cNvSpPr>
              <a:spLocks noChangeArrowheads="1"/>
            </p:cNvSpPr>
            <p:nvPr/>
          </p:nvSpPr>
          <p:spPr bwMode="auto">
            <a:xfrm>
              <a:off x="3888" y="3705"/>
              <a:ext cx="1584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grpSp>
          <p:nvGrpSpPr>
            <p:cNvPr id="64534" name="Group 27"/>
            <p:cNvGrpSpPr>
              <a:grpSpLocks/>
            </p:cNvGrpSpPr>
            <p:nvPr/>
          </p:nvGrpSpPr>
          <p:grpSpPr bwMode="auto">
            <a:xfrm>
              <a:off x="3840" y="1776"/>
              <a:ext cx="527" cy="212"/>
              <a:chOff x="3888" y="1671"/>
              <a:chExt cx="527" cy="212"/>
            </a:xfrm>
          </p:grpSpPr>
          <p:sp>
            <p:nvSpPr>
              <p:cNvPr id="64535" name="Line 28"/>
              <p:cNvSpPr>
                <a:spLocks noChangeShapeType="1"/>
              </p:cNvSpPr>
              <p:nvPr/>
            </p:nvSpPr>
            <p:spPr bwMode="auto">
              <a:xfrm>
                <a:off x="38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4536" name="Text Box 29"/>
              <p:cNvSpPr txBox="1">
                <a:spLocks noChangeArrowheads="1"/>
              </p:cNvSpPr>
              <p:nvPr/>
            </p:nvSpPr>
            <p:spPr bwMode="auto">
              <a:xfrm>
                <a:off x="4070" y="1671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time</a:t>
                </a:r>
              </a:p>
            </p:txBody>
          </p:sp>
        </p:grpSp>
      </p:grpSp>
      <p:sp>
        <p:nvSpPr>
          <p:cNvPr id="64518" name="Line 30"/>
          <p:cNvSpPr>
            <a:spLocks noChangeShapeType="1"/>
          </p:cNvSpPr>
          <p:nvPr/>
        </p:nvSpPr>
        <p:spPr bwMode="auto">
          <a:xfrm>
            <a:off x="5715000" y="3733800"/>
            <a:ext cx="0" cy="2590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4519" name="Line 31"/>
          <p:cNvSpPr>
            <a:spLocks noChangeShapeType="1"/>
          </p:cNvSpPr>
          <p:nvPr/>
        </p:nvSpPr>
        <p:spPr bwMode="auto">
          <a:xfrm>
            <a:off x="6172200" y="3733800"/>
            <a:ext cx="0" cy="2590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4520" name="Line 32"/>
          <p:cNvSpPr>
            <a:spLocks noChangeShapeType="1"/>
          </p:cNvSpPr>
          <p:nvPr/>
        </p:nvSpPr>
        <p:spPr bwMode="auto">
          <a:xfrm>
            <a:off x="5715000" y="60198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4521" name="Text Box 33"/>
          <p:cNvSpPr txBox="1">
            <a:spLocks noChangeArrowheads="1"/>
          </p:cNvSpPr>
          <p:nvPr/>
        </p:nvSpPr>
        <p:spPr bwMode="auto">
          <a:xfrm>
            <a:off x="5622925" y="6310313"/>
            <a:ext cx="319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signal change not waiting for a clock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Goal of this lecture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6437312" cy="649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mtClean="0"/>
              <a:t>let you do RTL design using Verilog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2971800"/>
            <a:ext cx="3810000" cy="3581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Step 2:  specify the </a:t>
            </a:r>
            <a:r>
              <a:rPr lang="en-US" altLang="zh-TW" sz="1800" smtClean="0">
                <a:solidFill>
                  <a:schemeClr val="hlink"/>
                </a:solidFill>
              </a:rPr>
              <a:t>behavior</a:t>
            </a:r>
            <a:r>
              <a:rPr lang="en-US" altLang="zh-TW" sz="18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data path: </a:t>
            </a:r>
            <a:r>
              <a:rPr lang="en-US" altLang="zh-TW" sz="16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data path: micro-operation to circuit (</a:t>
            </a:r>
            <a:r>
              <a:rPr lang="en-US" altLang="zh-TW" sz="16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600" smtClean="0"/>
              <a:t>)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1910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6" name="Group 6"/>
          <p:cNvGrpSpPr>
            <a:grpSpLocks/>
          </p:cNvGrpSpPr>
          <p:nvPr/>
        </p:nvGrpSpPr>
        <p:grpSpPr bwMode="auto">
          <a:xfrm>
            <a:off x="4191000" y="2667000"/>
            <a:ext cx="3276600" cy="1371600"/>
            <a:chOff x="2736" y="1344"/>
            <a:chExt cx="2064" cy="864"/>
          </a:xfrm>
        </p:grpSpPr>
        <p:sp>
          <p:nvSpPr>
            <p:cNvPr id="10250" name="AutoShape 7"/>
            <p:cNvSpPr>
              <a:spLocks noChangeArrowheads="1"/>
            </p:cNvSpPr>
            <p:nvPr/>
          </p:nvSpPr>
          <p:spPr bwMode="auto">
            <a:xfrm>
              <a:off x="2736" y="1344"/>
              <a:ext cx="2064" cy="864"/>
            </a:xfrm>
            <a:prstGeom prst="wedgeRoundRectCallout">
              <a:avLst>
                <a:gd name="adj1" fmla="val -15699"/>
                <a:gd name="adj2" fmla="val 8692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chemeClr val="hlink"/>
                </a:solidFill>
              </a:endParaRPr>
            </a:p>
          </p:txBody>
        </p:sp>
        <p:pic>
          <p:nvPicPr>
            <p:cNvPr id="10251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392"/>
              <a:ext cx="1676" cy="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47" name="AutoShape 9"/>
          <p:cNvSpPr>
            <a:spLocks noChangeArrowheads="1"/>
          </p:cNvSpPr>
          <p:nvPr/>
        </p:nvSpPr>
        <p:spPr bwMode="auto">
          <a:xfrm>
            <a:off x="6019800" y="5715000"/>
            <a:ext cx="2667000" cy="685800"/>
          </a:xfrm>
          <a:prstGeom prst="wedgeRoundRectCallout">
            <a:avLst>
              <a:gd name="adj1" fmla="val 12144"/>
              <a:gd name="adj2" fmla="val -14560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K: A=B+C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(if (K==1) then A=B+C;)</a:t>
            </a:r>
          </a:p>
        </p:txBody>
      </p:sp>
      <p:sp>
        <p:nvSpPr>
          <p:cNvPr id="10248" name="AutoShape 10"/>
          <p:cNvSpPr>
            <a:spLocks noChangeArrowheads="1"/>
          </p:cNvSpPr>
          <p:nvPr/>
        </p:nvSpPr>
        <p:spPr bwMode="auto">
          <a:xfrm>
            <a:off x="152400" y="5334000"/>
            <a:ext cx="3581400" cy="13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249" name="Text Box 11"/>
          <p:cNvSpPr txBox="1">
            <a:spLocks noChangeArrowheads="1"/>
          </p:cNvSpPr>
          <p:nvPr/>
        </p:nvSpPr>
        <p:spPr bwMode="auto">
          <a:xfrm>
            <a:off x="3794125" y="5805488"/>
            <a:ext cx="1482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by EDA 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a combinational circuit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573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synthesized circuit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533400" y="3200400"/>
            <a:ext cx="3054350" cy="25463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module 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demo_circuit (A, B, C, 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input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output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reg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always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@(A or B or C)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E = (A&amp;B)|C;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endmodule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5181600" y="3733800"/>
            <a:ext cx="2365375" cy="949325"/>
            <a:chOff x="624" y="2640"/>
            <a:chExt cx="1490" cy="598"/>
          </a:xfrm>
        </p:grpSpPr>
        <p:pic>
          <p:nvPicPr>
            <p:cNvPr id="65543" name="Picture 6" descr="gate_circui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640"/>
              <a:ext cx="1310" cy="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44" name="Text Box 7"/>
            <p:cNvSpPr txBox="1">
              <a:spLocks noChangeArrowheads="1"/>
            </p:cNvSpPr>
            <p:nvPr/>
          </p:nvSpPr>
          <p:spPr bwMode="auto">
            <a:xfrm>
              <a:off x="1920" y="2976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E</a:t>
              </a:r>
            </a:p>
          </p:txBody>
        </p:sp>
      </p:grpSp>
      <p:sp>
        <p:nvSpPr>
          <p:cNvPr id="65542" name="AutoShape 8"/>
          <p:cNvSpPr>
            <a:spLocks noChangeArrowheads="1"/>
          </p:cNvSpPr>
          <p:nvPr/>
        </p:nvSpPr>
        <p:spPr bwMode="auto">
          <a:xfrm>
            <a:off x="4038600" y="40386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a combinational circuit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573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synthesized circuit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533400" y="3200400"/>
            <a:ext cx="3054350" cy="25463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module 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demo_circuit (A, B, C, 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input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output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reg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always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@(A or B or C)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E = (A&amp;B)|C;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endmodule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grpSp>
        <p:nvGrpSpPr>
          <p:cNvPr id="66565" name="Group 5"/>
          <p:cNvGrpSpPr>
            <a:grpSpLocks/>
          </p:cNvGrpSpPr>
          <p:nvPr/>
        </p:nvGrpSpPr>
        <p:grpSpPr bwMode="auto">
          <a:xfrm>
            <a:off x="5181600" y="3733800"/>
            <a:ext cx="2365375" cy="949325"/>
            <a:chOff x="624" y="2640"/>
            <a:chExt cx="1490" cy="598"/>
          </a:xfrm>
        </p:grpSpPr>
        <p:pic>
          <p:nvPicPr>
            <p:cNvPr id="66569" name="Picture 6" descr="gate_circui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640"/>
              <a:ext cx="1310" cy="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70" name="Text Box 7"/>
            <p:cNvSpPr txBox="1">
              <a:spLocks noChangeArrowheads="1"/>
            </p:cNvSpPr>
            <p:nvPr/>
          </p:nvSpPr>
          <p:spPr bwMode="auto">
            <a:xfrm>
              <a:off x="1920" y="2976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E</a:t>
              </a:r>
            </a:p>
          </p:txBody>
        </p:sp>
      </p:grpSp>
      <p:sp>
        <p:nvSpPr>
          <p:cNvPr id="66566" name="AutoShape 8"/>
          <p:cNvSpPr>
            <a:spLocks noChangeArrowheads="1"/>
          </p:cNvSpPr>
          <p:nvPr/>
        </p:nvSpPr>
        <p:spPr bwMode="auto">
          <a:xfrm>
            <a:off x="4038600" y="40386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66567" name="AutoShape 9"/>
          <p:cNvSpPr>
            <a:spLocks noChangeArrowheads="1"/>
          </p:cNvSpPr>
          <p:nvPr/>
        </p:nvSpPr>
        <p:spPr bwMode="auto">
          <a:xfrm>
            <a:off x="685800" y="4191000"/>
            <a:ext cx="7620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66568" name="AutoShape 10"/>
          <p:cNvSpPr>
            <a:spLocks noChangeArrowheads="1"/>
          </p:cNvSpPr>
          <p:nvPr/>
        </p:nvSpPr>
        <p:spPr bwMode="auto">
          <a:xfrm>
            <a:off x="1600200" y="3124200"/>
            <a:ext cx="2667000" cy="838200"/>
          </a:xfrm>
          <a:prstGeom prst="wedgeRoundRectCallout">
            <a:avLst>
              <a:gd name="adj1" fmla="val -54287"/>
              <a:gd name="adj2" fmla="val 9564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declared as a register but not register synthesized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More Examples of inferring combinational circuits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239000" cy="41148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design by specifying the Boolean equations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design by specifying the truth table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inferring a data path with case statement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inferring a data path with if-then-else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 (a)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7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design by specifying Boolean equations</a:t>
            </a:r>
          </a:p>
        </p:txBody>
      </p:sp>
      <p:grpSp>
        <p:nvGrpSpPr>
          <p:cNvPr id="68612" name="Group 4"/>
          <p:cNvGrpSpPr>
            <a:grpSpLocks/>
          </p:cNvGrpSpPr>
          <p:nvPr/>
        </p:nvGrpSpPr>
        <p:grpSpPr bwMode="auto">
          <a:xfrm>
            <a:off x="5638800" y="3810000"/>
            <a:ext cx="2365375" cy="949325"/>
            <a:chOff x="624" y="2640"/>
            <a:chExt cx="1490" cy="598"/>
          </a:xfrm>
        </p:grpSpPr>
        <p:pic>
          <p:nvPicPr>
            <p:cNvPr id="68615" name="Picture 5" descr="gate_circui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640"/>
              <a:ext cx="1310" cy="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616" name="Text Box 6"/>
            <p:cNvSpPr txBox="1">
              <a:spLocks noChangeArrowheads="1"/>
            </p:cNvSpPr>
            <p:nvPr/>
          </p:nvSpPr>
          <p:spPr bwMode="auto">
            <a:xfrm>
              <a:off x="1920" y="2976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E</a:t>
              </a:r>
            </a:p>
          </p:txBody>
        </p:sp>
      </p:grpSp>
      <p:sp>
        <p:nvSpPr>
          <p:cNvPr id="68613" name="Text Box 7"/>
          <p:cNvSpPr txBox="1">
            <a:spLocks noChangeArrowheads="1"/>
          </p:cNvSpPr>
          <p:nvPr/>
        </p:nvSpPr>
        <p:spPr bwMode="auto">
          <a:xfrm>
            <a:off x="1447800" y="3124200"/>
            <a:ext cx="3054350" cy="25463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module 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demo_circuit (A, B, C, 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input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output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reg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always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@(A or B or C)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E = (A&amp;B)|C;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endmodule</a:t>
            </a:r>
          </a:p>
        </p:txBody>
      </p:sp>
      <p:sp>
        <p:nvSpPr>
          <p:cNvPr id="68614" name="AutoShape 8"/>
          <p:cNvSpPr>
            <a:spLocks noChangeArrowheads="1"/>
          </p:cNvSpPr>
          <p:nvPr/>
        </p:nvSpPr>
        <p:spPr bwMode="auto">
          <a:xfrm>
            <a:off x="4648200" y="41910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 (b)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7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design by specifying Boolean equations</a:t>
            </a:r>
          </a:p>
        </p:txBody>
      </p:sp>
      <p:grpSp>
        <p:nvGrpSpPr>
          <p:cNvPr id="69636" name="Group 4"/>
          <p:cNvGrpSpPr>
            <a:grpSpLocks/>
          </p:cNvGrpSpPr>
          <p:nvPr/>
        </p:nvGrpSpPr>
        <p:grpSpPr bwMode="auto">
          <a:xfrm>
            <a:off x="5638800" y="3810000"/>
            <a:ext cx="2365375" cy="949325"/>
            <a:chOff x="624" y="2640"/>
            <a:chExt cx="1490" cy="598"/>
          </a:xfrm>
        </p:grpSpPr>
        <p:pic>
          <p:nvPicPr>
            <p:cNvPr id="69641" name="Picture 5" descr="gate_circui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640"/>
              <a:ext cx="1310" cy="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42" name="Text Box 6"/>
            <p:cNvSpPr txBox="1">
              <a:spLocks noChangeArrowheads="1"/>
            </p:cNvSpPr>
            <p:nvPr/>
          </p:nvSpPr>
          <p:spPr bwMode="auto">
            <a:xfrm>
              <a:off x="1920" y="2976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E</a:t>
              </a:r>
            </a:p>
          </p:txBody>
        </p:sp>
      </p:grpSp>
      <p:sp>
        <p:nvSpPr>
          <p:cNvPr id="69637" name="Text Box 7"/>
          <p:cNvSpPr txBox="1">
            <a:spLocks noChangeArrowheads="1"/>
          </p:cNvSpPr>
          <p:nvPr/>
        </p:nvSpPr>
        <p:spPr bwMode="auto">
          <a:xfrm>
            <a:off x="1447800" y="3124200"/>
            <a:ext cx="3054350" cy="25463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module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demo_circuit (A, B, C, 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input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output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reg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always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@(*)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E = (A&amp;B)|C;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endmodule</a:t>
            </a:r>
          </a:p>
        </p:txBody>
      </p:sp>
      <p:sp>
        <p:nvSpPr>
          <p:cNvPr id="69638" name="AutoShape 8"/>
          <p:cNvSpPr>
            <a:spLocks noChangeArrowheads="1"/>
          </p:cNvSpPr>
          <p:nvPr/>
        </p:nvSpPr>
        <p:spPr bwMode="auto">
          <a:xfrm>
            <a:off x="4648200" y="41910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69639" name="AutoShape 9"/>
          <p:cNvSpPr>
            <a:spLocks noChangeArrowheads="1"/>
          </p:cNvSpPr>
          <p:nvPr/>
        </p:nvSpPr>
        <p:spPr bwMode="auto">
          <a:xfrm>
            <a:off x="2362200" y="4572000"/>
            <a:ext cx="533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69640" name="AutoShape 10"/>
          <p:cNvSpPr>
            <a:spLocks noChangeArrowheads="1"/>
          </p:cNvSpPr>
          <p:nvPr/>
        </p:nvSpPr>
        <p:spPr bwMode="auto">
          <a:xfrm>
            <a:off x="2895600" y="3429000"/>
            <a:ext cx="2667000" cy="685800"/>
          </a:xfrm>
          <a:prstGeom prst="wedgeRoundRectCallout">
            <a:avLst>
              <a:gd name="adj1" fmla="val -47144"/>
              <a:gd name="adj2" fmla="val 12476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simulation triggered by any change on input 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 (c)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7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design by specifying Boolean equations</a:t>
            </a:r>
          </a:p>
        </p:txBody>
      </p:sp>
      <p:grpSp>
        <p:nvGrpSpPr>
          <p:cNvPr id="70660" name="Group 4"/>
          <p:cNvGrpSpPr>
            <a:grpSpLocks/>
          </p:cNvGrpSpPr>
          <p:nvPr/>
        </p:nvGrpSpPr>
        <p:grpSpPr bwMode="auto">
          <a:xfrm>
            <a:off x="5638800" y="3810000"/>
            <a:ext cx="2365375" cy="949325"/>
            <a:chOff x="624" y="2640"/>
            <a:chExt cx="1490" cy="598"/>
          </a:xfrm>
        </p:grpSpPr>
        <p:pic>
          <p:nvPicPr>
            <p:cNvPr id="70663" name="Picture 5" descr="gate_circui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640"/>
              <a:ext cx="1310" cy="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664" name="Text Box 6"/>
            <p:cNvSpPr txBox="1">
              <a:spLocks noChangeArrowheads="1"/>
            </p:cNvSpPr>
            <p:nvPr/>
          </p:nvSpPr>
          <p:spPr bwMode="auto">
            <a:xfrm>
              <a:off x="1920" y="2976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E</a:t>
              </a:r>
            </a:p>
          </p:txBody>
        </p:sp>
      </p:grpSp>
      <p:sp>
        <p:nvSpPr>
          <p:cNvPr id="70661" name="Text Box 7"/>
          <p:cNvSpPr txBox="1">
            <a:spLocks noChangeArrowheads="1"/>
          </p:cNvSpPr>
          <p:nvPr/>
        </p:nvSpPr>
        <p:spPr bwMode="auto">
          <a:xfrm>
            <a:off x="1676400" y="2743200"/>
            <a:ext cx="3054350" cy="37687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module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demo_circuit (A, B, C, 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input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output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reg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reg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always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@(*)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D = A&amp;B;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b="1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    always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@(*)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E = D|C;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endmodule</a:t>
            </a:r>
          </a:p>
        </p:txBody>
      </p:sp>
      <p:sp>
        <p:nvSpPr>
          <p:cNvPr id="70662" name="AutoShape 8"/>
          <p:cNvSpPr>
            <a:spLocks noChangeArrowheads="1"/>
          </p:cNvSpPr>
          <p:nvPr/>
        </p:nvSpPr>
        <p:spPr bwMode="auto">
          <a:xfrm>
            <a:off x="4648200" y="41910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 (d)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7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design by specifying Boolean equations</a:t>
            </a:r>
          </a:p>
        </p:txBody>
      </p:sp>
      <p:grpSp>
        <p:nvGrpSpPr>
          <p:cNvPr id="71684" name="Group 4"/>
          <p:cNvGrpSpPr>
            <a:grpSpLocks/>
          </p:cNvGrpSpPr>
          <p:nvPr/>
        </p:nvGrpSpPr>
        <p:grpSpPr bwMode="auto">
          <a:xfrm>
            <a:off x="5638800" y="3810000"/>
            <a:ext cx="2365375" cy="949325"/>
            <a:chOff x="624" y="2640"/>
            <a:chExt cx="1490" cy="598"/>
          </a:xfrm>
        </p:grpSpPr>
        <p:pic>
          <p:nvPicPr>
            <p:cNvPr id="71690" name="Picture 5" descr="gate_circui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640"/>
              <a:ext cx="1310" cy="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691" name="Text Box 6"/>
            <p:cNvSpPr txBox="1">
              <a:spLocks noChangeArrowheads="1"/>
            </p:cNvSpPr>
            <p:nvPr/>
          </p:nvSpPr>
          <p:spPr bwMode="auto">
            <a:xfrm>
              <a:off x="1920" y="2976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E</a:t>
              </a:r>
            </a:p>
          </p:txBody>
        </p:sp>
      </p:grpSp>
      <p:sp>
        <p:nvSpPr>
          <p:cNvPr id="71685" name="Text Box 7"/>
          <p:cNvSpPr txBox="1">
            <a:spLocks noChangeArrowheads="1"/>
          </p:cNvSpPr>
          <p:nvPr/>
        </p:nvSpPr>
        <p:spPr bwMode="auto">
          <a:xfrm>
            <a:off x="1828800" y="2743200"/>
            <a:ext cx="3054350" cy="37687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module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demo_circuit (A, B, C, 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input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output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reg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reg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b="1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    always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@(*)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E = D|C;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b="1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    always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@(*)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D = A&amp;B;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endmodule</a:t>
            </a:r>
          </a:p>
        </p:txBody>
      </p:sp>
      <p:sp>
        <p:nvSpPr>
          <p:cNvPr id="71686" name="AutoShape 8"/>
          <p:cNvSpPr>
            <a:spLocks noChangeArrowheads="1"/>
          </p:cNvSpPr>
          <p:nvPr/>
        </p:nvSpPr>
        <p:spPr bwMode="auto">
          <a:xfrm>
            <a:off x="4648200" y="41910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71687" name="AutoShape 9"/>
          <p:cNvSpPr>
            <a:spLocks noChangeArrowheads="1"/>
          </p:cNvSpPr>
          <p:nvPr/>
        </p:nvSpPr>
        <p:spPr bwMode="auto">
          <a:xfrm>
            <a:off x="3886200" y="4724400"/>
            <a:ext cx="304800" cy="1143000"/>
          </a:xfrm>
          <a:prstGeom prst="curvedLeftArrow">
            <a:avLst>
              <a:gd name="adj1" fmla="val 75000"/>
              <a:gd name="adj2" fmla="val 15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71688" name="AutoShape 10"/>
          <p:cNvSpPr>
            <a:spLocks noChangeArrowheads="1"/>
          </p:cNvSpPr>
          <p:nvPr/>
        </p:nvSpPr>
        <p:spPr bwMode="auto">
          <a:xfrm flipH="1" flipV="1">
            <a:off x="1447800" y="4724400"/>
            <a:ext cx="304800" cy="1143000"/>
          </a:xfrm>
          <a:prstGeom prst="curvedLeftArrow">
            <a:avLst>
              <a:gd name="adj1" fmla="val 75000"/>
              <a:gd name="adj2" fmla="val 15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71689" name="Text Box 11"/>
          <p:cNvSpPr txBox="1">
            <a:spLocks noChangeArrowheads="1"/>
          </p:cNvSpPr>
          <p:nvPr/>
        </p:nvSpPr>
        <p:spPr bwMode="auto">
          <a:xfrm>
            <a:off x="4251325" y="5091113"/>
            <a:ext cx="2765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exchange yields the same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More Examples of inferring combinational circuits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239000" cy="41148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design by specifying the Boolean equations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>
                <a:solidFill>
                  <a:schemeClr val="hlink"/>
                </a:solidFill>
              </a:rPr>
              <a:t>design by specifying the truth table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inferring a data path with case statement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inferring a data path with if-then-else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2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4495800" cy="954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inferring combinational circuit by specifying the truth table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715000" y="1447800"/>
            <a:ext cx="3054350" cy="47466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module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demo_circuit (A, B, C, 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input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output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reg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always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@(*)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case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({A, B, C})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3’b000:   E = 1’b0;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3’b001:   E = 1’b1;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3’b010:   E = 1’b0;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3’b011:   E = 1’b1;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3’b100:   E = 1’b0;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3’b101:   E = 1’b1;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3’b110:   E = 1’b1;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3’b111:   E = 1’b1;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endcase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endmodule</a:t>
            </a:r>
          </a:p>
        </p:txBody>
      </p:sp>
      <p:grpSp>
        <p:nvGrpSpPr>
          <p:cNvPr id="73733" name="Group 5"/>
          <p:cNvGrpSpPr>
            <a:grpSpLocks/>
          </p:cNvGrpSpPr>
          <p:nvPr/>
        </p:nvGrpSpPr>
        <p:grpSpPr bwMode="auto">
          <a:xfrm>
            <a:off x="1676400" y="4038600"/>
            <a:ext cx="2365375" cy="949325"/>
            <a:chOff x="624" y="2640"/>
            <a:chExt cx="1490" cy="598"/>
          </a:xfrm>
        </p:grpSpPr>
        <p:pic>
          <p:nvPicPr>
            <p:cNvPr id="73735" name="Picture 6" descr="gate_circui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640"/>
              <a:ext cx="1310" cy="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920" y="2976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E</a:t>
              </a:r>
            </a:p>
          </p:txBody>
        </p:sp>
      </p:grpSp>
      <p:sp>
        <p:nvSpPr>
          <p:cNvPr id="73734" name="AutoShape 8"/>
          <p:cNvSpPr>
            <a:spLocks noChangeArrowheads="1"/>
          </p:cNvSpPr>
          <p:nvPr/>
        </p:nvSpPr>
        <p:spPr bwMode="auto">
          <a:xfrm>
            <a:off x="4648200" y="4191000"/>
            <a:ext cx="381000" cy="304800"/>
          </a:xfrm>
          <a:prstGeom prst="lef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2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4495800" cy="954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inferring combinational circuit by specifying the truth table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715000" y="1447800"/>
            <a:ext cx="3054350" cy="47466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module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demo_circuit (A, B, C, 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input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output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reg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always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@(*)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case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({A, B, C})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3’b000:   E = 1’b0;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3’b001:   E = 1’b1;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3’b010:   E = 1’b0;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3’b011:   E = 1’b1;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3’b100:   E = 1’b0;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3’b101:   E = 1’b1;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3’b110:   E = 1’b1;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3’b111:   E = 1’b1;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endcase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endmodule</a:t>
            </a:r>
          </a:p>
        </p:txBody>
      </p:sp>
      <p:grpSp>
        <p:nvGrpSpPr>
          <p:cNvPr id="74757" name="Group 5"/>
          <p:cNvGrpSpPr>
            <a:grpSpLocks/>
          </p:cNvGrpSpPr>
          <p:nvPr/>
        </p:nvGrpSpPr>
        <p:grpSpPr bwMode="auto">
          <a:xfrm>
            <a:off x="1676400" y="4038600"/>
            <a:ext cx="2365375" cy="949325"/>
            <a:chOff x="624" y="2640"/>
            <a:chExt cx="1490" cy="598"/>
          </a:xfrm>
        </p:grpSpPr>
        <p:pic>
          <p:nvPicPr>
            <p:cNvPr id="74761" name="Picture 6" descr="gate_circui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640"/>
              <a:ext cx="1310" cy="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62" name="Text Box 7"/>
            <p:cNvSpPr txBox="1">
              <a:spLocks noChangeArrowheads="1"/>
            </p:cNvSpPr>
            <p:nvPr/>
          </p:nvSpPr>
          <p:spPr bwMode="auto">
            <a:xfrm>
              <a:off x="1920" y="2976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E</a:t>
              </a:r>
            </a:p>
          </p:txBody>
        </p:sp>
      </p:grpSp>
      <p:sp>
        <p:nvSpPr>
          <p:cNvPr id="74758" name="AutoShape 8"/>
          <p:cNvSpPr>
            <a:spLocks noChangeArrowheads="1"/>
          </p:cNvSpPr>
          <p:nvPr/>
        </p:nvSpPr>
        <p:spPr bwMode="auto">
          <a:xfrm>
            <a:off x="4648200" y="4191000"/>
            <a:ext cx="381000" cy="304800"/>
          </a:xfrm>
          <a:prstGeom prst="lef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74759" name="AutoShape 9"/>
          <p:cNvSpPr>
            <a:spLocks noChangeArrowheads="1"/>
          </p:cNvSpPr>
          <p:nvPr/>
        </p:nvSpPr>
        <p:spPr bwMode="auto">
          <a:xfrm>
            <a:off x="6019800" y="3200400"/>
            <a:ext cx="2286000" cy="2514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74760" name="Text Box 10"/>
          <p:cNvSpPr txBox="1">
            <a:spLocks noChangeArrowheads="1"/>
          </p:cNvSpPr>
          <p:nvPr/>
        </p:nvSpPr>
        <p:spPr bwMode="auto">
          <a:xfrm>
            <a:off x="7620000" y="2819400"/>
            <a:ext cx="1317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the truth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make a (digital) chip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Constant Representation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binary number: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[</a:t>
            </a:r>
            <a:r>
              <a:rPr lang="en-US" altLang="zh-TW" sz="2000" i="1" smtClean="0"/>
              <a:t>width</a:t>
            </a:r>
            <a:r>
              <a:rPr lang="en-US" altLang="zh-TW" sz="2000" smtClean="0"/>
              <a:t>]</a:t>
            </a:r>
            <a:r>
              <a:rPr lang="en-US" altLang="zh-TW" sz="2000" b="1" smtClean="0">
                <a:latin typeface="Arial" panose="020B0604020202020204" pitchFamily="34" charset="0"/>
              </a:rPr>
              <a:t>’</a:t>
            </a:r>
            <a:r>
              <a:rPr lang="en-US" altLang="zh-TW" sz="2000" b="1" smtClean="0"/>
              <a:t>b</a:t>
            </a:r>
            <a:r>
              <a:rPr lang="en-US" altLang="zh-TW" sz="2000" i="1" smtClean="0"/>
              <a:t>number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Example 1: </a:t>
            </a:r>
            <a:r>
              <a:rPr lang="en-US" altLang="zh-TW" sz="2000" smtClean="0">
                <a:latin typeface="Arial" panose="020B0604020202020204" pitchFamily="34" charset="0"/>
              </a:rPr>
              <a:t>‘</a:t>
            </a:r>
            <a:r>
              <a:rPr lang="en-US" altLang="zh-TW" sz="2000" smtClean="0"/>
              <a:t>b101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Example 2: 3</a:t>
            </a:r>
            <a:r>
              <a:rPr lang="en-US" altLang="zh-TW" sz="2000" smtClean="0">
                <a:latin typeface="Arial" panose="020B0604020202020204" pitchFamily="34" charset="0"/>
              </a:rPr>
              <a:t>’</a:t>
            </a:r>
            <a:r>
              <a:rPr lang="en-US" altLang="zh-TW" sz="2000" smtClean="0"/>
              <a:t>b101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hexdecimal number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[</a:t>
            </a:r>
            <a:r>
              <a:rPr lang="en-US" altLang="zh-TW" sz="2000" i="1" smtClean="0"/>
              <a:t>width</a:t>
            </a:r>
            <a:r>
              <a:rPr lang="en-US" altLang="zh-TW" sz="2000" smtClean="0"/>
              <a:t>]</a:t>
            </a:r>
            <a:r>
              <a:rPr lang="en-US" altLang="zh-TW" sz="2000" b="1" smtClean="0">
                <a:latin typeface="Arial" panose="020B0604020202020204" pitchFamily="34" charset="0"/>
              </a:rPr>
              <a:t>’</a:t>
            </a:r>
            <a:r>
              <a:rPr lang="en-US" altLang="zh-TW" sz="2000" b="1" smtClean="0"/>
              <a:t>h</a:t>
            </a:r>
            <a:r>
              <a:rPr lang="en-US" altLang="zh-TW" sz="2000" i="1" smtClean="0"/>
              <a:t>number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Example 1: </a:t>
            </a:r>
            <a:r>
              <a:rPr lang="en-US" altLang="zh-TW" sz="2000" smtClean="0">
                <a:latin typeface="Arial" panose="020B0604020202020204" pitchFamily="34" charset="0"/>
              </a:rPr>
              <a:t>‘</a:t>
            </a:r>
            <a:r>
              <a:rPr lang="en-US" altLang="zh-TW" sz="2000" smtClean="0"/>
              <a:t>h09a2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Example 2: 16</a:t>
            </a:r>
            <a:r>
              <a:rPr lang="en-US" altLang="zh-TW" sz="2000" smtClean="0">
                <a:latin typeface="Arial" panose="020B0604020202020204" pitchFamily="34" charset="0"/>
              </a:rPr>
              <a:t>’</a:t>
            </a:r>
            <a:r>
              <a:rPr lang="en-US" altLang="zh-TW" sz="2000" smtClean="0"/>
              <a:t>h09a2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decimal: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Example: 1234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Example: </a:t>
            </a:r>
            <a:r>
              <a:rPr lang="en-US" altLang="zh-TW" sz="2000" smtClean="0">
                <a:latin typeface="Arial" panose="020B0604020202020204" pitchFamily="34" charset="0"/>
              </a:rPr>
              <a:t>‘</a:t>
            </a:r>
            <a:r>
              <a:rPr lang="en-US" altLang="zh-TW" sz="2000" smtClean="0"/>
              <a:t>d1234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Example: 32</a:t>
            </a:r>
            <a:r>
              <a:rPr lang="en-US" altLang="zh-TW" sz="2000" smtClean="0">
                <a:latin typeface="Arial" panose="020B0604020202020204" pitchFamily="34" charset="0"/>
              </a:rPr>
              <a:t>’</a:t>
            </a:r>
            <a:r>
              <a:rPr lang="en-US" altLang="zh-TW" sz="2000" smtClean="0"/>
              <a:t>d1234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smtClean="0"/>
          </a:p>
          <a:p>
            <a:pPr lvl="1" eaLnBrk="1" hangingPunct="1">
              <a:lnSpc>
                <a:spcPct val="80000"/>
              </a:lnSpc>
            </a:pPr>
            <a:endParaRPr lang="en-US" altLang="zh-TW" sz="2000" smtClean="0"/>
          </a:p>
          <a:p>
            <a:pPr lvl="1" eaLnBrk="1" hangingPunct="1">
              <a:lnSpc>
                <a:spcPct val="80000"/>
              </a:lnSpc>
            </a:pPr>
            <a:endParaRPr lang="en-US" altLang="zh-TW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2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4495800" cy="954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inferring combinational circuit by specifying the truth table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5715000" y="1447800"/>
            <a:ext cx="3054350" cy="47466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module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demo_circuit (A, B, C, 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input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output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reg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always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@(*)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case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({A, B, C})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3’b000:   E = 1’b0;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3’b001:   E = 1’b1;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3’b010:   E = 1’b0;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3’b011:   E = 1’b1;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3’b100:   E = 1’b0;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3’b101:   E = 1’b1;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3’b110:   E = 1’b1;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3’b111:   E = 1’b1;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endcase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endmodule</a:t>
            </a:r>
          </a:p>
        </p:txBody>
      </p:sp>
      <p:grpSp>
        <p:nvGrpSpPr>
          <p:cNvPr id="76805" name="Group 5"/>
          <p:cNvGrpSpPr>
            <a:grpSpLocks/>
          </p:cNvGrpSpPr>
          <p:nvPr/>
        </p:nvGrpSpPr>
        <p:grpSpPr bwMode="auto">
          <a:xfrm>
            <a:off x="1676400" y="4038600"/>
            <a:ext cx="2365375" cy="949325"/>
            <a:chOff x="624" y="2640"/>
            <a:chExt cx="1490" cy="598"/>
          </a:xfrm>
        </p:grpSpPr>
        <p:pic>
          <p:nvPicPr>
            <p:cNvPr id="76810" name="Picture 6" descr="gate_circui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640"/>
              <a:ext cx="1310" cy="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11" name="Text Box 7"/>
            <p:cNvSpPr txBox="1">
              <a:spLocks noChangeArrowheads="1"/>
            </p:cNvSpPr>
            <p:nvPr/>
          </p:nvSpPr>
          <p:spPr bwMode="auto">
            <a:xfrm>
              <a:off x="1920" y="2976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E</a:t>
              </a:r>
            </a:p>
          </p:txBody>
        </p:sp>
      </p:grpSp>
      <p:sp>
        <p:nvSpPr>
          <p:cNvPr id="76806" name="AutoShape 8"/>
          <p:cNvSpPr>
            <a:spLocks noChangeArrowheads="1"/>
          </p:cNvSpPr>
          <p:nvPr/>
        </p:nvSpPr>
        <p:spPr bwMode="auto">
          <a:xfrm>
            <a:off x="4648200" y="4191000"/>
            <a:ext cx="381000" cy="304800"/>
          </a:xfrm>
          <a:prstGeom prst="lef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grpSp>
        <p:nvGrpSpPr>
          <p:cNvPr id="76807" name="Group 11"/>
          <p:cNvGrpSpPr>
            <a:grpSpLocks/>
          </p:cNvGrpSpPr>
          <p:nvPr/>
        </p:nvGrpSpPr>
        <p:grpSpPr bwMode="auto">
          <a:xfrm>
            <a:off x="4343400" y="3581400"/>
            <a:ext cx="3810000" cy="457200"/>
            <a:chOff x="2736" y="2256"/>
            <a:chExt cx="2400" cy="288"/>
          </a:xfrm>
        </p:grpSpPr>
        <p:sp>
          <p:nvSpPr>
            <p:cNvPr id="76808" name="AutoShape 9"/>
            <p:cNvSpPr>
              <a:spLocks noChangeArrowheads="1"/>
            </p:cNvSpPr>
            <p:nvPr/>
          </p:nvSpPr>
          <p:spPr bwMode="auto">
            <a:xfrm>
              <a:off x="4032" y="2304"/>
              <a:ext cx="1104" cy="2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76809" name="Text Box 10"/>
            <p:cNvSpPr txBox="1">
              <a:spLocks noChangeArrowheads="1"/>
            </p:cNvSpPr>
            <p:nvPr/>
          </p:nvSpPr>
          <p:spPr bwMode="auto">
            <a:xfrm>
              <a:off x="2736" y="2256"/>
              <a:ext cx="13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E = 1 if {A,B,C}==001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More Examples of inferring combinational circuits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239000" cy="41148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design by specifying the Boolean equations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design by specifying the truth table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>
                <a:solidFill>
                  <a:schemeClr val="hlink"/>
                </a:solidFill>
              </a:rPr>
              <a:t>inferring a data path with case statement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inferring a data path with if-then-else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combinational circuit</a:t>
            </a:r>
          </a:p>
        </p:txBody>
      </p:sp>
      <p:pic>
        <p:nvPicPr>
          <p:cNvPr id="78851" name="Picture 3" descr="ad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28956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2" name="Picture 4" descr="ad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38400"/>
            <a:ext cx="2035175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combinational circuit</a:t>
            </a:r>
          </a:p>
        </p:txBody>
      </p:sp>
      <p:pic>
        <p:nvPicPr>
          <p:cNvPr id="79875" name="Picture 3" descr="ad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28956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6" name="Picture 4" descr="ad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38400"/>
            <a:ext cx="2035175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7" name="AutoShape 5"/>
          <p:cNvSpPr>
            <a:spLocks noChangeArrowheads="1"/>
          </p:cNvSpPr>
          <p:nvPr/>
        </p:nvSpPr>
        <p:spPr bwMode="auto">
          <a:xfrm>
            <a:off x="990600" y="3505200"/>
            <a:ext cx="2133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2971800" y="3048000"/>
            <a:ext cx="2168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register is not a register!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combinational circuit</a:t>
            </a:r>
          </a:p>
        </p:txBody>
      </p:sp>
      <p:pic>
        <p:nvPicPr>
          <p:cNvPr id="80899" name="Picture 3" descr="ad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28956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0" name="Picture 4" descr="ad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38400"/>
            <a:ext cx="2035175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1" name="AutoShape 5"/>
          <p:cNvSpPr>
            <a:spLocks noChangeArrowheads="1"/>
          </p:cNvSpPr>
          <p:nvPr/>
        </p:nvSpPr>
        <p:spPr bwMode="auto">
          <a:xfrm>
            <a:off x="1371600" y="4114800"/>
            <a:ext cx="24384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3200400" y="5257800"/>
            <a:ext cx="3659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C-like code to compute output from inputs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combinational circuit</a:t>
            </a:r>
          </a:p>
        </p:txBody>
      </p:sp>
      <p:pic>
        <p:nvPicPr>
          <p:cNvPr id="81923" name="Picture 3" descr="ad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28956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4" name="Picture 4" descr="ad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38400"/>
            <a:ext cx="2035175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AutoShape 5"/>
          <p:cNvSpPr>
            <a:spLocks noChangeArrowheads="1"/>
          </p:cNvSpPr>
          <p:nvPr/>
        </p:nvSpPr>
        <p:spPr bwMode="auto">
          <a:xfrm>
            <a:off x="1676400" y="4724400"/>
            <a:ext cx="1676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3352800" y="4800600"/>
            <a:ext cx="180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specify a don’t-care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More Examples of inferring combinational circuits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239000" cy="41148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design by specifying the Boolean equations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design by specifying the truth table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inferring a data path with case statement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>
                <a:solidFill>
                  <a:schemeClr val="hlink"/>
                </a:solidFill>
              </a:rPr>
              <a:t>inferring a data path with if-then-else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adder_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29622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combinational circuit</a:t>
            </a:r>
          </a:p>
        </p:txBody>
      </p:sp>
      <p:pic>
        <p:nvPicPr>
          <p:cNvPr id="83972" name="Picture 4" descr="ad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38400"/>
            <a:ext cx="2035175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3" name="AutoShape 5"/>
          <p:cNvSpPr>
            <a:spLocks noChangeArrowheads="1"/>
          </p:cNvSpPr>
          <p:nvPr/>
        </p:nvSpPr>
        <p:spPr bwMode="auto">
          <a:xfrm>
            <a:off x="1143000" y="3505200"/>
            <a:ext cx="2362200" cy="1905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3048000" y="5410200"/>
            <a:ext cx="2478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if-then-else rules also work!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adder_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29622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combinational circuit</a:t>
            </a:r>
          </a:p>
        </p:txBody>
      </p:sp>
      <p:pic>
        <p:nvPicPr>
          <p:cNvPr id="84996" name="Picture 4" descr="ad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38400"/>
            <a:ext cx="2035175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AutoShape 5"/>
          <p:cNvSpPr>
            <a:spLocks noChangeArrowheads="1"/>
          </p:cNvSpPr>
          <p:nvPr/>
        </p:nvSpPr>
        <p:spPr bwMode="auto">
          <a:xfrm>
            <a:off x="1524000" y="3810000"/>
            <a:ext cx="10668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2590800" y="3657600"/>
            <a:ext cx="28051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This line is necessary to enforce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a combinational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VLSI Design Flow in SoC Era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5181600" y="2971800"/>
            <a:ext cx="2819400" cy="2743200"/>
            <a:chOff x="1776" y="1584"/>
            <a:chExt cx="1776" cy="1728"/>
          </a:xfrm>
        </p:grpSpPr>
        <p:sp>
          <p:nvSpPr>
            <p:cNvPr id="12297" name="Rectangle 4"/>
            <p:cNvSpPr>
              <a:spLocks noChangeArrowheads="1"/>
            </p:cNvSpPr>
            <p:nvPr/>
          </p:nvSpPr>
          <p:spPr bwMode="auto">
            <a:xfrm>
              <a:off x="1776" y="1584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ESL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(Electronic System Level)</a:t>
              </a:r>
            </a:p>
          </p:txBody>
        </p:sp>
        <p:sp>
          <p:nvSpPr>
            <p:cNvPr id="12298" name="Rectangle 5"/>
            <p:cNvSpPr>
              <a:spLocks noChangeArrowheads="1"/>
            </p:cNvSpPr>
            <p:nvPr/>
          </p:nvSpPr>
          <p:spPr bwMode="auto">
            <a:xfrm>
              <a:off x="1776" y="1920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RTL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(Register Transfer Level)</a:t>
              </a:r>
            </a:p>
          </p:txBody>
        </p:sp>
        <p:sp>
          <p:nvSpPr>
            <p:cNvPr id="12299" name="Rectangle 6"/>
            <p:cNvSpPr>
              <a:spLocks noChangeArrowheads="1"/>
            </p:cNvSpPr>
            <p:nvPr/>
          </p:nvSpPr>
          <p:spPr bwMode="auto">
            <a:xfrm>
              <a:off x="1776" y="225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gate-level design</a:t>
              </a:r>
            </a:p>
          </p:txBody>
        </p:sp>
        <p:sp>
          <p:nvSpPr>
            <p:cNvPr id="12300" name="Rectangle 7"/>
            <p:cNvSpPr>
              <a:spLocks noChangeArrowheads="1"/>
            </p:cNvSpPr>
            <p:nvPr/>
          </p:nvSpPr>
          <p:spPr bwMode="auto">
            <a:xfrm>
              <a:off x="1776" y="2592"/>
              <a:ext cx="17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circuit-level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(transistor-level)</a:t>
              </a:r>
            </a:p>
          </p:txBody>
        </p:sp>
        <p:sp>
          <p:nvSpPr>
            <p:cNvPr id="12301" name="Rectangle 8"/>
            <p:cNvSpPr>
              <a:spLocks noChangeArrowheads="1"/>
            </p:cNvSpPr>
            <p:nvPr/>
          </p:nvSpPr>
          <p:spPr bwMode="auto">
            <a:xfrm>
              <a:off x="1776" y="297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physical layout</a:t>
              </a:r>
            </a:p>
          </p:txBody>
        </p:sp>
      </p:grpSp>
      <p:pic>
        <p:nvPicPr>
          <p:cNvPr id="1229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2308225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93" name="AutoShape 10"/>
          <p:cNvCxnSpPr>
            <a:cxnSpLocks noChangeShapeType="1"/>
            <a:endCxn id="12297" idx="0"/>
          </p:cNvCxnSpPr>
          <p:nvPr/>
        </p:nvCxnSpPr>
        <p:spPr bwMode="auto">
          <a:xfrm>
            <a:off x="4289425" y="2595563"/>
            <a:ext cx="2301875" cy="3762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294" name="Picture 11" descr="xi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38600"/>
            <a:ext cx="3005138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95" name="AutoShape 12"/>
          <p:cNvCxnSpPr>
            <a:cxnSpLocks noChangeShapeType="1"/>
            <a:stCxn id="12301" idx="2"/>
          </p:cNvCxnSpPr>
          <p:nvPr/>
        </p:nvCxnSpPr>
        <p:spPr bwMode="auto">
          <a:xfrm rot="16200000" flipV="1">
            <a:off x="5496719" y="4620419"/>
            <a:ext cx="431800" cy="1757362"/>
          </a:xfrm>
          <a:prstGeom prst="bentConnector4">
            <a:avLst>
              <a:gd name="adj1" fmla="val -52940"/>
              <a:gd name="adj2" fmla="val 9015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296" name="Picture 13" descr="cell_lay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343400"/>
            <a:ext cx="12287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adder_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29622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combinational circuit</a:t>
            </a:r>
          </a:p>
        </p:txBody>
      </p:sp>
      <p:pic>
        <p:nvPicPr>
          <p:cNvPr id="86020" name="Picture 4" descr="ad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38400"/>
            <a:ext cx="2035175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1" name="AutoShape 5"/>
          <p:cNvSpPr>
            <a:spLocks noChangeArrowheads="1"/>
          </p:cNvSpPr>
          <p:nvPr/>
        </p:nvSpPr>
        <p:spPr bwMode="auto">
          <a:xfrm>
            <a:off x="1295400" y="3581400"/>
            <a:ext cx="1295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2743200" y="3581400"/>
            <a:ext cx="24479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Verilog 2001 standard: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depends on all input 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Inferring sequential circuit with behavior description</a:t>
            </a:r>
          </a:p>
        </p:txBody>
      </p:sp>
      <p:sp>
        <p:nvSpPr>
          <p:cNvPr id="870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general scheme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/>
            <a:r>
              <a:rPr lang="en-US" altLang="zh-TW" smtClean="0"/>
              <a:t>for sequential circuit</a:t>
            </a:r>
          </a:p>
          <a:p>
            <a:pPr lvl="1" eaLnBrk="1" hangingPunct="1"/>
            <a:r>
              <a:rPr lang="en-US" altLang="zh-TW" smtClean="0"/>
              <a:t>only simulate when clock triggered</a:t>
            </a:r>
          </a:p>
        </p:txBody>
      </p:sp>
      <p:grpSp>
        <p:nvGrpSpPr>
          <p:cNvPr id="88068" name="Group 4"/>
          <p:cNvGrpSpPr>
            <a:grpSpLocks/>
          </p:cNvGrpSpPr>
          <p:nvPr/>
        </p:nvGrpSpPr>
        <p:grpSpPr bwMode="auto">
          <a:xfrm>
            <a:off x="1371600" y="3810000"/>
            <a:ext cx="2438400" cy="2103438"/>
            <a:chOff x="768" y="1479"/>
            <a:chExt cx="1536" cy="1325"/>
          </a:xfrm>
        </p:grpSpPr>
        <p:sp>
          <p:nvSpPr>
            <p:cNvPr id="88072" name="Rectangle 5"/>
            <p:cNvSpPr>
              <a:spLocks noChangeArrowheads="1"/>
            </p:cNvSpPr>
            <p:nvPr/>
          </p:nvSpPr>
          <p:spPr bwMode="auto">
            <a:xfrm>
              <a:off x="768" y="1872"/>
              <a:ext cx="153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hardware to be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simulated</a:t>
              </a:r>
            </a:p>
          </p:txBody>
        </p:sp>
        <p:sp>
          <p:nvSpPr>
            <p:cNvPr id="88073" name="Line 6"/>
            <p:cNvSpPr>
              <a:spLocks noChangeShapeType="1"/>
            </p:cNvSpPr>
            <p:nvPr/>
          </p:nvSpPr>
          <p:spPr bwMode="auto">
            <a:xfrm>
              <a:off x="1104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074" name="Line 7"/>
            <p:cNvSpPr>
              <a:spLocks noChangeShapeType="1"/>
            </p:cNvSpPr>
            <p:nvPr/>
          </p:nvSpPr>
          <p:spPr bwMode="auto">
            <a:xfrm>
              <a:off x="1536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075" name="Line 8"/>
            <p:cNvSpPr>
              <a:spLocks noChangeShapeType="1"/>
            </p:cNvSpPr>
            <p:nvPr/>
          </p:nvSpPr>
          <p:spPr bwMode="auto">
            <a:xfrm>
              <a:off x="1920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076" name="Line 9"/>
            <p:cNvSpPr>
              <a:spLocks noChangeShapeType="1"/>
            </p:cNvSpPr>
            <p:nvPr/>
          </p:nvSpPr>
          <p:spPr bwMode="auto">
            <a:xfrm>
              <a:off x="1296" y="23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077" name="Line 10"/>
            <p:cNvSpPr>
              <a:spLocks noChangeShapeType="1"/>
            </p:cNvSpPr>
            <p:nvPr/>
          </p:nvSpPr>
          <p:spPr bwMode="auto">
            <a:xfrm>
              <a:off x="1728" y="23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078" name="Text Box 11"/>
            <p:cNvSpPr txBox="1">
              <a:spLocks noChangeArrowheads="1"/>
            </p:cNvSpPr>
            <p:nvPr/>
          </p:nvSpPr>
          <p:spPr bwMode="auto">
            <a:xfrm>
              <a:off x="1008" y="148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88079" name="Text Box 12"/>
            <p:cNvSpPr txBox="1">
              <a:spLocks noChangeArrowheads="1"/>
            </p:cNvSpPr>
            <p:nvPr/>
          </p:nvSpPr>
          <p:spPr bwMode="auto">
            <a:xfrm>
              <a:off x="1430" y="1479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88080" name="Text Box 13"/>
            <p:cNvSpPr txBox="1">
              <a:spLocks noChangeArrowheads="1"/>
            </p:cNvSpPr>
            <p:nvPr/>
          </p:nvSpPr>
          <p:spPr bwMode="auto">
            <a:xfrm>
              <a:off x="1824" y="1488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88081" name="Text Box 14"/>
            <p:cNvSpPr txBox="1">
              <a:spLocks noChangeArrowheads="1"/>
            </p:cNvSpPr>
            <p:nvPr/>
          </p:nvSpPr>
          <p:spPr bwMode="auto">
            <a:xfrm>
              <a:off x="1200" y="259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88082" name="Text Box 15"/>
            <p:cNvSpPr txBox="1">
              <a:spLocks noChangeArrowheads="1"/>
            </p:cNvSpPr>
            <p:nvPr/>
          </p:nvSpPr>
          <p:spPr bwMode="auto">
            <a:xfrm>
              <a:off x="1622" y="2583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E</a:t>
              </a:r>
            </a:p>
          </p:txBody>
        </p:sp>
      </p:grpSp>
      <p:sp>
        <p:nvSpPr>
          <p:cNvPr id="88069" name="Text Box 16"/>
          <p:cNvSpPr txBox="1">
            <a:spLocks noChangeArrowheads="1"/>
          </p:cNvSpPr>
          <p:nvPr/>
        </p:nvSpPr>
        <p:spPr bwMode="auto">
          <a:xfrm>
            <a:off x="4648200" y="3962400"/>
            <a:ext cx="2809875" cy="18129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always @(</a:t>
            </a: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posedge clk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)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// C code to compute D and 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</p:txBody>
      </p:sp>
      <p:sp>
        <p:nvSpPr>
          <p:cNvPr id="88070" name="Text Box 17"/>
          <p:cNvSpPr txBox="1">
            <a:spLocks noChangeArrowheads="1"/>
          </p:cNvSpPr>
          <p:nvPr/>
        </p:nvSpPr>
        <p:spPr bwMode="auto">
          <a:xfrm>
            <a:off x="685800" y="4724400"/>
            <a:ext cx="433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clk</a:t>
            </a:r>
          </a:p>
        </p:txBody>
      </p:sp>
      <p:sp>
        <p:nvSpPr>
          <p:cNvPr id="88071" name="Line 18"/>
          <p:cNvSpPr>
            <a:spLocks noChangeShapeType="1"/>
          </p:cNvSpPr>
          <p:nvPr/>
        </p:nvSpPr>
        <p:spPr bwMode="auto">
          <a:xfrm>
            <a:off x="10668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Inferring sequential circuit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coding style:</a:t>
            </a:r>
          </a:p>
          <a:p>
            <a:pPr lvl="1" eaLnBrk="1" hangingPunct="1"/>
            <a:r>
              <a:rPr lang="en-US" altLang="zh-TW" smtClean="0"/>
              <a:t>always @(</a:t>
            </a:r>
            <a:r>
              <a:rPr lang="en-US" altLang="zh-TW" smtClean="0">
                <a:solidFill>
                  <a:schemeClr val="hlink"/>
                </a:solidFill>
              </a:rPr>
              <a:t>posedge clk</a:t>
            </a:r>
            <a:r>
              <a:rPr lang="en-US" altLang="zh-TW" smtClean="0"/>
              <a:t>)</a:t>
            </a:r>
          </a:p>
          <a:p>
            <a:pPr lvl="1" eaLnBrk="1" hangingPunct="1"/>
            <a:r>
              <a:rPr lang="en-US" altLang="zh-TW" smtClean="0"/>
              <a:t>use non-blocking assignment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>
                <a:solidFill>
                  <a:schemeClr val="hlink"/>
                </a:solidFill>
              </a:rPr>
              <a:t>&lt;=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1: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parallel D-FFs triggered by clock</a:t>
            </a:r>
          </a:p>
        </p:txBody>
      </p:sp>
      <p:pic>
        <p:nvPicPr>
          <p:cNvPr id="90116" name="Picture 4" descr="pload_regi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35337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0117" name="Group 31"/>
          <p:cNvGrpSpPr>
            <a:grpSpLocks/>
          </p:cNvGrpSpPr>
          <p:nvPr/>
        </p:nvGrpSpPr>
        <p:grpSpPr bwMode="auto">
          <a:xfrm>
            <a:off x="4419600" y="2667000"/>
            <a:ext cx="3810000" cy="2071688"/>
            <a:chOff x="2784" y="1767"/>
            <a:chExt cx="2400" cy="1305"/>
          </a:xfrm>
        </p:grpSpPr>
        <p:sp>
          <p:nvSpPr>
            <p:cNvPr id="90130" name="Line 6"/>
            <p:cNvSpPr>
              <a:spLocks noChangeShapeType="1"/>
            </p:cNvSpPr>
            <p:nvPr/>
          </p:nvSpPr>
          <p:spPr bwMode="auto">
            <a:xfrm>
              <a:off x="3360" y="22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90131" name="Group 11"/>
            <p:cNvGrpSpPr>
              <a:grpSpLocks/>
            </p:cNvGrpSpPr>
            <p:nvPr/>
          </p:nvGrpSpPr>
          <p:grpSpPr bwMode="auto">
            <a:xfrm>
              <a:off x="3600" y="2016"/>
              <a:ext cx="528" cy="240"/>
              <a:chOff x="3600" y="2016"/>
              <a:chExt cx="528" cy="240"/>
            </a:xfrm>
          </p:grpSpPr>
          <p:sp>
            <p:nvSpPr>
              <p:cNvPr id="90151" name="Line 7"/>
              <p:cNvSpPr>
                <a:spLocks noChangeShapeType="1"/>
              </p:cNvSpPr>
              <p:nvPr/>
            </p:nvSpPr>
            <p:spPr bwMode="auto">
              <a:xfrm flipV="1">
                <a:off x="3600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52" name="Line 8"/>
              <p:cNvSpPr>
                <a:spLocks noChangeShapeType="1"/>
              </p:cNvSpPr>
              <p:nvPr/>
            </p:nvSpPr>
            <p:spPr bwMode="auto">
              <a:xfrm>
                <a:off x="3600" y="20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53" name="Line 9"/>
              <p:cNvSpPr>
                <a:spLocks noChangeShapeType="1"/>
              </p:cNvSpPr>
              <p:nvPr/>
            </p:nvSpPr>
            <p:spPr bwMode="auto">
              <a:xfrm>
                <a:off x="3888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54" name="Line 10"/>
              <p:cNvSpPr>
                <a:spLocks noChangeShapeType="1"/>
              </p:cNvSpPr>
              <p:nvPr/>
            </p:nvSpPr>
            <p:spPr bwMode="auto">
              <a:xfrm>
                <a:off x="3888" y="22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0132" name="Group 12"/>
            <p:cNvGrpSpPr>
              <a:grpSpLocks/>
            </p:cNvGrpSpPr>
            <p:nvPr/>
          </p:nvGrpSpPr>
          <p:grpSpPr bwMode="auto">
            <a:xfrm>
              <a:off x="4128" y="2016"/>
              <a:ext cx="528" cy="240"/>
              <a:chOff x="3600" y="2016"/>
              <a:chExt cx="528" cy="240"/>
            </a:xfrm>
          </p:grpSpPr>
          <p:sp>
            <p:nvSpPr>
              <p:cNvPr id="90147" name="Line 13"/>
              <p:cNvSpPr>
                <a:spLocks noChangeShapeType="1"/>
              </p:cNvSpPr>
              <p:nvPr/>
            </p:nvSpPr>
            <p:spPr bwMode="auto">
              <a:xfrm flipV="1">
                <a:off x="3600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48" name="Line 14"/>
              <p:cNvSpPr>
                <a:spLocks noChangeShapeType="1"/>
              </p:cNvSpPr>
              <p:nvPr/>
            </p:nvSpPr>
            <p:spPr bwMode="auto">
              <a:xfrm>
                <a:off x="3600" y="20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49" name="Line 15"/>
              <p:cNvSpPr>
                <a:spLocks noChangeShapeType="1"/>
              </p:cNvSpPr>
              <p:nvPr/>
            </p:nvSpPr>
            <p:spPr bwMode="auto">
              <a:xfrm>
                <a:off x="3888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50" name="Line 16"/>
              <p:cNvSpPr>
                <a:spLocks noChangeShapeType="1"/>
              </p:cNvSpPr>
              <p:nvPr/>
            </p:nvSpPr>
            <p:spPr bwMode="auto">
              <a:xfrm>
                <a:off x="3888" y="22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0133" name="Group 17"/>
            <p:cNvGrpSpPr>
              <a:grpSpLocks/>
            </p:cNvGrpSpPr>
            <p:nvPr/>
          </p:nvGrpSpPr>
          <p:grpSpPr bwMode="auto">
            <a:xfrm>
              <a:off x="4656" y="2016"/>
              <a:ext cx="528" cy="240"/>
              <a:chOff x="3600" y="2016"/>
              <a:chExt cx="528" cy="240"/>
            </a:xfrm>
          </p:grpSpPr>
          <p:sp>
            <p:nvSpPr>
              <p:cNvPr id="90143" name="Line 18"/>
              <p:cNvSpPr>
                <a:spLocks noChangeShapeType="1"/>
              </p:cNvSpPr>
              <p:nvPr/>
            </p:nvSpPr>
            <p:spPr bwMode="auto">
              <a:xfrm flipV="1">
                <a:off x="3600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44" name="Line 19"/>
              <p:cNvSpPr>
                <a:spLocks noChangeShapeType="1"/>
              </p:cNvSpPr>
              <p:nvPr/>
            </p:nvSpPr>
            <p:spPr bwMode="auto">
              <a:xfrm>
                <a:off x="3600" y="20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45" name="Line 20"/>
              <p:cNvSpPr>
                <a:spLocks noChangeShapeType="1"/>
              </p:cNvSpPr>
              <p:nvPr/>
            </p:nvSpPr>
            <p:spPr bwMode="auto">
              <a:xfrm>
                <a:off x="3888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46" name="Line 21"/>
              <p:cNvSpPr>
                <a:spLocks noChangeShapeType="1"/>
              </p:cNvSpPr>
              <p:nvPr/>
            </p:nvSpPr>
            <p:spPr bwMode="auto">
              <a:xfrm>
                <a:off x="3888" y="22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0134" name="Group 24"/>
            <p:cNvGrpSpPr>
              <a:grpSpLocks/>
            </p:cNvGrpSpPr>
            <p:nvPr/>
          </p:nvGrpSpPr>
          <p:grpSpPr bwMode="auto">
            <a:xfrm>
              <a:off x="3840" y="1767"/>
              <a:ext cx="527" cy="212"/>
              <a:chOff x="3840" y="1767"/>
              <a:chExt cx="527" cy="212"/>
            </a:xfrm>
          </p:grpSpPr>
          <p:sp>
            <p:nvSpPr>
              <p:cNvPr id="90141" name="Line 22"/>
              <p:cNvSpPr>
                <a:spLocks noChangeShapeType="1"/>
              </p:cNvSpPr>
              <p:nvPr/>
            </p:nvSpPr>
            <p:spPr bwMode="auto">
              <a:xfrm>
                <a:off x="3840" y="187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42" name="Text Box 23"/>
              <p:cNvSpPr txBox="1">
                <a:spLocks noChangeArrowheads="1"/>
              </p:cNvSpPr>
              <p:nvPr/>
            </p:nvSpPr>
            <p:spPr bwMode="auto">
              <a:xfrm>
                <a:off x="4022" y="1767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time</a:t>
                </a:r>
              </a:p>
            </p:txBody>
          </p:sp>
        </p:grpSp>
        <p:sp>
          <p:nvSpPr>
            <p:cNvPr id="90135" name="Text Box 25"/>
            <p:cNvSpPr txBox="1">
              <a:spLocks noChangeArrowheads="1"/>
            </p:cNvSpPr>
            <p:nvPr/>
          </p:nvSpPr>
          <p:spPr bwMode="auto">
            <a:xfrm>
              <a:off x="2976" y="2400"/>
              <a:ext cx="2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rin</a:t>
              </a:r>
            </a:p>
          </p:txBody>
        </p:sp>
        <p:sp>
          <p:nvSpPr>
            <p:cNvPr id="90136" name="Text Box 26"/>
            <p:cNvSpPr txBox="1">
              <a:spLocks noChangeArrowheads="1"/>
            </p:cNvSpPr>
            <p:nvPr/>
          </p:nvSpPr>
          <p:spPr bwMode="auto">
            <a:xfrm>
              <a:off x="2784" y="2736"/>
              <a:ext cx="5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acc_reg</a:t>
              </a:r>
            </a:p>
          </p:txBody>
        </p:sp>
        <p:sp>
          <p:nvSpPr>
            <p:cNvPr id="90137" name="AutoShape 27"/>
            <p:cNvSpPr>
              <a:spLocks noChangeArrowheads="1"/>
            </p:cNvSpPr>
            <p:nvPr/>
          </p:nvSpPr>
          <p:spPr bwMode="auto">
            <a:xfrm>
              <a:off x="3600" y="2400"/>
              <a:ext cx="52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1010</a:t>
              </a:r>
            </a:p>
          </p:txBody>
        </p:sp>
        <p:sp>
          <p:nvSpPr>
            <p:cNvPr id="90138" name="AutoShape 28"/>
            <p:cNvSpPr>
              <a:spLocks noChangeArrowheads="1"/>
            </p:cNvSpPr>
            <p:nvPr/>
          </p:nvSpPr>
          <p:spPr bwMode="auto">
            <a:xfrm>
              <a:off x="4128" y="2400"/>
              <a:ext cx="52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0110</a:t>
              </a:r>
            </a:p>
          </p:txBody>
        </p:sp>
        <p:sp>
          <p:nvSpPr>
            <p:cNvPr id="90139" name="AutoShape 29"/>
            <p:cNvSpPr>
              <a:spLocks noChangeArrowheads="1"/>
            </p:cNvSpPr>
            <p:nvPr/>
          </p:nvSpPr>
          <p:spPr bwMode="auto">
            <a:xfrm>
              <a:off x="4128" y="2784"/>
              <a:ext cx="52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1010</a:t>
              </a:r>
            </a:p>
          </p:txBody>
        </p:sp>
        <p:sp>
          <p:nvSpPr>
            <p:cNvPr id="90140" name="AutoShape 30"/>
            <p:cNvSpPr>
              <a:spLocks noChangeArrowheads="1"/>
            </p:cNvSpPr>
            <p:nvPr/>
          </p:nvSpPr>
          <p:spPr bwMode="auto">
            <a:xfrm>
              <a:off x="4656" y="2784"/>
              <a:ext cx="52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0110</a:t>
              </a:r>
            </a:p>
          </p:txBody>
        </p:sp>
      </p:grpSp>
      <p:sp>
        <p:nvSpPr>
          <p:cNvPr id="90118" name="Line 32"/>
          <p:cNvSpPr>
            <a:spLocks noChangeShapeType="1"/>
          </p:cNvSpPr>
          <p:nvPr/>
        </p:nvSpPr>
        <p:spPr bwMode="auto">
          <a:xfrm>
            <a:off x="6324600" y="4038600"/>
            <a:ext cx="3810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19" name="Line 33"/>
          <p:cNvSpPr>
            <a:spLocks noChangeShapeType="1"/>
          </p:cNvSpPr>
          <p:nvPr/>
        </p:nvSpPr>
        <p:spPr bwMode="auto">
          <a:xfrm>
            <a:off x="7239000" y="3962400"/>
            <a:ext cx="3810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90120" name="Group 43"/>
          <p:cNvGrpSpPr>
            <a:grpSpLocks/>
          </p:cNvGrpSpPr>
          <p:nvPr/>
        </p:nvGrpSpPr>
        <p:grpSpPr bwMode="auto">
          <a:xfrm>
            <a:off x="5867400" y="4953000"/>
            <a:ext cx="2493963" cy="1617663"/>
            <a:chOff x="3686" y="3216"/>
            <a:chExt cx="1571" cy="1019"/>
          </a:xfrm>
        </p:grpSpPr>
        <p:grpSp>
          <p:nvGrpSpPr>
            <p:cNvPr id="90121" name="Group 36"/>
            <p:cNvGrpSpPr>
              <a:grpSpLocks/>
            </p:cNvGrpSpPr>
            <p:nvPr/>
          </p:nvGrpSpPr>
          <p:grpSpPr bwMode="auto">
            <a:xfrm>
              <a:off x="4272" y="3216"/>
              <a:ext cx="240" cy="672"/>
              <a:chOff x="4128" y="3216"/>
              <a:chExt cx="240" cy="672"/>
            </a:xfrm>
          </p:grpSpPr>
          <p:sp>
            <p:nvSpPr>
              <p:cNvPr id="90128" name="Rectangle 34"/>
              <p:cNvSpPr>
                <a:spLocks noChangeArrowheads="1"/>
              </p:cNvSpPr>
              <p:nvPr/>
            </p:nvSpPr>
            <p:spPr bwMode="auto">
              <a:xfrm>
                <a:off x="4128" y="3216"/>
                <a:ext cx="240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90129" name="AutoShape 35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</p:grpSp>
        <p:sp>
          <p:nvSpPr>
            <p:cNvPr id="90122" name="Line 37"/>
            <p:cNvSpPr>
              <a:spLocks noChangeShapeType="1"/>
            </p:cNvSpPr>
            <p:nvPr/>
          </p:nvSpPr>
          <p:spPr bwMode="auto">
            <a:xfrm flipV="1">
              <a:off x="4368" y="38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0123" name="Text Box 38"/>
            <p:cNvSpPr txBox="1">
              <a:spLocks noChangeArrowheads="1"/>
            </p:cNvSpPr>
            <p:nvPr/>
          </p:nvSpPr>
          <p:spPr bwMode="auto">
            <a:xfrm>
              <a:off x="4166" y="402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clock</a:t>
              </a:r>
            </a:p>
          </p:txBody>
        </p:sp>
        <p:sp>
          <p:nvSpPr>
            <p:cNvPr id="90124" name="Line 39"/>
            <p:cNvSpPr>
              <a:spLocks noChangeShapeType="1"/>
            </p:cNvSpPr>
            <p:nvPr/>
          </p:nvSpPr>
          <p:spPr bwMode="auto">
            <a:xfrm>
              <a:off x="3984" y="35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0125" name="Text Box 40"/>
            <p:cNvSpPr txBox="1">
              <a:spLocks noChangeArrowheads="1"/>
            </p:cNvSpPr>
            <p:nvPr/>
          </p:nvSpPr>
          <p:spPr bwMode="auto">
            <a:xfrm>
              <a:off x="3686" y="3399"/>
              <a:ext cx="2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rin</a:t>
              </a:r>
            </a:p>
          </p:txBody>
        </p:sp>
        <p:sp>
          <p:nvSpPr>
            <p:cNvPr id="90126" name="Line 41"/>
            <p:cNvSpPr>
              <a:spLocks noChangeShapeType="1"/>
            </p:cNvSpPr>
            <p:nvPr/>
          </p:nvSpPr>
          <p:spPr bwMode="auto">
            <a:xfrm>
              <a:off x="4512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0127" name="Text Box 42"/>
            <p:cNvSpPr txBox="1">
              <a:spLocks noChangeArrowheads="1"/>
            </p:cNvSpPr>
            <p:nvPr/>
          </p:nvSpPr>
          <p:spPr bwMode="auto">
            <a:xfrm>
              <a:off x="4742" y="3399"/>
              <a:ext cx="5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acc_reg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parallel D-FFs triggered by clock</a:t>
            </a:r>
          </a:p>
        </p:txBody>
      </p:sp>
      <p:pic>
        <p:nvPicPr>
          <p:cNvPr id="91140" name="Picture 4" descr="pload_regi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35337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AutoShape 5"/>
          <p:cNvSpPr>
            <a:spLocks noChangeArrowheads="1"/>
          </p:cNvSpPr>
          <p:nvPr/>
        </p:nvSpPr>
        <p:spPr bwMode="auto">
          <a:xfrm>
            <a:off x="1905000" y="4419600"/>
            <a:ext cx="1219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2743200" y="4876800"/>
            <a:ext cx="3160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simulation triggered by clock</a:t>
            </a:r>
          </a:p>
        </p:txBody>
      </p:sp>
      <p:grpSp>
        <p:nvGrpSpPr>
          <p:cNvPr id="91143" name="Group 7"/>
          <p:cNvGrpSpPr>
            <a:grpSpLocks/>
          </p:cNvGrpSpPr>
          <p:nvPr/>
        </p:nvGrpSpPr>
        <p:grpSpPr bwMode="auto">
          <a:xfrm>
            <a:off x="4419600" y="2667000"/>
            <a:ext cx="3810000" cy="2071688"/>
            <a:chOff x="2784" y="1767"/>
            <a:chExt cx="2400" cy="1305"/>
          </a:xfrm>
        </p:grpSpPr>
        <p:sp>
          <p:nvSpPr>
            <p:cNvPr id="91156" name="Line 8"/>
            <p:cNvSpPr>
              <a:spLocks noChangeShapeType="1"/>
            </p:cNvSpPr>
            <p:nvPr/>
          </p:nvSpPr>
          <p:spPr bwMode="auto">
            <a:xfrm>
              <a:off x="3360" y="22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91157" name="Group 9"/>
            <p:cNvGrpSpPr>
              <a:grpSpLocks/>
            </p:cNvGrpSpPr>
            <p:nvPr/>
          </p:nvGrpSpPr>
          <p:grpSpPr bwMode="auto">
            <a:xfrm>
              <a:off x="3600" y="2016"/>
              <a:ext cx="528" cy="240"/>
              <a:chOff x="3600" y="2016"/>
              <a:chExt cx="528" cy="240"/>
            </a:xfrm>
          </p:grpSpPr>
          <p:sp>
            <p:nvSpPr>
              <p:cNvPr id="91177" name="Line 10"/>
              <p:cNvSpPr>
                <a:spLocks noChangeShapeType="1"/>
              </p:cNvSpPr>
              <p:nvPr/>
            </p:nvSpPr>
            <p:spPr bwMode="auto">
              <a:xfrm flipV="1">
                <a:off x="3600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1178" name="Line 11"/>
              <p:cNvSpPr>
                <a:spLocks noChangeShapeType="1"/>
              </p:cNvSpPr>
              <p:nvPr/>
            </p:nvSpPr>
            <p:spPr bwMode="auto">
              <a:xfrm>
                <a:off x="3600" y="20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1179" name="Line 12"/>
              <p:cNvSpPr>
                <a:spLocks noChangeShapeType="1"/>
              </p:cNvSpPr>
              <p:nvPr/>
            </p:nvSpPr>
            <p:spPr bwMode="auto">
              <a:xfrm>
                <a:off x="3888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1180" name="Line 13"/>
              <p:cNvSpPr>
                <a:spLocks noChangeShapeType="1"/>
              </p:cNvSpPr>
              <p:nvPr/>
            </p:nvSpPr>
            <p:spPr bwMode="auto">
              <a:xfrm>
                <a:off x="3888" y="22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1158" name="Group 14"/>
            <p:cNvGrpSpPr>
              <a:grpSpLocks/>
            </p:cNvGrpSpPr>
            <p:nvPr/>
          </p:nvGrpSpPr>
          <p:grpSpPr bwMode="auto">
            <a:xfrm>
              <a:off x="4128" y="2016"/>
              <a:ext cx="528" cy="240"/>
              <a:chOff x="3600" y="2016"/>
              <a:chExt cx="528" cy="240"/>
            </a:xfrm>
          </p:grpSpPr>
          <p:sp>
            <p:nvSpPr>
              <p:cNvPr id="91173" name="Line 15"/>
              <p:cNvSpPr>
                <a:spLocks noChangeShapeType="1"/>
              </p:cNvSpPr>
              <p:nvPr/>
            </p:nvSpPr>
            <p:spPr bwMode="auto">
              <a:xfrm flipV="1">
                <a:off x="3600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1174" name="Line 16"/>
              <p:cNvSpPr>
                <a:spLocks noChangeShapeType="1"/>
              </p:cNvSpPr>
              <p:nvPr/>
            </p:nvSpPr>
            <p:spPr bwMode="auto">
              <a:xfrm>
                <a:off x="3600" y="20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1175" name="Line 17"/>
              <p:cNvSpPr>
                <a:spLocks noChangeShapeType="1"/>
              </p:cNvSpPr>
              <p:nvPr/>
            </p:nvSpPr>
            <p:spPr bwMode="auto">
              <a:xfrm>
                <a:off x="3888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1176" name="Line 18"/>
              <p:cNvSpPr>
                <a:spLocks noChangeShapeType="1"/>
              </p:cNvSpPr>
              <p:nvPr/>
            </p:nvSpPr>
            <p:spPr bwMode="auto">
              <a:xfrm>
                <a:off x="3888" y="22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1159" name="Group 19"/>
            <p:cNvGrpSpPr>
              <a:grpSpLocks/>
            </p:cNvGrpSpPr>
            <p:nvPr/>
          </p:nvGrpSpPr>
          <p:grpSpPr bwMode="auto">
            <a:xfrm>
              <a:off x="4656" y="2016"/>
              <a:ext cx="528" cy="240"/>
              <a:chOff x="3600" y="2016"/>
              <a:chExt cx="528" cy="240"/>
            </a:xfrm>
          </p:grpSpPr>
          <p:sp>
            <p:nvSpPr>
              <p:cNvPr id="91169" name="Line 20"/>
              <p:cNvSpPr>
                <a:spLocks noChangeShapeType="1"/>
              </p:cNvSpPr>
              <p:nvPr/>
            </p:nvSpPr>
            <p:spPr bwMode="auto">
              <a:xfrm flipV="1">
                <a:off x="3600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1170" name="Line 21"/>
              <p:cNvSpPr>
                <a:spLocks noChangeShapeType="1"/>
              </p:cNvSpPr>
              <p:nvPr/>
            </p:nvSpPr>
            <p:spPr bwMode="auto">
              <a:xfrm>
                <a:off x="3600" y="20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1171" name="Line 22"/>
              <p:cNvSpPr>
                <a:spLocks noChangeShapeType="1"/>
              </p:cNvSpPr>
              <p:nvPr/>
            </p:nvSpPr>
            <p:spPr bwMode="auto">
              <a:xfrm>
                <a:off x="3888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1172" name="Line 23"/>
              <p:cNvSpPr>
                <a:spLocks noChangeShapeType="1"/>
              </p:cNvSpPr>
              <p:nvPr/>
            </p:nvSpPr>
            <p:spPr bwMode="auto">
              <a:xfrm>
                <a:off x="3888" y="22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1160" name="Group 24"/>
            <p:cNvGrpSpPr>
              <a:grpSpLocks/>
            </p:cNvGrpSpPr>
            <p:nvPr/>
          </p:nvGrpSpPr>
          <p:grpSpPr bwMode="auto">
            <a:xfrm>
              <a:off x="3840" y="1767"/>
              <a:ext cx="527" cy="212"/>
              <a:chOff x="3840" y="1767"/>
              <a:chExt cx="527" cy="212"/>
            </a:xfrm>
          </p:grpSpPr>
          <p:sp>
            <p:nvSpPr>
              <p:cNvPr id="91167" name="Line 25"/>
              <p:cNvSpPr>
                <a:spLocks noChangeShapeType="1"/>
              </p:cNvSpPr>
              <p:nvPr/>
            </p:nvSpPr>
            <p:spPr bwMode="auto">
              <a:xfrm>
                <a:off x="3840" y="187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1168" name="Text Box 26"/>
              <p:cNvSpPr txBox="1">
                <a:spLocks noChangeArrowheads="1"/>
              </p:cNvSpPr>
              <p:nvPr/>
            </p:nvSpPr>
            <p:spPr bwMode="auto">
              <a:xfrm>
                <a:off x="4022" y="1767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time</a:t>
                </a:r>
              </a:p>
            </p:txBody>
          </p:sp>
        </p:grpSp>
        <p:sp>
          <p:nvSpPr>
            <p:cNvPr id="91161" name="Text Box 27"/>
            <p:cNvSpPr txBox="1">
              <a:spLocks noChangeArrowheads="1"/>
            </p:cNvSpPr>
            <p:nvPr/>
          </p:nvSpPr>
          <p:spPr bwMode="auto">
            <a:xfrm>
              <a:off x="2976" y="2400"/>
              <a:ext cx="2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rin</a:t>
              </a:r>
            </a:p>
          </p:txBody>
        </p:sp>
        <p:sp>
          <p:nvSpPr>
            <p:cNvPr id="91162" name="Text Box 28"/>
            <p:cNvSpPr txBox="1">
              <a:spLocks noChangeArrowheads="1"/>
            </p:cNvSpPr>
            <p:nvPr/>
          </p:nvSpPr>
          <p:spPr bwMode="auto">
            <a:xfrm>
              <a:off x="2784" y="2736"/>
              <a:ext cx="5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acc_reg</a:t>
              </a:r>
            </a:p>
          </p:txBody>
        </p:sp>
        <p:sp>
          <p:nvSpPr>
            <p:cNvPr id="91163" name="AutoShape 29"/>
            <p:cNvSpPr>
              <a:spLocks noChangeArrowheads="1"/>
            </p:cNvSpPr>
            <p:nvPr/>
          </p:nvSpPr>
          <p:spPr bwMode="auto">
            <a:xfrm>
              <a:off x="3600" y="2400"/>
              <a:ext cx="52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1010</a:t>
              </a:r>
            </a:p>
          </p:txBody>
        </p:sp>
        <p:sp>
          <p:nvSpPr>
            <p:cNvPr id="91164" name="AutoShape 30"/>
            <p:cNvSpPr>
              <a:spLocks noChangeArrowheads="1"/>
            </p:cNvSpPr>
            <p:nvPr/>
          </p:nvSpPr>
          <p:spPr bwMode="auto">
            <a:xfrm>
              <a:off x="4128" y="2400"/>
              <a:ext cx="52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0110</a:t>
              </a:r>
            </a:p>
          </p:txBody>
        </p:sp>
        <p:sp>
          <p:nvSpPr>
            <p:cNvPr id="91165" name="AutoShape 31"/>
            <p:cNvSpPr>
              <a:spLocks noChangeArrowheads="1"/>
            </p:cNvSpPr>
            <p:nvPr/>
          </p:nvSpPr>
          <p:spPr bwMode="auto">
            <a:xfrm>
              <a:off x="4128" y="2784"/>
              <a:ext cx="52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1010</a:t>
              </a:r>
            </a:p>
          </p:txBody>
        </p:sp>
        <p:sp>
          <p:nvSpPr>
            <p:cNvPr id="91166" name="AutoShape 32"/>
            <p:cNvSpPr>
              <a:spLocks noChangeArrowheads="1"/>
            </p:cNvSpPr>
            <p:nvPr/>
          </p:nvSpPr>
          <p:spPr bwMode="auto">
            <a:xfrm>
              <a:off x="4656" y="2784"/>
              <a:ext cx="52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0110</a:t>
              </a:r>
            </a:p>
          </p:txBody>
        </p:sp>
      </p:grpSp>
      <p:sp>
        <p:nvSpPr>
          <p:cNvPr id="91144" name="Line 33"/>
          <p:cNvSpPr>
            <a:spLocks noChangeShapeType="1"/>
          </p:cNvSpPr>
          <p:nvPr/>
        </p:nvSpPr>
        <p:spPr bwMode="auto">
          <a:xfrm>
            <a:off x="6324600" y="4038600"/>
            <a:ext cx="3810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1145" name="Line 34"/>
          <p:cNvSpPr>
            <a:spLocks noChangeShapeType="1"/>
          </p:cNvSpPr>
          <p:nvPr/>
        </p:nvSpPr>
        <p:spPr bwMode="auto">
          <a:xfrm>
            <a:off x="7239000" y="3962400"/>
            <a:ext cx="3810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91146" name="Group 35"/>
          <p:cNvGrpSpPr>
            <a:grpSpLocks/>
          </p:cNvGrpSpPr>
          <p:nvPr/>
        </p:nvGrpSpPr>
        <p:grpSpPr bwMode="auto">
          <a:xfrm>
            <a:off x="5867400" y="4953000"/>
            <a:ext cx="2493963" cy="1617663"/>
            <a:chOff x="3686" y="3216"/>
            <a:chExt cx="1571" cy="1019"/>
          </a:xfrm>
        </p:grpSpPr>
        <p:grpSp>
          <p:nvGrpSpPr>
            <p:cNvPr id="91147" name="Group 36"/>
            <p:cNvGrpSpPr>
              <a:grpSpLocks/>
            </p:cNvGrpSpPr>
            <p:nvPr/>
          </p:nvGrpSpPr>
          <p:grpSpPr bwMode="auto">
            <a:xfrm>
              <a:off x="4272" y="3216"/>
              <a:ext cx="240" cy="672"/>
              <a:chOff x="4128" y="3216"/>
              <a:chExt cx="240" cy="672"/>
            </a:xfrm>
          </p:grpSpPr>
          <p:sp>
            <p:nvSpPr>
              <p:cNvPr id="91154" name="Rectangle 37"/>
              <p:cNvSpPr>
                <a:spLocks noChangeArrowheads="1"/>
              </p:cNvSpPr>
              <p:nvPr/>
            </p:nvSpPr>
            <p:spPr bwMode="auto">
              <a:xfrm>
                <a:off x="4128" y="3216"/>
                <a:ext cx="240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91155" name="AutoShape 38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</p:grpSp>
        <p:sp>
          <p:nvSpPr>
            <p:cNvPr id="91148" name="Line 39"/>
            <p:cNvSpPr>
              <a:spLocks noChangeShapeType="1"/>
            </p:cNvSpPr>
            <p:nvPr/>
          </p:nvSpPr>
          <p:spPr bwMode="auto">
            <a:xfrm flipV="1">
              <a:off x="4368" y="38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1149" name="Text Box 40"/>
            <p:cNvSpPr txBox="1">
              <a:spLocks noChangeArrowheads="1"/>
            </p:cNvSpPr>
            <p:nvPr/>
          </p:nvSpPr>
          <p:spPr bwMode="auto">
            <a:xfrm>
              <a:off x="4166" y="402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clock</a:t>
              </a:r>
            </a:p>
          </p:txBody>
        </p:sp>
        <p:sp>
          <p:nvSpPr>
            <p:cNvPr id="91150" name="Line 41"/>
            <p:cNvSpPr>
              <a:spLocks noChangeShapeType="1"/>
            </p:cNvSpPr>
            <p:nvPr/>
          </p:nvSpPr>
          <p:spPr bwMode="auto">
            <a:xfrm>
              <a:off x="3984" y="35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1151" name="Text Box 42"/>
            <p:cNvSpPr txBox="1">
              <a:spLocks noChangeArrowheads="1"/>
            </p:cNvSpPr>
            <p:nvPr/>
          </p:nvSpPr>
          <p:spPr bwMode="auto">
            <a:xfrm>
              <a:off x="3686" y="3399"/>
              <a:ext cx="2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rin</a:t>
              </a:r>
            </a:p>
          </p:txBody>
        </p:sp>
        <p:sp>
          <p:nvSpPr>
            <p:cNvPr id="91152" name="Line 43"/>
            <p:cNvSpPr>
              <a:spLocks noChangeShapeType="1"/>
            </p:cNvSpPr>
            <p:nvPr/>
          </p:nvSpPr>
          <p:spPr bwMode="auto">
            <a:xfrm>
              <a:off x="4512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1153" name="Text Box 44"/>
            <p:cNvSpPr txBox="1">
              <a:spLocks noChangeArrowheads="1"/>
            </p:cNvSpPr>
            <p:nvPr/>
          </p:nvSpPr>
          <p:spPr bwMode="auto">
            <a:xfrm>
              <a:off x="4742" y="3399"/>
              <a:ext cx="5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acc_reg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parallel D-FFs triggered by clock</a:t>
            </a:r>
          </a:p>
        </p:txBody>
      </p:sp>
      <p:pic>
        <p:nvPicPr>
          <p:cNvPr id="92164" name="Picture 4" descr="pload_regi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35337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5" name="AutoShape 5"/>
          <p:cNvSpPr>
            <a:spLocks noChangeArrowheads="1"/>
          </p:cNvSpPr>
          <p:nvPr/>
        </p:nvSpPr>
        <p:spPr bwMode="auto">
          <a:xfrm>
            <a:off x="1600200" y="4648200"/>
            <a:ext cx="1600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609600" y="5105400"/>
            <a:ext cx="5383213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Caution: You have to use non-blocking assignment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to generate registers!</a:t>
            </a:r>
          </a:p>
        </p:txBody>
      </p:sp>
      <p:grpSp>
        <p:nvGrpSpPr>
          <p:cNvPr id="92167" name="Group 7"/>
          <p:cNvGrpSpPr>
            <a:grpSpLocks/>
          </p:cNvGrpSpPr>
          <p:nvPr/>
        </p:nvGrpSpPr>
        <p:grpSpPr bwMode="auto">
          <a:xfrm>
            <a:off x="4419600" y="2667000"/>
            <a:ext cx="3810000" cy="2071688"/>
            <a:chOff x="2784" y="1767"/>
            <a:chExt cx="2400" cy="1305"/>
          </a:xfrm>
        </p:grpSpPr>
        <p:sp>
          <p:nvSpPr>
            <p:cNvPr id="92180" name="Line 8"/>
            <p:cNvSpPr>
              <a:spLocks noChangeShapeType="1"/>
            </p:cNvSpPr>
            <p:nvPr/>
          </p:nvSpPr>
          <p:spPr bwMode="auto">
            <a:xfrm>
              <a:off x="3360" y="22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92181" name="Group 9"/>
            <p:cNvGrpSpPr>
              <a:grpSpLocks/>
            </p:cNvGrpSpPr>
            <p:nvPr/>
          </p:nvGrpSpPr>
          <p:grpSpPr bwMode="auto">
            <a:xfrm>
              <a:off x="3600" y="2016"/>
              <a:ext cx="528" cy="240"/>
              <a:chOff x="3600" y="2016"/>
              <a:chExt cx="528" cy="240"/>
            </a:xfrm>
          </p:grpSpPr>
          <p:sp>
            <p:nvSpPr>
              <p:cNvPr id="92201" name="Line 10"/>
              <p:cNvSpPr>
                <a:spLocks noChangeShapeType="1"/>
              </p:cNvSpPr>
              <p:nvPr/>
            </p:nvSpPr>
            <p:spPr bwMode="auto">
              <a:xfrm flipV="1">
                <a:off x="3600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202" name="Line 11"/>
              <p:cNvSpPr>
                <a:spLocks noChangeShapeType="1"/>
              </p:cNvSpPr>
              <p:nvPr/>
            </p:nvSpPr>
            <p:spPr bwMode="auto">
              <a:xfrm>
                <a:off x="3600" y="20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203" name="Line 12"/>
              <p:cNvSpPr>
                <a:spLocks noChangeShapeType="1"/>
              </p:cNvSpPr>
              <p:nvPr/>
            </p:nvSpPr>
            <p:spPr bwMode="auto">
              <a:xfrm>
                <a:off x="3888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204" name="Line 13"/>
              <p:cNvSpPr>
                <a:spLocks noChangeShapeType="1"/>
              </p:cNvSpPr>
              <p:nvPr/>
            </p:nvSpPr>
            <p:spPr bwMode="auto">
              <a:xfrm>
                <a:off x="3888" y="22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2182" name="Group 14"/>
            <p:cNvGrpSpPr>
              <a:grpSpLocks/>
            </p:cNvGrpSpPr>
            <p:nvPr/>
          </p:nvGrpSpPr>
          <p:grpSpPr bwMode="auto">
            <a:xfrm>
              <a:off x="4128" y="2016"/>
              <a:ext cx="528" cy="240"/>
              <a:chOff x="3600" y="2016"/>
              <a:chExt cx="528" cy="240"/>
            </a:xfrm>
          </p:grpSpPr>
          <p:sp>
            <p:nvSpPr>
              <p:cNvPr id="92197" name="Line 15"/>
              <p:cNvSpPr>
                <a:spLocks noChangeShapeType="1"/>
              </p:cNvSpPr>
              <p:nvPr/>
            </p:nvSpPr>
            <p:spPr bwMode="auto">
              <a:xfrm flipV="1">
                <a:off x="3600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198" name="Line 16"/>
              <p:cNvSpPr>
                <a:spLocks noChangeShapeType="1"/>
              </p:cNvSpPr>
              <p:nvPr/>
            </p:nvSpPr>
            <p:spPr bwMode="auto">
              <a:xfrm>
                <a:off x="3600" y="20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199" name="Line 17"/>
              <p:cNvSpPr>
                <a:spLocks noChangeShapeType="1"/>
              </p:cNvSpPr>
              <p:nvPr/>
            </p:nvSpPr>
            <p:spPr bwMode="auto">
              <a:xfrm>
                <a:off x="3888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200" name="Line 18"/>
              <p:cNvSpPr>
                <a:spLocks noChangeShapeType="1"/>
              </p:cNvSpPr>
              <p:nvPr/>
            </p:nvSpPr>
            <p:spPr bwMode="auto">
              <a:xfrm>
                <a:off x="3888" y="22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2183" name="Group 19"/>
            <p:cNvGrpSpPr>
              <a:grpSpLocks/>
            </p:cNvGrpSpPr>
            <p:nvPr/>
          </p:nvGrpSpPr>
          <p:grpSpPr bwMode="auto">
            <a:xfrm>
              <a:off x="4656" y="2016"/>
              <a:ext cx="528" cy="240"/>
              <a:chOff x="3600" y="2016"/>
              <a:chExt cx="528" cy="240"/>
            </a:xfrm>
          </p:grpSpPr>
          <p:sp>
            <p:nvSpPr>
              <p:cNvPr id="92193" name="Line 20"/>
              <p:cNvSpPr>
                <a:spLocks noChangeShapeType="1"/>
              </p:cNvSpPr>
              <p:nvPr/>
            </p:nvSpPr>
            <p:spPr bwMode="auto">
              <a:xfrm flipV="1">
                <a:off x="3600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194" name="Line 21"/>
              <p:cNvSpPr>
                <a:spLocks noChangeShapeType="1"/>
              </p:cNvSpPr>
              <p:nvPr/>
            </p:nvSpPr>
            <p:spPr bwMode="auto">
              <a:xfrm>
                <a:off x="3600" y="20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195" name="Line 22"/>
              <p:cNvSpPr>
                <a:spLocks noChangeShapeType="1"/>
              </p:cNvSpPr>
              <p:nvPr/>
            </p:nvSpPr>
            <p:spPr bwMode="auto">
              <a:xfrm>
                <a:off x="3888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196" name="Line 23"/>
              <p:cNvSpPr>
                <a:spLocks noChangeShapeType="1"/>
              </p:cNvSpPr>
              <p:nvPr/>
            </p:nvSpPr>
            <p:spPr bwMode="auto">
              <a:xfrm>
                <a:off x="3888" y="22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2184" name="Group 24"/>
            <p:cNvGrpSpPr>
              <a:grpSpLocks/>
            </p:cNvGrpSpPr>
            <p:nvPr/>
          </p:nvGrpSpPr>
          <p:grpSpPr bwMode="auto">
            <a:xfrm>
              <a:off x="3840" y="1767"/>
              <a:ext cx="527" cy="212"/>
              <a:chOff x="3840" y="1767"/>
              <a:chExt cx="527" cy="212"/>
            </a:xfrm>
          </p:grpSpPr>
          <p:sp>
            <p:nvSpPr>
              <p:cNvPr id="92191" name="Line 25"/>
              <p:cNvSpPr>
                <a:spLocks noChangeShapeType="1"/>
              </p:cNvSpPr>
              <p:nvPr/>
            </p:nvSpPr>
            <p:spPr bwMode="auto">
              <a:xfrm>
                <a:off x="3840" y="187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192" name="Text Box 26"/>
              <p:cNvSpPr txBox="1">
                <a:spLocks noChangeArrowheads="1"/>
              </p:cNvSpPr>
              <p:nvPr/>
            </p:nvSpPr>
            <p:spPr bwMode="auto">
              <a:xfrm>
                <a:off x="4022" y="1767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time</a:t>
                </a:r>
              </a:p>
            </p:txBody>
          </p:sp>
        </p:grpSp>
        <p:sp>
          <p:nvSpPr>
            <p:cNvPr id="92185" name="Text Box 27"/>
            <p:cNvSpPr txBox="1">
              <a:spLocks noChangeArrowheads="1"/>
            </p:cNvSpPr>
            <p:nvPr/>
          </p:nvSpPr>
          <p:spPr bwMode="auto">
            <a:xfrm>
              <a:off x="2976" y="2400"/>
              <a:ext cx="2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rin</a:t>
              </a:r>
            </a:p>
          </p:txBody>
        </p:sp>
        <p:sp>
          <p:nvSpPr>
            <p:cNvPr id="92186" name="Text Box 28"/>
            <p:cNvSpPr txBox="1">
              <a:spLocks noChangeArrowheads="1"/>
            </p:cNvSpPr>
            <p:nvPr/>
          </p:nvSpPr>
          <p:spPr bwMode="auto">
            <a:xfrm>
              <a:off x="2784" y="2736"/>
              <a:ext cx="5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acc_reg</a:t>
              </a:r>
            </a:p>
          </p:txBody>
        </p:sp>
        <p:sp>
          <p:nvSpPr>
            <p:cNvPr id="92187" name="AutoShape 29"/>
            <p:cNvSpPr>
              <a:spLocks noChangeArrowheads="1"/>
            </p:cNvSpPr>
            <p:nvPr/>
          </p:nvSpPr>
          <p:spPr bwMode="auto">
            <a:xfrm>
              <a:off x="3600" y="2400"/>
              <a:ext cx="52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1010</a:t>
              </a:r>
            </a:p>
          </p:txBody>
        </p:sp>
        <p:sp>
          <p:nvSpPr>
            <p:cNvPr id="92188" name="AutoShape 30"/>
            <p:cNvSpPr>
              <a:spLocks noChangeArrowheads="1"/>
            </p:cNvSpPr>
            <p:nvPr/>
          </p:nvSpPr>
          <p:spPr bwMode="auto">
            <a:xfrm>
              <a:off x="4128" y="2400"/>
              <a:ext cx="52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0110</a:t>
              </a:r>
            </a:p>
          </p:txBody>
        </p:sp>
        <p:sp>
          <p:nvSpPr>
            <p:cNvPr id="92189" name="AutoShape 31"/>
            <p:cNvSpPr>
              <a:spLocks noChangeArrowheads="1"/>
            </p:cNvSpPr>
            <p:nvPr/>
          </p:nvSpPr>
          <p:spPr bwMode="auto">
            <a:xfrm>
              <a:off x="4128" y="2784"/>
              <a:ext cx="52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1010</a:t>
              </a:r>
            </a:p>
          </p:txBody>
        </p:sp>
        <p:sp>
          <p:nvSpPr>
            <p:cNvPr id="92190" name="AutoShape 32"/>
            <p:cNvSpPr>
              <a:spLocks noChangeArrowheads="1"/>
            </p:cNvSpPr>
            <p:nvPr/>
          </p:nvSpPr>
          <p:spPr bwMode="auto">
            <a:xfrm>
              <a:off x="4656" y="2784"/>
              <a:ext cx="52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0110</a:t>
              </a:r>
            </a:p>
          </p:txBody>
        </p:sp>
      </p:grpSp>
      <p:sp>
        <p:nvSpPr>
          <p:cNvPr id="92168" name="Line 33"/>
          <p:cNvSpPr>
            <a:spLocks noChangeShapeType="1"/>
          </p:cNvSpPr>
          <p:nvPr/>
        </p:nvSpPr>
        <p:spPr bwMode="auto">
          <a:xfrm>
            <a:off x="6324600" y="4038600"/>
            <a:ext cx="3810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69" name="Line 34"/>
          <p:cNvSpPr>
            <a:spLocks noChangeShapeType="1"/>
          </p:cNvSpPr>
          <p:nvPr/>
        </p:nvSpPr>
        <p:spPr bwMode="auto">
          <a:xfrm>
            <a:off x="7239000" y="3962400"/>
            <a:ext cx="3810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92170" name="Group 35"/>
          <p:cNvGrpSpPr>
            <a:grpSpLocks/>
          </p:cNvGrpSpPr>
          <p:nvPr/>
        </p:nvGrpSpPr>
        <p:grpSpPr bwMode="auto">
          <a:xfrm>
            <a:off x="5867400" y="4953000"/>
            <a:ext cx="2493963" cy="1617663"/>
            <a:chOff x="3686" y="3216"/>
            <a:chExt cx="1571" cy="1019"/>
          </a:xfrm>
        </p:grpSpPr>
        <p:grpSp>
          <p:nvGrpSpPr>
            <p:cNvPr id="92171" name="Group 36"/>
            <p:cNvGrpSpPr>
              <a:grpSpLocks/>
            </p:cNvGrpSpPr>
            <p:nvPr/>
          </p:nvGrpSpPr>
          <p:grpSpPr bwMode="auto">
            <a:xfrm>
              <a:off x="4272" y="3216"/>
              <a:ext cx="240" cy="672"/>
              <a:chOff x="4128" y="3216"/>
              <a:chExt cx="240" cy="672"/>
            </a:xfrm>
          </p:grpSpPr>
          <p:sp>
            <p:nvSpPr>
              <p:cNvPr id="92178" name="Rectangle 37"/>
              <p:cNvSpPr>
                <a:spLocks noChangeArrowheads="1"/>
              </p:cNvSpPr>
              <p:nvPr/>
            </p:nvSpPr>
            <p:spPr bwMode="auto">
              <a:xfrm>
                <a:off x="4128" y="3216"/>
                <a:ext cx="240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92179" name="AutoShape 38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</p:grpSp>
        <p:sp>
          <p:nvSpPr>
            <p:cNvPr id="92172" name="Line 39"/>
            <p:cNvSpPr>
              <a:spLocks noChangeShapeType="1"/>
            </p:cNvSpPr>
            <p:nvPr/>
          </p:nvSpPr>
          <p:spPr bwMode="auto">
            <a:xfrm flipV="1">
              <a:off x="4368" y="38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173" name="Text Box 40"/>
            <p:cNvSpPr txBox="1">
              <a:spLocks noChangeArrowheads="1"/>
            </p:cNvSpPr>
            <p:nvPr/>
          </p:nvSpPr>
          <p:spPr bwMode="auto">
            <a:xfrm>
              <a:off x="4166" y="402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clock</a:t>
              </a:r>
            </a:p>
          </p:txBody>
        </p:sp>
        <p:sp>
          <p:nvSpPr>
            <p:cNvPr id="92174" name="Line 41"/>
            <p:cNvSpPr>
              <a:spLocks noChangeShapeType="1"/>
            </p:cNvSpPr>
            <p:nvPr/>
          </p:nvSpPr>
          <p:spPr bwMode="auto">
            <a:xfrm>
              <a:off x="3984" y="35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175" name="Text Box 42"/>
            <p:cNvSpPr txBox="1">
              <a:spLocks noChangeArrowheads="1"/>
            </p:cNvSpPr>
            <p:nvPr/>
          </p:nvSpPr>
          <p:spPr bwMode="auto">
            <a:xfrm>
              <a:off x="3686" y="3399"/>
              <a:ext cx="2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rin</a:t>
              </a:r>
            </a:p>
          </p:txBody>
        </p:sp>
        <p:sp>
          <p:nvSpPr>
            <p:cNvPr id="92176" name="Line 43"/>
            <p:cNvSpPr>
              <a:spLocks noChangeShapeType="1"/>
            </p:cNvSpPr>
            <p:nvPr/>
          </p:nvSpPr>
          <p:spPr bwMode="auto">
            <a:xfrm>
              <a:off x="4512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177" name="Text Box 44"/>
            <p:cNvSpPr txBox="1">
              <a:spLocks noChangeArrowheads="1"/>
            </p:cNvSpPr>
            <p:nvPr/>
          </p:nvSpPr>
          <p:spPr bwMode="auto">
            <a:xfrm>
              <a:off x="4742" y="3399"/>
              <a:ext cx="5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acc_reg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2: sequential circuit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with combinational circuit for computation</a:t>
            </a:r>
          </a:p>
        </p:txBody>
      </p:sp>
      <p:pic>
        <p:nvPicPr>
          <p:cNvPr id="93188" name="Picture 4" descr="demo_circuit_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42100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9" name="Picture 5" descr="demo_circuit_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48000"/>
            <a:ext cx="2320925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3: realizing finite-state machine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3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realize the finite-state machine with behavior description</a:t>
            </a:r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1371600" y="3886200"/>
            <a:ext cx="1727200" cy="1403350"/>
            <a:chOff x="1056" y="2448"/>
            <a:chExt cx="1088" cy="884"/>
          </a:xfrm>
        </p:grpSpPr>
        <p:sp>
          <p:nvSpPr>
            <p:cNvPr id="94214" name="Oval 5"/>
            <p:cNvSpPr>
              <a:spLocks noChangeArrowheads="1"/>
            </p:cNvSpPr>
            <p:nvPr/>
          </p:nvSpPr>
          <p:spPr bwMode="auto">
            <a:xfrm>
              <a:off x="1056" y="2880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94215" name="Oval 6"/>
            <p:cNvSpPr>
              <a:spLocks noChangeArrowheads="1"/>
            </p:cNvSpPr>
            <p:nvPr/>
          </p:nvSpPr>
          <p:spPr bwMode="auto">
            <a:xfrm>
              <a:off x="1776" y="2880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cxnSp>
          <p:nvCxnSpPr>
            <p:cNvPr id="94216" name="AutoShape 7"/>
            <p:cNvCxnSpPr>
              <a:cxnSpLocks noChangeShapeType="1"/>
              <a:stCxn id="94214" idx="7"/>
              <a:endCxn id="94214" idx="1"/>
            </p:cNvCxnSpPr>
            <p:nvPr/>
          </p:nvCxnSpPr>
          <p:spPr bwMode="auto">
            <a:xfrm rot="-5400000" flipH="1" flipV="1">
              <a:off x="1223" y="2804"/>
              <a:ext cx="1" cy="238"/>
            </a:xfrm>
            <a:prstGeom prst="curvedConnector3">
              <a:avLst>
                <a:gd name="adj1" fmla="val -186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217" name="Text Box 8"/>
            <p:cNvSpPr txBox="1">
              <a:spLocks noChangeArrowheads="1"/>
            </p:cNvSpPr>
            <p:nvPr/>
          </p:nvSpPr>
          <p:spPr bwMode="auto">
            <a:xfrm>
              <a:off x="1056" y="2448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X=0</a:t>
              </a:r>
            </a:p>
          </p:txBody>
        </p:sp>
        <p:sp>
          <p:nvSpPr>
            <p:cNvPr id="94218" name="Line 9"/>
            <p:cNvSpPr>
              <a:spLocks noChangeShapeType="1"/>
            </p:cNvSpPr>
            <p:nvPr/>
          </p:nvSpPr>
          <p:spPr bwMode="auto">
            <a:xfrm>
              <a:off x="139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4219" name="Text Box 10"/>
            <p:cNvSpPr txBox="1">
              <a:spLocks noChangeArrowheads="1"/>
            </p:cNvSpPr>
            <p:nvPr/>
          </p:nvSpPr>
          <p:spPr bwMode="auto">
            <a:xfrm>
              <a:off x="1430" y="2727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X=1</a:t>
              </a:r>
            </a:p>
          </p:txBody>
        </p:sp>
        <p:cxnSp>
          <p:nvCxnSpPr>
            <p:cNvPr id="94220" name="AutoShape 11"/>
            <p:cNvCxnSpPr>
              <a:cxnSpLocks noChangeShapeType="1"/>
              <a:stCxn id="94215" idx="7"/>
              <a:endCxn id="94215" idx="1"/>
            </p:cNvCxnSpPr>
            <p:nvPr/>
          </p:nvCxnSpPr>
          <p:spPr bwMode="auto">
            <a:xfrm rot="-5400000" flipH="1" flipV="1">
              <a:off x="1943" y="2804"/>
              <a:ext cx="1" cy="238"/>
            </a:xfrm>
            <a:prstGeom prst="curvedConnector3">
              <a:avLst>
                <a:gd name="adj1" fmla="val -186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221" name="Text Box 12"/>
            <p:cNvSpPr txBox="1">
              <a:spLocks noChangeArrowheads="1"/>
            </p:cNvSpPr>
            <p:nvPr/>
          </p:nvSpPr>
          <p:spPr bwMode="auto">
            <a:xfrm>
              <a:off x="1814" y="2487"/>
              <a:ext cx="3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T=1</a:t>
              </a:r>
            </a:p>
          </p:txBody>
        </p:sp>
        <p:sp>
          <p:nvSpPr>
            <p:cNvPr id="94222" name="Line 13"/>
            <p:cNvSpPr>
              <a:spLocks noChangeShapeType="1"/>
            </p:cNvSpPr>
            <p:nvPr/>
          </p:nvSpPr>
          <p:spPr bwMode="auto">
            <a:xfrm flipH="1">
              <a:off x="1392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4223" name="Text Box 14"/>
            <p:cNvSpPr txBox="1">
              <a:spLocks noChangeArrowheads="1"/>
            </p:cNvSpPr>
            <p:nvPr/>
          </p:nvSpPr>
          <p:spPr bwMode="auto">
            <a:xfrm>
              <a:off x="1440" y="3120"/>
              <a:ext cx="3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T=0</a:t>
              </a:r>
            </a:p>
          </p:txBody>
        </p:sp>
      </p:grpSp>
      <p:sp>
        <p:nvSpPr>
          <p:cNvPr id="94213" name="Text Box 15"/>
          <p:cNvSpPr txBox="1">
            <a:spLocks noChangeArrowheads="1"/>
          </p:cNvSpPr>
          <p:nvPr/>
        </p:nvSpPr>
        <p:spPr bwMode="auto">
          <a:xfrm>
            <a:off x="5410200" y="2743200"/>
            <a:ext cx="2979738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reg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always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@(posedge clock)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case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(S)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1’b0: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if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(X==0)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       S &lt;= 1’b0;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        S &lt;= 1’b1;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b="1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1’b1:   S &lt;= (T)? 1’b1: 1’b0;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</a:t>
            </a: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endcase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 believe that most of you are confused with</a:t>
            </a:r>
          </a:p>
          <a:p>
            <a:pPr lvl="1" eaLnBrk="1" hangingPunct="1"/>
            <a:r>
              <a:rPr lang="en-US" altLang="zh-TW" smtClean="0"/>
              <a:t>combinational circuit vs.</a:t>
            </a:r>
          </a:p>
          <a:p>
            <a:pPr lvl="1" eaLnBrk="1" hangingPunct="1"/>
            <a:r>
              <a:rPr lang="en-US" altLang="zh-TW" smtClean="0"/>
              <a:t>sequential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basic device to build a chip:</a:t>
            </a:r>
            <a:br>
              <a:rPr lang="en-US" altLang="zh-TW" smtClean="0"/>
            </a:br>
            <a:r>
              <a:rPr lang="en-US" altLang="zh-TW" smtClean="0"/>
              <a:t>MOS transistor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4343400" y="4648200"/>
            <a:ext cx="955675" cy="1784350"/>
            <a:chOff x="902" y="2784"/>
            <a:chExt cx="602" cy="1124"/>
          </a:xfrm>
        </p:grpSpPr>
        <p:grpSp>
          <p:nvGrpSpPr>
            <p:cNvPr id="13337" name="Group 4"/>
            <p:cNvGrpSpPr>
              <a:grpSpLocks/>
            </p:cNvGrpSpPr>
            <p:nvPr/>
          </p:nvGrpSpPr>
          <p:grpSpPr bwMode="auto">
            <a:xfrm>
              <a:off x="1104" y="3024"/>
              <a:ext cx="288" cy="624"/>
              <a:chOff x="816" y="3216"/>
              <a:chExt cx="288" cy="624"/>
            </a:xfrm>
          </p:grpSpPr>
          <p:sp>
            <p:nvSpPr>
              <p:cNvPr id="13342" name="Line 5"/>
              <p:cNvSpPr>
                <a:spLocks noChangeShapeType="1"/>
              </p:cNvSpPr>
              <p:nvPr/>
            </p:nvSpPr>
            <p:spPr bwMode="auto">
              <a:xfrm>
                <a:off x="960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43" name="Line 6"/>
              <p:cNvSpPr>
                <a:spLocks noChangeShapeType="1"/>
              </p:cNvSpPr>
              <p:nvPr/>
            </p:nvSpPr>
            <p:spPr bwMode="auto">
              <a:xfrm>
                <a:off x="1008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44" name="Line 7"/>
              <p:cNvSpPr>
                <a:spLocks noChangeShapeType="1"/>
              </p:cNvSpPr>
              <p:nvPr/>
            </p:nvSpPr>
            <p:spPr bwMode="auto">
              <a:xfrm>
                <a:off x="1008" y="34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45" name="Line 8"/>
              <p:cNvSpPr>
                <a:spLocks noChangeShapeType="1"/>
              </p:cNvSpPr>
              <p:nvPr/>
            </p:nvSpPr>
            <p:spPr bwMode="auto">
              <a:xfrm>
                <a:off x="1008" y="364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46" name="Line 9"/>
              <p:cNvSpPr>
                <a:spLocks noChangeShapeType="1"/>
              </p:cNvSpPr>
              <p:nvPr/>
            </p:nvSpPr>
            <p:spPr bwMode="auto">
              <a:xfrm>
                <a:off x="110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47" name="Line 10"/>
              <p:cNvSpPr>
                <a:spLocks noChangeShapeType="1"/>
              </p:cNvSpPr>
              <p:nvPr/>
            </p:nvSpPr>
            <p:spPr bwMode="auto">
              <a:xfrm flipV="1">
                <a:off x="110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48" name="Line 11"/>
              <p:cNvSpPr>
                <a:spLocks noChangeShapeType="1"/>
              </p:cNvSpPr>
              <p:nvPr/>
            </p:nvSpPr>
            <p:spPr bwMode="auto">
              <a:xfrm flipH="1">
                <a:off x="816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3338" name="Text Box 12"/>
            <p:cNvSpPr txBox="1">
              <a:spLocks noChangeArrowheads="1"/>
            </p:cNvSpPr>
            <p:nvPr/>
          </p:nvSpPr>
          <p:spPr bwMode="auto">
            <a:xfrm>
              <a:off x="1046" y="3015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</a:t>
              </a:r>
            </a:p>
          </p:txBody>
        </p:sp>
        <p:sp>
          <p:nvSpPr>
            <p:cNvPr id="13339" name="Text Box 13"/>
            <p:cNvSpPr txBox="1">
              <a:spLocks noChangeArrowheads="1"/>
            </p:cNvSpPr>
            <p:nvPr/>
          </p:nvSpPr>
          <p:spPr bwMode="auto">
            <a:xfrm>
              <a:off x="1296" y="278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13340" name="Text Box 14"/>
            <p:cNvSpPr txBox="1">
              <a:spLocks noChangeArrowheads="1"/>
            </p:cNvSpPr>
            <p:nvPr/>
          </p:nvSpPr>
          <p:spPr bwMode="auto">
            <a:xfrm>
              <a:off x="1296" y="369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13341" name="Text Box 15"/>
            <p:cNvSpPr txBox="1">
              <a:spLocks noChangeArrowheads="1"/>
            </p:cNvSpPr>
            <p:nvPr/>
          </p:nvSpPr>
          <p:spPr bwMode="auto">
            <a:xfrm>
              <a:off x="902" y="320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</p:grpSp>
      <p:grpSp>
        <p:nvGrpSpPr>
          <p:cNvPr id="13316" name="Group 16"/>
          <p:cNvGrpSpPr>
            <a:grpSpLocks/>
          </p:cNvGrpSpPr>
          <p:nvPr/>
        </p:nvGrpSpPr>
        <p:grpSpPr bwMode="auto">
          <a:xfrm>
            <a:off x="6096000" y="4953000"/>
            <a:ext cx="914400" cy="1295400"/>
            <a:chOff x="1632" y="2928"/>
            <a:chExt cx="576" cy="816"/>
          </a:xfrm>
        </p:grpSpPr>
        <p:sp>
          <p:nvSpPr>
            <p:cNvPr id="13331" name="Line 17"/>
            <p:cNvSpPr>
              <a:spLocks noChangeShapeType="1"/>
            </p:cNvSpPr>
            <p:nvPr/>
          </p:nvSpPr>
          <p:spPr bwMode="auto">
            <a:xfrm>
              <a:off x="2016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2" name="Oval 18"/>
            <p:cNvSpPr>
              <a:spLocks noChangeArrowheads="1"/>
            </p:cNvSpPr>
            <p:nvPr/>
          </p:nvSpPr>
          <p:spPr bwMode="auto">
            <a:xfrm>
              <a:off x="2016" y="31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3333" name="Oval 19"/>
            <p:cNvSpPr>
              <a:spLocks noChangeArrowheads="1"/>
            </p:cNvSpPr>
            <p:nvPr/>
          </p:nvSpPr>
          <p:spPr bwMode="auto">
            <a:xfrm>
              <a:off x="2016" y="34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3334" name="Line 20"/>
            <p:cNvSpPr>
              <a:spLocks noChangeShapeType="1"/>
            </p:cNvSpPr>
            <p:nvPr/>
          </p:nvSpPr>
          <p:spPr bwMode="auto">
            <a:xfrm>
              <a:off x="2016" y="34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5" name="Line 21"/>
            <p:cNvSpPr>
              <a:spLocks noChangeShapeType="1"/>
            </p:cNvSpPr>
            <p:nvPr/>
          </p:nvSpPr>
          <p:spPr bwMode="auto">
            <a:xfrm>
              <a:off x="2016" y="31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6" name="Text Box 22"/>
            <p:cNvSpPr txBox="1">
              <a:spLocks noChangeArrowheads="1"/>
            </p:cNvSpPr>
            <p:nvPr/>
          </p:nvSpPr>
          <p:spPr bwMode="auto">
            <a:xfrm>
              <a:off x="1632" y="3216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X=0</a:t>
              </a:r>
            </a:p>
          </p:txBody>
        </p:sp>
      </p:grpSp>
      <p:grpSp>
        <p:nvGrpSpPr>
          <p:cNvPr id="13317" name="Group 23"/>
          <p:cNvGrpSpPr>
            <a:grpSpLocks/>
          </p:cNvGrpSpPr>
          <p:nvPr/>
        </p:nvGrpSpPr>
        <p:grpSpPr bwMode="auto">
          <a:xfrm>
            <a:off x="7924800" y="4953000"/>
            <a:ext cx="685800" cy="1295400"/>
            <a:chOff x="2880" y="3024"/>
            <a:chExt cx="432" cy="816"/>
          </a:xfrm>
        </p:grpSpPr>
        <p:sp>
          <p:nvSpPr>
            <p:cNvPr id="13325" name="Line 24"/>
            <p:cNvSpPr>
              <a:spLocks noChangeShapeType="1"/>
            </p:cNvSpPr>
            <p:nvPr/>
          </p:nvSpPr>
          <p:spPr bwMode="auto">
            <a:xfrm>
              <a:off x="3264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6" name="Oval 25"/>
            <p:cNvSpPr>
              <a:spLocks noChangeArrowheads="1"/>
            </p:cNvSpPr>
            <p:nvPr/>
          </p:nvSpPr>
          <p:spPr bwMode="auto">
            <a:xfrm>
              <a:off x="3264" y="32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3327" name="Oval 26"/>
            <p:cNvSpPr>
              <a:spLocks noChangeArrowheads="1"/>
            </p:cNvSpPr>
            <p:nvPr/>
          </p:nvSpPr>
          <p:spPr bwMode="auto">
            <a:xfrm>
              <a:off x="3264" y="35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3328" name="Line 27"/>
            <p:cNvSpPr>
              <a:spLocks noChangeShapeType="1"/>
            </p:cNvSpPr>
            <p:nvPr/>
          </p:nvSpPr>
          <p:spPr bwMode="auto">
            <a:xfrm>
              <a:off x="3264" y="35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9" name="Line 28"/>
            <p:cNvSpPr>
              <a:spLocks noChangeShapeType="1"/>
            </p:cNvSpPr>
            <p:nvPr/>
          </p:nvSpPr>
          <p:spPr bwMode="auto">
            <a:xfrm>
              <a:off x="3264" y="3264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0" name="Text Box 29"/>
            <p:cNvSpPr txBox="1">
              <a:spLocks noChangeArrowheads="1"/>
            </p:cNvSpPr>
            <p:nvPr/>
          </p:nvSpPr>
          <p:spPr bwMode="auto">
            <a:xfrm>
              <a:off x="2880" y="3312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X=1</a:t>
              </a:r>
            </a:p>
          </p:txBody>
        </p:sp>
      </p:grpSp>
      <p:pic>
        <p:nvPicPr>
          <p:cNvPr id="13318" name="Picture 30" descr="mosfet_zo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828800"/>
            <a:ext cx="4724400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9" name="Group 31"/>
          <p:cNvGrpSpPr>
            <a:grpSpLocks/>
          </p:cNvGrpSpPr>
          <p:nvPr/>
        </p:nvGrpSpPr>
        <p:grpSpPr bwMode="auto">
          <a:xfrm>
            <a:off x="533400" y="3048000"/>
            <a:ext cx="2819400" cy="2743200"/>
            <a:chOff x="3024" y="2256"/>
            <a:chExt cx="1776" cy="1728"/>
          </a:xfrm>
        </p:grpSpPr>
        <p:sp>
          <p:nvSpPr>
            <p:cNvPr id="13320" name="Rectangle 32"/>
            <p:cNvSpPr>
              <a:spLocks noChangeArrowheads="1"/>
            </p:cNvSpPr>
            <p:nvPr/>
          </p:nvSpPr>
          <p:spPr bwMode="auto">
            <a:xfrm>
              <a:off x="3024" y="225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ESL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(Electronic System Level)</a:t>
              </a:r>
            </a:p>
          </p:txBody>
        </p:sp>
        <p:sp>
          <p:nvSpPr>
            <p:cNvPr id="13321" name="Rectangle 33"/>
            <p:cNvSpPr>
              <a:spLocks noChangeArrowheads="1"/>
            </p:cNvSpPr>
            <p:nvPr/>
          </p:nvSpPr>
          <p:spPr bwMode="auto">
            <a:xfrm>
              <a:off x="3024" y="2592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RTL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(Register Transfer Level)</a:t>
              </a:r>
            </a:p>
          </p:txBody>
        </p:sp>
        <p:sp>
          <p:nvSpPr>
            <p:cNvPr id="13322" name="Rectangle 34"/>
            <p:cNvSpPr>
              <a:spLocks noChangeArrowheads="1"/>
            </p:cNvSpPr>
            <p:nvPr/>
          </p:nvSpPr>
          <p:spPr bwMode="auto">
            <a:xfrm>
              <a:off x="3024" y="2928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gate-level design</a:t>
              </a:r>
            </a:p>
          </p:txBody>
        </p:sp>
        <p:sp>
          <p:nvSpPr>
            <p:cNvPr id="13323" name="Rectangle 35"/>
            <p:cNvSpPr>
              <a:spLocks noChangeArrowheads="1"/>
            </p:cNvSpPr>
            <p:nvPr/>
          </p:nvSpPr>
          <p:spPr bwMode="auto">
            <a:xfrm>
              <a:off x="3024" y="3264"/>
              <a:ext cx="17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circuit-level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(transistor-level)</a:t>
              </a:r>
            </a:p>
          </p:txBody>
        </p:sp>
        <p:sp>
          <p:nvSpPr>
            <p:cNvPr id="13324" name="Rectangle 36"/>
            <p:cNvSpPr>
              <a:spLocks noChangeArrowheads="1"/>
            </p:cNvSpPr>
            <p:nvPr/>
          </p:nvSpPr>
          <p:spPr bwMode="auto">
            <a:xfrm>
              <a:off x="3024" y="3648"/>
              <a:ext cx="1776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physical layout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the adder</a:t>
            </a:r>
          </a:p>
        </p:txBody>
      </p:sp>
      <p:sp>
        <p:nvSpPr>
          <p:cNvPr id="9625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combinational vs. sequential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</a:t>
            </a:r>
            <a:r>
              <a:rPr lang="en-US" altLang="zh-TW" smtClean="0">
                <a:latin typeface="Arial" panose="020B0604020202020204" pitchFamily="34" charset="0"/>
              </a:rPr>
              <a:t>’</a:t>
            </a:r>
            <a:r>
              <a:rPr lang="en-US" altLang="zh-TW" smtClean="0"/>
              <a:t>s the difference?</a:t>
            </a:r>
          </a:p>
        </p:txBody>
      </p:sp>
      <p:sp>
        <p:nvSpPr>
          <p:cNvPr id="97283" name="Text Box 4"/>
          <p:cNvSpPr txBox="1">
            <a:spLocks noChangeArrowheads="1"/>
          </p:cNvSpPr>
          <p:nvPr/>
        </p:nvSpPr>
        <p:spPr bwMode="auto">
          <a:xfrm>
            <a:off x="1295400" y="1905000"/>
            <a:ext cx="1882775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reg    [3:0]  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always @(*)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A = B+C;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</p:txBody>
      </p:sp>
      <p:sp>
        <p:nvSpPr>
          <p:cNvPr id="97284" name="Text Box 5"/>
          <p:cNvSpPr txBox="1">
            <a:spLocks noChangeArrowheads="1"/>
          </p:cNvSpPr>
          <p:nvPr/>
        </p:nvSpPr>
        <p:spPr bwMode="auto">
          <a:xfrm>
            <a:off x="5181600" y="1828800"/>
            <a:ext cx="2603500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reg    [3:0]  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always @(posedge clk)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A &lt;= B+C;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</a:t>
            </a:r>
            <a:r>
              <a:rPr lang="en-US" altLang="zh-TW" smtClean="0">
                <a:latin typeface="Arial" panose="020B0604020202020204" pitchFamily="34" charset="0"/>
              </a:rPr>
              <a:t>’</a:t>
            </a:r>
            <a:r>
              <a:rPr lang="en-US" altLang="zh-TW" smtClean="0"/>
              <a:t>s the difference?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1295400" y="1905000"/>
            <a:ext cx="1882775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reg    [3:0]  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always @(*)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A = B+C;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5181600" y="1828800"/>
            <a:ext cx="2603500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reg    [3:0]  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always @(posedge clk)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A &lt;= B+C;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</p:txBody>
      </p:sp>
      <p:grpSp>
        <p:nvGrpSpPr>
          <p:cNvPr id="98309" name="Group 12"/>
          <p:cNvGrpSpPr>
            <a:grpSpLocks/>
          </p:cNvGrpSpPr>
          <p:nvPr/>
        </p:nvGrpSpPr>
        <p:grpSpPr bwMode="auto">
          <a:xfrm>
            <a:off x="1371600" y="3581400"/>
            <a:ext cx="1219200" cy="2179638"/>
            <a:chOff x="1056" y="2247"/>
            <a:chExt cx="768" cy="1373"/>
          </a:xfrm>
        </p:grpSpPr>
        <p:sp>
          <p:nvSpPr>
            <p:cNvPr id="98324" name="Rectangle 5"/>
            <p:cNvSpPr>
              <a:spLocks noChangeArrowheads="1"/>
            </p:cNvSpPr>
            <p:nvPr/>
          </p:nvSpPr>
          <p:spPr bwMode="auto">
            <a:xfrm>
              <a:off x="1056" y="2736"/>
              <a:ext cx="76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+</a:t>
              </a:r>
            </a:p>
          </p:txBody>
        </p:sp>
        <p:sp>
          <p:nvSpPr>
            <p:cNvPr id="98325" name="Line 6"/>
            <p:cNvSpPr>
              <a:spLocks noChangeShapeType="1"/>
            </p:cNvSpPr>
            <p:nvPr/>
          </p:nvSpPr>
          <p:spPr bwMode="auto">
            <a:xfrm>
              <a:off x="1248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8326" name="Line 7"/>
            <p:cNvSpPr>
              <a:spLocks noChangeShapeType="1"/>
            </p:cNvSpPr>
            <p:nvPr/>
          </p:nvSpPr>
          <p:spPr bwMode="auto">
            <a:xfrm>
              <a:off x="1632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8327" name="Line 8"/>
            <p:cNvSpPr>
              <a:spLocks noChangeShapeType="1"/>
            </p:cNvSpPr>
            <p:nvPr/>
          </p:nvSpPr>
          <p:spPr bwMode="auto">
            <a:xfrm>
              <a:off x="1392" y="31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8328" name="Text Box 9"/>
            <p:cNvSpPr txBox="1">
              <a:spLocks noChangeArrowheads="1"/>
            </p:cNvSpPr>
            <p:nvPr/>
          </p:nvSpPr>
          <p:spPr bwMode="auto">
            <a:xfrm>
              <a:off x="1142" y="2247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98329" name="Text Box 10"/>
            <p:cNvSpPr txBox="1">
              <a:spLocks noChangeArrowheads="1"/>
            </p:cNvSpPr>
            <p:nvPr/>
          </p:nvSpPr>
          <p:spPr bwMode="auto">
            <a:xfrm>
              <a:off x="1536" y="225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98330" name="Text Box 11"/>
            <p:cNvSpPr txBox="1">
              <a:spLocks noChangeArrowheads="1"/>
            </p:cNvSpPr>
            <p:nvPr/>
          </p:nvSpPr>
          <p:spPr bwMode="auto">
            <a:xfrm>
              <a:off x="1296" y="340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</p:grpSp>
      <p:grpSp>
        <p:nvGrpSpPr>
          <p:cNvPr id="98310" name="Group 27"/>
          <p:cNvGrpSpPr>
            <a:grpSpLocks/>
          </p:cNvGrpSpPr>
          <p:nvPr/>
        </p:nvGrpSpPr>
        <p:grpSpPr bwMode="auto">
          <a:xfrm>
            <a:off x="4800600" y="3429000"/>
            <a:ext cx="3371850" cy="2774950"/>
            <a:chOff x="3024" y="2160"/>
            <a:chExt cx="2124" cy="1748"/>
          </a:xfrm>
        </p:grpSpPr>
        <p:sp>
          <p:nvSpPr>
            <p:cNvPr id="98311" name="Rectangle 14"/>
            <p:cNvSpPr>
              <a:spLocks noChangeArrowheads="1"/>
            </p:cNvSpPr>
            <p:nvPr/>
          </p:nvSpPr>
          <p:spPr bwMode="auto">
            <a:xfrm>
              <a:off x="3744" y="2649"/>
              <a:ext cx="76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+</a:t>
              </a:r>
            </a:p>
          </p:txBody>
        </p:sp>
        <p:sp>
          <p:nvSpPr>
            <p:cNvPr id="98312" name="Line 15"/>
            <p:cNvSpPr>
              <a:spLocks noChangeShapeType="1"/>
            </p:cNvSpPr>
            <p:nvPr/>
          </p:nvSpPr>
          <p:spPr bwMode="auto">
            <a:xfrm>
              <a:off x="3936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8313" name="Line 16"/>
            <p:cNvSpPr>
              <a:spLocks noChangeShapeType="1"/>
            </p:cNvSpPr>
            <p:nvPr/>
          </p:nvSpPr>
          <p:spPr bwMode="auto">
            <a:xfrm>
              <a:off x="4320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8314" name="Line 17"/>
            <p:cNvSpPr>
              <a:spLocks noChangeShapeType="1"/>
            </p:cNvSpPr>
            <p:nvPr/>
          </p:nvSpPr>
          <p:spPr bwMode="auto">
            <a:xfrm>
              <a:off x="4080" y="308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8315" name="Text Box 18"/>
            <p:cNvSpPr txBox="1">
              <a:spLocks noChangeArrowheads="1"/>
            </p:cNvSpPr>
            <p:nvPr/>
          </p:nvSpPr>
          <p:spPr bwMode="auto">
            <a:xfrm>
              <a:off x="3830" y="216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98316" name="Text Box 19"/>
            <p:cNvSpPr txBox="1">
              <a:spLocks noChangeArrowheads="1"/>
            </p:cNvSpPr>
            <p:nvPr/>
          </p:nvSpPr>
          <p:spPr bwMode="auto">
            <a:xfrm>
              <a:off x="4224" y="2169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98317" name="Text Box 20"/>
            <p:cNvSpPr txBox="1">
              <a:spLocks noChangeArrowheads="1"/>
            </p:cNvSpPr>
            <p:nvPr/>
          </p:nvSpPr>
          <p:spPr bwMode="auto">
            <a:xfrm>
              <a:off x="3984" y="369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98318" name="Rectangle 21"/>
            <p:cNvSpPr>
              <a:spLocks noChangeArrowheads="1"/>
            </p:cNvSpPr>
            <p:nvPr/>
          </p:nvSpPr>
          <p:spPr bwMode="auto">
            <a:xfrm>
              <a:off x="3600" y="3312"/>
              <a:ext cx="100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98319" name="AutoShape 22"/>
            <p:cNvSpPr>
              <a:spLocks noChangeArrowheads="1"/>
            </p:cNvSpPr>
            <p:nvPr/>
          </p:nvSpPr>
          <p:spPr bwMode="auto">
            <a:xfrm rot="5400000">
              <a:off x="3600" y="3360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98320" name="Line 23"/>
            <p:cNvSpPr>
              <a:spLocks noChangeShapeType="1"/>
            </p:cNvSpPr>
            <p:nvPr/>
          </p:nvSpPr>
          <p:spPr bwMode="auto">
            <a:xfrm>
              <a:off x="4080" y="35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8321" name="Line 24"/>
            <p:cNvSpPr>
              <a:spLocks noChangeShapeType="1"/>
            </p:cNvSpPr>
            <p:nvPr/>
          </p:nvSpPr>
          <p:spPr bwMode="auto">
            <a:xfrm>
              <a:off x="3312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8322" name="Text Box 25"/>
            <p:cNvSpPr txBox="1">
              <a:spLocks noChangeArrowheads="1"/>
            </p:cNvSpPr>
            <p:nvPr/>
          </p:nvSpPr>
          <p:spPr bwMode="auto">
            <a:xfrm>
              <a:off x="3024" y="3312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clk</a:t>
              </a:r>
            </a:p>
          </p:txBody>
        </p:sp>
        <p:sp>
          <p:nvSpPr>
            <p:cNvPr id="98323" name="Text Box 26"/>
            <p:cNvSpPr txBox="1">
              <a:spLocks noChangeArrowheads="1"/>
            </p:cNvSpPr>
            <p:nvPr/>
          </p:nvSpPr>
          <p:spPr bwMode="auto">
            <a:xfrm>
              <a:off x="4646" y="3255"/>
              <a:ext cx="5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register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</a:t>
            </a:r>
            <a:r>
              <a:rPr lang="en-US" altLang="zh-TW" smtClean="0">
                <a:latin typeface="Arial" panose="020B0604020202020204" pitchFamily="34" charset="0"/>
              </a:rPr>
              <a:t>’</a:t>
            </a:r>
            <a:r>
              <a:rPr lang="en-US" altLang="zh-TW" smtClean="0"/>
              <a:t>s the difference?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1295400" y="1905000"/>
            <a:ext cx="1882775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reg    [3:0]  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always @(*)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A = B+C;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5181600" y="1828800"/>
            <a:ext cx="2603500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reg    [3:0]  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always @(posedge clk)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A &lt;= B+C;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</p:txBody>
      </p:sp>
      <p:grpSp>
        <p:nvGrpSpPr>
          <p:cNvPr id="99333" name="Group 64"/>
          <p:cNvGrpSpPr>
            <a:grpSpLocks/>
          </p:cNvGrpSpPr>
          <p:nvPr/>
        </p:nvGrpSpPr>
        <p:grpSpPr bwMode="auto">
          <a:xfrm>
            <a:off x="457200" y="3886200"/>
            <a:ext cx="3140075" cy="2362200"/>
            <a:chOff x="134" y="2448"/>
            <a:chExt cx="1978" cy="1488"/>
          </a:xfrm>
        </p:grpSpPr>
        <p:grpSp>
          <p:nvGrpSpPr>
            <p:cNvPr id="99372" name="Group 31"/>
            <p:cNvGrpSpPr>
              <a:grpSpLocks/>
            </p:cNvGrpSpPr>
            <p:nvPr/>
          </p:nvGrpSpPr>
          <p:grpSpPr bwMode="auto">
            <a:xfrm>
              <a:off x="384" y="2448"/>
              <a:ext cx="432" cy="192"/>
              <a:chOff x="384" y="2448"/>
              <a:chExt cx="432" cy="192"/>
            </a:xfrm>
          </p:grpSpPr>
          <p:sp>
            <p:nvSpPr>
              <p:cNvPr id="99405" name="Line 27"/>
              <p:cNvSpPr>
                <a:spLocks noChangeShapeType="1"/>
              </p:cNvSpPr>
              <p:nvPr/>
            </p:nvSpPr>
            <p:spPr bwMode="auto">
              <a:xfrm>
                <a:off x="384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406" name="Line 28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407" name="Line 29"/>
              <p:cNvSpPr>
                <a:spLocks noChangeShapeType="1"/>
              </p:cNvSpPr>
              <p:nvPr/>
            </p:nvSpPr>
            <p:spPr bwMode="auto">
              <a:xfrm>
                <a:off x="624" y="24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408" name="Line 30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9373" name="Group 32"/>
            <p:cNvGrpSpPr>
              <a:grpSpLocks/>
            </p:cNvGrpSpPr>
            <p:nvPr/>
          </p:nvGrpSpPr>
          <p:grpSpPr bwMode="auto">
            <a:xfrm>
              <a:off x="816" y="2448"/>
              <a:ext cx="432" cy="192"/>
              <a:chOff x="384" y="2448"/>
              <a:chExt cx="432" cy="192"/>
            </a:xfrm>
          </p:grpSpPr>
          <p:sp>
            <p:nvSpPr>
              <p:cNvPr id="99401" name="Line 33"/>
              <p:cNvSpPr>
                <a:spLocks noChangeShapeType="1"/>
              </p:cNvSpPr>
              <p:nvPr/>
            </p:nvSpPr>
            <p:spPr bwMode="auto">
              <a:xfrm>
                <a:off x="384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402" name="Line 34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403" name="Line 35"/>
              <p:cNvSpPr>
                <a:spLocks noChangeShapeType="1"/>
              </p:cNvSpPr>
              <p:nvPr/>
            </p:nvSpPr>
            <p:spPr bwMode="auto">
              <a:xfrm>
                <a:off x="624" y="24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404" name="Line 36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9374" name="Group 37"/>
            <p:cNvGrpSpPr>
              <a:grpSpLocks/>
            </p:cNvGrpSpPr>
            <p:nvPr/>
          </p:nvGrpSpPr>
          <p:grpSpPr bwMode="auto">
            <a:xfrm>
              <a:off x="1248" y="2448"/>
              <a:ext cx="432" cy="192"/>
              <a:chOff x="384" y="2448"/>
              <a:chExt cx="432" cy="192"/>
            </a:xfrm>
          </p:grpSpPr>
          <p:sp>
            <p:nvSpPr>
              <p:cNvPr id="99397" name="Line 38"/>
              <p:cNvSpPr>
                <a:spLocks noChangeShapeType="1"/>
              </p:cNvSpPr>
              <p:nvPr/>
            </p:nvSpPr>
            <p:spPr bwMode="auto">
              <a:xfrm>
                <a:off x="384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398" name="Line 39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399" name="Line 40"/>
              <p:cNvSpPr>
                <a:spLocks noChangeShapeType="1"/>
              </p:cNvSpPr>
              <p:nvPr/>
            </p:nvSpPr>
            <p:spPr bwMode="auto">
              <a:xfrm>
                <a:off x="624" y="24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400" name="Line 41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9375" name="Group 42"/>
            <p:cNvGrpSpPr>
              <a:grpSpLocks/>
            </p:cNvGrpSpPr>
            <p:nvPr/>
          </p:nvGrpSpPr>
          <p:grpSpPr bwMode="auto">
            <a:xfrm>
              <a:off x="1680" y="2448"/>
              <a:ext cx="432" cy="192"/>
              <a:chOff x="384" y="2448"/>
              <a:chExt cx="432" cy="192"/>
            </a:xfrm>
          </p:grpSpPr>
          <p:sp>
            <p:nvSpPr>
              <p:cNvPr id="99393" name="Line 43"/>
              <p:cNvSpPr>
                <a:spLocks noChangeShapeType="1"/>
              </p:cNvSpPr>
              <p:nvPr/>
            </p:nvSpPr>
            <p:spPr bwMode="auto">
              <a:xfrm>
                <a:off x="384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394" name="Line 44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395" name="Line 45"/>
              <p:cNvSpPr>
                <a:spLocks noChangeShapeType="1"/>
              </p:cNvSpPr>
              <p:nvPr/>
            </p:nvSpPr>
            <p:spPr bwMode="auto">
              <a:xfrm>
                <a:off x="624" y="24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396" name="Line 46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9376" name="AutoShape 47"/>
            <p:cNvSpPr>
              <a:spLocks noChangeArrowheads="1"/>
            </p:cNvSpPr>
            <p:nvPr/>
          </p:nvSpPr>
          <p:spPr bwMode="auto">
            <a:xfrm>
              <a:off x="624" y="2832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99377" name="AutoShape 48"/>
            <p:cNvSpPr>
              <a:spLocks noChangeArrowheads="1"/>
            </p:cNvSpPr>
            <p:nvPr/>
          </p:nvSpPr>
          <p:spPr bwMode="auto">
            <a:xfrm>
              <a:off x="624" y="3216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99378" name="Line 49"/>
            <p:cNvSpPr>
              <a:spLocks noChangeShapeType="1"/>
            </p:cNvSpPr>
            <p:nvPr/>
          </p:nvSpPr>
          <p:spPr bwMode="auto">
            <a:xfrm>
              <a:off x="624" y="2640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9379" name="Line 50"/>
            <p:cNvSpPr>
              <a:spLocks noChangeShapeType="1"/>
            </p:cNvSpPr>
            <p:nvPr/>
          </p:nvSpPr>
          <p:spPr bwMode="auto">
            <a:xfrm>
              <a:off x="1056" y="2640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9380" name="Line 51"/>
            <p:cNvSpPr>
              <a:spLocks noChangeShapeType="1"/>
            </p:cNvSpPr>
            <p:nvPr/>
          </p:nvSpPr>
          <p:spPr bwMode="auto">
            <a:xfrm>
              <a:off x="1488" y="2640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9381" name="Line 52"/>
            <p:cNvSpPr>
              <a:spLocks noChangeShapeType="1"/>
            </p:cNvSpPr>
            <p:nvPr/>
          </p:nvSpPr>
          <p:spPr bwMode="auto">
            <a:xfrm>
              <a:off x="1920" y="2640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9382" name="AutoShape 53"/>
            <p:cNvSpPr>
              <a:spLocks noChangeArrowheads="1"/>
            </p:cNvSpPr>
            <p:nvPr/>
          </p:nvSpPr>
          <p:spPr bwMode="auto">
            <a:xfrm>
              <a:off x="624" y="3648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15</a:t>
              </a:r>
            </a:p>
          </p:txBody>
        </p:sp>
        <p:sp>
          <p:nvSpPr>
            <p:cNvPr id="99383" name="AutoShape 54"/>
            <p:cNvSpPr>
              <a:spLocks noChangeArrowheads="1"/>
            </p:cNvSpPr>
            <p:nvPr/>
          </p:nvSpPr>
          <p:spPr bwMode="auto">
            <a:xfrm>
              <a:off x="1056" y="2832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99384" name="AutoShape 55"/>
            <p:cNvSpPr>
              <a:spLocks noChangeArrowheads="1"/>
            </p:cNvSpPr>
            <p:nvPr/>
          </p:nvSpPr>
          <p:spPr bwMode="auto">
            <a:xfrm>
              <a:off x="1056" y="3216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99385" name="AutoShape 56"/>
            <p:cNvSpPr>
              <a:spLocks noChangeArrowheads="1"/>
            </p:cNvSpPr>
            <p:nvPr/>
          </p:nvSpPr>
          <p:spPr bwMode="auto">
            <a:xfrm>
              <a:off x="1056" y="3648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99386" name="AutoShape 57"/>
            <p:cNvSpPr>
              <a:spLocks noChangeArrowheads="1"/>
            </p:cNvSpPr>
            <p:nvPr/>
          </p:nvSpPr>
          <p:spPr bwMode="auto">
            <a:xfrm>
              <a:off x="1488" y="2832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99387" name="AutoShape 58"/>
            <p:cNvSpPr>
              <a:spLocks noChangeArrowheads="1"/>
            </p:cNvSpPr>
            <p:nvPr/>
          </p:nvSpPr>
          <p:spPr bwMode="auto">
            <a:xfrm>
              <a:off x="1488" y="3216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99388" name="AutoShape 59"/>
            <p:cNvSpPr>
              <a:spLocks noChangeArrowheads="1"/>
            </p:cNvSpPr>
            <p:nvPr/>
          </p:nvSpPr>
          <p:spPr bwMode="auto">
            <a:xfrm>
              <a:off x="1488" y="3648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12</a:t>
              </a:r>
            </a:p>
          </p:txBody>
        </p:sp>
        <p:sp>
          <p:nvSpPr>
            <p:cNvPr id="99389" name="Text Box 60"/>
            <p:cNvSpPr txBox="1">
              <a:spLocks noChangeArrowheads="1"/>
            </p:cNvSpPr>
            <p:nvPr/>
          </p:nvSpPr>
          <p:spPr bwMode="auto">
            <a:xfrm>
              <a:off x="240" y="2832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99390" name="Text Box 61"/>
            <p:cNvSpPr txBox="1">
              <a:spLocks noChangeArrowheads="1"/>
            </p:cNvSpPr>
            <p:nvPr/>
          </p:nvSpPr>
          <p:spPr bwMode="auto">
            <a:xfrm>
              <a:off x="240" y="326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99391" name="Text Box 62"/>
            <p:cNvSpPr txBox="1">
              <a:spLocks noChangeArrowheads="1"/>
            </p:cNvSpPr>
            <p:nvPr/>
          </p:nvSpPr>
          <p:spPr bwMode="auto">
            <a:xfrm>
              <a:off x="288" y="364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99392" name="Text Box 63"/>
            <p:cNvSpPr txBox="1">
              <a:spLocks noChangeArrowheads="1"/>
            </p:cNvSpPr>
            <p:nvPr/>
          </p:nvSpPr>
          <p:spPr bwMode="auto">
            <a:xfrm>
              <a:off x="134" y="2487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clk</a:t>
              </a:r>
            </a:p>
          </p:txBody>
        </p:sp>
      </p:grpSp>
      <p:grpSp>
        <p:nvGrpSpPr>
          <p:cNvPr id="99334" name="Group 103"/>
          <p:cNvGrpSpPr>
            <a:grpSpLocks/>
          </p:cNvGrpSpPr>
          <p:nvPr/>
        </p:nvGrpSpPr>
        <p:grpSpPr bwMode="auto">
          <a:xfrm>
            <a:off x="4800600" y="3810000"/>
            <a:ext cx="3505200" cy="2362200"/>
            <a:chOff x="3024" y="2400"/>
            <a:chExt cx="2208" cy="1488"/>
          </a:xfrm>
        </p:grpSpPr>
        <p:grpSp>
          <p:nvGrpSpPr>
            <p:cNvPr id="99335" name="Group 66"/>
            <p:cNvGrpSpPr>
              <a:grpSpLocks/>
            </p:cNvGrpSpPr>
            <p:nvPr/>
          </p:nvGrpSpPr>
          <p:grpSpPr bwMode="auto">
            <a:xfrm>
              <a:off x="3274" y="2400"/>
              <a:ext cx="432" cy="192"/>
              <a:chOff x="384" y="2448"/>
              <a:chExt cx="432" cy="192"/>
            </a:xfrm>
          </p:grpSpPr>
          <p:sp>
            <p:nvSpPr>
              <p:cNvPr id="99368" name="Line 67"/>
              <p:cNvSpPr>
                <a:spLocks noChangeShapeType="1"/>
              </p:cNvSpPr>
              <p:nvPr/>
            </p:nvSpPr>
            <p:spPr bwMode="auto">
              <a:xfrm>
                <a:off x="384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369" name="Line 68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370" name="Line 69"/>
              <p:cNvSpPr>
                <a:spLocks noChangeShapeType="1"/>
              </p:cNvSpPr>
              <p:nvPr/>
            </p:nvSpPr>
            <p:spPr bwMode="auto">
              <a:xfrm>
                <a:off x="624" y="24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371" name="Line 70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9336" name="Group 71"/>
            <p:cNvGrpSpPr>
              <a:grpSpLocks/>
            </p:cNvGrpSpPr>
            <p:nvPr/>
          </p:nvGrpSpPr>
          <p:grpSpPr bwMode="auto">
            <a:xfrm>
              <a:off x="3706" y="2400"/>
              <a:ext cx="432" cy="192"/>
              <a:chOff x="384" y="2448"/>
              <a:chExt cx="432" cy="192"/>
            </a:xfrm>
          </p:grpSpPr>
          <p:sp>
            <p:nvSpPr>
              <p:cNvPr id="99364" name="Line 72"/>
              <p:cNvSpPr>
                <a:spLocks noChangeShapeType="1"/>
              </p:cNvSpPr>
              <p:nvPr/>
            </p:nvSpPr>
            <p:spPr bwMode="auto">
              <a:xfrm>
                <a:off x="384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365" name="Line 73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366" name="Line 74"/>
              <p:cNvSpPr>
                <a:spLocks noChangeShapeType="1"/>
              </p:cNvSpPr>
              <p:nvPr/>
            </p:nvSpPr>
            <p:spPr bwMode="auto">
              <a:xfrm>
                <a:off x="624" y="24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367" name="Line 75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9337" name="Group 76"/>
            <p:cNvGrpSpPr>
              <a:grpSpLocks/>
            </p:cNvGrpSpPr>
            <p:nvPr/>
          </p:nvGrpSpPr>
          <p:grpSpPr bwMode="auto">
            <a:xfrm>
              <a:off x="4138" y="2400"/>
              <a:ext cx="432" cy="192"/>
              <a:chOff x="384" y="2448"/>
              <a:chExt cx="432" cy="192"/>
            </a:xfrm>
          </p:grpSpPr>
          <p:sp>
            <p:nvSpPr>
              <p:cNvPr id="99360" name="Line 77"/>
              <p:cNvSpPr>
                <a:spLocks noChangeShapeType="1"/>
              </p:cNvSpPr>
              <p:nvPr/>
            </p:nvSpPr>
            <p:spPr bwMode="auto">
              <a:xfrm>
                <a:off x="384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361" name="Line 78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362" name="Line 79"/>
              <p:cNvSpPr>
                <a:spLocks noChangeShapeType="1"/>
              </p:cNvSpPr>
              <p:nvPr/>
            </p:nvSpPr>
            <p:spPr bwMode="auto">
              <a:xfrm>
                <a:off x="624" y="24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363" name="Line 80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9338" name="Group 81"/>
            <p:cNvGrpSpPr>
              <a:grpSpLocks/>
            </p:cNvGrpSpPr>
            <p:nvPr/>
          </p:nvGrpSpPr>
          <p:grpSpPr bwMode="auto">
            <a:xfrm>
              <a:off x="4570" y="2400"/>
              <a:ext cx="432" cy="192"/>
              <a:chOff x="384" y="2448"/>
              <a:chExt cx="432" cy="192"/>
            </a:xfrm>
          </p:grpSpPr>
          <p:sp>
            <p:nvSpPr>
              <p:cNvPr id="99356" name="Line 82"/>
              <p:cNvSpPr>
                <a:spLocks noChangeShapeType="1"/>
              </p:cNvSpPr>
              <p:nvPr/>
            </p:nvSpPr>
            <p:spPr bwMode="auto">
              <a:xfrm>
                <a:off x="384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357" name="Line 83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358" name="Line 84"/>
              <p:cNvSpPr>
                <a:spLocks noChangeShapeType="1"/>
              </p:cNvSpPr>
              <p:nvPr/>
            </p:nvSpPr>
            <p:spPr bwMode="auto">
              <a:xfrm>
                <a:off x="624" y="24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359" name="Line 85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9339" name="AutoShape 86"/>
            <p:cNvSpPr>
              <a:spLocks noChangeArrowheads="1"/>
            </p:cNvSpPr>
            <p:nvPr/>
          </p:nvSpPr>
          <p:spPr bwMode="auto">
            <a:xfrm>
              <a:off x="3514" y="2784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99340" name="AutoShape 87"/>
            <p:cNvSpPr>
              <a:spLocks noChangeArrowheads="1"/>
            </p:cNvSpPr>
            <p:nvPr/>
          </p:nvSpPr>
          <p:spPr bwMode="auto">
            <a:xfrm>
              <a:off x="3514" y="3168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99341" name="Line 88"/>
            <p:cNvSpPr>
              <a:spLocks noChangeShapeType="1"/>
            </p:cNvSpPr>
            <p:nvPr/>
          </p:nvSpPr>
          <p:spPr bwMode="auto">
            <a:xfrm>
              <a:off x="3514" y="259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9342" name="Line 89"/>
            <p:cNvSpPr>
              <a:spLocks noChangeShapeType="1"/>
            </p:cNvSpPr>
            <p:nvPr/>
          </p:nvSpPr>
          <p:spPr bwMode="auto">
            <a:xfrm>
              <a:off x="3946" y="259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9343" name="Line 90"/>
            <p:cNvSpPr>
              <a:spLocks noChangeShapeType="1"/>
            </p:cNvSpPr>
            <p:nvPr/>
          </p:nvSpPr>
          <p:spPr bwMode="auto">
            <a:xfrm>
              <a:off x="4378" y="259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9344" name="Line 91"/>
            <p:cNvSpPr>
              <a:spLocks noChangeShapeType="1"/>
            </p:cNvSpPr>
            <p:nvPr/>
          </p:nvSpPr>
          <p:spPr bwMode="auto">
            <a:xfrm>
              <a:off x="4810" y="259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9345" name="AutoShape 92"/>
            <p:cNvSpPr>
              <a:spLocks noChangeArrowheads="1"/>
            </p:cNvSpPr>
            <p:nvPr/>
          </p:nvSpPr>
          <p:spPr bwMode="auto">
            <a:xfrm>
              <a:off x="3936" y="3600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15</a:t>
              </a:r>
            </a:p>
          </p:txBody>
        </p:sp>
        <p:sp>
          <p:nvSpPr>
            <p:cNvPr id="99346" name="AutoShape 93"/>
            <p:cNvSpPr>
              <a:spLocks noChangeArrowheads="1"/>
            </p:cNvSpPr>
            <p:nvPr/>
          </p:nvSpPr>
          <p:spPr bwMode="auto">
            <a:xfrm>
              <a:off x="3946" y="2784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99347" name="AutoShape 94"/>
            <p:cNvSpPr>
              <a:spLocks noChangeArrowheads="1"/>
            </p:cNvSpPr>
            <p:nvPr/>
          </p:nvSpPr>
          <p:spPr bwMode="auto">
            <a:xfrm>
              <a:off x="3946" y="3168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99348" name="AutoShape 95"/>
            <p:cNvSpPr>
              <a:spLocks noChangeArrowheads="1"/>
            </p:cNvSpPr>
            <p:nvPr/>
          </p:nvSpPr>
          <p:spPr bwMode="auto">
            <a:xfrm>
              <a:off x="4368" y="3600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99349" name="AutoShape 96"/>
            <p:cNvSpPr>
              <a:spLocks noChangeArrowheads="1"/>
            </p:cNvSpPr>
            <p:nvPr/>
          </p:nvSpPr>
          <p:spPr bwMode="auto">
            <a:xfrm>
              <a:off x="4378" y="2784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99350" name="AutoShape 97"/>
            <p:cNvSpPr>
              <a:spLocks noChangeArrowheads="1"/>
            </p:cNvSpPr>
            <p:nvPr/>
          </p:nvSpPr>
          <p:spPr bwMode="auto">
            <a:xfrm>
              <a:off x="4378" y="3168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99351" name="AutoShape 98"/>
            <p:cNvSpPr>
              <a:spLocks noChangeArrowheads="1"/>
            </p:cNvSpPr>
            <p:nvPr/>
          </p:nvSpPr>
          <p:spPr bwMode="auto">
            <a:xfrm>
              <a:off x="4800" y="3600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12</a:t>
              </a:r>
            </a:p>
          </p:txBody>
        </p:sp>
        <p:sp>
          <p:nvSpPr>
            <p:cNvPr id="99352" name="Text Box 99"/>
            <p:cNvSpPr txBox="1">
              <a:spLocks noChangeArrowheads="1"/>
            </p:cNvSpPr>
            <p:nvPr/>
          </p:nvSpPr>
          <p:spPr bwMode="auto">
            <a:xfrm>
              <a:off x="3130" y="278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99353" name="Text Box 100"/>
            <p:cNvSpPr txBox="1">
              <a:spLocks noChangeArrowheads="1"/>
            </p:cNvSpPr>
            <p:nvPr/>
          </p:nvSpPr>
          <p:spPr bwMode="auto">
            <a:xfrm>
              <a:off x="3130" y="321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99354" name="Text Box 101"/>
            <p:cNvSpPr txBox="1">
              <a:spLocks noChangeArrowheads="1"/>
            </p:cNvSpPr>
            <p:nvPr/>
          </p:nvSpPr>
          <p:spPr bwMode="auto">
            <a:xfrm>
              <a:off x="3120" y="360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99355" name="Text Box 102"/>
            <p:cNvSpPr txBox="1">
              <a:spLocks noChangeArrowheads="1"/>
            </p:cNvSpPr>
            <p:nvPr/>
          </p:nvSpPr>
          <p:spPr bwMode="auto">
            <a:xfrm>
              <a:off x="3024" y="2439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clk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Caution on behavior description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Be aware of which part is combinational circuit and which part is sequential circuit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use fixed coding style for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combinational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sequential circuit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</a:rPr>
              <a:t>Do not try other coding styles!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Rule of thumb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declaration on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/>
              <a:t>variables</a:t>
            </a:r>
            <a:r>
              <a:rPr lang="en-US" altLang="zh-TW" smtClean="0">
                <a:latin typeface="Arial" panose="020B0604020202020204" pitchFamily="34" charset="0"/>
              </a:rPr>
              <a:t>”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structural description: wire</a:t>
            </a:r>
          </a:p>
          <a:p>
            <a:pPr lvl="1" eaLnBrk="1" hangingPunct="1"/>
            <a:r>
              <a:rPr lang="en-US" altLang="zh-TW" smtClean="0"/>
              <a:t>behavior description: reg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Rule of thumb for behavior description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for combinational circuit:</a:t>
            </a:r>
          </a:p>
          <a:p>
            <a:pPr lvl="1" eaLnBrk="1" hangingPunct="1"/>
            <a:r>
              <a:rPr lang="en-US" altLang="zh-TW" smtClean="0"/>
              <a:t>always @(all signals used)</a:t>
            </a:r>
          </a:p>
          <a:p>
            <a:pPr lvl="1" eaLnBrk="1" hangingPunct="1"/>
            <a:r>
              <a:rPr lang="en-US" altLang="zh-TW" smtClean="0"/>
              <a:t>always @(*)</a:t>
            </a:r>
          </a:p>
          <a:p>
            <a:pPr lvl="1" eaLnBrk="1" hangingPunct="1"/>
            <a:r>
              <a:rPr lang="en-US" altLang="zh-TW" smtClean="0"/>
              <a:t>use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/>
              <a:t>=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/>
              <a:t> (blocking assignment)</a:t>
            </a:r>
          </a:p>
          <a:p>
            <a:pPr eaLnBrk="1" hangingPunct="1"/>
            <a:r>
              <a:rPr lang="en-US" altLang="zh-TW" smtClean="0"/>
              <a:t>for sequential circuit</a:t>
            </a:r>
          </a:p>
          <a:p>
            <a:pPr lvl="1" eaLnBrk="1" hangingPunct="1"/>
            <a:r>
              <a:rPr lang="en-US" altLang="zh-TW" smtClean="0"/>
              <a:t>always @(posedge clock)</a:t>
            </a:r>
          </a:p>
          <a:p>
            <a:pPr lvl="1" eaLnBrk="1" hangingPunct="1"/>
            <a:r>
              <a:rPr lang="en-US" altLang="zh-TW" smtClean="0"/>
              <a:t>use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/>
              <a:t>&lt;=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/>
              <a:t> (non-blocking assignment)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Final Remarks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find a Verilog book for details</a:t>
            </a:r>
          </a:p>
          <a:p>
            <a:pPr lvl="1" eaLnBrk="1" hangingPunct="1"/>
            <a:r>
              <a:rPr lang="en-US" altLang="zh-TW" smtClean="0"/>
              <a:t>we don</a:t>
            </a:r>
            <a:r>
              <a:rPr lang="en-US" altLang="zh-TW" smtClean="0">
                <a:latin typeface="Arial" panose="020B0604020202020204" pitchFamily="34" charset="0"/>
              </a:rPr>
              <a:t>’</a:t>
            </a:r>
            <a:r>
              <a:rPr lang="en-US" altLang="zh-TW" smtClean="0"/>
              <a:t>t have time to talk about Verilog coding in detail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If you don</a:t>
            </a:r>
            <a:r>
              <a:rPr lang="en-US" altLang="zh-TW" smtClean="0">
                <a:latin typeface="Arial" panose="020B0604020202020204" pitchFamily="34" charset="0"/>
              </a:rPr>
              <a:t>’</a:t>
            </a:r>
            <a:r>
              <a:rPr lang="en-US" altLang="zh-TW" smtClean="0"/>
              <a:t>t like Verilog, you can still keep on drawing block diagrams</a:t>
            </a:r>
          </a:p>
          <a:p>
            <a:pPr lvl="1" eaLnBrk="1" hangingPunct="1"/>
            <a:r>
              <a:rPr lang="en-US" altLang="zh-TW" smtClean="0"/>
              <a:t>Verilog is not a must in this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next lecture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we will go into Chap. 8</a:t>
            </a:r>
          </a:p>
          <a:p>
            <a:pPr lvl="1" eaLnBrk="1" hangingPunct="1"/>
            <a:r>
              <a:rPr lang="en-US" altLang="zh-TW" dirty="0" smtClean="0">
                <a:latin typeface="Arial" panose="020B0604020202020204" pitchFamily="34" charset="0"/>
              </a:rPr>
              <a:t>“</a:t>
            </a:r>
            <a:r>
              <a:rPr lang="en-US" altLang="zh-TW" dirty="0" smtClean="0"/>
              <a:t>Computer Design Basics</a:t>
            </a:r>
            <a:r>
              <a:rPr lang="en-US" altLang="zh-TW" dirty="0" smtClean="0">
                <a:latin typeface="Arial" panose="020B0604020202020204" pitchFamily="34" charset="0"/>
              </a:rPr>
              <a:t>”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Recall </a:t>
            </a:r>
            <a:r>
              <a:rPr lang="en-US" altLang="zh-TW" dirty="0" smtClean="0">
                <a:latin typeface="Arial" panose="020B0604020202020204" pitchFamily="34" charset="0"/>
              </a:rPr>
              <a:t>“</a:t>
            </a:r>
            <a:r>
              <a:rPr lang="en-US" altLang="zh-TW" dirty="0" smtClean="0"/>
              <a:t>digital circuit</a:t>
            </a:r>
            <a:r>
              <a:rPr lang="en-US" altLang="zh-TW" dirty="0" smtClean="0">
                <a:latin typeface="Arial" panose="020B0604020202020204" pitchFamily="34" charset="0"/>
              </a:rPr>
              <a:t>”</a:t>
            </a:r>
            <a:r>
              <a:rPr lang="en-US" altLang="zh-TW" dirty="0" smtClean="0"/>
              <a:t> before the class</a:t>
            </a:r>
          </a:p>
          <a:p>
            <a:pPr lvl="1" eaLnBrk="1" hangingPunct="1"/>
            <a:r>
              <a:rPr lang="en-US" altLang="zh-TW" dirty="0" smtClean="0"/>
              <a:t>adder design</a:t>
            </a:r>
          </a:p>
          <a:p>
            <a:pPr lvl="1" eaLnBrk="1" hangingPunct="1"/>
            <a:r>
              <a:rPr lang="en-US" altLang="zh-TW" dirty="0" smtClean="0"/>
              <a:t>2</a:t>
            </a:r>
            <a:r>
              <a:rPr lang="en-US" altLang="zh-TW" dirty="0" smtClean="0">
                <a:latin typeface="Arial" panose="020B0604020202020204" pitchFamily="34" charset="0"/>
              </a:rPr>
              <a:t>’</a:t>
            </a:r>
            <a:r>
              <a:rPr lang="en-US" altLang="zh-TW" dirty="0" smtClean="0"/>
              <a:t>s complement</a:t>
            </a:r>
          </a:p>
          <a:p>
            <a:pPr lvl="1" eaLnBrk="1" hangingPunct="1"/>
            <a:r>
              <a:rPr lang="en-US" altLang="zh-TW" dirty="0" smtClean="0"/>
              <a:t>how to do add/subtract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1190</TotalTime>
  <Words>3848</Words>
  <Application>Microsoft Office PowerPoint</Application>
  <PresentationFormat>如螢幕大小 (4:3)</PresentationFormat>
  <Paragraphs>968</Paragraphs>
  <Slides>98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98</vt:i4>
      </vt:variant>
    </vt:vector>
  </HeadingPairs>
  <TitlesOfParts>
    <vt:vector size="106" baseType="lpstr">
      <vt:lpstr>新細明體</vt:lpstr>
      <vt:lpstr>標楷體</vt:lpstr>
      <vt:lpstr>Arial</vt:lpstr>
      <vt:lpstr>Times New Roman</vt:lpstr>
      <vt:lpstr>Wingdings</vt:lpstr>
      <vt:lpstr>Blends</vt:lpstr>
      <vt:lpstr>1_Blends</vt:lpstr>
      <vt:lpstr>方程式</vt:lpstr>
      <vt:lpstr>Synthesizable Verilog Coding</vt:lpstr>
      <vt:lpstr>Course Material</vt:lpstr>
      <vt:lpstr>Course package of this lecture</vt:lpstr>
      <vt:lpstr>Let’s start from RTL design</vt:lpstr>
      <vt:lpstr>What is RTL design</vt:lpstr>
      <vt:lpstr>Goal of this lecture</vt:lpstr>
      <vt:lpstr>How to make a (digital) chip</vt:lpstr>
      <vt:lpstr>VLSI Design Flow in SoC Era</vt:lpstr>
      <vt:lpstr>The basic device to build a chip: MOS transistor</vt:lpstr>
      <vt:lpstr>Physical Layout</vt:lpstr>
      <vt:lpstr>Physical layout of a chip</vt:lpstr>
      <vt:lpstr>Gate-level to Circuit-level Transform</vt:lpstr>
      <vt:lpstr>RTL to Gate-level transform</vt:lpstr>
      <vt:lpstr>State-of-art chip design</vt:lpstr>
      <vt:lpstr>Still some comments before we begin</vt:lpstr>
      <vt:lpstr>Common error of beginners</vt:lpstr>
      <vt:lpstr>Caution</vt:lpstr>
      <vt:lpstr>Correct method of doing RTL coding</vt:lpstr>
      <vt:lpstr>Suggestion to beginners</vt:lpstr>
      <vt:lpstr>Now we begin to talk about Verilog coding</vt:lpstr>
      <vt:lpstr>Verilog coding</vt:lpstr>
      <vt:lpstr>Structural description (1)</vt:lpstr>
      <vt:lpstr>What is structural description</vt:lpstr>
      <vt:lpstr>A “module”</vt:lpstr>
      <vt:lpstr>Example of structural description</vt:lpstr>
      <vt:lpstr>Example of structural description</vt:lpstr>
      <vt:lpstr>Example of structural description</vt:lpstr>
      <vt:lpstr>Example of structural description</vt:lpstr>
      <vt:lpstr>Example of structural description</vt:lpstr>
      <vt:lpstr>A “module”</vt:lpstr>
      <vt:lpstr>Instance Sub-Modules</vt:lpstr>
      <vt:lpstr>Instance Sub-Modules</vt:lpstr>
      <vt:lpstr>Instance Sub-Modules</vt:lpstr>
      <vt:lpstr>A sub-module with detailed design</vt:lpstr>
      <vt:lpstr>A “module”</vt:lpstr>
      <vt:lpstr>Declare wires</vt:lpstr>
      <vt:lpstr>Connecting ports of modules</vt:lpstr>
      <vt:lpstr>Lab Exercise</vt:lpstr>
      <vt:lpstr>Caution</vt:lpstr>
      <vt:lpstr>Structural Description (2)</vt:lpstr>
      <vt:lpstr>The “assign” statement</vt:lpstr>
      <vt:lpstr>The “assign” statement</vt:lpstr>
      <vt:lpstr>The “assign” statement</vt:lpstr>
      <vt:lpstr>The “assign” statement</vt:lpstr>
      <vt:lpstr>The “assign” statement</vt:lpstr>
      <vt:lpstr>The “assign” statement</vt:lpstr>
      <vt:lpstr>The “assign” statement</vt:lpstr>
      <vt:lpstr>The “assign” statement</vt:lpstr>
      <vt:lpstr>Rule of thumb to use “assign”</vt:lpstr>
      <vt:lpstr>Lab Exercise</vt:lpstr>
      <vt:lpstr>Behavior description</vt:lpstr>
      <vt:lpstr>General Semantics of Behavior Description</vt:lpstr>
      <vt:lpstr>Inferring combinational circuit with behavior description</vt:lpstr>
      <vt:lpstr>Inferring combinational circuit</vt:lpstr>
      <vt:lpstr>Example: a combinational circuit</vt:lpstr>
      <vt:lpstr>Example: a combinational circuit</vt:lpstr>
      <vt:lpstr>Example: a combinational circuit</vt:lpstr>
      <vt:lpstr>Example: a combinational circuit</vt:lpstr>
      <vt:lpstr>Example: a combinational circuit</vt:lpstr>
      <vt:lpstr>Example: a combinational circuit</vt:lpstr>
      <vt:lpstr>Example: a combinational circuit</vt:lpstr>
      <vt:lpstr>More Examples of inferring combinational circuits</vt:lpstr>
      <vt:lpstr>Example 1 (a)</vt:lpstr>
      <vt:lpstr>Example 1 (b)</vt:lpstr>
      <vt:lpstr>Example 1 (c)</vt:lpstr>
      <vt:lpstr>Example 1 (d)</vt:lpstr>
      <vt:lpstr>More Examples of inferring combinational circuits</vt:lpstr>
      <vt:lpstr>Example 2</vt:lpstr>
      <vt:lpstr>Example 2</vt:lpstr>
      <vt:lpstr>Constant Representation</vt:lpstr>
      <vt:lpstr>Example 2</vt:lpstr>
      <vt:lpstr>More Examples of inferring combinational circuits</vt:lpstr>
      <vt:lpstr>Example: combinational circuit</vt:lpstr>
      <vt:lpstr>Example: combinational circuit</vt:lpstr>
      <vt:lpstr>Example: combinational circuit</vt:lpstr>
      <vt:lpstr>Example: combinational circuit</vt:lpstr>
      <vt:lpstr>More Examples of inferring combinational circuits</vt:lpstr>
      <vt:lpstr>Example: combinational circuit</vt:lpstr>
      <vt:lpstr>Example: combinational circuit</vt:lpstr>
      <vt:lpstr>Example: combinational circuit</vt:lpstr>
      <vt:lpstr>Inferring sequential circuit with behavior description</vt:lpstr>
      <vt:lpstr>The general scheme</vt:lpstr>
      <vt:lpstr>Inferring sequential circuit</vt:lpstr>
      <vt:lpstr>Example 1:</vt:lpstr>
      <vt:lpstr>Example 1</vt:lpstr>
      <vt:lpstr>Example 1</vt:lpstr>
      <vt:lpstr>Example 2: sequential circuit</vt:lpstr>
      <vt:lpstr>Example 3: realizing finite-state machine</vt:lpstr>
      <vt:lpstr>PowerPoint 簡報</vt:lpstr>
      <vt:lpstr>Example: the adder</vt:lpstr>
      <vt:lpstr>What’s the difference?</vt:lpstr>
      <vt:lpstr>What’s the difference?</vt:lpstr>
      <vt:lpstr>What’s the difference?</vt:lpstr>
      <vt:lpstr>Caution on behavior description</vt:lpstr>
      <vt:lpstr>Rule of thumb</vt:lpstr>
      <vt:lpstr>Rule of thumb for behavior description</vt:lpstr>
      <vt:lpstr>Final Remarks</vt:lpstr>
      <vt:lpstr>The next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106</cp:revision>
  <cp:lastPrinted>1601-01-01T00:00:00Z</cp:lastPrinted>
  <dcterms:created xsi:type="dcterms:W3CDTF">2008-12-15T17:51:46Z</dcterms:created>
  <dcterms:modified xsi:type="dcterms:W3CDTF">2018-11-16T10:20:19Z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