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7" r:id="rId3"/>
    <p:sldId id="328" r:id="rId4"/>
    <p:sldId id="329" r:id="rId5"/>
    <p:sldId id="257" r:id="rId6"/>
    <p:sldId id="258" r:id="rId7"/>
    <p:sldId id="259" r:id="rId8"/>
    <p:sldId id="323" r:id="rId9"/>
    <p:sldId id="324" r:id="rId10"/>
    <p:sldId id="325" r:id="rId11"/>
    <p:sldId id="326" r:id="rId12"/>
    <p:sldId id="260" r:id="rId13"/>
    <p:sldId id="261" r:id="rId14"/>
    <p:sldId id="262" r:id="rId15"/>
    <p:sldId id="264" r:id="rId16"/>
    <p:sldId id="287" r:id="rId17"/>
    <p:sldId id="288" r:id="rId18"/>
    <p:sldId id="289" r:id="rId19"/>
    <p:sldId id="265" r:id="rId20"/>
    <p:sldId id="267" r:id="rId21"/>
    <p:sldId id="290" r:id="rId22"/>
    <p:sldId id="266" r:id="rId23"/>
    <p:sldId id="270" r:id="rId24"/>
    <p:sldId id="271" r:id="rId25"/>
    <p:sldId id="276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2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282" r:id="rId51"/>
    <p:sldId id="283" r:id="rId52"/>
    <p:sldId id="284" r:id="rId53"/>
    <p:sldId id="285" r:id="rId5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2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5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6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7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4FFCAD-8A2E-49B8-96A0-7140C707D5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9B802-E404-4F99-B99A-2FE5D95474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26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35E34-FA9C-40A1-831C-97205B0AB2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430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5804A-7E0F-4BB7-B8FB-BF74D725F0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0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E4C1F-4C04-4AB0-BB8F-520FB8D31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8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1447D-7A65-4E24-ADDB-8C9D2C4918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221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20A24-12DE-4767-8953-209B06ACC7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10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32E40-38F1-4FB6-8756-3A3A7D0AE1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36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F4EF-B2DC-401B-B19C-105D39BB68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29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18439-2784-4859-BBA3-85675D36AF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01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FDFF-1868-4BA0-BCA2-88EB241B32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53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432A1AF-62D6-4C83-A9BA-3644E6FEA9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22.wmf"/><Relationship Id="rId22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25.wmf"/><Relationship Id="rId22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26.wmf"/><Relationship Id="rId22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27.wmf"/><Relationship Id="rId22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Computing R=|A-B| with one adder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Example of RTL design with Verilog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4725" y="654050"/>
            <a:ext cx="4724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u="sng" dirty="0">
                <a:cs typeface="新細明體" panose="02020500000000000000" pitchFamily="18" charset="-120"/>
              </a:rPr>
              <a:t>Lecture </a:t>
            </a:r>
            <a:r>
              <a:rPr lang="en-US" altLang="zh-TW" sz="3600" u="sng" dirty="0" smtClean="0">
                <a:cs typeface="新細明體" panose="02020500000000000000" pitchFamily="18" charset="-120"/>
              </a:rPr>
              <a:t>08A </a:t>
            </a:r>
            <a:r>
              <a:rPr lang="en-US" altLang="zh-TW" sz="3600" u="sng" dirty="0">
                <a:cs typeface="新細明體" panose="02020500000000000000" pitchFamily="18" charset="-120"/>
              </a:rPr>
              <a:t>(Appendix)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99334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99338" name="AutoShape 10"/>
            <p:cNvCxnSpPr>
              <a:cxnSpLocks noChangeShapeType="1"/>
              <a:stCxn id="99334" idx="7"/>
              <a:endCxn id="99334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9339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5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99342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6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3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7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9345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8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9347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9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8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0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349" name="AutoShape 21"/>
            <p:cNvCxnSpPr>
              <a:cxnSpLocks noChangeShapeType="1"/>
              <a:stCxn id="99336" idx="2"/>
              <a:endCxn id="99334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50" name="AutoShape 22"/>
            <p:cNvCxnSpPr>
              <a:cxnSpLocks noChangeShapeType="1"/>
              <a:stCxn id="99337" idx="2"/>
              <a:endCxn id="99334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9351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1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52" name="AutoShape 24"/>
          <p:cNvSpPr>
            <a:spLocks noChangeArrowheads="1"/>
          </p:cNvSpPr>
          <p:nvPr/>
        </p:nvSpPr>
        <p:spPr bwMode="auto">
          <a:xfrm>
            <a:off x="5029200" y="4572000"/>
            <a:ext cx="2667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6858000" y="4114800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check if R&lt;0 or not</a:t>
            </a:r>
          </a:p>
        </p:txBody>
      </p:sp>
      <p:sp>
        <p:nvSpPr>
          <p:cNvPr id="99354" name="Freeform 26"/>
          <p:cNvSpPr>
            <a:spLocks/>
          </p:cNvSpPr>
          <p:nvPr/>
        </p:nvSpPr>
        <p:spPr bwMode="auto">
          <a:xfrm>
            <a:off x="4419600" y="3200400"/>
            <a:ext cx="914400" cy="1676400"/>
          </a:xfrm>
          <a:custGeom>
            <a:avLst/>
            <a:gdLst>
              <a:gd name="T0" fmla="*/ 528 w 528"/>
              <a:gd name="T1" fmla="*/ 1056 h 1056"/>
              <a:gd name="T2" fmla="*/ 0 w 528"/>
              <a:gd name="T3" fmla="*/ 576 h 1056"/>
              <a:gd name="T4" fmla="*/ 528 w 528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056">
                <a:moveTo>
                  <a:pt x="528" y="1056"/>
                </a:moveTo>
                <a:cubicBezTo>
                  <a:pt x="264" y="904"/>
                  <a:pt x="0" y="752"/>
                  <a:pt x="0" y="576"/>
                </a:cubicBezTo>
                <a:cubicBezTo>
                  <a:pt x="0" y="400"/>
                  <a:pt x="264" y="200"/>
                  <a:pt x="528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114800" y="4419600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  <a:cs typeface="新細明體" panose="02020500000000000000" pitchFamily="18" charset="-120"/>
              </a:rPr>
              <a:t>R&gt;=0</a:t>
            </a: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5867400" y="5105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5257800" y="5181600"/>
            <a:ext cx="53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cs typeface="新細明體" panose="02020500000000000000" pitchFamily="18" charset="-120"/>
              </a:rPr>
              <a:t>R&lt;0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 animBg="1"/>
      <p:bldP spid="99355" grpId="0"/>
      <p:bldP spid="99356" grpId="0" animBg="1"/>
      <p:bldP spid="993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100358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100360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100362" name="AutoShape 10"/>
            <p:cNvCxnSpPr>
              <a:cxnSpLocks noChangeShapeType="1"/>
              <a:stCxn id="100358" idx="7"/>
              <a:endCxn id="100358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0363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5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100366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6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7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7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0369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8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0371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9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2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0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0373" name="AutoShape 21"/>
            <p:cNvCxnSpPr>
              <a:cxnSpLocks noChangeShapeType="1"/>
              <a:stCxn id="100360" idx="2"/>
              <a:endCxn id="100358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374" name="AutoShape 22"/>
            <p:cNvCxnSpPr>
              <a:cxnSpLocks noChangeShapeType="1"/>
              <a:stCxn id="100361" idx="2"/>
              <a:endCxn id="100358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0375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1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76" name="AutoShape 24"/>
          <p:cNvSpPr>
            <a:spLocks noChangeArrowheads="1"/>
          </p:cNvSpPr>
          <p:nvPr/>
        </p:nvSpPr>
        <p:spPr bwMode="auto">
          <a:xfrm>
            <a:off x="5257800" y="53340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7315200" y="4953000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R=-R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data path to compute</a:t>
            </a:r>
            <a:br>
              <a:rPr lang="en-US" altLang="zh-TW"/>
            </a:br>
            <a:r>
              <a:rPr lang="en-US" altLang="zh-TW"/>
              <a:t>R=|A-B|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of RTL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8100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Step 0: write-down the “step-by-step” flow-chart for the task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1: starts from the general framework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Step 2:  design the data path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micro-operations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the circuit data path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3: design the control unit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finite state machine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sequential circuit realization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953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data path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r>
              <a:rPr lang="en-US" altLang="zh-TW" sz="2800">
                <a:solidFill>
                  <a:schemeClr val="hlink"/>
                </a:solidFill>
              </a:rPr>
              <a:t>make sure that all micro-operations can be realized!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510" name="Group 78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18457" name="AutoShape 2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59" name="Text Box 2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3" name="AutoShape 5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5" name="Text Box 5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18486" name="Line 5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7" name="Text Box 5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18488" name="Line 5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9" name="Rectangle 5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18490" name="Line 5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1" name="Rectangle 5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3" name="Text Box 6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18494" name="Text Box 6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18495" name="Line 6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6" name="Rectangle 6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18497" name="AutoShape 6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98" name="Text Box 6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18502" name="AutoShape 70"/>
              <p:cNvCxnSpPr>
                <a:cxnSpLocks noChangeShapeType="1"/>
                <a:stCxn id="18486" idx="0"/>
                <a:endCxn id="18500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5" name="Text Box 73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18506" name="Line 74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18508" name="Line 76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9" name="Text Box 77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pic>
        <p:nvPicPr>
          <p:cNvPr id="18511" name="Picture 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Questions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191000" cy="25908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zh-TW" sz="2400"/>
              <a:t>write down the control signal value to realize each of the micro-operations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R(t+1)=A+(~B)+1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R(t+1)=(~R(t))+1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R(t+1)=(~R(t))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TW" sz="2400"/>
              <a:t>you may give your own MUX encoding as you like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495800" y="2286000"/>
            <a:ext cx="4019550" cy="3886200"/>
            <a:chOff x="2784" y="1680"/>
            <a:chExt cx="2532" cy="2448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20486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2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8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0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2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20503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5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20506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7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20508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0509" name="AutoShape 29"/>
              <p:cNvCxnSpPr>
                <a:cxnSpLocks noChangeShapeType="1"/>
                <a:stCxn id="20495" idx="0"/>
                <a:endCxn id="20508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r>
              <a:rPr lang="en-US" altLang="zh-TW"/>
              <a:t>Control Signal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r>
              <a:rPr lang="en-US" altLang="zh-TW"/>
              <a:t>Realize R(t+1)=~R(t)+1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53255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3256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57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59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1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3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53264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5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53266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7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1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53272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53275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276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3278" name="AutoShape 30"/>
              <p:cNvCxnSpPr>
                <a:cxnSpLocks noChangeShapeType="1"/>
                <a:stCxn id="53264" idx="0"/>
                <a:endCxn id="53277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2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53285" name="Freeform 37"/>
          <p:cNvSpPr>
            <a:spLocks/>
          </p:cNvSpPr>
          <p:nvPr/>
        </p:nvSpPr>
        <p:spPr bwMode="auto">
          <a:xfrm>
            <a:off x="5613400" y="2971800"/>
            <a:ext cx="203200" cy="1600200"/>
          </a:xfrm>
          <a:custGeom>
            <a:avLst/>
            <a:gdLst>
              <a:gd name="T0" fmla="*/ 112 w 128"/>
              <a:gd name="T1" fmla="*/ 0 h 1008"/>
              <a:gd name="T2" fmla="*/ 112 w 128"/>
              <a:gd name="T3" fmla="*/ 192 h 1008"/>
              <a:gd name="T4" fmla="*/ 16 w 128"/>
              <a:gd name="T5" fmla="*/ 384 h 1008"/>
              <a:gd name="T6" fmla="*/ 16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12" y="0"/>
                </a:moveTo>
                <a:cubicBezTo>
                  <a:pt x="120" y="64"/>
                  <a:pt x="128" y="128"/>
                  <a:pt x="112" y="192"/>
                </a:cubicBezTo>
                <a:cubicBezTo>
                  <a:pt x="96" y="256"/>
                  <a:pt x="32" y="248"/>
                  <a:pt x="16" y="384"/>
                </a:cubicBezTo>
                <a:cubicBezTo>
                  <a:pt x="0" y="520"/>
                  <a:pt x="8" y="764"/>
                  <a:pt x="16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6" name="Freeform 38"/>
          <p:cNvSpPr>
            <a:spLocks/>
          </p:cNvSpPr>
          <p:nvPr/>
        </p:nvSpPr>
        <p:spPr bwMode="auto">
          <a:xfrm>
            <a:off x="6908800" y="2971800"/>
            <a:ext cx="203200" cy="1600200"/>
          </a:xfrm>
          <a:custGeom>
            <a:avLst/>
            <a:gdLst>
              <a:gd name="T0" fmla="*/ 112 w 128"/>
              <a:gd name="T1" fmla="*/ 0 h 1008"/>
              <a:gd name="T2" fmla="*/ 112 w 128"/>
              <a:gd name="T3" fmla="*/ 192 h 1008"/>
              <a:gd name="T4" fmla="*/ 16 w 128"/>
              <a:gd name="T5" fmla="*/ 384 h 1008"/>
              <a:gd name="T6" fmla="*/ 16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12" y="0"/>
                </a:moveTo>
                <a:cubicBezTo>
                  <a:pt x="120" y="64"/>
                  <a:pt x="128" y="128"/>
                  <a:pt x="112" y="192"/>
                </a:cubicBezTo>
                <a:cubicBezTo>
                  <a:pt x="96" y="256"/>
                  <a:pt x="32" y="248"/>
                  <a:pt x="16" y="384"/>
                </a:cubicBezTo>
                <a:cubicBezTo>
                  <a:pt x="0" y="520"/>
                  <a:pt x="8" y="764"/>
                  <a:pt x="16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6324600" y="5181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810000" y="56388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Enable</a:t>
            </a:r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3290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297" name="Group 49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53291" name="AutoShape 43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4" name="Line 46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5" name="Text Box 47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3296" name="Text Box 48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53298" name="Object 50"/>
          <p:cNvGraphicFramePr>
            <a:graphicFrameLocks noChangeAspect="1"/>
          </p:cNvGraphicFramePr>
          <p:nvPr/>
        </p:nvGraphicFramePr>
        <p:xfrm>
          <a:off x="1752600" y="5562600"/>
          <a:ext cx="15240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方程式" r:id="rId4" imgW="1193760" imgH="203040" progId="Equation.3">
                  <p:embed/>
                </p:oleObj>
              </mc:Choice>
              <mc:Fallback>
                <p:oleObj name="方程式" r:id="rId4" imgW="119376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15240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9" name="AutoShape 51"/>
          <p:cNvSpPr>
            <a:spLocks noChangeArrowheads="1"/>
          </p:cNvSpPr>
          <p:nvPr/>
        </p:nvSpPr>
        <p:spPr bwMode="auto">
          <a:xfrm>
            <a:off x="1143000" y="51816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4343400" y="3352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81534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r>
              <a:rPr lang="en-US" altLang="zh-TW"/>
              <a:t>Control Signal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r>
              <a:rPr lang="en-US" altLang="zh-TW"/>
              <a:t>Realize R(t+1)=A+(~B)+1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54279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4280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1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54282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3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54284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5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4286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7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54288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9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54290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1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3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54294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5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54296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54299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00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54301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4302" name="AutoShape 30"/>
              <p:cNvCxnSpPr>
                <a:cxnSpLocks noChangeShapeType="1"/>
                <a:stCxn id="54288" idx="0"/>
                <a:endCxn id="54301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6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8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6324600" y="5181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3810000" y="56388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Enable</a:t>
            </a: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4314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54316" name="AutoShape 44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54317" name="Line 45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18" name="Line 46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19" name="Line 47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0" name="Text Box 48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4321" name="Text Box 49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54322" name="Object 50"/>
          <p:cNvGraphicFramePr>
            <a:graphicFrameLocks noChangeAspect="1"/>
          </p:cNvGraphicFramePr>
          <p:nvPr/>
        </p:nvGraphicFramePr>
        <p:xfrm>
          <a:off x="1708150" y="4419600"/>
          <a:ext cx="14589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方程式" r:id="rId4" imgW="1143000" imgH="203040" progId="Equation.3">
                  <p:embed/>
                </p:oleObj>
              </mc:Choice>
              <mc:Fallback>
                <p:oleObj name="方程式" r:id="rId4" imgW="114300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419600"/>
                        <a:ext cx="14589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3" name="AutoShape 51"/>
          <p:cNvSpPr>
            <a:spLocks noChangeArrowheads="1"/>
          </p:cNvSpPr>
          <p:nvPr/>
        </p:nvSpPr>
        <p:spPr bwMode="auto">
          <a:xfrm>
            <a:off x="1143000" y="40386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4343400" y="3352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81534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4327" name="Freeform 55"/>
          <p:cNvSpPr>
            <a:spLocks/>
          </p:cNvSpPr>
          <p:nvPr/>
        </p:nvSpPr>
        <p:spPr bwMode="auto">
          <a:xfrm>
            <a:off x="5461000" y="2971800"/>
            <a:ext cx="203200" cy="1600200"/>
          </a:xfrm>
          <a:custGeom>
            <a:avLst/>
            <a:gdLst>
              <a:gd name="T0" fmla="*/ 16 w 128"/>
              <a:gd name="T1" fmla="*/ 0 h 1008"/>
              <a:gd name="T2" fmla="*/ 16 w 128"/>
              <a:gd name="T3" fmla="*/ 192 h 1008"/>
              <a:gd name="T4" fmla="*/ 112 w 128"/>
              <a:gd name="T5" fmla="*/ 432 h 1008"/>
              <a:gd name="T6" fmla="*/ 112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6" y="0"/>
                </a:moveTo>
                <a:cubicBezTo>
                  <a:pt x="8" y="60"/>
                  <a:pt x="0" y="120"/>
                  <a:pt x="16" y="192"/>
                </a:cubicBezTo>
                <a:cubicBezTo>
                  <a:pt x="32" y="264"/>
                  <a:pt x="96" y="296"/>
                  <a:pt x="112" y="432"/>
                </a:cubicBezTo>
                <a:cubicBezTo>
                  <a:pt x="128" y="568"/>
                  <a:pt x="120" y="788"/>
                  <a:pt x="112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8" name="Freeform 56"/>
          <p:cNvSpPr>
            <a:spLocks/>
          </p:cNvSpPr>
          <p:nvPr/>
        </p:nvSpPr>
        <p:spPr bwMode="auto">
          <a:xfrm>
            <a:off x="6756400" y="2895600"/>
            <a:ext cx="203200" cy="1752600"/>
          </a:xfrm>
          <a:custGeom>
            <a:avLst/>
            <a:gdLst>
              <a:gd name="T0" fmla="*/ 16 w 128"/>
              <a:gd name="T1" fmla="*/ 0 h 1104"/>
              <a:gd name="T2" fmla="*/ 16 w 128"/>
              <a:gd name="T3" fmla="*/ 240 h 1104"/>
              <a:gd name="T4" fmla="*/ 112 w 128"/>
              <a:gd name="T5" fmla="*/ 432 h 1104"/>
              <a:gd name="T6" fmla="*/ 112 w 128"/>
              <a:gd name="T7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104">
                <a:moveTo>
                  <a:pt x="16" y="0"/>
                </a:moveTo>
                <a:cubicBezTo>
                  <a:pt x="8" y="84"/>
                  <a:pt x="0" y="168"/>
                  <a:pt x="16" y="240"/>
                </a:cubicBezTo>
                <a:cubicBezTo>
                  <a:pt x="32" y="312"/>
                  <a:pt x="96" y="288"/>
                  <a:pt x="112" y="432"/>
                </a:cubicBezTo>
                <a:cubicBezTo>
                  <a:pt x="128" y="576"/>
                  <a:pt x="120" y="840"/>
                  <a:pt x="112" y="11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r>
              <a:rPr lang="en-US" altLang="zh-TW"/>
              <a:t>Control Signal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3962400" cy="725487"/>
          </a:xfrm>
        </p:spPr>
        <p:txBody>
          <a:bodyPr/>
          <a:lstStyle/>
          <a:p>
            <a:r>
              <a:rPr lang="en-US" altLang="zh-TW"/>
              <a:t>Realize R(t+1)=R(t)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5301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55302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55303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5304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05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55306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07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55308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09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5310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1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55312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3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55314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5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55316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7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55318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9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55320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55321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55323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24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5326" name="AutoShape 30"/>
              <p:cNvCxnSpPr>
                <a:cxnSpLocks noChangeShapeType="1"/>
                <a:stCxn id="55312" idx="0"/>
                <a:endCxn id="55325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0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2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6324600" y="5334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3200400" y="5867400"/>
            <a:ext cx="187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not loading the input</a:t>
            </a:r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533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337" name="Group 41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55338" name="AutoShape 42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2" name="Text Box 46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5343" name="Text Box 47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55344" name="Object 48"/>
          <p:cNvGraphicFramePr>
            <a:graphicFrameLocks noChangeAspect="1"/>
          </p:cNvGraphicFramePr>
          <p:nvPr/>
        </p:nvGraphicFramePr>
        <p:xfrm>
          <a:off x="1524000" y="3276600"/>
          <a:ext cx="17510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方程式" r:id="rId4" imgW="1371600" imgH="203040" progId="Equation.3">
                  <p:embed/>
                </p:oleObj>
              </mc:Choice>
              <mc:Fallback>
                <p:oleObj name="方程式" r:id="rId4" imgW="137160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17510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5" name="AutoShape 49"/>
          <p:cNvSpPr>
            <a:spLocks noChangeArrowheads="1"/>
          </p:cNvSpPr>
          <p:nvPr/>
        </p:nvSpPr>
        <p:spPr bwMode="auto">
          <a:xfrm>
            <a:off x="1066800" y="32004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4419600" y="33528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8077200" y="3200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55351" name="AutoShape 55"/>
          <p:cNvSpPr>
            <a:spLocks noChangeArrowheads="1"/>
          </p:cNvSpPr>
          <p:nvPr/>
        </p:nvSpPr>
        <p:spPr bwMode="auto">
          <a:xfrm>
            <a:off x="4419600" y="2590800"/>
            <a:ext cx="41148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52" name="Text Box 56"/>
          <p:cNvSpPr txBox="1">
            <a:spLocks noChangeArrowheads="1"/>
          </p:cNvSpPr>
          <p:nvPr/>
        </p:nvSpPr>
        <p:spPr bwMode="auto">
          <a:xfrm>
            <a:off x="5334000" y="2057400"/>
            <a:ext cx="3554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outcome of this part is don’t-care</a:t>
            </a:r>
          </a:p>
        </p:txBody>
      </p:sp>
      <p:sp>
        <p:nvSpPr>
          <p:cNvPr id="55353" name="AutoShape 57"/>
          <p:cNvSpPr>
            <a:spLocks noChangeArrowheads="1"/>
          </p:cNvSpPr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5354" name="Object 58"/>
          <p:cNvGraphicFramePr>
            <a:graphicFrameLocks noChangeAspect="1"/>
          </p:cNvGraphicFramePr>
          <p:nvPr/>
        </p:nvGraphicFramePr>
        <p:xfrm>
          <a:off x="1524000" y="4495800"/>
          <a:ext cx="17510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方程式" r:id="rId6" imgW="1371600" imgH="203040" progId="Equation.3">
                  <p:embed/>
                </p:oleObj>
              </mc:Choice>
              <mc:Fallback>
                <p:oleObj name="方程式" r:id="rId6" imgW="1371600" imgH="2030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17510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control unit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RTL design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RTL: Register Transfer Level (Language)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a standard method to design any digital IC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Feature: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101381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    [3:0]   A, B, C;</a:t>
              </a:r>
            </a:p>
            <a:p>
              <a:endParaRPr lang="en-US" altLang="zh-TW"/>
            </a:p>
            <a:p>
              <a:r>
                <a:rPr lang="en-US" altLang="zh-TW"/>
                <a:t>always @(posedge clk) begin</a:t>
              </a:r>
            </a:p>
            <a:p>
              <a:r>
                <a:rPr lang="en-US" altLang="zh-TW"/>
                <a:t>    A &lt;= B+C;</a:t>
              </a:r>
            </a:p>
            <a:p>
              <a:r>
                <a:rPr lang="en-US" altLang="zh-TW"/>
                <a:t>end</a:t>
              </a:r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Verilog code</a:t>
              </a:r>
            </a:p>
          </p:txBody>
        </p:sp>
      </p:grpSp>
      <p:grpSp>
        <p:nvGrpSpPr>
          <p:cNvPr id="10138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+</a:t>
              </a:r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01391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392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393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clk</a:t>
              </a:r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register</a:t>
              </a:r>
            </a:p>
          </p:txBody>
        </p:sp>
      </p:grpSp>
      <p:sp>
        <p:nvSpPr>
          <p:cNvPr id="101397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the control unit for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hardware to send out control signals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to ask the data path to perform required micro-operations for each cycle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648200" y="2743200"/>
            <a:ext cx="4019550" cy="3886200"/>
            <a:chOff x="2784" y="1680"/>
            <a:chExt cx="2532" cy="2448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24582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4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8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4589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0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2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24593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8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24599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1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24602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603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24604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4605" name="AutoShape 29"/>
              <p:cNvCxnSpPr>
                <a:cxnSpLocks noChangeShapeType="1"/>
                <a:stCxn id="24591" idx="0"/>
                <a:endCxn id="24604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24615" name="Group 39"/>
          <p:cNvGrpSpPr>
            <a:grpSpLocks/>
          </p:cNvGrpSpPr>
          <p:nvPr/>
        </p:nvGrpSpPr>
        <p:grpSpPr bwMode="auto">
          <a:xfrm>
            <a:off x="533400" y="4038600"/>
            <a:ext cx="4114800" cy="1457325"/>
            <a:chOff x="336" y="2544"/>
            <a:chExt cx="2592" cy="918"/>
          </a:xfrm>
        </p:grpSpPr>
        <p:pic>
          <p:nvPicPr>
            <p:cNvPr id="24612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40"/>
              <a:ext cx="2592" cy="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4613" name="Object 37"/>
            <p:cNvGraphicFramePr>
              <a:graphicFrameLocks noChangeAspect="1"/>
            </p:cNvGraphicFramePr>
            <p:nvPr/>
          </p:nvGraphicFramePr>
          <p:xfrm>
            <a:off x="1392" y="2544"/>
            <a:ext cx="48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7" name="方程式" r:id="rId4" imgW="558720" imgH="203040" progId="Equation.3">
                    <p:embed/>
                  </p:oleObj>
                </mc:Choice>
                <mc:Fallback>
                  <p:oleObj name="方程式" r:id="rId4" imgW="55872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44"/>
                          <a:ext cx="48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Text Box 38"/>
            <p:cNvSpPr txBox="1">
              <a:spLocks noChangeArrowheads="1"/>
            </p:cNvSpPr>
            <p:nvPr/>
          </p:nvSpPr>
          <p:spPr bwMode="auto">
            <a:xfrm>
              <a:off x="1392" y="2976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Behavior specification of the control unit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write down the control signals for each state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to perform required operations</a:t>
            </a:r>
          </a:p>
        </p:txBody>
      </p:sp>
      <p:grpSp>
        <p:nvGrpSpPr>
          <p:cNvPr id="56356" name="Group 36"/>
          <p:cNvGrpSpPr>
            <a:grpSpLocks/>
          </p:cNvGrpSpPr>
          <p:nvPr/>
        </p:nvGrpSpPr>
        <p:grpSpPr bwMode="auto">
          <a:xfrm>
            <a:off x="2878138" y="2895600"/>
            <a:ext cx="3670300" cy="3581400"/>
            <a:chOff x="373" y="1872"/>
            <a:chExt cx="2312" cy="2256"/>
          </a:xfrm>
        </p:grpSpPr>
        <p:grpSp>
          <p:nvGrpSpPr>
            <p:cNvPr id="56357" name="Group 37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56358" name="Oval 3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56359" name="Oval 39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56360" name="Oval 40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56361" name="Oval 4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56362" name="AutoShape 42"/>
              <p:cNvCxnSpPr>
                <a:cxnSpLocks noChangeShapeType="1"/>
                <a:stCxn id="56358" idx="7"/>
                <a:endCxn id="56358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56363" name="Object 43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1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64" name="Line 44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65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56366" name="Object 46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2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67" name="Object 47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3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68" name="Line 4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6369" name="Object 49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4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70" name="Line 50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6371" name="Object 51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5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72" name="Object 52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6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6373" name="AutoShape 53"/>
              <p:cNvCxnSpPr>
                <a:cxnSpLocks noChangeShapeType="1"/>
                <a:stCxn id="56360" idx="2"/>
                <a:endCxn id="56358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74" name="AutoShape 54"/>
              <p:cNvCxnSpPr>
                <a:cxnSpLocks noChangeShapeType="1"/>
                <a:stCxn id="56361" idx="2"/>
                <a:endCxn id="56358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56375" name="Object 55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97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376" name="Object 56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8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7" name="Object 57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9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8" name="Object 58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0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9" name="Object 59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1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Behavior specification of the circuit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Check the match between control signals and data path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4495800" y="2667000"/>
            <a:ext cx="4019550" cy="3886200"/>
            <a:chOff x="2784" y="1680"/>
            <a:chExt cx="2532" cy="2448"/>
          </a:xfrm>
        </p:grpSpPr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23577" name="AutoShape 2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1" name="Text Box 2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23582" name="Line 3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5" name="Text Box 3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7" name="Text Box 3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23590" name="Line 3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3" name="Text Box 4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23594" name="Text Box 4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23597" name="AutoShape 4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98" name="Text Box 4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23599" name="Line 4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3600" name="AutoShape 48"/>
              <p:cNvCxnSpPr>
                <a:cxnSpLocks noChangeShapeType="1"/>
                <a:stCxn id="23586" idx="0"/>
                <a:endCxn id="23599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23613" name="Group 61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23557" name="Oval 5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23561" name="AutoShape 9"/>
              <p:cNvCxnSpPr>
                <a:cxnSpLocks noChangeShapeType="1"/>
                <a:stCxn id="23557" idx="7"/>
                <a:endCxn id="23557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23562" name="Object 10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5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23565" name="Object 13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6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6" name="Object 14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7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8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9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0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572" name="AutoShape 20"/>
              <p:cNvCxnSpPr>
                <a:cxnSpLocks noChangeShapeType="1"/>
                <a:stCxn id="23559" idx="2"/>
                <a:endCxn id="23557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73" name="AutoShape 21"/>
              <p:cNvCxnSpPr>
                <a:cxnSpLocks noChangeShapeType="1"/>
                <a:stCxn id="23560" idx="2"/>
                <a:endCxn id="23557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23574" name="Object 22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1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608" name="Object 56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2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9" name="Object 57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3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0" name="Object 58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4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1" name="Object 59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5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timing diagram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Can you image how the circuit works?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(Practice by yourself)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Draw the timing diagram until the outcome R finished</a:t>
            </a:r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1600200" y="2514600"/>
            <a:ext cx="6324600" cy="4038600"/>
            <a:chOff x="1008" y="1584"/>
            <a:chExt cx="3984" cy="2544"/>
          </a:xfrm>
        </p:grpSpPr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1584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753" name="Group 9"/>
            <p:cNvGrpSpPr>
              <a:grpSpLocks/>
            </p:cNvGrpSpPr>
            <p:nvPr/>
          </p:nvGrpSpPr>
          <p:grpSpPr bwMode="auto">
            <a:xfrm>
              <a:off x="1824" y="1584"/>
              <a:ext cx="528" cy="192"/>
              <a:chOff x="960" y="1776"/>
              <a:chExt cx="528" cy="192"/>
            </a:xfrm>
          </p:grpSpPr>
          <p:sp>
            <p:nvSpPr>
              <p:cNvPr id="31749" name="Line 5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0" name="Line 6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1" name="Line 7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2352" y="1584"/>
              <a:ext cx="528" cy="192"/>
              <a:chOff x="960" y="1776"/>
              <a:chExt cx="528" cy="192"/>
            </a:xfrm>
          </p:grpSpPr>
          <p:sp>
            <p:nvSpPr>
              <p:cNvPr id="31755" name="Line 11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6" name="Line 12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7" name="Line 13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grpSp>
          <p:nvGrpSpPr>
            <p:cNvPr id="31760" name="Group 16"/>
            <p:cNvGrpSpPr>
              <a:grpSpLocks/>
            </p:cNvGrpSpPr>
            <p:nvPr/>
          </p:nvGrpSpPr>
          <p:grpSpPr bwMode="auto">
            <a:xfrm>
              <a:off x="2880" y="1584"/>
              <a:ext cx="528" cy="192"/>
              <a:chOff x="960" y="1776"/>
              <a:chExt cx="528" cy="192"/>
            </a:xfrm>
          </p:grpSpPr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65" name="Group 21"/>
            <p:cNvGrpSpPr>
              <a:grpSpLocks/>
            </p:cNvGrpSpPr>
            <p:nvPr/>
          </p:nvGrpSpPr>
          <p:grpSpPr bwMode="auto">
            <a:xfrm>
              <a:off x="3408" y="1584"/>
              <a:ext cx="528" cy="192"/>
              <a:chOff x="960" y="1776"/>
              <a:chExt cx="528" cy="192"/>
            </a:xfrm>
          </p:grpSpPr>
          <p:sp>
            <p:nvSpPr>
              <p:cNvPr id="31766" name="Line 22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7" name="Line 23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8" name="Line 24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9" name="Line 25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70" name="Group 26"/>
            <p:cNvGrpSpPr>
              <a:grpSpLocks/>
            </p:cNvGrpSpPr>
            <p:nvPr/>
          </p:nvGrpSpPr>
          <p:grpSpPr bwMode="auto">
            <a:xfrm>
              <a:off x="3936" y="1584"/>
              <a:ext cx="528" cy="192"/>
              <a:chOff x="960" y="1776"/>
              <a:chExt cx="528" cy="192"/>
            </a:xfrm>
          </p:grpSpPr>
          <p:sp>
            <p:nvSpPr>
              <p:cNvPr id="31771" name="Line 27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2" name="Line 28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75" name="Group 31"/>
            <p:cNvGrpSpPr>
              <a:grpSpLocks/>
            </p:cNvGrpSpPr>
            <p:nvPr/>
          </p:nvGrpSpPr>
          <p:grpSpPr bwMode="auto">
            <a:xfrm>
              <a:off x="4464" y="1584"/>
              <a:ext cx="528" cy="192"/>
              <a:chOff x="960" y="1776"/>
              <a:chExt cx="528" cy="192"/>
            </a:xfrm>
          </p:grpSpPr>
          <p:sp>
            <p:nvSpPr>
              <p:cNvPr id="31776" name="Line 32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8" name="Line 34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9" name="Line 35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80" name="AutoShape 36"/>
            <p:cNvSpPr>
              <a:spLocks noChangeArrowheads="1"/>
            </p:cNvSpPr>
            <p:nvPr/>
          </p:nvSpPr>
          <p:spPr bwMode="auto">
            <a:xfrm>
              <a:off x="1824" y="1872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31781" name="Text Box 37"/>
            <p:cNvSpPr txBox="1">
              <a:spLocks noChangeArrowheads="1"/>
            </p:cNvSpPr>
            <p:nvPr/>
          </p:nvSpPr>
          <p:spPr bwMode="auto">
            <a:xfrm>
              <a:off x="1248" y="220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31782" name="AutoShape 38"/>
            <p:cNvSpPr>
              <a:spLocks noChangeArrowheads="1"/>
            </p:cNvSpPr>
            <p:nvPr/>
          </p:nvSpPr>
          <p:spPr bwMode="auto">
            <a:xfrm>
              <a:off x="1824" y="2208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8</a:t>
              </a:r>
            </a:p>
          </p:txBody>
        </p: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1190" y="2535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31784" name="AutoShape 40"/>
            <p:cNvSpPr>
              <a:spLocks noChangeArrowheads="1"/>
            </p:cNvSpPr>
            <p:nvPr/>
          </p:nvSpPr>
          <p:spPr bwMode="auto">
            <a:xfrm>
              <a:off x="1824" y="2544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31785" name="AutoShape 41"/>
            <p:cNvSpPr>
              <a:spLocks noChangeArrowheads="1"/>
            </p:cNvSpPr>
            <p:nvPr/>
          </p:nvSpPr>
          <p:spPr bwMode="auto">
            <a:xfrm>
              <a:off x="2400" y="2544"/>
              <a:ext cx="24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31786" name="Text Box 42"/>
            <p:cNvSpPr txBox="1">
              <a:spLocks noChangeArrowheads="1"/>
            </p:cNvSpPr>
            <p:nvPr/>
          </p:nvSpPr>
          <p:spPr bwMode="auto">
            <a:xfrm>
              <a:off x="1008" y="3264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(L, S1, S0)</a:t>
              </a:r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1200" y="2928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state</a:t>
              </a:r>
            </a:p>
          </p:txBody>
        </p:sp>
        <p:sp>
          <p:nvSpPr>
            <p:cNvPr id="31788" name="AutoShape 44"/>
            <p:cNvSpPr>
              <a:spLocks noChangeArrowheads="1"/>
            </p:cNvSpPr>
            <p:nvPr/>
          </p:nvSpPr>
          <p:spPr bwMode="auto">
            <a:xfrm>
              <a:off x="1824" y="292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31789" name="AutoShape 45"/>
            <p:cNvSpPr>
              <a:spLocks noChangeArrowheads="1"/>
            </p:cNvSpPr>
            <p:nvPr/>
          </p:nvSpPr>
          <p:spPr bwMode="auto">
            <a:xfrm>
              <a:off x="2400" y="2928"/>
              <a:ext cx="240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31790" name="AutoShape 46"/>
            <p:cNvSpPr>
              <a:spLocks noChangeArrowheads="1"/>
            </p:cNvSpPr>
            <p:nvPr/>
          </p:nvSpPr>
          <p:spPr bwMode="auto">
            <a:xfrm>
              <a:off x="1824" y="3264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1104" y="355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  <p:sp>
          <p:nvSpPr>
            <p:cNvPr id="31792" name="AutoShape 48"/>
            <p:cNvSpPr>
              <a:spLocks noChangeArrowheads="1"/>
            </p:cNvSpPr>
            <p:nvPr/>
          </p:nvSpPr>
          <p:spPr bwMode="auto">
            <a:xfrm>
              <a:off x="1824" y="3552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31793" name="Text Box 49"/>
            <p:cNvSpPr txBox="1">
              <a:spLocks noChangeArrowheads="1"/>
            </p:cNvSpPr>
            <p:nvPr/>
          </p:nvSpPr>
          <p:spPr bwMode="auto">
            <a:xfrm>
              <a:off x="1238" y="38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31794" name="AutoShape 50"/>
            <p:cNvSpPr>
              <a:spLocks noChangeArrowheads="1"/>
            </p:cNvSpPr>
            <p:nvPr/>
          </p:nvSpPr>
          <p:spPr bwMode="auto">
            <a:xfrm>
              <a:off x="1824" y="3888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Rule of Thumb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Combinational Circuit: generate outputs at the same cycle to inputs</a:t>
            </a:r>
          </a:p>
          <a:p>
            <a:endParaRPr lang="en-US" altLang="zh-TW"/>
          </a:p>
          <a:p>
            <a:r>
              <a:rPr lang="en-US" altLang="zh-TW"/>
              <a:t>D Flip-Flop: A(t+1) = D</a:t>
            </a:r>
            <a:r>
              <a:rPr lang="en-US" altLang="zh-TW" baseline="-25000"/>
              <a:t>A</a:t>
            </a:r>
            <a:r>
              <a:rPr lang="en-US" altLang="zh-TW"/>
              <a:t>(t)</a:t>
            </a:r>
          </a:p>
          <a:p>
            <a:pPr lvl="1"/>
            <a:r>
              <a:rPr lang="en-US" altLang="zh-TW"/>
              <a:t>state changes at the 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79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55270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control unit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r>
              <a:rPr lang="en-US" altLang="zh-TW" sz="2800"/>
              <a:t>control unit appears at the same cycle to the state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259873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5334000" y="3200400"/>
            <a:ext cx="2209800" cy="381000"/>
            <a:chOff x="2928" y="1872"/>
            <a:chExt cx="1392" cy="240"/>
          </a:xfrm>
        </p:grpSpPr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7356" name="Group 12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57352" name="Line 8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3" name="Line 9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4" name="Line 10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5" name="Line 11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7357" name="Group 13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9" name="Line 15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0" name="Line 1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1" name="Line 17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6248400" y="2728913"/>
            <a:ext cx="1065213" cy="336550"/>
            <a:chOff x="3504" y="1575"/>
            <a:chExt cx="671" cy="212"/>
          </a:xfrm>
        </p:grpSpPr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4708525" y="3338513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57150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66294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75438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495800" y="3886200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4267200" y="4572000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57372" name="AutoShape 28"/>
          <p:cNvSpPr>
            <a:spLocks noChangeArrowheads="1"/>
          </p:cNvSpPr>
          <p:nvPr/>
        </p:nvSpPr>
        <p:spPr bwMode="auto">
          <a:xfrm>
            <a:off x="5715000" y="3886200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57373" name="AutoShape 29"/>
          <p:cNvSpPr>
            <a:spLocks noChangeArrowheads="1"/>
          </p:cNvSpPr>
          <p:nvPr/>
        </p:nvSpPr>
        <p:spPr bwMode="auto">
          <a:xfrm>
            <a:off x="5715000" y="4495800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57374" name="AutoShape 30"/>
          <p:cNvSpPr>
            <a:spLocks noChangeArrowheads="1"/>
          </p:cNvSpPr>
          <p:nvPr/>
        </p:nvSpPr>
        <p:spPr bwMode="auto">
          <a:xfrm>
            <a:off x="1752600" y="31242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5" name="Freeform 31"/>
          <p:cNvSpPr>
            <a:spLocks/>
          </p:cNvSpPr>
          <p:nvPr/>
        </p:nvSpPr>
        <p:spPr bwMode="auto">
          <a:xfrm>
            <a:off x="1244600" y="4838700"/>
            <a:ext cx="2387600" cy="1536700"/>
          </a:xfrm>
          <a:custGeom>
            <a:avLst/>
            <a:gdLst>
              <a:gd name="T0" fmla="*/ 1232 w 1504"/>
              <a:gd name="T1" fmla="*/ 360 h 968"/>
              <a:gd name="T2" fmla="*/ 1376 w 1504"/>
              <a:gd name="T3" fmla="*/ 360 h 968"/>
              <a:gd name="T4" fmla="*/ 1328 w 1504"/>
              <a:gd name="T5" fmla="*/ 120 h 968"/>
              <a:gd name="T6" fmla="*/ 320 w 1504"/>
              <a:gd name="T7" fmla="*/ 120 h 968"/>
              <a:gd name="T8" fmla="*/ 80 w 1504"/>
              <a:gd name="T9" fmla="*/ 840 h 968"/>
              <a:gd name="T10" fmla="*/ 800 w 1504"/>
              <a:gd name="T11" fmla="*/ 88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968">
                <a:moveTo>
                  <a:pt x="1232" y="360"/>
                </a:moveTo>
                <a:cubicBezTo>
                  <a:pt x="1296" y="380"/>
                  <a:pt x="1360" y="400"/>
                  <a:pt x="1376" y="360"/>
                </a:cubicBezTo>
                <a:cubicBezTo>
                  <a:pt x="1392" y="320"/>
                  <a:pt x="1504" y="160"/>
                  <a:pt x="1328" y="120"/>
                </a:cubicBezTo>
                <a:cubicBezTo>
                  <a:pt x="1152" y="80"/>
                  <a:pt x="528" y="0"/>
                  <a:pt x="320" y="120"/>
                </a:cubicBezTo>
                <a:cubicBezTo>
                  <a:pt x="112" y="240"/>
                  <a:pt x="0" y="712"/>
                  <a:pt x="80" y="840"/>
                </a:cubicBezTo>
                <a:cubicBezTo>
                  <a:pt x="160" y="968"/>
                  <a:pt x="480" y="928"/>
                  <a:pt x="800" y="88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6" name="AutoShape 32"/>
          <p:cNvSpPr>
            <a:spLocks noChangeArrowheads="1"/>
          </p:cNvSpPr>
          <p:nvPr/>
        </p:nvSpPr>
        <p:spPr bwMode="auto">
          <a:xfrm>
            <a:off x="6629400" y="4038600"/>
            <a:ext cx="381000" cy="7620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6629400" y="4724400"/>
            <a:ext cx="217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same cycle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by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54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55270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control unit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r>
              <a:rPr lang="en-US" altLang="zh-TW"/>
              <a:t>state changes at the next cycle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259873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45" name="AutoShape 29"/>
          <p:cNvSpPr>
            <a:spLocks noChangeArrowheads="1"/>
          </p:cNvSpPr>
          <p:nvPr/>
        </p:nvSpPr>
        <p:spPr bwMode="auto">
          <a:xfrm>
            <a:off x="1752600" y="3200400"/>
            <a:ext cx="609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0452" name="Group 36"/>
          <p:cNvGrpSpPr>
            <a:grpSpLocks/>
          </p:cNvGrpSpPr>
          <p:nvPr/>
        </p:nvGrpSpPr>
        <p:grpSpPr bwMode="auto">
          <a:xfrm>
            <a:off x="4267200" y="2728913"/>
            <a:ext cx="3276600" cy="2986087"/>
            <a:chOff x="2688" y="1719"/>
            <a:chExt cx="2064" cy="1881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3360" y="2016"/>
              <a:ext cx="1392" cy="240"/>
              <a:chOff x="2928" y="1872"/>
              <a:chExt cx="1392" cy="240"/>
            </a:xfrm>
          </p:grpSpPr>
          <p:sp>
            <p:nvSpPr>
              <p:cNvPr id="60423" name="Line 7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0424" name="Group 8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042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26" name="Line 10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27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28" name="Line 12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29" name="Group 13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043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31" name="Line 15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32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33" name="Line 17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0434" name="Group 18"/>
            <p:cNvGrpSpPr>
              <a:grpSpLocks/>
            </p:cNvGrpSpPr>
            <p:nvPr/>
          </p:nvGrpSpPr>
          <p:grpSpPr bwMode="auto">
            <a:xfrm>
              <a:off x="3936" y="1719"/>
              <a:ext cx="671" cy="212"/>
              <a:chOff x="3504" y="1575"/>
              <a:chExt cx="671" cy="212"/>
            </a:xfrm>
          </p:grpSpPr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36" name="Text Box 20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2966" y="210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3600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39" name="Line 23"/>
            <p:cNvSpPr>
              <a:spLocks noChangeShapeType="1"/>
            </p:cNvSpPr>
            <p:nvPr/>
          </p:nvSpPr>
          <p:spPr bwMode="auto">
            <a:xfrm>
              <a:off x="4176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>
              <a:off x="4752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2832" y="2448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0442" name="Text Box 26"/>
            <p:cNvSpPr txBox="1">
              <a:spLocks noChangeArrowheads="1"/>
            </p:cNvSpPr>
            <p:nvPr/>
          </p:nvSpPr>
          <p:spPr bwMode="auto">
            <a:xfrm>
              <a:off x="2688" y="2880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0443" name="AutoShape 27"/>
            <p:cNvSpPr>
              <a:spLocks noChangeArrowheads="1"/>
            </p:cNvSpPr>
            <p:nvPr/>
          </p:nvSpPr>
          <p:spPr bwMode="auto">
            <a:xfrm>
              <a:off x="3600" y="244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0444" name="AutoShape 28"/>
            <p:cNvSpPr>
              <a:spLocks noChangeArrowheads="1"/>
            </p:cNvSpPr>
            <p:nvPr/>
          </p:nvSpPr>
          <p:spPr bwMode="auto">
            <a:xfrm>
              <a:off x="3600" y="283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0449" name="AutoShape 33"/>
            <p:cNvSpPr>
              <a:spLocks noChangeArrowheads="1"/>
            </p:cNvSpPr>
            <p:nvPr/>
          </p:nvSpPr>
          <p:spPr bwMode="auto">
            <a:xfrm>
              <a:off x="4176" y="244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0450" name="AutoShape 34"/>
            <p:cNvSpPr>
              <a:spLocks noChangeArrowheads="1"/>
            </p:cNvSpPr>
            <p:nvPr/>
          </p:nvSpPr>
          <p:spPr bwMode="auto">
            <a:xfrm>
              <a:off x="3888" y="2688"/>
              <a:ext cx="720" cy="240"/>
            </a:xfrm>
            <a:prstGeom prst="curvedUp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0451" name="Freeform 35"/>
          <p:cNvSpPr>
            <a:spLocks/>
          </p:cNvSpPr>
          <p:nvPr/>
        </p:nvSpPr>
        <p:spPr bwMode="auto">
          <a:xfrm>
            <a:off x="1460500" y="4953000"/>
            <a:ext cx="2235200" cy="596900"/>
          </a:xfrm>
          <a:custGeom>
            <a:avLst/>
            <a:gdLst>
              <a:gd name="T0" fmla="*/ 1144 w 1408"/>
              <a:gd name="T1" fmla="*/ 288 h 376"/>
              <a:gd name="T2" fmla="*/ 1192 w 1408"/>
              <a:gd name="T3" fmla="*/ 336 h 376"/>
              <a:gd name="T4" fmla="*/ 1240 w 1408"/>
              <a:gd name="T5" fmla="*/ 48 h 376"/>
              <a:gd name="T6" fmla="*/ 184 w 1408"/>
              <a:gd name="T7" fmla="*/ 48 h 376"/>
              <a:gd name="T8" fmla="*/ 136 w 1408"/>
              <a:gd name="T9" fmla="*/ 288 h 376"/>
              <a:gd name="T10" fmla="*/ 568 w 1408"/>
              <a:gd name="T11" fmla="*/ 28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8" h="376">
                <a:moveTo>
                  <a:pt x="1144" y="288"/>
                </a:moveTo>
                <a:cubicBezTo>
                  <a:pt x="1160" y="332"/>
                  <a:pt x="1176" y="376"/>
                  <a:pt x="1192" y="336"/>
                </a:cubicBezTo>
                <a:cubicBezTo>
                  <a:pt x="1208" y="296"/>
                  <a:pt x="1408" y="96"/>
                  <a:pt x="1240" y="48"/>
                </a:cubicBezTo>
                <a:cubicBezTo>
                  <a:pt x="1072" y="0"/>
                  <a:pt x="368" y="8"/>
                  <a:pt x="184" y="48"/>
                </a:cubicBezTo>
                <a:cubicBezTo>
                  <a:pt x="0" y="88"/>
                  <a:pt x="72" y="248"/>
                  <a:pt x="136" y="288"/>
                </a:cubicBezTo>
                <a:cubicBezTo>
                  <a:pt x="200" y="328"/>
                  <a:pt x="384" y="308"/>
                  <a:pt x="568" y="28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data path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Computation at cycle </a:t>
            </a:r>
            <a:r>
              <a:rPr lang="en-US" altLang="zh-TW" sz="2400" i="1"/>
              <a:t>t</a:t>
            </a:r>
            <a:r>
              <a:rPr lang="en-US" altLang="zh-TW" sz="2400"/>
              <a:t> follows the control signals sent at cycle </a:t>
            </a:r>
            <a:r>
              <a:rPr lang="en-US" altLang="zh-TW" sz="2400" i="1"/>
              <a:t>t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But the result appears on the register at cycle </a:t>
            </a:r>
            <a:r>
              <a:rPr lang="en-US" altLang="zh-TW" sz="2400" i="1"/>
              <a:t>t</a:t>
            </a:r>
            <a:r>
              <a:rPr lang="en-US" altLang="zh-TW" sz="2400"/>
              <a:t>+1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61445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61446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1447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48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61449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61451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2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1453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4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61455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6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61457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8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61459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0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61461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2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61463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61464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5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61466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7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1469" name="AutoShape 29"/>
              <p:cNvCxnSpPr>
                <a:cxnSpLocks noChangeShapeType="1"/>
                <a:stCxn id="61455" idx="0"/>
                <a:endCxn id="61468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grpSp>
        <p:nvGrpSpPr>
          <p:cNvPr id="61478" name="Group 38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480" name="Group 40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61481" name="Line 41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2" name="Line 42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3" name="Line 43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4" name="Line 44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85" name="Group 45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61486" name="Line 46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7" name="Line 47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8" name="Line 48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9" name="Line 49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61490" name="Group 50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92" name="Text Box 52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61493" name="Text Box 53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7" name="Text Box 57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61498" name="Text Box 58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61499" name="AutoShape 59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61500" name="AutoShape 60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61501" name="AutoShape 61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S2</a:t>
            </a:r>
          </a:p>
        </p:txBody>
      </p:sp>
      <p:sp>
        <p:nvSpPr>
          <p:cNvPr id="61503" name="Text Box 63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1504" name="AutoShape 64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1505" name="Text Box 65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register R</a:t>
            </a:r>
          </a:p>
        </p:txBody>
      </p:sp>
      <p:sp>
        <p:nvSpPr>
          <p:cNvPr id="61506" name="AutoShape 66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1507" name="AutoShape 67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data path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Computation at cycle </a:t>
            </a:r>
            <a:r>
              <a:rPr lang="en-US" altLang="zh-TW" sz="2400" i="1">
                <a:solidFill>
                  <a:schemeClr val="hlink"/>
                </a:solidFill>
              </a:rPr>
              <a:t>t</a:t>
            </a:r>
            <a:r>
              <a:rPr lang="en-US" altLang="zh-TW" sz="2400">
                <a:solidFill>
                  <a:schemeClr val="hlink"/>
                </a:solidFill>
              </a:rPr>
              <a:t> follows the control signals sent at cycle </a:t>
            </a:r>
            <a:r>
              <a:rPr lang="en-US" altLang="zh-TW" sz="2400" i="1">
                <a:solidFill>
                  <a:schemeClr val="hlink"/>
                </a:solidFill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But the result appears on the register at cycle </a:t>
            </a:r>
            <a:r>
              <a:rPr lang="en-US" altLang="zh-TW" sz="2400" i="1"/>
              <a:t>t</a:t>
            </a:r>
            <a:r>
              <a:rPr lang="en-US" altLang="zh-TW" sz="2400"/>
              <a:t>+1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62469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62470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2471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2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62473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4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62475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6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2477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8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62479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0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62481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2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62483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4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62485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6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62487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62488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9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62490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491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62492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2493" name="AutoShape 29"/>
              <p:cNvCxnSpPr>
                <a:cxnSpLocks noChangeShapeType="1"/>
                <a:stCxn id="62479" idx="0"/>
                <a:endCxn id="62492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9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grpSp>
        <p:nvGrpSpPr>
          <p:cNvPr id="62501" name="Group 37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2503" name="Group 39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62504" name="Line 4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05" name="Line 41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06" name="Line 4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07" name="Line 4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508" name="Group 44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62509" name="Line 45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0" name="Line 46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1" name="Line 47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2" name="Line 48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62514" name="Line 50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5" name="Text Box 51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62517" name="Line 53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18" name="Line 54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62522" name="AutoShape 58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62523" name="AutoShape 59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62524" name="AutoShape 60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S2</a:t>
            </a:r>
          </a:p>
        </p:txBody>
      </p:sp>
      <p:sp>
        <p:nvSpPr>
          <p:cNvPr id="62525" name="Text Box 61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2526" name="AutoShape 62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register R</a:t>
            </a:r>
          </a:p>
        </p:txBody>
      </p:sp>
      <p:sp>
        <p:nvSpPr>
          <p:cNvPr id="62528" name="AutoShape 64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2529" name="AutoShape 65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2530" name="AutoShape 66"/>
          <p:cNvSpPr>
            <a:spLocks noChangeArrowheads="1"/>
          </p:cNvSpPr>
          <p:nvPr/>
        </p:nvSpPr>
        <p:spPr bwMode="auto">
          <a:xfrm>
            <a:off x="304800" y="3124200"/>
            <a:ext cx="4038600" cy="2286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31" name="Text Box 67"/>
          <p:cNvSpPr txBox="1">
            <a:spLocks noChangeArrowheads="1"/>
          </p:cNvSpPr>
          <p:nvPr/>
        </p:nvSpPr>
        <p:spPr bwMode="auto">
          <a:xfrm>
            <a:off x="3108325" y="2728913"/>
            <a:ext cx="192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combinational circuit</a:t>
            </a:r>
          </a:p>
        </p:txBody>
      </p:sp>
      <p:sp>
        <p:nvSpPr>
          <p:cNvPr id="62532" name="Text Box 68"/>
          <p:cNvSpPr txBox="1">
            <a:spLocks noChangeArrowheads="1"/>
          </p:cNvSpPr>
          <p:nvPr/>
        </p:nvSpPr>
        <p:spPr bwMode="auto">
          <a:xfrm>
            <a:off x="746125" y="3567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62533" name="Text Box 69"/>
          <p:cNvSpPr txBox="1">
            <a:spLocks noChangeArrowheads="1"/>
          </p:cNvSpPr>
          <p:nvPr/>
        </p:nvSpPr>
        <p:spPr bwMode="auto">
          <a:xfrm>
            <a:off x="3352800" y="3581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62534" name="Freeform 70"/>
          <p:cNvSpPr>
            <a:spLocks/>
          </p:cNvSpPr>
          <p:nvPr/>
        </p:nvSpPr>
        <p:spPr bwMode="auto">
          <a:xfrm>
            <a:off x="1270000" y="3048000"/>
            <a:ext cx="203200" cy="1676400"/>
          </a:xfrm>
          <a:custGeom>
            <a:avLst/>
            <a:gdLst>
              <a:gd name="T0" fmla="*/ 16 w 128"/>
              <a:gd name="T1" fmla="*/ 0 h 1056"/>
              <a:gd name="T2" fmla="*/ 16 w 128"/>
              <a:gd name="T3" fmla="*/ 240 h 1056"/>
              <a:gd name="T4" fmla="*/ 112 w 128"/>
              <a:gd name="T5" fmla="*/ 384 h 1056"/>
              <a:gd name="T6" fmla="*/ 112 w 128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56">
                <a:moveTo>
                  <a:pt x="16" y="0"/>
                </a:moveTo>
                <a:cubicBezTo>
                  <a:pt x="8" y="88"/>
                  <a:pt x="0" y="176"/>
                  <a:pt x="16" y="240"/>
                </a:cubicBezTo>
                <a:cubicBezTo>
                  <a:pt x="32" y="304"/>
                  <a:pt x="96" y="248"/>
                  <a:pt x="112" y="384"/>
                </a:cubicBezTo>
                <a:cubicBezTo>
                  <a:pt x="128" y="520"/>
                  <a:pt x="120" y="788"/>
                  <a:pt x="112" y="105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35" name="Freeform 71"/>
          <p:cNvSpPr>
            <a:spLocks/>
          </p:cNvSpPr>
          <p:nvPr/>
        </p:nvSpPr>
        <p:spPr bwMode="auto">
          <a:xfrm>
            <a:off x="2565400" y="3048000"/>
            <a:ext cx="203200" cy="1600200"/>
          </a:xfrm>
          <a:custGeom>
            <a:avLst/>
            <a:gdLst>
              <a:gd name="T0" fmla="*/ 16 w 128"/>
              <a:gd name="T1" fmla="*/ 0 h 1008"/>
              <a:gd name="T2" fmla="*/ 16 w 128"/>
              <a:gd name="T3" fmla="*/ 240 h 1008"/>
              <a:gd name="T4" fmla="*/ 112 w 128"/>
              <a:gd name="T5" fmla="*/ 432 h 1008"/>
              <a:gd name="T6" fmla="*/ 112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6" y="0"/>
                </a:moveTo>
                <a:cubicBezTo>
                  <a:pt x="8" y="84"/>
                  <a:pt x="0" y="168"/>
                  <a:pt x="16" y="240"/>
                </a:cubicBezTo>
                <a:cubicBezTo>
                  <a:pt x="32" y="312"/>
                  <a:pt x="96" y="304"/>
                  <a:pt x="112" y="432"/>
                </a:cubicBezTo>
                <a:cubicBezTo>
                  <a:pt x="128" y="560"/>
                  <a:pt x="120" y="784"/>
                  <a:pt x="112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2538" name="Group 74"/>
          <p:cNvGrpSpPr>
            <a:grpSpLocks/>
          </p:cNvGrpSpPr>
          <p:nvPr/>
        </p:nvGrpSpPr>
        <p:grpSpPr bwMode="auto">
          <a:xfrm>
            <a:off x="7315200" y="4633913"/>
            <a:ext cx="1589088" cy="852487"/>
            <a:chOff x="4608" y="2919"/>
            <a:chExt cx="1001" cy="537"/>
          </a:xfrm>
        </p:grpSpPr>
        <p:sp>
          <p:nvSpPr>
            <p:cNvPr id="62536" name="AutoShape 72"/>
            <p:cNvSpPr>
              <a:spLocks noChangeArrowheads="1"/>
            </p:cNvSpPr>
            <p:nvPr/>
          </p:nvSpPr>
          <p:spPr bwMode="auto">
            <a:xfrm>
              <a:off x="4608" y="2928"/>
              <a:ext cx="192" cy="528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37" name="Text Box 73"/>
            <p:cNvSpPr txBox="1">
              <a:spLocks noChangeArrowheads="1"/>
            </p:cNvSpPr>
            <p:nvPr/>
          </p:nvSpPr>
          <p:spPr bwMode="auto">
            <a:xfrm>
              <a:off x="4790" y="2919"/>
              <a:ext cx="8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follows the</a:t>
              </a:r>
            </a:p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control signal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0" grpId="0" animBg="1"/>
      <p:bldP spid="62531" grpId="0"/>
      <p:bldP spid="62532" grpId="0"/>
      <p:bldP spid="62533" grpId="0"/>
      <p:bldP spid="62534" grpId="0" animBg="1"/>
      <p:bldP spid="625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Goal of this lecture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437312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let you do RTL design using Verilog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2971800"/>
            <a:ext cx="38100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/>
              <a:t>Step 1: always starts from the general framework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control signals: the order sent from control unit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status signals: reports from data path</a:t>
            </a:r>
          </a:p>
          <a:p>
            <a:pPr>
              <a:lnSpc>
                <a:spcPct val="80000"/>
              </a:lnSpc>
            </a:pPr>
            <a:r>
              <a:rPr lang="en-US" altLang="zh-TW" sz="1800"/>
              <a:t>Step 2:  specify the </a:t>
            </a:r>
            <a:r>
              <a:rPr lang="en-US" altLang="zh-TW" sz="1800">
                <a:solidFill>
                  <a:schemeClr val="hlink"/>
                </a:solidFill>
              </a:rPr>
              <a:t>behavior</a:t>
            </a:r>
            <a:r>
              <a:rPr lang="en-US" altLang="zh-TW" sz="1800"/>
              <a:t> of each part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control unit: state-diagram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data path: </a:t>
            </a:r>
            <a:r>
              <a:rPr lang="en-US" altLang="zh-TW" sz="1600">
                <a:solidFill>
                  <a:schemeClr val="hlink"/>
                </a:solidFill>
              </a:rPr>
              <a:t>micro-operation</a:t>
            </a:r>
          </a:p>
          <a:p>
            <a:pPr>
              <a:lnSpc>
                <a:spcPct val="80000"/>
              </a:lnSpc>
            </a:pPr>
            <a:r>
              <a:rPr lang="en-US" altLang="zh-TW" sz="1800"/>
              <a:t>Step 3: design circuits from behavior specification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control unit: state-diagram to circuit (Chapter 5)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data path: micro-operation to circuit (</a:t>
            </a:r>
            <a:r>
              <a:rPr lang="en-US" altLang="zh-TW" sz="1600">
                <a:solidFill>
                  <a:schemeClr val="hlink"/>
                </a:solidFill>
              </a:rPr>
              <a:t>Sec. 7.3 – 7.6</a:t>
            </a:r>
            <a:r>
              <a:rPr lang="en-US" altLang="zh-TW" sz="1600"/>
              <a:t>)</a:t>
            </a: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10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06" name="Group 6"/>
          <p:cNvGrpSpPr>
            <a:grpSpLocks/>
          </p:cNvGrpSpPr>
          <p:nvPr/>
        </p:nvGrpSpPr>
        <p:grpSpPr bwMode="auto">
          <a:xfrm>
            <a:off x="4191000" y="2667000"/>
            <a:ext cx="3276600" cy="1371600"/>
            <a:chOff x="2736" y="1344"/>
            <a:chExt cx="2064" cy="864"/>
          </a:xfrm>
        </p:grpSpPr>
        <p:sp>
          <p:nvSpPr>
            <p:cNvPr id="102407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zh-TW">
                <a:solidFill>
                  <a:schemeClr val="hlink"/>
                </a:solidFill>
              </a:endParaRPr>
            </a:p>
          </p:txBody>
        </p:sp>
        <p:pic>
          <p:nvPicPr>
            <p:cNvPr id="10240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409" name="AutoShape 9"/>
          <p:cNvSpPr>
            <a:spLocks noChangeArrowheads="1"/>
          </p:cNvSpPr>
          <p:nvPr/>
        </p:nvSpPr>
        <p:spPr bwMode="auto">
          <a:xfrm>
            <a:off x="6019800" y="5715000"/>
            <a:ext cx="2667000" cy="685800"/>
          </a:xfrm>
          <a:prstGeom prst="wedgeRoundRectCallout">
            <a:avLst>
              <a:gd name="adj1" fmla="val 12144"/>
              <a:gd name="adj2" fmla="val -1456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K: A=B+C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02410" name="AutoShape 10"/>
          <p:cNvSpPr>
            <a:spLocks noChangeArrowheads="1"/>
          </p:cNvSpPr>
          <p:nvPr/>
        </p:nvSpPr>
        <p:spPr bwMode="auto">
          <a:xfrm>
            <a:off x="152400" y="5334000"/>
            <a:ext cx="3581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794125" y="58054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by EDA tool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data path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Computation at cycle </a:t>
            </a:r>
            <a:r>
              <a:rPr lang="en-US" altLang="zh-TW" sz="2400" i="1"/>
              <a:t>t</a:t>
            </a:r>
            <a:r>
              <a:rPr lang="en-US" altLang="zh-TW" sz="2400"/>
              <a:t> follows the control signals sent at cycle </a:t>
            </a:r>
            <a:r>
              <a:rPr lang="en-US" altLang="zh-TW" sz="2400" i="1"/>
              <a:t>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the result appears on the register at cycle </a:t>
            </a:r>
            <a:r>
              <a:rPr lang="en-US" altLang="zh-TW" sz="2400" i="1">
                <a:solidFill>
                  <a:schemeClr val="hlink"/>
                </a:solidFill>
              </a:rPr>
              <a:t>t</a:t>
            </a:r>
            <a:r>
              <a:rPr lang="en-US" altLang="zh-TW" sz="2400">
                <a:solidFill>
                  <a:schemeClr val="hlink"/>
                </a:solidFill>
              </a:rPr>
              <a:t>+1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63493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63494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3495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496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63497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498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63499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0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3501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63503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63505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6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63507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8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63509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0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63511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3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63514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3515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63516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3517" name="AutoShape 29"/>
              <p:cNvCxnSpPr>
                <a:cxnSpLocks noChangeShapeType="1"/>
                <a:stCxn id="63503" idx="0"/>
                <a:endCxn id="63516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1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grpSp>
        <p:nvGrpSpPr>
          <p:cNvPr id="63525" name="Group 37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3527" name="Group 39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63528" name="Line 4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29" name="Line 41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0" name="Line 4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1" name="Line 4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532" name="Group 44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63533" name="Line 45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4" name="Line 46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5" name="Line 47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6" name="Line 48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63537" name="Group 49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44" name="Text Box 56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63545" name="Text Box 57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63546" name="AutoShape 58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63547" name="AutoShape 59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63548" name="AutoShape 60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S2</a:t>
            </a:r>
          </a:p>
        </p:txBody>
      </p:sp>
      <p:sp>
        <p:nvSpPr>
          <p:cNvPr id="63549" name="Text Box 61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3550" name="AutoShape 62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register R</a:t>
            </a:r>
          </a:p>
        </p:txBody>
      </p:sp>
      <p:sp>
        <p:nvSpPr>
          <p:cNvPr id="63552" name="AutoShape 64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3553" name="AutoShape 65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517525" y="5472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>
            <a:off x="7086600" y="54102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7391400" y="5029200"/>
            <a:ext cx="1181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stored at the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realize the hardware algorithm: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do the required computation at each cycle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and store the result at the next cycle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4518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4519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4520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4521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4522" name="AutoShape 10"/>
              <p:cNvCxnSpPr>
                <a:cxnSpLocks noChangeShapeType="1"/>
                <a:stCxn id="64518" idx="7"/>
                <a:endCxn id="64518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4523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3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4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25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4526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4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7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5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8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4529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6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0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4531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7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2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8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4533" name="AutoShape 21"/>
              <p:cNvCxnSpPr>
                <a:cxnSpLocks noChangeShapeType="1"/>
                <a:stCxn id="64520" idx="2"/>
                <a:endCxn id="64518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534" name="AutoShape 22"/>
              <p:cNvCxnSpPr>
                <a:cxnSpLocks noChangeShapeType="1"/>
                <a:stCxn id="64521" idx="2"/>
                <a:endCxn id="64518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4535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9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536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0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7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1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8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2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9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3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71" name="Group 59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4540" name="Group 28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4541" name="Line 29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4542" name="Group 30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454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4" name="Line 32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5" name="Line 33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6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7" name="Group 35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454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9" name="Line 37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0" name="Line 38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1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4552" name="Group 40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4553" name="Line 41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4555" name="Text Box 43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4556" name="Line 44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57" name="Line 45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58" name="Line 46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59" name="Text Box 47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4560" name="Text Box 48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4561" name="AutoShape 49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4562" name="AutoShape 50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4563" name="AutoShape 51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4564" name="Text Box 52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4565" name="AutoShape 53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4566" name="Text Box 54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4567" name="AutoShape 55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4568" name="AutoShape 56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realize the hardware algorithm: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do the required computation at each cycle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and store the result at the next cycle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5542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5543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5544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5545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5546" name="AutoShape 10"/>
              <p:cNvCxnSpPr>
                <a:cxnSpLocks noChangeShapeType="1"/>
                <a:stCxn id="65542" idx="7"/>
                <a:endCxn id="65542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5547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07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48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49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5550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08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51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09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2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5553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10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4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5555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11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56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12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5557" name="AutoShape 21"/>
              <p:cNvCxnSpPr>
                <a:cxnSpLocks noChangeShapeType="1"/>
                <a:stCxn id="65544" idx="2"/>
                <a:endCxn id="6554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558" name="AutoShape 22"/>
              <p:cNvCxnSpPr>
                <a:cxnSpLocks noChangeShapeType="1"/>
                <a:stCxn id="65545" idx="2"/>
                <a:endCxn id="6554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5559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13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5560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4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1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5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2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6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7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5565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5567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556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69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0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1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72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557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4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5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6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5577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5578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79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5580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4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5585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5586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5587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5588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5589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5590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5591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5592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5593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65594" name="AutoShape 58"/>
          <p:cNvSpPr>
            <a:spLocks noChangeArrowheads="1"/>
          </p:cNvSpPr>
          <p:nvPr/>
        </p:nvSpPr>
        <p:spPr bwMode="auto">
          <a:xfrm>
            <a:off x="1371600" y="41148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95" name="AutoShape 59"/>
          <p:cNvSpPr>
            <a:spLocks noChangeArrowheads="1"/>
          </p:cNvSpPr>
          <p:nvPr/>
        </p:nvSpPr>
        <p:spPr bwMode="auto">
          <a:xfrm>
            <a:off x="7467600" y="4191000"/>
            <a:ext cx="381000" cy="15240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realize the hardware algorithm: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do the required computation at each cycle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and store the result at the next cycle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6565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6566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6567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6568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6569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6570" name="AutoShape 10"/>
              <p:cNvCxnSpPr>
                <a:cxnSpLocks noChangeShapeType="1"/>
                <a:stCxn id="66566" idx="7"/>
                <a:endCxn id="66566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6571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2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573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6574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3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75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4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6577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5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8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6579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6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0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7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6581" name="AutoShape 21"/>
              <p:cNvCxnSpPr>
                <a:cxnSpLocks noChangeShapeType="1"/>
                <a:stCxn id="66568" idx="2"/>
                <a:endCxn id="66566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2" name="AutoShape 22"/>
              <p:cNvCxnSpPr>
                <a:cxnSpLocks noChangeShapeType="1"/>
                <a:stCxn id="66569" idx="2"/>
                <a:endCxn id="66566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6583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8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584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39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0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1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7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2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8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6589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6590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6591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659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3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4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5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6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659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8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9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0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6601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6602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603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6604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6605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6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7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8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6609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6610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6611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6612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6613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6614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6615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6616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6617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66618" name="AutoShape 58"/>
          <p:cNvSpPr>
            <a:spLocks noChangeArrowheads="1"/>
          </p:cNvSpPr>
          <p:nvPr/>
        </p:nvSpPr>
        <p:spPr bwMode="auto">
          <a:xfrm>
            <a:off x="1371600" y="41148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>
            <a:off x="7239000" y="55626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r>
              <a:rPr lang="en-US" altLang="zh-TW"/>
              <a:t>state transition following the state diagram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7590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7591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7592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7593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7594" name="AutoShape 10"/>
              <p:cNvCxnSpPr>
                <a:cxnSpLocks noChangeShapeType="1"/>
                <a:stCxn id="67590" idx="7"/>
                <a:endCxn id="67590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7595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56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96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7598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57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9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58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0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7601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59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2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7603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60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4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61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7605" name="AutoShape 21"/>
              <p:cNvCxnSpPr>
                <a:cxnSpLocks noChangeShapeType="1"/>
                <a:stCxn id="67592" idx="2"/>
                <a:endCxn id="67590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606" name="AutoShape 22"/>
              <p:cNvCxnSpPr>
                <a:cxnSpLocks noChangeShapeType="1"/>
                <a:stCxn id="67593" idx="2"/>
                <a:endCxn id="67590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7607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62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3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4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5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1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6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7613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7614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7615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761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7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8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9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7620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762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2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3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4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7625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7626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27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7628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7629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0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2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7633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7634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7635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7636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7637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7638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7639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7640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7641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67642" name="AutoShape 58"/>
          <p:cNvSpPr>
            <a:spLocks noChangeArrowheads="1"/>
          </p:cNvSpPr>
          <p:nvPr/>
        </p:nvSpPr>
        <p:spPr bwMode="auto">
          <a:xfrm>
            <a:off x="1371600" y="4267200"/>
            <a:ext cx="9906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3" name="Line 59"/>
          <p:cNvSpPr>
            <a:spLocks noChangeShapeType="1"/>
          </p:cNvSpPr>
          <p:nvPr/>
        </p:nvSpPr>
        <p:spPr bwMode="auto">
          <a:xfrm>
            <a:off x="1905000" y="4876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44" name="AutoShape 60"/>
          <p:cNvSpPr>
            <a:spLocks noChangeArrowheads="1"/>
          </p:cNvSpPr>
          <p:nvPr/>
        </p:nvSpPr>
        <p:spPr bwMode="auto">
          <a:xfrm>
            <a:off x="6934200" y="3810000"/>
            <a:ext cx="1066800" cy="228600"/>
          </a:xfrm>
          <a:prstGeom prst="curvedDownArrow">
            <a:avLst>
              <a:gd name="adj1" fmla="val 93333"/>
              <a:gd name="adj2" fmla="val 18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diagram of an working 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r>
              <a:rPr lang="en-US" altLang="zh-TW" sz="2800"/>
              <a:t>You just have to look at the hardware algorithm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26289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682" name="Group 74"/>
          <p:cNvGrpSpPr>
            <a:grpSpLocks/>
          </p:cNvGrpSpPr>
          <p:nvPr/>
        </p:nvGrpSpPr>
        <p:grpSpPr bwMode="auto">
          <a:xfrm>
            <a:off x="2667000" y="2590800"/>
            <a:ext cx="6324600" cy="3979863"/>
            <a:chOff x="1680" y="1632"/>
            <a:chExt cx="3984" cy="2507"/>
          </a:xfrm>
        </p:grpSpPr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225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8616" name="Group 8"/>
            <p:cNvGrpSpPr>
              <a:grpSpLocks/>
            </p:cNvGrpSpPr>
            <p:nvPr/>
          </p:nvGrpSpPr>
          <p:grpSpPr bwMode="auto">
            <a:xfrm>
              <a:off x="2496" y="1632"/>
              <a:ext cx="528" cy="192"/>
              <a:chOff x="960" y="1776"/>
              <a:chExt cx="528" cy="192"/>
            </a:xfrm>
          </p:grpSpPr>
          <p:sp>
            <p:nvSpPr>
              <p:cNvPr id="68617" name="Line 9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18" name="Line 10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19" name="Line 11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21" name="Group 13"/>
            <p:cNvGrpSpPr>
              <a:grpSpLocks/>
            </p:cNvGrpSpPr>
            <p:nvPr/>
          </p:nvGrpSpPr>
          <p:grpSpPr bwMode="auto">
            <a:xfrm>
              <a:off x="3024" y="1632"/>
              <a:ext cx="528" cy="192"/>
              <a:chOff x="960" y="1776"/>
              <a:chExt cx="528" cy="192"/>
            </a:xfrm>
          </p:grpSpPr>
          <p:sp>
            <p:nvSpPr>
              <p:cNvPr id="68622" name="Line 14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3" name="Line 15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5" name="Line 17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1920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grpSp>
          <p:nvGrpSpPr>
            <p:cNvPr id="68627" name="Group 19"/>
            <p:cNvGrpSpPr>
              <a:grpSpLocks/>
            </p:cNvGrpSpPr>
            <p:nvPr/>
          </p:nvGrpSpPr>
          <p:grpSpPr bwMode="auto">
            <a:xfrm>
              <a:off x="3552" y="1632"/>
              <a:ext cx="528" cy="192"/>
              <a:chOff x="960" y="1776"/>
              <a:chExt cx="528" cy="192"/>
            </a:xfrm>
          </p:grpSpPr>
          <p:sp>
            <p:nvSpPr>
              <p:cNvPr id="68628" name="Line 20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9" name="Line 21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0" name="Line 22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1" name="Line 23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32" name="Group 24"/>
            <p:cNvGrpSpPr>
              <a:grpSpLocks/>
            </p:cNvGrpSpPr>
            <p:nvPr/>
          </p:nvGrpSpPr>
          <p:grpSpPr bwMode="auto">
            <a:xfrm>
              <a:off x="4080" y="1632"/>
              <a:ext cx="528" cy="192"/>
              <a:chOff x="960" y="1776"/>
              <a:chExt cx="528" cy="192"/>
            </a:xfrm>
          </p:grpSpPr>
          <p:sp>
            <p:nvSpPr>
              <p:cNvPr id="68633" name="Line 25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4" name="Line 26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5" name="Line 27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37" name="Group 29"/>
            <p:cNvGrpSpPr>
              <a:grpSpLocks/>
            </p:cNvGrpSpPr>
            <p:nvPr/>
          </p:nvGrpSpPr>
          <p:grpSpPr bwMode="auto">
            <a:xfrm>
              <a:off x="4608" y="1632"/>
              <a:ext cx="528" cy="192"/>
              <a:chOff x="960" y="1776"/>
              <a:chExt cx="528" cy="192"/>
            </a:xfrm>
          </p:grpSpPr>
          <p:sp>
            <p:nvSpPr>
              <p:cNvPr id="68638" name="Line 30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9" name="Line 31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0" name="Line 32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1" name="Line 33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42" name="Group 34"/>
            <p:cNvGrpSpPr>
              <a:grpSpLocks/>
            </p:cNvGrpSpPr>
            <p:nvPr/>
          </p:nvGrpSpPr>
          <p:grpSpPr bwMode="auto">
            <a:xfrm>
              <a:off x="5136" y="1632"/>
              <a:ext cx="528" cy="192"/>
              <a:chOff x="960" y="1776"/>
              <a:chExt cx="528" cy="192"/>
            </a:xfrm>
          </p:grpSpPr>
          <p:sp>
            <p:nvSpPr>
              <p:cNvPr id="68643" name="Line 35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4" name="Line 36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5" name="Line 37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6" name="Line 38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47" name="AutoShape 39"/>
            <p:cNvSpPr>
              <a:spLocks noChangeArrowheads="1"/>
            </p:cNvSpPr>
            <p:nvPr/>
          </p:nvSpPr>
          <p:spPr bwMode="auto">
            <a:xfrm>
              <a:off x="2496" y="1920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68648" name="Text Box 40"/>
            <p:cNvSpPr txBox="1">
              <a:spLocks noChangeArrowheads="1"/>
            </p:cNvSpPr>
            <p:nvPr/>
          </p:nvSpPr>
          <p:spPr bwMode="auto">
            <a:xfrm>
              <a:off x="1920" y="22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68649" name="AutoShape 41"/>
            <p:cNvSpPr>
              <a:spLocks noChangeArrowheads="1"/>
            </p:cNvSpPr>
            <p:nvPr/>
          </p:nvSpPr>
          <p:spPr bwMode="auto">
            <a:xfrm>
              <a:off x="2496" y="2256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8</a:t>
              </a:r>
            </a:p>
          </p:txBody>
        </p:sp>
        <p:sp>
          <p:nvSpPr>
            <p:cNvPr id="68650" name="Text Box 42"/>
            <p:cNvSpPr txBox="1">
              <a:spLocks noChangeArrowheads="1"/>
            </p:cNvSpPr>
            <p:nvPr/>
          </p:nvSpPr>
          <p:spPr bwMode="auto">
            <a:xfrm>
              <a:off x="1862" y="2583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68651" name="AutoShape 43"/>
            <p:cNvSpPr>
              <a:spLocks noChangeArrowheads="1"/>
            </p:cNvSpPr>
            <p:nvPr/>
          </p:nvSpPr>
          <p:spPr bwMode="auto">
            <a:xfrm>
              <a:off x="2496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8652" name="AutoShape 44"/>
            <p:cNvSpPr>
              <a:spLocks noChangeArrowheads="1"/>
            </p:cNvSpPr>
            <p:nvPr/>
          </p:nvSpPr>
          <p:spPr bwMode="auto">
            <a:xfrm>
              <a:off x="3072" y="2592"/>
              <a:ext cx="24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68653" name="Text Box 45"/>
            <p:cNvSpPr txBox="1">
              <a:spLocks noChangeArrowheads="1"/>
            </p:cNvSpPr>
            <p:nvPr/>
          </p:nvSpPr>
          <p:spPr bwMode="auto">
            <a:xfrm>
              <a:off x="1680" y="3312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(L, S1, S0)</a:t>
              </a:r>
            </a:p>
          </p:txBody>
        </p:sp>
        <p:sp>
          <p:nvSpPr>
            <p:cNvPr id="68654" name="Text Box 46"/>
            <p:cNvSpPr txBox="1">
              <a:spLocks noChangeArrowheads="1"/>
            </p:cNvSpPr>
            <p:nvPr/>
          </p:nvSpPr>
          <p:spPr bwMode="auto">
            <a:xfrm>
              <a:off x="1872" y="2976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state</a:t>
              </a:r>
            </a:p>
          </p:txBody>
        </p:sp>
        <p:sp>
          <p:nvSpPr>
            <p:cNvPr id="68655" name="AutoShape 47"/>
            <p:cNvSpPr>
              <a:spLocks noChangeArrowheads="1"/>
            </p:cNvSpPr>
            <p:nvPr/>
          </p:nvSpPr>
          <p:spPr bwMode="auto">
            <a:xfrm>
              <a:off x="2496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68658" name="Text Box 50"/>
            <p:cNvSpPr txBox="1">
              <a:spLocks noChangeArrowheads="1"/>
            </p:cNvSpPr>
            <p:nvPr/>
          </p:nvSpPr>
          <p:spPr bwMode="auto">
            <a:xfrm>
              <a:off x="1776" y="360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  <p:sp>
          <p:nvSpPr>
            <p:cNvPr id="68660" name="Text Box 52"/>
            <p:cNvSpPr txBox="1">
              <a:spLocks noChangeArrowheads="1"/>
            </p:cNvSpPr>
            <p:nvPr/>
          </p:nvSpPr>
          <p:spPr bwMode="auto">
            <a:xfrm>
              <a:off x="1910" y="392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68662" name="AutoShape 54"/>
            <p:cNvSpPr>
              <a:spLocks noChangeArrowheads="1"/>
            </p:cNvSpPr>
            <p:nvPr/>
          </p:nvSpPr>
          <p:spPr bwMode="auto">
            <a:xfrm>
              <a:off x="2496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(0,X,X)</a:t>
              </a:r>
            </a:p>
          </p:txBody>
        </p:sp>
        <p:sp>
          <p:nvSpPr>
            <p:cNvPr id="68663" name="AutoShape 55"/>
            <p:cNvSpPr>
              <a:spLocks noChangeArrowheads="1"/>
            </p:cNvSpPr>
            <p:nvPr/>
          </p:nvSpPr>
          <p:spPr bwMode="auto">
            <a:xfrm>
              <a:off x="2496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4" name="AutoShape 56"/>
            <p:cNvSpPr>
              <a:spLocks noChangeArrowheads="1"/>
            </p:cNvSpPr>
            <p:nvPr/>
          </p:nvSpPr>
          <p:spPr bwMode="auto">
            <a:xfrm>
              <a:off x="2496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5" name="AutoShape 57"/>
            <p:cNvSpPr>
              <a:spLocks noChangeArrowheads="1"/>
            </p:cNvSpPr>
            <p:nvPr/>
          </p:nvSpPr>
          <p:spPr bwMode="auto">
            <a:xfrm>
              <a:off x="3072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68666" name="AutoShape 58"/>
            <p:cNvSpPr>
              <a:spLocks noChangeArrowheads="1"/>
            </p:cNvSpPr>
            <p:nvPr/>
          </p:nvSpPr>
          <p:spPr bwMode="auto">
            <a:xfrm>
              <a:off x="3072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(1,1,1)</a:t>
              </a:r>
            </a:p>
          </p:txBody>
        </p:sp>
        <p:sp>
          <p:nvSpPr>
            <p:cNvPr id="68667" name="AutoShape 59"/>
            <p:cNvSpPr>
              <a:spLocks noChangeArrowheads="1"/>
            </p:cNvSpPr>
            <p:nvPr/>
          </p:nvSpPr>
          <p:spPr bwMode="auto">
            <a:xfrm>
              <a:off x="3072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8" name="AutoShape 60"/>
            <p:cNvSpPr>
              <a:spLocks noChangeArrowheads="1"/>
            </p:cNvSpPr>
            <p:nvPr/>
          </p:nvSpPr>
          <p:spPr bwMode="auto">
            <a:xfrm>
              <a:off x="3072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9" name="AutoShape 61"/>
            <p:cNvSpPr>
              <a:spLocks noChangeArrowheads="1"/>
            </p:cNvSpPr>
            <p:nvPr/>
          </p:nvSpPr>
          <p:spPr bwMode="auto">
            <a:xfrm>
              <a:off x="3648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68670" name="AutoShape 62"/>
            <p:cNvSpPr>
              <a:spLocks noChangeArrowheads="1"/>
            </p:cNvSpPr>
            <p:nvPr/>
          </p:nvSpPr>
          <p:spPr bwMode="auto">
            <a:xfrm>
              <a:off x="3648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-5</a:t>
              </a:r>
            </a:p>
          </p:txBody>
        </p:sp>
        <p:sp>
          <p:nvSpPr>
            <p:cNvPr id="68671" name="AutoShape 63"/>
            <p:cNvSpPr>
              <a:spLocks noChangeArrowheads="1"/>
            </p:cNvSpPr>
            <p:nvPr/>
          </p:nvSpPr>
          <p:spPr bwMode="auto">
            <a:xfrm>
              <a:off x="3648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(0,X,X)</a:t>
              </a:r>
            </a:p>
          </p:txBody>
        </p:sp>
        <p:sp>
          <p:nvSpPr>
            <p:cNvPr id="68672" name="AutoShape 64"/>
            <p:cNvSpPr>
              <a:spLocks noChangeArrowheads="1"/>
            </p:cNvSpPr>
            <p:nvPr/>
          </p:nvSpPr>
          <p:spPr bwMode="auto">
            <a:xfrm>
              <a:off x="3648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8673" name="AutoShape 65"/>
            <p:cNvSpPr>
              <a:spLocks noChangeArrowheads="1"/>
            </p:cNvSpPr>
            <p:nvPr/>
          </p:nvSpPr>
          <p:spPr bwMode="auto">
            <a:xfrm>
              <a:off x="4224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sp>
          <p:nvSpPr>
            <p:cNvPr id="68674" name="AutoShape 66"/>
            <p:cNvSpPr>
              <a:spLocks noChangeArrowheads="1"/>
            </p:cNvSpPr>
            <p:nvPr/>
          </p:nvSpPr>
          <p:spPr bwMode="auto">
            <a:xfrm>
              <a:off x="4224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(1,0,0)</a:t>
              </a:r>
            </a:p>
          </p:txBody>
        </p:sp>
        <p:sp>
          <p:nvSpPr>
            <p:cNvPr id="68676" name="AutoShape 68"/>
            <p:cNvSpPr>
              <a:spLocks noChangeArrowheads="1"/>
            </p:cNvSpPr>
            <p:nvPr/>
          </p:nvSpPr>
          <p:spPr bwMode="auto">
            <a:xfrm>
              <a:off x="4224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-5</a:t>
              </a:r>
            </a:p>
          </p:txBody>
        </p:sp>
        <p:sp>
          <p:nvSpPr>
            <p:cNvPr id="68677" name="AutoShape 69"/>
            <p:cNvSpPr>
              <a:spLocks noChangeArrowheads="1"/>
            </p:cNvSpPr>
            <p:nvPr/>
          </p:nvSpPr>
          <p:spPr bwMode="auto">
            <a:xfrm>
              <a:off x="4224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8678" name="AutoShape 70"/>
            <p:cNvSpPr>
              <a:spLocks noChangeArrowheads="1"/>
            </p:cNvSpPr>
            <p:nvPr/>
          </p:nvSpPr>
          <p:spPr bwMode="auto">
            <a:xfrm>
              <a:off x="4800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5</a:t>
              </a:r>
            </a:p>
          </p:txBody>
        </p:sp>
        <p:sp>
          <p:nvSpPr>
            <p:cNvPr id="68679" name="AutoShape 71"/>
            <p:cNvSpPr>
              <a:spLocks noChangeArrowheads="1"/>
            </p:cNvSpPr>
            <p:nvPr/>
          </p:nvSpPr>
          <p:spPr bwMode="auto">
            <a:xfrm>
              <a:off x="4800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68680" name="AutoShape 72"/>
            <p:cNvSpPr>
              <a:spLocks noChangeArrowheads="1"/>
            </p:cNvSpPr>
            <p:nvPr/>
          </p:nvSpPr>
          <p:spPr bwMode="auto">
            <a:xfrm>
              <a:off x="4800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68681" name="AutoShape 73"/>
            <p:cNvSpPr>
              <a:spLocks noChangeArrowheads="1"/>
            </p:cNvSpPr>
            <p:nvPr/>
          </p:nvSpPr>
          <p:spPr bwMode="auto">
            <a:xfrm>
              <a:off x="4800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(0,X,X)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Verilog coding to realize the RTL design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Guidelines to efficient and correct Verilog coding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Follow the RTL design method means: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you have to get this!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4495800" y="2667000"/>
            <a:ext cx="4019550" cy="3886200"/>
            <a:chOff x="2784" y="1680"/>
            <a:chExt cx="2532" cy="2448"/>
          </a:xfrm>
        </p:grpSpPr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2710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2711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2713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4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2715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6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2717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2719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0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2721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2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2723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4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2725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2727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2728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9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2730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31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2733" name="AutoShape 29"/>
              <p:cNvCxnSpPr>
                <a:cxnSpLocks noChangeShapeType="1"/>
                <a:stCxn id="72719" idx="0"/>
                <a:endCxn id="72732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72740" name="Group 36"/>
          <p:cNvGrpSpPr>
            <a:grpSpLocks/>
          </p:cNvGrpSpPr>
          <p:nvPr/>
        </p:nvGrpSpPr>
        <p:grpSpPr bwMode="auto">
          <a:xfrm>
            <a:off x="762000" y="2971800"/>
            <a:ext cx="3670300" cy="3581400"/>
            <a:chOff x="373" y="1872"/>
            <a:chExt cx="2312" cy="2256"/>
          </a:xfrm>
        </p:grpSpPr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72742" name="Oval 3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72743" name="Oval 39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72744" name="Oval 40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72745" name="Oval 4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72746" name="AutoShape 42"/>
              <p:cNvCxnSpPr>
                <a:cxnSpLocks noChangeShapeType="1"/>
                <a:stCxn id="72742" idx="7"/>
                <a:endCxn id="72742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2747" name="Object 43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5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48" name="Line 44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4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72750" name="Object 46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6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51" name="Object 47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7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52" name="Line 4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3" name="Object 49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8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54" name="Line 50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5" name="Object 51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9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56" name="Object 52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80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2757" name="AutoShape 53"/>
              <p:cNvCxnSpPr>
                <a:cxnSpLocks noChangeShapeType="1"/>
                <a:stCxn id="72744" idx="2"/>
                <a:endCxn id="7274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758" name="AutoShape 54"/>
              <p:cNvCxnSpPr>
                <a:cxnSpLocks noChangeShapeType="1"/>
                <a:stCxn id="72745" idx="2"/>
                <a:endCxn id="7274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2759" name="Object 55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81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2760" name="Object 56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2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61" name="Object 57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3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62" name="Object 58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4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63" name="Object 59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5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Guidelines to efficient and correct Verilog coding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1638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(1) Follow the RTL design method to get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data path in block diagram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control unit in finite-state machine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(2) Translate your circuit in mind to Verilog with </a:t>
            </a:r>
            <a:r>
              <a:rPr lang="en-US" altLang="zh-TW" sz="2800">
                <a:solidFill>
                  <a:schemeClr val="hlink"/>
                </a:solidFill>
              </a:rPr>
              <a:t>standard coding style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block-by-block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be aware of combinational and sequential circuit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3734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36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3737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38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3739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0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3741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3743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3745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6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3747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8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3749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0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3751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3752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3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3754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55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3756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3757" name="AutoShape 29"/>
              <p:cNvCxnSpPr>
                <a:cxnSpLocks noChangeShapeType="1"/>
                <a:stCxn id="73743" idx="0"/>
                <a:endCxn id="73756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9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1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Begin of our design example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R=|A-B|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5780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5781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5782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3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5784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5786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7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5788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9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5790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1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5792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3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5794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5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5796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7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5798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0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5801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5802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5803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5804" name="AutoShape 28"/>
              <p:cNvCxnSpPr>
                <a:cxnSpLocks noChangeShapeType="1"/>
                <a:stCxn id="75790" idx="0"/>
                <a:endCxn id="75803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5815" name="AutoShape 39"/>
          <p:cNvSpPr>
            <a:spLocks noChangeArrowheads="1"/>
          </p:cNvSpPr>
          <p:nvPr/>
        </p:nvSpPr>
        <p:spPr bwMode="auto">
          <a:xfrm>
            <a:off x="304800" y="2133600"/>
            <a:ext cx="16764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816" name="AutoShape 40"/>
          <p:cNvSpPr>
            <a:spLocks noChangeArrowheads="1"/>
          </p:cNvSpPr>
          <p:nvPr/>
        </p:nvSpPr>
        <p:spPr bwMode="auto">
          <a:xfrm>
            <a:off x="4953000" y="2819400"/>
            <a:ext cx="3505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6804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6805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6806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07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6808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09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6810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1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6812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3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6814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5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6816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7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6818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9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6820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21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6822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6823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24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6825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26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6827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6828" name="AutoShape 28"/>
              <p:cNvCxnSpPr>
                <a:cxnSpLocks noChangeShapeType="1"/>
                <a:stCxn id="76814" idx="0"/>
                <a:endCxn id="76827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6829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0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6831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2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4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6836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6839" name="AutoShape 39"/>
          <p:cNvSpPr>
            <a:spLocks noChangeArrowheads="1"/>
          </p:cNvSpPr>
          <p:nvPr/>
        </p:nvSpPr>
        <p:spPr bwMode="auto">
          <a:xfrm>
            <a:off x="2209800" y="2133600"/>
            <a:ext cx="16764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40" name="AutoShape 40"/>
          <p:cNvSpPr>
            <a:spLocks noChangeArrowheads="1"/>
          </p:cNvSpPr>
          <p:nvPr/>
        </p:nvSpPr>
        <p:spPr bwMode="auto">
          <a:xfrm>
            <a:off x="4953000" y="3124200"/>
            <a:ext cx="3505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7828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7829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7830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1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5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7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7838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9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7840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1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7842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3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7844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5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7846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7847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8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7849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7850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7851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7852" name="AutoShape 28"/>
              <p:cNvCxnSpPr>
                <a:cxnSpLocks noChangeShapeType="1"/>
                <a:stCxn id="77838" idx="0"/>
                <a:endCxn id="77851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6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8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7860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7863" name="AutoShape 39"/>
          <p:cNvSpPr>
            <a:spLocks noChangeArrowheads="1"/>
          </p:cNvSpPr>
          <p:nvPr/>
        </p:nvSpPr>
        <p:spPr bwMode="auto">
          <a:xfrm>
            <a:off x="685800" y="3276600"/>
            <a:ext cx="35052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64" name="AutoShape 40"/>
          <p:cNvSpPr>
            <a:spLocks noChangeArrowheads="1"/>
          </p:cNvSpPr>
          <p:nvPr/>
        </p:nvSpPr>
        <p:spPr bwMode="auto">
          <a:xfrm>
            <a:off x="4953000" y="3352800"/>
            <a:ext cx="3733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8852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8853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8854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55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8856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8858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59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8860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8862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3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8864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5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8866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8868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9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8870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8871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2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8873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8874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8875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8876" name="AutoShape 28"/>
              <p:cNvCxnSpPr>
                <a:cxnSpLocks noChangeShapeType="1"/>
                <a:stCxn id="78862" idx="0"/>
                <a:endCxn id="78875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8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8887" name="AutoShape 39"/>
          <p:cNvSpPr>
            <a:spLocks noChangeArrowheads="1"/>
          </p:cNvSpPr>
          <p:nvPr/>
        </p:nvSpPr>
        <p:spPr bwMode="auto">
          <a:xfrm>
            <a:off x="152400" y="4876800"/>
            <a:ext cx="3505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8" name="AutoShape 40"/>
          <p:cNvSpPr>
            <a:spLocks noChangeArrowheads="1"/>
          </p:cNvSpPr>
          <p:nvPr/>
        </p:nvSpPr>
        <p:spPr bwMode="auto">
          <a:xfrm>
            <a:off x="4876800" y="4191000"/>
            <a:ext cx="37338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control unit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r>
              <a:rPr lang="en-US" altLang="zh-TW" sz="2800"/>
              <a:t>the circuit framework from finite-state machine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762000" y="2819400"/>
            <a:ext cx="3670300" cy="3581400"/>
            <a:chOff x="373" y="1872"/>
            <a:chExt cx="2312" cy="2256"/>
          </a:xfrm>
        </p:grpSpPr>
        <p:grpSp>
          <p:nvGrpSpPr>
            <p:cNvPr id="79877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79878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79879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79880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79881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79882" name="AutoShape 10"/>
              <p:cNvCxnSpPr>
                <a:cxnSpLocks noChangeShapeType="1"/>
                <a:stCxn id="79878" idx="7"/>
                <a:endCxn id="79878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9883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22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4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885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79886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23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7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24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8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9889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25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0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9891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26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92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27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9893" name="AutoShape 21"/>
              <p:cNvCxnSpPr>
                <a:cxnSpLocks noChangeShapeType="1"/>
                <a:stCxn id="79880" idx="2"/>
                <a:endCxn id="79878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894" name="AutoShape 22"/>
              <p:cNvCxnSpPr>
                <a:cxnSpLocks noChangeShapeType="1"/>
                <a:stCxn id="79881" idx="2"/>
                <a:endCxn id="79878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9895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28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896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9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7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0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8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1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9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2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00" name="Group 28"/>
          <p:cNvGrpSpPr>
            <a:grpSpLocks/>
          </p:cNvGrpSpPr>
          <p:nvPr/>
        </p:nvGrpSpPr>
        <p:grpSpPr bwMode="auto">
          <a:xfrm>
            <a:off x="4724400" y="3200400"/>
            <a:ext cx="3962400" cy="2952750"/>
            <a:chOff x="2928" y="1968"/>
            <a:chExt cx="2496" cy="1860"/>
          </a:xfrm>
        </p:grpSpPr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>
              <a:off x="4464" y="2400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D flip-flops</a:t>
              </a:r>
            </a:p>
            <a:p>
              <a:pPr algn="ctr"/>
              <a:r>
                <a:rPr lang="en-US" altLang="zh-TW"/>
                <a:t>state [1:0]</a:t>
              </a:r>
            </a:p>
          </p:txBody>
        </p:sp>
        <p:sp>
          <p:nvSpPr>
            <p:cNvPr id="79902" name="AutoShape 30"/>
            <p:cNvSpPr>
              <a:spLocks noChangeArrowheads="1"/>
            </p:cNvSpPr>
            <p:nvPr/>
          </p:nvSpPr>
          <p:spPr bwMode="auto">
            <a:xfrm>
              <a:off x="3334" y="196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5232" y="264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 flipV="1">
              <a:off x="5424" y="2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 flipH="1">
              <a:off x="4224" y="225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6" name="Line 34"/>
            <p:cNvSpPr>
              <a:spLocks noChangeShapeType="1"/>
            </p:cNvSpPr>
            <p:nvPr/>
          </p:nvSpPr>
          <p:spPr bwMode="auto">
            <a:xfrm>
              <a:off x="4224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7" name="Line 35"/>
            <p:cNvSpPr>
              <a:spLocks noChangeShapeType="1"/>
            </p:cNvSpPr>
            <p:nvPr/>
          </p:nvSpPr>
          <p:spPr bwMode="auto">
            <a:xfrm>
              <a:off x="3016" y="328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2928" y="3024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22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4512" y="3216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{L, S1, S0}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control unit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r>
              <a:rPr lang="en-US" altLang="zh-TW"/>
              <a:t>decomposition for better coding style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762000" y="2819400"/>
            <a:ext cx="3670300" cy="3581400"/>
            <a:chOff x="373" y="1872"/>
            <a:chExt cx="2312" cy="2256"/>
          </a:xfrm>
        </p:grpSpPr>
        <p:grpSp>
          <p:nvGrpSpPr>
            <p:cNvPr id="80901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80902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80903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80904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80905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80906" name="AutoShape 10"/>
              <p:cNvCxnSpPr>
                <a:cxnSpLocks noChangeShapeType="1"/>
                <a:stCxn id="80902" idx="7"/>
                <a:endCxn id="80902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80907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3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08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09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80910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4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11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5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2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0913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6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4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0915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7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16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8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0917" name="AutoShape 21"/>
              <p:cNvCxnSpPr>
                <a:cxnSpLocks noChangeShapeType="1"/>
                <a:stCxn id="80904" idx="2"/>
                <a:endCxn id="8090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918" name="AutoShape 22"/>
              <p:cNvCxnSpPr>
                <a:cxnSpLocks noChangeShapeType="1"/>
                <a:stCxn id="80905" idx="2"/>
                <a:endCxn id="8090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80919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59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0920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0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1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1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2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2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3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3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41" name="Group 45"/>
          <p:cNvGrpSpPr>
            <a:grpSpLocks/>
          </p:cNvGrpSpPr>
          <p:nvPr/>
        </p:nvGrpSpPr>
        <p:grpSpPr bwMode="auto">
          <a:xfrm>
            <a:off x="4648200" y="3657600"/>
            <a:ext cx="4021138" cy="2438400"/>
            <a:chOff x="2928" y="2304"/>
            <a:chExt cx="2533" cy="1536"/>
          </a:xfrm>
        </p:grpSpPr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4512" y="2448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D flip-flops</a:t>
              </a:r>
            </a:p>
            <a:p>
              <a:pPr algn="ctr"/>
              <a:r>
                <a:rPr lang="en-US" altLang="zh-TW"/>
                <a:t>state [1:0]</a:t>
              </a:r>
            </a:p>
          </p:txBody>
        </p:sp>
        <p:sp>
          <p:nvSpPr>
            <p:cNvPr id="80926" name="AutoShape 30"/>
            <p:cNvSpPr>
              <a:spLocks noChangeArrowheads="1"/>
            </p:cNvSpPr>
            <p:nvPr/>
          </p:nvSpPr>
          <p:spPr bwMode="auto">
            <a:xfrm>
              <a:off x="3382" y="2304"/>
              <a:ext cx="907" cy="7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>
              <a:off x="5280" y="26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>
              <a:off x="427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024" y="360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2" name="Text Box 36"/>
            <p:cNvSpPr txBox="1">
              <a:spLocks noChangeArrowheads="1"/>
            </p:cNvSpPr>
            <p:nvPr/>
          </p:nvSpPr>
          <p:spPr bwMode="auto">
            <a:xfrm>
              <a:off x="2928" y="360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272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4560" y="3264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{L, S1, S0}</a:t>
              </a:r>
            </a:p>
          </p:txBody>
        </p:sp>
        <p:sp>
          <p:nvSpPr>
            <p:cNvPr id="80935" name="AutoShape 39"/>
            <p:cNvSpPr>
              <a:spLocks noChangeArrowheads="1"/>
            </p:cNvSpPr>
            <p:nvPr/>
          </p:nvSpPr>
          <p:spPr bwMode="auto">
            <a:xfrm>
              <a:off x="3360" y="3120"/>
              <a:ext cx="907" cy="7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3168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3168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80939" name="AutoShape 43"/>
            <p:cNvCxnSpPr>
              <a:cxnSpLocks noChangeShapeType="1"/>
              <a:stCxn id="80927" idx="1"/>
              <a:endCxn id="80938" idx="0"/>
            </p:cNvCxnSpPr>
            <p:nvPr/>
          </p:nvCxnSpPr>
          <p:spPr bwMode="auto">
            <a:xfrm rot="5400000">
              <a:off x="3955" y="1901"/>
              <a:ext cx="720" cy="2293"/>
            </a:xfrm>
            <a:prstGeom prst="bentConnector3">
              <a:avLst>
                <a:gd name="adj1" fmla="val -723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940" name="Oval 44"/>
            <p:cNvSpPr>
              <a:spLocks noChangeArrowheads="1"/>
            </p:cNvSpPr>
            <p:nvPr/>
          </p:nvSpPr>
          <p:spPr bwMode="auto">
            <a:xfrm>
              <a:off x="3139" y="2564"/>
              <a:ext cx="96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887662" cy="1462087"/>
          </a:xfrm>
        </p:spPr>
        <p:txBody>
          <a:bodyPr/>
          <a:lstStyle/>
          <a:p>
            <a:r>
              <a:rPr lang="en-US" altLang="zh-TW"/>
              <a:t>Coding the</a:t>
            </a:r>
            <a:br>
              <a:rPr lang="en-US" altLang="zh-TW"/>
            </a:br>
            <a:r>
              <a:rPr lang="en-US" altLang="zh-TW"/>
              <a:t>control unit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3622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7051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953000" y="609600"/>
            <a:ext cx="3687763" cy="5724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//the state transition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else 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`S0:	state &lt;= (start)? `S1: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`S1:	state &lt;= `S2;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`S2:	state &lt;= (R7)? `S3: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`S3: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//the state transition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//generate control signals output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`S0: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`S1:	{L, S} = 2'b11;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`S2: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`S3:	{L, S} = 2'b10;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887662" cy="1462087"/>
          </a:xfrm>
        </p:spPr>
        <p:txBody>
          <a:bodyPr/>
          <a:lstStyle/>
          <a:p>
            <a:r>
              <a:rPr lang="en-US" altLang="zh-TW"/>
              <a:t>Coding the</a:t>
            </a:r>
            <a:br>
              <a:rPr lang="en-US" altLang="zh-TW"/>
            </a:br>
            <a:r>
              <a:rPr lang="en-US" altLang="zh-TW"/>
              <a:t>control unit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3622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7051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953000" y="609600"/>
            <a:ext cx="3687763" cy="5724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//the state transition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else 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`S0:	state &lt;= (start)? `S1: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`S1:	state &lt;= `S2;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`S2:	state &lt;= (R7)? `S3: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`S3: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//the state transition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//generate control signals output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`S0: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`S1:	{L, S} = 2'b11;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`S2: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`S3:	{L, S} = 2'b10;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990600" y="4419600"/>
            <a:ext cx="2895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4800600" y="533400"/>
            <a:ext cx="3810000" cy="3352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4495800" y="4495800"/>
            <a:ext cx="2971800" cy="685800"/>
          </a:xfrm>
          <a:prstGeom prst="wedgeRoundRectCallout">
            <a:avLst>
              <a:gd name="adj1" fmla="val -3954"/>
              <a:gd name="adj2" fmla="val -13449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describe the state-transition rules case-by-case</a:t>
            </a:r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auto">
          <a:xfrm>
            <a:off x="4572000" y="5562600"/>
            <a:ext cx="35052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standard coding style of</a:t>
            </a:r>
          </a:p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sequential circuit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887662" cy="1462087"/>
          </a:xfrm>
        </p:spPr>
        <p:txBody>
          <a:bodyPr/>
          <a:lstStyle/>
          <a:p>
            <a:r>
              <a:rPr lang="en-US" altLang="zh-TW"/>
              <a:t>Coding the</a:t>
            </a:r>
            <a:br>
              <a:rPr lang="en-US" altLang="zh-TW"/>
            </a:br>
            <a:r>
              <a:rPr lang="en-US" altLang="zh-TW"/>
              <a:t>control unit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3622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7051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953000" y="609600"/>
            <a:ext cx="3687763" cy="5724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//the state transition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else 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`S0:	state &lt;= (start)? `S1: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`S1:	state &lt;= `S2;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`S2:	state &lt;= (R7)? `S3: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`S3: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//the state transition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//generate control signals output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`S0: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`S1:	{L, S} = 2'b11;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`S2: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`S3:	{L, S} = 2'b10;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914400" y="5486400"/>
            <a:ext cx="2895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4724400" y="3962400"/>
            <a:ext cx="32766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5181600" y="2514600"/>
            <a:ext cx="2971800" cy="838200"/>
          </a:xfrm>
          <a:prstGeom prst="wedgeRoundRectCallout">
            <a:avLst>
              <a:gd name="adj1" fmla="val -18806"/>
              <a:gd name="adj2" fmla="val 11723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describe the rules the send-out control signals for each state</a:t>
            </a: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4876800" y="1219200"/>
            <a:ext cx="35052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standard coding style of</a:t>
            </a:r>
          </a:p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combinational circuit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top-level of the hardware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5638800" cy="1182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connecting the control unit and the data path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using standard structural description</a:t>
            </a: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685800" y="3886200"/>
            <a:ext cx="4114800" cy="1457325"/>
            <a:chOff x="336" y="2544"/>
            <a:chExt cx="2592" cy="918"/>
          </a:xfrm>
        </p:grpSpPr>
        <p:pic>
          <p:nvPicPr>
            <p:cNvPr id="860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40"/>
              <a:ext cx="2592" cy="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86022" name="Object 6"/>
            <p:cNvGraphicFramePr>
              <a:graphicFrameLocks noChangeAspect="1"/>
            </p:cNvGraphicFramePr>
            <p:nvPr/>
          </p:nvGraphicFramePr>
          <p:xfrm>
            <a:off x="1392" y="2544"/>
            <a:ext cx="48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6" name="方程式" r:id="rId4" imgW="558720" imgH="203040" progId="Equation.3">
                    <p:embed/>
                  </p:oleObj>
                </mc:Choice>
                <mc:Fallback>
                  <p:oleObj name="方程式" r:id="rId4" imgW="55872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44"/>
                          <a:ext cx="48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1392" y="2976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</p:grp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6553200" y="1981200"/>
            <a:ext cx="2151063" cy="45021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control_unit u_control (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.start (start),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.R7 (R[7]),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.L (L),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.S (S),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.reset (reset),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.clk (clk)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);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data_path u_data_path (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.A (A),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.B (B),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.L (L),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.S (S),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 (R),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.reset (reset),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.clk (clk)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r>
              <a:rPr lang="en-US" altLang="zh-TW" sz="2800"/>
              <a:t>Design a hardware to compute R=|A-B| using only </a:t>
            </a:r>
            <a:r>
              <a:rPr lang="en-US" altLang="zh-TW" sz="2800">
                <a:solidFill>
                  <a:schemeClr val="hlink"/>
                </a:solidFill>
              </a:rPr>
              <a:t>one</a:t>
            </a:r>
            <a:r>
              <a:rPr lang="en-US" altLang="zh-TW" sz="2800"/>
              <a:t> adder</a:t>
            </a:r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2667000" y="3352800"/>
            <a:ext cx="2971800" cy="2393950"/>
            <a:chOff x="1440" y="1968"/>
            <a:chExt cx="1872" cy="1508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2016" y="2448"/>
              <a:ext cx="129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R=|A-B|</a:t>
              </a:r>
            </a:p>
          </p:txBody>
        </p:sp>
        <p:grpSp>
          <p:nvGrpSpPr>
            <p:cNvPr id="10249" name="Group 9"/>
            <p:cNvGrpSpPr>
              <a:grpSpLocks/>
            </p:cNvGrpSpPr>
            <p:nvPr/>
          </p:nvGrpSpPr>
          <p:grpSpPr bwMode="auto">
            <a:xfrm>
              <a:off x="2304" y="1968"/>
              <a:ext cx="266" cy="480"/>
              <a:chOff x="2304" y="1968"/>
              <a:chExt cx="266" cy="480"/>
            </a:xfrm>
          </p:grpSpPr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2390" y="219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10250" name="Group 10"/>
            <p:cNvGrpSpPr>
              <a:grpSpLocks/>
            </p:cNvGrpSpPr>
            <p:nvPr/>
          </p:nvGrpSpPr>
          <p:grpSpPr bwMode="auto">
            <a:xfrm>
              <a:off x="2880" y="1968"/>
              <a:ext cx="266" cy="480"/>
              <a:chOff x="2304" y="1968"/>
              <a:chExt cx="266" cy="480"/>
            </a:xfrm>
          </p:grpSpPr>
          <p:sp>
            <p:nvSpPr>
              <p:cNvPr id="10251" name="Line 11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2" name="Line 12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2390" y="219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0254" name="Text Box 14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592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544" y="30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2582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496" y="326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824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1440" y="27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clock</a:t>
              </a: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1776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1488" y="2496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Still feel difficult to realize the circuit?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some suggestions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Suggestion 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r>
              <a:rPr lang="en-US" altLang="zh-TW" sz="2800"/>
              <a:t>Follow the RTL design methodology</a:t>
            </a:r>
          </a:p>
          <a:p>
            <a:r>
              <a:rPr lang="en-US" altLang="zh-TW" sz="2800">
                <a:solidFill>
                  <a:schemeClr val="hlink"/>
                </a:solidFill>
              </a:rPr>
              <a:t>Systematical analysis saves lots of your time!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64008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Suggestion 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Modular Design</a:t>
            </a:r>
          </a:p>
          <a:p>
            <a:pPr lvl="1"/>
            <a:r>
              <a:rPr lang="en-US" altLang="zh-TW"/>
              <a:t>make each of your sub-module </a:t>
            </a:r>
            <a:r>
              <a:rPr lang="en-US" altLang="zh-TW">
                <a:solidFill>
                  <a:schemeClr val="hlink"/>
                </a:solidFill>
              </a:rPr>
              <a:t>as small as possible!</a:t>
            </a:r>
          </a:p>
          <a:p>
            <a:pPr lvl="1"/>
            <a:r>
              <a:rPr lang="en-US" altLang="zh-TW">
                <a:solidFill>
                  <a:schemeClr val="hlink"/>
                </a:solidFill>
              </a:rPr>
              <a:t>isolated</a:t>
            </a:r>
            <a:r>
              <a:rPr lang="en-US" altLang="zh-TW"/>
              <a:t> testing/debugging with each of your sub-module</a:t>
            </a:r>
          </a:p>
          <a:p>
            <a:pPr lvl="1"/>
            <a:r>
              <a:rPr lang="en-US" altLang="zh-TW">
                <a:solidFill>
                  <a:schemeClr val="hlink"/>
                </a:solidFill>
              </a:rPr>
              <a:t>Do not try to debug a large design at a time!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Suggestion 3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</a:rPr>
              <a:t>check timing waveform</a:t>
            </a:r>
            <a:r>
              <a:rPr lang="en-US" altLang="zh-TW"/>
              <a:t>, don’t stare on your circuit/code</a:t>
            </a:r>
          </a:p>
          <a:p>
            <a:pPr lvl="1"/>
            <a:r>
              <a:rPr lang="en-US" altLang="zh-TW"/>
              <a:t>trace the signal value alone your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of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8100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Step 0: write-down the “</a:t>
            </a:r>
            <a:r>
              <a:rPr lang="en-US" altLang="zh-TW" sz="2400">
                <a:solidFill>
                  <a:schemeClr val="hlink"/>
                </a:solidFill>
              </a:rPr>
              <a:t>step-by-step</a:t>
            </a:r>
            <a:r>
              <a:rPr lang="en-US" altLang="zh-TW" sz="2400"/>
              <a:t>” </a:t>
            </a:r>
            <a:r>
              <a:rPr lang="en-US" altLang="zh-TW" sz="2400">
                <a:solidFill>
                  <a:schemeClr val="hlink"/>
                </a:solidFill>
              </a:rPr>
              <a:t>flow-chart</a:t>
            </a:r>
            <a:r>
              <a:rPr lang="en-US" altLang="zh-TW" sz="2400"/>
              <a:t> for the task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1: starts from the general framework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2:  design the data path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micro-operations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the circuit data path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3: design the control unit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finite state machine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sequential circuit realization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953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338" name="Group 26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13322" name="AutoShape 10"/>
            <p:cNvCxnSpPr>
              <a:cxnSpLocks noChangeShapeType="1"/>
              <a:stCxn id="13318" idx="7"/>
              <a:endCxn id="13318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6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16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3330" name="Object 18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22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335" name="AutoShape 23"/>
            <p:cNvCxnSpPr>
              <a:cxnSpLocks noChangeShapeType="1"/>
              <a:stCxn id="13320" idx="2"/>
              <a:endCxn id="13318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6" name="AutoShape 24"/>
            <p:cNvCxnSpPr>
              <a:cxnSpLocks noChangeShapeType="1"/>
              <a:stCxn id="13321" idx="2"/>
              <a:endCxn id="13318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3337" name="Object 25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97286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97287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97288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97289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97290" name="AutoShape 10"/>
            <p:cNvCxnSpPr>
              <a:cxnSpLocks noChangeShapeType="1"/>
              <a:stCxn id="97286" idx="7"/>
              <a:endCxn id="97286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7291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3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2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97294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4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5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7297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6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7299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7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0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8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301" name="AutoShape 21"/>
            <p:cNvCxnSpPr>
              <a:cxnSpLocks noChangeShapeType="1"/>
              <a:stCxn id="97288" idx="2"/>
              <a:endCxn id="97286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302" name="AutoShape 22"/>
            <p:cNvCxnSpPr>
              <a:cxnSpLocks noChangeShapeType="1"/>
              <a:stCxn id="97289" idx="2"/>
              <a:endCxn id="97286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7303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9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04" name="AutoShape 24"/>
          <p:cNvSpPr>
            <a:spLocks noChangeArrowheads="1"/>
          </p:cNvSpPr>
          <p:nvPr/>
        </p:nvSpPr>
        <p:spPr bwMode="auto">
          <a:xfrm>
            <a:off x="5334000" y="2667000"/>
            <a:ext cx="2438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6172200" y="2133600"/>
            <a:ext cx="2592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no operation, keep value of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98314" name="AutoShape 10"/>
            <p:cNvCxnSpPr>
              <a:cxnSpLocks noChangeShapeType="1"/>
              <a:stCxn id="98310" idx="7"/>
              <a:endCxn id="98310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8315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7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98318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8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9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9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8321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0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8323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1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4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2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8325" name="AutoShape 21"/>
            <p:cNvCxnSpPr>
              <a:cxnSpLocks noChangeShapeType="1"/>
              <a:stCxn id="98312" idx="2"/>
              <a:endCxn id="98310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326" name="AutoShape 22"/>
            <p:cNvCxnSpPr>
              <a:cxnSpLocks noChangeShapeType="1"/>
              <a:stCxn id="98313" idx="2"/>
              <a:endCxn id="98310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8327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3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8" name="AutoShape 24"/>
          <p:cNvSpPr>
            <a:spLocks noChangeArrowheads="1"/>
          </p:cNvSpPr>
          <p:nvPr/>
        </p:nvSpPr>
        <p:spPr bwMode="auto">
          <a:xfrm>
            <a:off x="5334000" y="36576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7772400" y="3200400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R=A-B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385</TotalTime>
  <Words>1848</Words>
  <Application>Microsoft Office PowerPoint</Application>
  <PresentationFormat>如螢幕大小 (4:3)</PresentationFormat>
  <Paragraphs>861</Paragraphs>
  <Slides>53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Computing R=|A-B| with one adder</vt:lpstr>
      <vt:lpstr>What is RTL design</vt:lpstr>
      <vt:lpstr>Goal of this lecture</vt:lpstr>
      <vt:lpstr>Begin of our design example</vt:lpstr>
      <vt:lpstr>Problem</vt:lpstr>
      <vt:lpstr>Steps of RTL Design</vt:lpstr>
      <vt:lpstr>Algorithm to compute R=|A-B|</vt:lpstr>
      <vt:lpstr>Algorithm to compute R=|A-B|</vt:lpstr>
      <vt:lpstr>Algorithm to compute R=|A-B|</vt:lpstr>
      <vt:lpstr>Algorithm to compute R=|A-B|</vt:lpstr>
      <vt:lpstr>Algorithm to compute R=|A-B|</vt:lpstr>
      <vt:lpstr>The data path to compute R=|A-B|</vt:lpstr>
      <vt:lpstr>Steps of RTL Design</vt:lpstr>
      <vt:lpstr>The data path</vt:lpstr>
      <vt:lpstr>Questions</vt:lpstr>
      <vt:lpstr>Control Signal</vt:lpstr>
      <vt:lpstr>Control Signal</vt:lpstr>
      <vt:lpstr>Control Signal</vt:lpstr>
      <vt:lpstr>The control unit</vt:lpstr>
      <vt:lpstr>What’s the control unit for</vt:lpstr>
      <vt:lpstr>Behavior specification of the control unit</vt:lpstr>
      <vt:lpstr>Behavior specification of the circuit</vt:lpstr>
      <vt:lpstr>The timing diagram</vt:lpstr>
      <vt:lpstr>Problem (Practice by yourself)</vt:lpstr>
      <vt:lpstr>Rule of Thumb</vt:lpstr>
      <vt:lpstr>Timing of the control unit</vt:lpstr>
      <vt:lpstr>Timing of the control unit</vt:lpstr>
      <vt:lpstr>Timing of the data path</vt:lpstr>
      <vt:lpstr>Timing of the data path</vt:lpstr>
      <vt:lpstr>Timing of the data path</vt:lpstr>
      <vt:lpstr>Timing of the whole circuit</vt:lpstr>
      <vt:lpstr>Timing of the whole circuit</vt:lpstr>
      <vt:lpstr>Timing of the whole circuit</vt:lpstr>
      <vt:lpstr>Timing of the whole circuit</vt:lpstr>
      <vt:lpstr>Timing diagram of an working example</vt:lpstr>
      <vt:lpstr>Verilog coding to realize the RTL design</vt:lpstr>
      <vt:lpstr>Guidelines to efficient and correct Verilog coding</vt:lpstr>
      <vt:lpstr>Guidelines to efficient and correct Verilog coding</vt:lpstr>
      <vt:lpstr>Coding the data path</vt:lpstr>
      <vt:lpstr>Coding the data path</vt:lpstr>
      <vt:lpstr>Coding the data path</vt:lpstr>
      <vt:lpstr>Coding the data path</vt:lpstr>
      <vt:lpstr>Coding the data path</vt:lpstr>
      <vt:lpstr>Coding the control unit</vt:lpstr>
      <vt:lpstr>Coding the control unit</vt:lpstr>
      <vt:lpstr>Coding the control unit</vt:lpstr>
      <vt:lpstr>Coding the control unit</vt:lpstr>
      <vt:lpstr>Coding the control unit</vt:lpstr>
      <vt:lpstr>The top-level of the hardware</vt:lpstr>
      <vt:lpstr>Still feel difficult to realize the circuit?</vt:lpstr>
      <vt:lpstr>Suggestion 1</vt:lpstr>
      <vt:lpstr>Suggestion 2</vt:lpstr>
      <vt:lpstr>Suggestion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54</cp:revision>
  <cp:lastPrinted>1601-01-01T00:00:00Z</cp:lastPrinted>
  <dcterms:created xsi:type="dcterms:W3CDTF">2009-12-10T18:43:30Z</dcterms:created>
  <dcterms:modified xsi:type="dcterms:W3CDTF">2018-11-16T09:32:56Z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