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64" r:id="rId3"/>
    <p:sldId id="265" r:id="rId4"/>
    <p:sldId id="258" r:id="rId5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4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FEA3322A-A89F-4555-ADC3-6035BEF2CE5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71060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A2719F-EA2A-48E2-9BAE-28174AED7A9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90376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25FCEC-D723-4B20-BDD9-3C07E7B18D4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8846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FF2DA-1FCC-4065-B4C2-99E56816DA9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63818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952292-2BF0-472F-834B-DA31C23ECCA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03335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364F5-137F-43E3-AA7F-54FA937E9A8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11350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C38D78-0F98-460B-BD49-B8498F9E477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209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EA88-D554-47F6-830E-0CB3FC03BC9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89417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0E703-8403-41F2-A3A7-A91E1DC959F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0279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1FECD-10DD-4D6E-A827-5762F23C2FF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41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982B0A-25E0-43AA-8F7A-0DB400876E6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725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4307FF6D-5C2A-4401-8C89-B622EB4E8FB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Counter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990600" y="990600"/>
            <a:ext cx="14798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600" u="sng" dirty="0"/>
              <a:t>Lab 04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The Full Spec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49" y="2133600"/>
            <a:ext cx="6048375" cy="121793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dirty="0"/>
              <a:t>Display counting content (Q) on LEDs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/>
              <a:t>Use dip-switches to set inputs (S and D)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/>
              <a:t>Remark: 1 Hz clock generation module with be provided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910199" y="3979865"/>
            <a:ext cx="2681443" cy="1820862"/>
            <a:chOff x="1371445" y="3670300"/>
            <a:chExt cx="2681443" cy="1820862"/>
          </a:xfrm>
        </p:grpSpPr>
        <p:sp>
          <p:nvSpPr>
            <p:cNvPr id="26682" name="Rectangle 5"/>
            <p:cNvSpPr>
              <a:spLocks noChangeArrowheads="1"/>
            </p:cNvSpPr>
            <p:nvPr/>
          </p:nvSpPr>
          <p:spPr bwMode="auto">
            <a:xfrm>
              <a:off x="2303463" y="3670300"/>
              <a:ext cx="936625" cy="11509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counter</a:t>
              </a:r>
            </a:p>
          </p:txBody>
        </p:sp>
        <p:sp>
          <p:nvSpPr>
            <p:cNvPr id="26683" name="AutoShape 6"/>
            <p:cNvSpPr>
              <a:spLocks noChangeArrowheads="1"/>
            </p:cNvSpPr>
            <p:nvPr/>
          </p:nvSpPr>
          <p:spPr bwMode="auto">
            <a:xfrm>
              <a:off x="2663826" y="4605337"/>
              <a:ext cx="142875" cy="2159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6684" name="Line 7"/>
            <p:cNvSpPr>
              <a:spLocks noChangeShapeType="1"/>
            </p:cNvSpPr>
            <p:nvPr/>
          </p:nvSpPr>
          <p:spPr bwMode="auto">
            <a:xfrm flipV="1">
              <a:off x="2735263" y="4821237"/>
              <a:ext cx="0" cy="360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85" name="Text Box 8"/>
            <p:cNvSpPr txBox="1">
              <a:spLocks noChangeArrowheads="1"/>
            </p:cNvSpPr>
            <p:nvPr/>
          </p:nvSpPr>
          <p:spPr bwMode="auto">
            <a:xfrm>
              <a:off x="2498726" y="5154612"/>
              <a:ext cx="6254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grpSp>
          <p:nvGrpSpPr>
            <p:cNvPr id="26686" name="Group 9"/>
            <p:cNvGrpSpPr>
              <a:grpSpLocks/>
            </p:cNvGrpSpPr>
            <p:nvPr/>
          </p:nvGrpSpPr>
          <p:grpSpPr bwMode="auto">
            <a:xfrm>
              <a:off x="1798638" y="4462462"/>
              <a:ext cx="504825" cy="452437"/>
              <a:chOff x="521" y="1979"/>
              <a:chExt cx="318" cy="285"/>
            </a:xfrm>
          </p:grpSpPr>
          <p:sp>
            <p:nvSpPr>
              <p:cNvPr id="26697" name="Line 10"/>
              <p:cNvSpPr>
                <a:spLocks noChangeShapeType="1"/>
              </p:cNvSpPr>
              <p:nvPr/>
            </p:nvSpPr>
            <p:spPr bwMode="auto">
              <a:xfrm>
                <a:off x="521" y="2024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98" name="Line 11"/>
              <p:cNvSpPr>
                <a:spLocks noChangeShapeType="1"/>
              </p:cNvSpPr>
              <p:nvPr/>
            </p:nvSpPr>
            <p:spPr bwMode="auto">
              <a:xfrm>
                <a:off x="612" y="1979"/>
                <a:ext cx="45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99" name="Text Box 12"/>
              <p:cNvSpPr txBox="1">
                <a:spLocks noChangeArrowheads="1"/>
              </p:cNvSpPr>
              <p:nvPr/>
            </p:nvSpPr>
            <p:spPr bwMode="auto">
              <a:xfrm>
                <a:off x="554" y="2052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4</a:t>
                </a:r>
              </a:p>
            </p:txBody>
          </p:sp>
        </p:grpSp>
        <p:sp>
          <p:nvSpPr>
            <p:cNvPr id="26687" name="Text Box 13"/>
            <p:cNvSpPr txBox="1">
              <a:spLocks noChangeArrowheads="1"/>
            </p:cNvSpPr>
            <p:nvPr/>
          </p:nvSpPr>
          <p:spPr bwMode="auto">
            <a:xfrm>
              <a:off x="1439863" y="4318000"/>
              <a:ext cx="3302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</a:p>
          </p:txBody>
        </p:sp>
        <p:grpSp>
          <p:nvGrpSpPr>
            <p:cNvPr id="26688" name="Group 14"/>
            <p:cNvGrpSpPr>
              <a:grpSpLocks/>
            </p:cNvGrpSpPr>
            <p:nvPr/>
          </p:nvGrpSpPr>
          <p:grpSpPr bwMode="auto">
            <a:xfrm>
              <a:off x="3240088" y="4462462"/>
              <a:ext cx="504825" cy="452437"/>
              <a:chOff x="521" y="1979"/>
              <a:chExt cx="318" cy="285"/>
            </a:xfrm>
          </p:grpSpPr>
          <p:sp>
            <p:nvSpPr>
              <p:cNvPr id="26694" name="Line 15"/>
              <p:cNvSpPr>
                <a:spLocks noChangeShapeType="1"/>
              </p:cNvSpPr>
              <p:nvPr/>
            </p:nvSpPr>
            <p:spPr bwMode="auto">
              <a:xfrm>
                <a:off x="521" y="2024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95" name="Line 16"/>
              <p:cNvSpPr>
                <a:spLocks noChangeShapeType="1"/>
              </p:cNvSpPr>
              <p:nvPr/>
            </p:nvSpPr>
            <p:spPr bwMode="auto">
              <a:xfrm>
                <a:off x="612" y="1979"/>
                <a:ext cx="45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96" name="Text Box 17"/>
              <p:cNvSpPr txBox="1">
                <a:spLocks noChangeArrowheads="1"/>
              </p:cNvSpPr>
              <p:nvPr/>
            </p:nvSpPr>
            <p:spPr bwMode="auto">
              <a:xfrm>
                <a:off x="554" y="2052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4</a:t>
                </a:r>
              </a:p>
            </p:txBody>
          </p:sp>
        </p:grpSp>
        <p:sp>
          <p:nvSpPr>
            <p:cNvPr id="26689" name="Text Box 18"/>
            <p:cNvSpPr txBox="1">
              <a:spLocks noChangeArrowheads="1"/>
            </p:cNvSpPr>
            <p:nvPr/>
          </p:nvSpPr>
          <p:spPr bwMode="auto">
            <a:xfrm>
              <a:off x="3722688" y="4362450"/>
              <a:ext cx="3302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grpSp>
          <p:nvGrpSpPr>
            <p:cNvPr id="8" name="群組 7"/>
            <p:cNvGrpSpPr/>
            <p:nvPr/>
          </p:nvGrpSpPr>
          <p:grpSpPr>
            <a:xfrm>
              <a:off x="1371445" y="3737561"/>
              <a:ext cx="932018" cy="533926"/>
              <a:chOff x="1371445" y="3737561"/>
              <a:chExt cx="932018" cy="533926"/>
            </a:xfrm>
          </p:grpSpPr>
          <p:sp>
            <p:nvSpPr>
              <p:cNvPr id="26690" name="Line 19"/>
              <p:cNvSpPr>
                <a:spLocks noChangeShapeType="1"/>
              </p:cNvSpPr>
              <p:nvPr/>
            </p:nvSpPr>
            <p:spPr bwMode="auto">
              <a:xfrm>
                <a:off x="1727200" y="3906838"/>
                <a:ext cx="5762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cxnSp>
            <p:nvCxnSpPr>
              <p:cNvPr id="3" name="直線接點 2"/>
              <p:cNvCxnSpPr/>
              <p:nvPr/>
            </p:nvCxnSpPr>
            <p:spPr bwMode="auto">
              <a:xfrm>
                <a:off x="1875506" y="3765550"/>
                <a:ext cx="103314" cy="22125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" name="文字方塊 3"/>
              <p:cNvSpPr txBox="1"/>
              <p:nvPr/>
            </p:nvSpPr>
            <p:spPr>
              <a:xfrm>
                <a:off x="1846383" y="3932933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5" name="文字方塊 4"/>
              <p:cNvSpPr txBox="1"/>
              <p:nvPr/>
            </p:nvSpPr>
            <p:spPr>
              <a:xfrm>
                <a:off x="1371445" y="3737561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S</a:t>
                </a:r>
                <a:endParaRPr lang="zh-TW" altLang="en-US" dirty="0"/>
              </a:p>
            </p:txBody>
          </p:sp>
        </p:grpSp>
      </p:grpSp>
      <p:grpSp>
        <p:nvGrpSpPr>
          <p:cNvPr id="10" name="群組 9"/>
          <p:cNvGrpSpPr/>
          <p:nvPr/>
        </p:nvGrpSpPr>
        <p:grpSpPr>
          <a:xfrm>
            <a:off x="4572000" y="3498058"/>
            <a:ext cx="3478212" cy="2347914"/>
            <a:chOff x="4500563" y="3454400"/>
            <a:chExt cx="3478212" cy="2347914"/>
          </a:xfrm>
        </p:grpSpPr>
        <p:sp>
          <p:nvSpPr>
            <p:cNvPr id="26665" name="Line 24"/>
            <p:cNvSpPr>
              <a:spLocks noChangeShapeType="1"/>
            </p:cNvSpPr>
            <p:nvPr/>
          </p:nvSpPr>
          <p:spPr bwMode="auto">
            <a:xfrm>
              <a:off x="4500563" y="4030663"/>
              <a:ext cx="2808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66" name="Text Box 25"/>
            <p:cNvSpPr txBox="1">
              <a:spLocks noChangeArrowheads="1"/>
            </p:cNvSpPr>
            <p:nvPr/>
          </p:nvSpPr>
          <p:spPr bwMode="auto">
            <a:xfrm>
              <a:off x="4552950" y="3570288"/>
              <a:ext cx="5969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dirty="0"/>
                <a:t>S1(t)</a:t>
              </a:r>
            </a:p>
          </p:txBody>
        </p:sp>
        <p:sp>
          <p:nvSpPr>
            <p:cNvPr id="26667" name="Text Box 26"/>
            <p:cNvSpPr txBox="1">
              <a:spLocks noChangeArrowheads="1"/>
            </p:cNvSpPr>
            <p:nvPr/>
          </p:nvSpPr>
          <p:spPr bwMode="auto">
            <a:xfrm>
              <a:off x="5489575" y="3570288"/>
              <a:ext cx="5969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dirty="0"/>
                <a:t>S0(t)</a:t>
              </a:r>
            </a:p>
          </p:txBody>
        </p:sp>
        <p:sp>
          <p:nvSpPr>
            <p:cNvPr id="26668" name="Line 27"/>
            <p:cNvSpPr>
              <a:spLocks noChangeShapeType="1"/>
            </p:cNvSpPr>
            <p:nvPr/>
          </p:nvSpPr>
          <p:spPr bwMode="auto">
            <a:xfrm>
              <a:off x="6516688" y="3454400"/>
              <a:ext cx="0" cy="2303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69" name="Text Box 28"/>
            <p:cNvSpPr txBox="1">
              <a:spLocks noChangeArrowheads="1"/>
            </p:cNvSpPr>
            <p:nvPr/>
          </p:nvSpPr>
          <p:spPr bwMode="auto">
            <a:xfrm>
              <a:off x="6589713" y="3597275"/>
              <a:ext cx="7397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Q(t+1)</a:t>
              </a:r>
            </a:p>
          </p:txBody>
        </p:sp>
        <p:grpSp>
          <p:nvGrpSpPr>
            <p:cNvPr id="26670" name="Group 29"/>
            <p:cNvGrpSpPr>
              <a:grpSpLocks/>
            </p:cNvGrpSpPr>
            <p:nvPr/>
          </p:nvGrpSpPr>
          <p:grpSpPr bwMode="auto">
            <a:xfrm>
              <a:off x="4789488" y="4173538"/>
              <a:ext cx="2973387" cy="363538"/>
              <a:chOff x="567" y="2597"/>
              <a:chExt cx="1873" cy="229"/>
            </a:xfrm>
          </p:grpSpPr>
          <p:sp>
            <p:nvSpPr>
              <p:cNvPr id="26679" name="Text Box 30"/>
              <p:cNvSpPr txBox="1">
                <a:spLocks noChangeArrowheads="1"/>
              </p:cNvSpPr>
              <p:nvPr/>
            </p:nvSpPr>
            <p:spPr bwMode="auto">
              <a:xfrm>
                <a:off x="567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26680" name="Text Box 31"/>
              <p:cNvSpPr txBox="1">
                <a:spLocks noChangeArrowheads="1"/>
              </p:cNvSpPr>
              <p:nvPr/>
            </p:nvSpPr>
            <p:spPr bwMode="auto">
              <a:xfrm>
                <a:off x="1111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26681" name="Text Box 32"/>
              <p:cNvSpPr txBox="1">
                <a:spLocks noChangeArrowheads="1"/>
              </p:cNvSpPr>
              <p:nvPr/>
            </p:nvSpPr>
            <p:spPr bwMode="auto">
              <a:xfrm>
                <a:off x="1688" y="2597"/>
                <a:ext cx="75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Q(t+1)=Q(t)</a:t>
                </a:r>
              </a:p>
            </p:txBody>
          </p:sp>
        </p:grpSp>
        <p:grpSp>
          <p:nvGrpSpPr>
            <p:cNvPr id="26671" name="Group 33"/>
            <p:cNvGrpSpPr>
              <a:grpSpLocks/>
            </p:cNvGrpSpPr>
            <p:nvPr/>
          </p:nvGrpSpPr>
          <p:grpSpPr bwMode="auto">
            <a:xfrm>
              <a:off x="4789488" y="4605338"/>
              <a:ext cx="3189287" cy="363538"/>
              <a:chOff x="567" y="2597"/>
              <a:chExt cx="2009" cy="229"/>
            </a:xfrm>
          </p:grpSpPr>
          <p:sp>
            <p:nvSpPr>
              <p:cNvPr id="26676" name="Text Box 34"/>
              <p:cNvSpPr txBox="1">
                <a:spLocks noChangeArrowheads="1"/>
              </p:cNvSpPr>
              <p:nvPr/>
            </p:nvSpPr>
            <p:spPr bwMode="auto">
              <a:xfrm>
                <a:off x="567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26677" name="Text Box 35"/>
              <p:cNvSpPr txBox="1">
                <a:spLocks noChangeArrowheads="1"/>
              </p:cNvSpPr>
              <p:nvPr/>
            </p:nvSpPr>
            <p:spPr bwMode="auto">
              <a:xfrm>
                <a:off x="1111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26678" name="Text Box 36"/>
              <p:cNvSpPr txBox="1">
                <a:spLocks noChangeArrowheads="1"/>
              </p:cNvSpPr>
              <p:nvPr/>
            </p:nvSpPr>
            <p:spPr bwMode="auto">
              <a:xfrm>
                <a:off x="1688" y="2597"/>
                <a:ext cx="88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Q(t+1)=Q(t)+1</a:t>
                </a:r>
              </a:p>
            </p:txBody>
          </p:sp>
        </p:grpSp>
        <p:grpSp>
          <p:nvGrpSpPr>
            <p:cNvPr id="26672" name="Group 37"/>
            <p:cNvGrpSpPr>
              <a:grpSpLocks/>
            </p:cNvGrpSpPr>
            <p:nvPr/>
          </p:nvGrpSpPr>
          <p:grpSpPr bwMode="auto">
            <a:xfrm>
              <a:off x="4789488" y="5038725"/>
              <a:ext cx="3155951" cy="365125"/>
              <a:chOff x="567" y="2597"/>
              <a:chExt cx="1988" cy="230"/>
            </a:xfrm>
          </p:grpSpPr>
          <p:sp>
            <p:nvSpPr>
              <p:cNvPr id="26673" name="Text Box 38"/>
              <p:cNvSpPr txBox="1">
                <a:spLocks noChangeArrowheads="1"/>
              </p:cNvSpPr>
              <p:nvPr/>
            </p:nvSpPr>
            <p:spPr bwMode="auto">
              <a:xfrm>
                <a:off x="567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26674" name="Text Box 39"/>
              <p:cNvSpPr txBox="1">
                <a:spLocks noChangeArrowheads="1"/>
              </p:cNvSpPr>
              <p:nvPr/>
            </p:nvSpPr>
            <p:spPr bwMode="auto">
              <a:xfrm>
                <a:off x="1111" y="2614"/>
                <a:ext cx="181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dirty="0"/>
                  <a:t>0</a:t>
                </a:r>
              </a:p>
            </p:txBody>
          </p:sp>
          <p:sp>
            <p:nvSpPr>
              <p:cNvPr id="26675" name="Text Box 40"/>
              <p:cNvSpPr txBox="1">
                <a:spLocks noChangeArrowheads="1"/>
              </p:cNvSpPr>
              <p:nvPr/>
            </p:nvSpPr>
            <p:spPr bwMode="auto">
              <a:xfrm>
                <a:off x="1688" y="2597"/>
                <a:ext cx="86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dirty="0"/>
                  <a:t>Q(t+1)=Q(t)-1</a:t>
                </a:r>
              </a:p>
            </p:txBody>
          </p:sp>
        </p:grpSp>
        <p:grpSp>
          <p:nvGrpSpPr>
            <p:cNvPr id="84" name="Group 37"/>
            <p:cNvGrpSpPr>
              <a:grpSpLocks/>
            </p:cNvGrpSpPr>
            <p:nvPr/>
          </p:nvGrpSpPr>
          <p:grpSpPr bwMode="auto">
            <a:xfrm>
              <a:off x="4789488" y="5437189"/>
              <a:ext cx="2973387" cy="365125"/>
              <a:chOff x="567" y="2597"/>
              <a:chExt cx="1873" cy="230"/>
            </a:xfrm>
          </p:grpSpPr>
          <p:sp>
            <p:nvSpPr>
              <p:cNvPr id="85" name="Text Box 38"/>
              <p:cNvSpPr txBox="1">
                <a:spLocks noChangeArrowheads="1"/>
              </p:cNvSpPr>
              <p:nvPr/>
            </p:nvSpPr>
            <p:spPr bwMode="auto">
              <a:xfrm>
                <a:off x="567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86" name="Text Box 39"/>
              <p:cNvSpPr txBox="1">
                <a:spLocks noChangeArrowheads="1"/>
              </p:cNvSpPr>
              <p:nvPr/>
            </p:nvSpPr>
            <p:spPr bwMode="auto">
              <a:xfrm>
                <a:off x="1111" y="2614"/>
                <a:ext cx="181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dirty="0"/>
                  <a:t>1</a:t>
                </a:r>
              </a:p>
            </p:txBody>
          </p:sp>
          <p:sp>
            <p:nvSpPr>
              <p:cNvPr id="87" name="Text Box 40"/>
              <p:cNvSpPr txBox="1">
                <a:spLocks noChangeArrowheads="1"/>
              </p:cNvSpPr>
              <p:nvPr/>
            </p:nvSpPr>
            <p:spPr bwMode="auto">
              <a:xfrm>
                <a:off x="1688" y="2597"/>
                <a:ext cx="75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Q(t+1)=D(t)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5165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Grading Policy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Basic (70%): only hold and count-up function</a:t>
            </a:r>
          </a:p>
          <a:p>
            <a:r>
              <a:rPr lang="en-US" altLang="zh-TW" dirty="0"/>
              <a:t>Bonus:</a:t>
            </a:r>
          </a:p>
          <a:p>
            <a:pPr lvl="1"/>
            <a:r>
              <a:rPr lang="en-US" altLang="zh-TW" dirty="0"/>
              <a:t>+10%: count-down function</a:t>
            </a:r>
          </a:p>
          <a:p>
            <a:pPr lvl="1"/>
            <a:r>
              <a:rPr lang="en-US" altLang="zh-TW" dirty="0"/>
              <a:t>+10%: load content function</a:t>
            </a:r>
          </a:p>
          <a:p>
            <a:r>
              <a:rPr lang="en-US" altLang="zh-TW" dirty="0"/>
              <a:t>Report: 10%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1327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Pre-Lab Report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dirty="0"/>
              <a:t>Draw the circuit diagram of the “full spec” design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dirty="0"/>
              <a:t>Expected waveform of each functionality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lec_template</Template>
  <TotalTime>91</TotalTime>
  <Words>152</Words>
  <Application>Microsoft Office PowerPoint</Application>
  <PresentationFormat>如螢幕大小 (4:3)</PresentationFormat>
  <Paragraphs>38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7" baseType="lpstr">
      <vt:lpstr>Times New Roman</vt:lpstr>
      <vt:lpstr>Wingdings</vt:lpstr>
      <vt:lpstr>Blends</vt:lpstr>
      <vt:lpstr>Counter</vt:lpstr>
      <vt:lpstr>The Full Spec</vt:lpstr>
      <vt:lpstr>Grading Policy</vt:lpstr>
      <vt:lpstr>Pre-Lab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馬詠程</cp:lastModifiedBy>
  <cp:revision>25</cp:revision>
  <cp:lastPrinted>1601-01-01T00:00:00Z</cp:lastPrinted>
  <dcterms:created xsi:type="dcterms:W3CDTF">2009-10-14T16:46:17Z</dcterms:created>
  <dcterms:modified xsi:type="dcterms:W3CDTF">2019-10-13T18:18:52Z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