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95" r:id="rId2"/>
    <p:sldId id="296" r:id="rId3"/>
    <p:sldId id="297" r:id="rId4"/>
    <p:sldId id="298" r:id="rId5"/>
    <p:sldId id="260" r:id="rId6"/>
    <p:sldId id="299" r:id="rId7"/>
    <p:sldId id="300" r:id="rId8"/>
    <p:sldId id="307" r:id="rId9"/>
    <p:sldId id="308" r:id="rId10"/>
    <p:sldId id="309" r:id="rId11"/>
    <p:sldId id="301" r:id="rId12"/>
    <p:sldId id="302" r:id="rId13"/>
    <p:sldId id="303" r:id="rId14"/>
    <p:sldId id="304" r:id="rId15"/>
    <p:sldId id="305" r:id="rId16"/>
    <p:sldId id="306" r:id="rId1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542A5D2-6EFC-438C-84DD-8CE562EBAA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228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D017-9835-4F00-88DE-446DA118D0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951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64C63-149C-449F-BD6E-881727C50D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988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2B39B-B12C-4D0E-A4F8-D9CEBCC92C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3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AFDA6-9505-4677-9712-4144572236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10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67A39-B5DC-475F-B9BE-1F31BF10C9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160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C7BB3-8C42-4BCE-B7D5-5CC4A5C46E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603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6E3B3-9696-472B-A085-92029F362F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488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76EF6-6244-4A70-ACAC-DF4B6B14B7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25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65DD2-0D23-416D-B21F-A5A51429D9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660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DA655-9DC7-4ACD-A696-A3077B2BF1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20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7BF90E43-86B3-4273-BAC9-6C2A2377EC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In-Class Exercise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ALU Design</a:t>
            </a:r>
            <a:endParaRPr lang="zh-TW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0274F-1BF8-4FF4-BACF-EFC25B4B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Unit: Check Operations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7F6AA1E0-ED0F-49EE-8A85-125DAAD7E2DD}"/>
              </a:ext>
            </a:extLst>
          </p:cNvPr>
          <p:cNvGrpSpPr/>
          <p:nvPr/>
        </p:nvGrpSpPr>
        <p:grpSpPr>
          <a:xfrm>
            <a:off x="1447800" y="2133600"/>
            <a:ext cx="2631833" cy="3938032"/>
            <a:chOff x="2057400" y="2173873"/>
            <a:chExt cx="2631833" cy="3938032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525E995C-3A28-42C4-8DB4-4D6951BD5781}"/>
                </a:ext>
              </a:extLst>
            </p:cNvPr>
            <p:cNvSpPr/>
            <p:nvPr/>
          </p:nvSpPr>
          <p:spPr bwMode="auto">
            <a:xfrm>
              <a:off x="2057400" y="2743200"/>
              <a:ext cx="838200" cy="533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rPr>
                <a:t>S0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0FF2B6EB-77DD-4B0E-AD42-D6B0E5B880CF}"/>
                </a:ext>
              </a:extLst>
            </p:cNvPr>
            <p:cNvSpPr/>
            <p:nvPr/>
          </p:nvSpPr>
          <p:spPr bwMode="auto">
            <a:xfrm>
              <a:off x="2057400" y="3695700"/>
              <a:ext cx="838200" cy="533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rPr>
                <a:t>S1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52F394F-3CD8-46B0-8B39-974FEB2BE97E}"/>
                </a:ext>
              </a:extLst>
            </p:cNvPr>
            <p:cNvSpPr/>
            <p:nvPr/>
          </p:nvSpPr>
          <p:spPr bwMode="auto">
            <a:xfrm>
              <a:off x="2057400" y="4631924"/>
              <a:ext cx="838200" cy="533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rPr>
                <a:t>S2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05EE60C-7C9F-4E31-A908-B3EFB69C3271}"/>
                </a:ext>
              </a:extLst>
            </p:cNvPr>
            <p:cNvSpPr/>
            <p:nvPr/>
          </p:nvSpPr>
          <p:spPr bwMode="auto">
            <a:xfrm>
              <a:off x="2057400" y="5578505"/>
              <a:ext cx="838200" cy="533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rPr>
                <a:t>S3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92782D5-C255-41FB-B71C-E12671010551}"/>
                </a:ext>
              </a:extLst>
            </p:cNvPr>
            <p:cNvSpPr txBox="1"/>
            <p:nvPr/>
          </p:nvSpPr>
          <p:spPr>
            <a:xfrm>
              <a:off x="2895600" y="274759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Q=Q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D797D19-1229-4701-820B-8FC73808EE14}"/>
                </a:ext>
              </a:extLst>
            </p:cNvPr>
            <p:cNvSpPr txBox="1"/>
            <p:nvPr/>
          </p:nvSpPr>
          <p:spPr>
            <a:xfrm>
              <a:off x="2895600" y="379312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Q=A-B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CC7F081-0555-4763-95E9-81576309E32E}"/>
                </a:ext>
              </a:extLst>
            </p:cNvPr>
            <p:cNvSpPr txBox="1"/>
            <p:nvPr/>
          </p:nvSpPr>
          <p:spPr>
            <a:xfrm>
              <a:off x="2895600" y="4690646"/>
              <a:ext cx="8467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Q=Q+C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9EDA3BF-8614-457A-B89F-429E03234C8F}"/>
                </a:ext>
              </a:extLst>
            </p:cNvPr>
            <p:cNvSpPr txBox="1"/>
            <p:nvPr/>
          </p:nvSpPr>
          <p:spPr>
            <a:xfrm>
              <a:off x="2895600" y="5691708"/>
              <a:ext cx="17936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Q=Q&amp;(111…110)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8313CE7-06D0-4486-8AB9-4932E750DBD9}"/>
                </a:ext>
              </a:extLst>
            </p:cNvPr>
            <p:cNvCxnSpPr>
              <a:stCxn id="4" idx="4"/>
              <a:endCxn id="5" idx="0"/>
            </p:cNvCxnSpPr>
            <p:nvPr/>
          </p:nvCxnSpPr>
          <p:spPr bwMode="auto">
            <a:xfrm>
              <a:off x="2476500" y="3276600"/>
              <a:ext cx="0" cy="4191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8488951D-94C9-4755-A3EC-7EE82F91983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 bwMode="auto">
            <a:xfrm>
              <a:off x="2476500" y="4229100"/>
              <a:ext cx="0" cy="4028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2D179CC-25AC-4EA2-8C77-76F33B1D1DB0}"/>
                </a:ext>
              </a:extLst>
            </p:cNvPr>
            <p:cNvCxnSpPr>
              <a:stCxn id="6" idx="4"/>
              <a:endCxn id="7" idx="0"/>
            </p:cNvCxnSpPr>
            <p:nvPr/>
          </p:nvCxnSpPr>
          <p:spPr bwMode="auto">
            <a:xfrm>
              <a:off x="2476500" y="5165324"/>
              <a:ext cx="0" cy="413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接點: 弧形 18">
              <a:extLst>
                <a:ext uri="{FF2B5EF4-FFF2-40B4-BE49-F238E27FC236}">
                  <a16:creationId xmlns:a16="http://schemas.microsoft.com/office/drawing/2014/main" id="{1989FE5E-93BE-4BFC-909A-88226F4A449B}"/>
                </a:ext>
              </a:extLst>
            </p:cNvPr>
            <p:cNvCxnSpPr>
              <a:stCxn id="4" idx="7"/>
              <a:endCxn id="4" idx="1"/>
            </p:cNvCxnSpPr>
            <p:nvPr/>
          </p:nvCxnSpPr>
          <p:spPr bwMode="auto">
            <a:xfrm rot="16200000" flipV="1">
              <a:off x="2476500" y="2524967"/>
              <a:ext cx="12700" cy="592696"/>
            </a:xfrm>
            <a:prstGeom prst="curvedConnector3">
              <a:avLst>
                <a:gd name="adj1" fmla="val 241507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接點: 肘形 20">
              <a:extLst>
                <a:ext uri="{FF2B5EF4-FFF2-40B4-BE49-F238E27FC236}">
                  <a16:creationId xmlns:a16="http://schemas.microsoft.com/office/drawing/2014/main" id="{10D6C466-72FF-4851-8B16-558FD2729677}"/>
                </a:ext>
              </a:extLst>
            </p:cNvPr>
            <p:cNvCxnSpPr>
              <a:stCxn id="7" idx="2"/>
              <a:endCxn id="4" idx="2"/>
            </p:cNvCxnSpPr>
            <p:nvPr/>
          </p:nvCxnSpPr>
          <p:spPr bwMode="auto">
            <a:xfrm rot="10800000">
              <a:off x="2057400" y="3009901"/>
              <a:ext cx="12700" cy="2835305"/>
            </a:xfrm>
            <a:prstGeom prst="bentConnector3">
              <a:avLst>
                <a:gd name="adj1" fmla="val 3267961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5DB3DFE-432A-49D0-A86B-DE7B81F9D919}"/>
                </a:ext>
              </a:extLst>
            </p:cNvPr>
            <p:cNvSpPr txBox="1"/>
            <p:nvPr/>
          </p:nvSpPr>
          <p:spPr>
            <a:xfrm>
              <a:off x="2128058" y="2173873"/>
              <a:ext cx="651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~start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D86CA1E-1A69-49C4-A54A-7D7C1E1725BF}"/>
                </a:ext>
              </a:extLst>
            </p:cNvPr>
            <p:cNvSpPr txBox="1"/>
            <p:nvPr/>
          </p:nvSpPr>
          <p:spPr>
            <a:xfrm>
              <a:off x="2453628" y="3280992"/>
              <a:ext cx="54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start</a:t>
              </a:r>
              <a:endParaRPr lang="zh-TW" altLang="en-US" dirty="0"/>
            </a:p>
          </p:txBody>
        </p:sp>
      </p:grpSp>
      <p:pic>
        <p:nvPicPr>
          <p:cNvPr id="31" name="Picture 5">
            <a:extLst>
              <a:ext uri="{FF2B5EF4-FFF2-40B4-BE49-F238E27FC236}">
                <a16:creationId xmlns:a16="http://schemas.microsoft.com/office/drawing/2014/main" id="{397B85B9-A34B-415E-B6E8-F4ED8D6F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67" y="2787392"/>
            <a:ext cx="4930393" cy="331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02E494F-3AF8-4870-B5B2-FC83C6626A19}"/>
              </a:ext>
            </a:extLst>
          </p:cNvPr>
          <p:cNvSpPr/>
          <p:nvPr/>
        </p:nvSpPr>
        <p:spPr bwMode="auto">
          <a:xfrm>
            <a:off x="4073966" y="5187917"/>
            <a:ext cx="4155633" cy="21369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8A1F35BC-B3FD-48BA-9CE3-D4A7144D4FE5}"/>
              </a:ext>
            </a:extLst>
          </p:cNvPr>
          <p:cNvSpPr/>
          <p:nvPr/>
        </p:nvSpPr>
        <p:spPr bwMode="auto">
          <a:xfrm>
            <a:off x="2255544" y="5651435"/>
            <a:ext cx="1681759" cy="34225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421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8CCA2-62B4-449F-B5AC-F0B382FF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Path</a:t>
            </a:r>
            <a:endParaRPr lang="zh-TW" altLang="en-US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A88EEC13-B5C6-443E-8ED0-26495041D139}"/>
              </a:ext>
            </a:extLst>
          </p:cNvPr>
          <p:cNvGrpSpPr/>
          <p:nvPr/>
        </p:nvGrpSpPr>
        <p:grpSpPr>
          <a:xfrm>
            <a:off x="2667000" y="2362200"/>
            <a:ext cx="3506160" cy="3191799"/>
            <a:chOff x="3124200" y="2523201"/>
            <a:chExt cx="3506160" cy="3191799"/>
          </a:xfrm>
        </p:grpSpPr>
        <p:sp>
          <p:nvSpPr>
            <p:cNvPr id="7" name="Rectangle 27">
              <a:extLst>
                <a:ext uri="{FF2B5EF4-FFF2-40B4-BE49-F238E27FC236}">
                  <a16:creationId xmlns:a16="http://schemas.microsoft.com/office/drawing/2014/main" id="{4532B381-FF7A-4B82-801F-0B99E25A8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3886200"/>
              <a:ext cx="16764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ALU</a:t>
              </a:r>
            </a:p>
          </p:txBody>
        </p:sp>
        <p:sp>
          <p:nvSpPr>
            <p:cNvPr id="8" name="Line 28">
              <a:extLst>
                <a:ext uri="{FF2B5EF4-FFF2-40B4-BE49-F238E27FC236}">
                  <a16:creationId xmlns:a16="http://schemas.microsoft.com/office/drawing/2014/main" id="{87B62487-D3C3-49AB-8665-4968CEB8B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648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Rectangle 29">
              <a:extLst>
                <a:ext uri="{FF2B5EF4-FFF2-40B4-BE49-F238E27FC236}">
                  <a16:creationId xmlns:a16="http://schemas.microsoft.com/office/drawing/2014/main" id="{A3FB73CE-3990-4389-B89B-5F2B4A7BF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029200"/>
              <a:ext cx="2209800" cy="685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 Q</a:t>
              </a:r>
            </a:p>
          </p:txBody>
        </p:sp>
        <p:sp>
          <p:nvSpPr>
            <p:cNvPr id="10" name="AutoShape 30">
              <a:extLst>
                <a:ext uri="{FF2B5EF4-FFF2-40B4-BE49-F238E27FC236}">
                  <a16:creationId xmlns:a16="http://schemas.microsoft.com/office/drawing/2014/main" id="{4D38D375-58B6-4BF1-B89A-D918CC02E7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71900" y="5448300"/>
              <a:ext cx="152400" cy="2286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1" name="Text Box 32">
              <a:extLst>
                <a:ext uri="{FF2B5EF4-FFF2-40B4-BE49-F238E27FC236}">
                  <a16:creationId xmlns:a16="http://schemas.microsoft.com/office/drawing/2014/main" id="{0D3423ED-F68E-4F35-8334-1620C8C5D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5029200"/>
              <a:ext cx="5349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13" name="Line 34">
              <a:extLst>
                <a:ext uri="{FF2B5EF4-FFF2-40B4-BE49-F238E27FC236}">
                  <a16:creationId xmlns:a16="http://schemas.microsoft.com/office/drawing/2014/main" id="{06AAC098-FBAD-4BCD-A90A-DF5CCBDBB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3581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35">
              <a:extLst>
                <a:ext uri="{FF2B5EF4-FFF2-40B4-BE49-F238E27FC236}">
                  <a16:creationId xmlns:a16="http://schemas.microsoft.com/office/drawing/2014/main" id="{BCC06AC8-5AC7-4F81-AAA5-6FC616722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581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40">
              <a:extLst>
                <a:ext uri="{FF2B5EF4-FFF2-40B4-BE49-F238E27FC236}">
                  <a16:creationId xmlns:a16="http://schemas.microsoft.com/office/drawing/2014/main" id="{15DE323C-12D9-4B4D-98D8-B71BC7B26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4267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Text Box 41">
              <a:extLst>
                <a:ext uri="{FF2B5EF4-FFF2-40B4-BE49-F238E27FC236}">
                  <a16:creationId xmlns:a16="http://schemas.microsoft.com/office/drawing/2014/main" id="{8C25F241-0E33-41D0-9566-6BBCC9F57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886200"/>
              <a:ext cx="6937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S[2:0]</a:t>
              </a:r>
            </a:p>
          </p:txBody>
        </p:sp>
        <p:sp>
          <p:nvSpPr>
            <p:cNvPr id="20" name="Text Box 42">
              <a:extLst>
                <a:ext uri="{FF2B5EF4-FFF2-40B4-BE49-F238E27FC236}">
                  <a16:creationId xmlns:a16="http://schemas.microsoft.com/office/drawing/2014/main" id="{AF7D552A-601F-476D-AB32-B6A094616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925" y="4252913"/>
              <a:ext cx="4778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Cin</a:t>
              </a:r>
            </a:p>
          </p:txBody>
        </p:sp>
        <p:sp>
          <p:nvSpPr>
            <p:cNvPr id="21" name="Line 43">
              <a:extLst>
                <a:ext uri="{FF2B5EF4-FFF2-40B4-BE49-F238E27FC236}">
                  <a16:creationId xmlns:a16="http://schemas.microsoft.com/office/drawing/2014/main" id="{565F3AF8-86CC-43F6-84CF-16E28B842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518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A7B5917-646C-47A0-8AC9-64CC3EB84D7E}"/>
                </a:ext>
              </a:extLst>
            </p:cNvPr>
            <p:cNvSpPr/>
            <p:nvPr/>
          </p:nvSpPr>
          <p:spPr bwMode="auto">
            <a:xfrm>
              <a:off x="3924300" y="3200400"/>
              <a:ext cx="914400" cy="381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rPr>
                <a:t>MUX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4115684-8837-4ACA-8320-D825EC54BF2A}"/>
                </a:ext>
              </a:extLst>
            </p:cNvPr>
            <p:cNvSpPr/>
            <p:nvPr/>
          </p:nvSpPr>
          <p:spPr bwMode="auto">
            <a:xfrm>
              <a:off x="4964298" y="3200400"/>
              <a:ext cx="914400" cy="381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rPr>
                <a:t>MUX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8A1522F4-EC4F-4BC0-A466-D85415CE77A9}"/>
                </a:ext>
              </a:extLst>
            </p:cNvPr>
            <p:cNvCxnSpPr/>
            <p:nvPr/>
          </p:nvCxnSpPr>
          <p:spPr bwMode="auto">
            <a:xfrm>
              <a:off x="4191000" y="2819400"/>
              <a:ext cx="0" cy="3810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5A1A3B52-4F05-458F-A17C-2CE407C502AE}"/>
                </a:ext>
              </a:extLst>
            </p:cNvPr>
            <p:cNvCxnSpPr/>
            <p:nvPr/>
          </p:nvCxnSpPr>
          <p:spPr bwMode="auto">
            <a:xfrm>
              <a:off x="4572000" y="2819400"/>
              <a:ext cx="0" cy="3810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2B132F1B-18F0-4978-B757-BD6BDD4590BF}"/>
                </a:ext>
              </a:extLst>
            </p:cNvPr>
            <p:cNvCxnSpPr/>
            <p:nvPr/>
          </p:nvCxnSpPr>
          <p:spPr bwMode="auto">
            <a:xfrm>
              <a:off x="5105400" y="2819400"/>
              <a:ext cx="0" cy="3810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56221342-366D-4B61-B3D6-8520D384864E}"/>
                </a:ext>
              </a:extLst>
            </p:cNvPr>
            <p:cNvCxnSpPr/>
            <p:nvPr/>
          </p:nvCxnSpPr>
          <p:spPr bwMode="auto">
            <a:xfrm>
              <a:off x="5334000" y="2819400"/>
              <a:ext cx="0" cy="3810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B49FE75-1518-4F93-95C1-31988B9FC587}"/>
                </a:ext>
              </a:extLst>
            </p:cNvPr>
            <p:cNvCxnSpPr/>
            <p:nvPr/>
          </p:nvCxnSpPr>
          <p:spPr bwMode="auto">
            <a:xfrm>
              <a:off x="5638800" y="2819400"/>
              <a:ext cx="0" cy="3810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8EA3042-6DDF-4DD8-BD16-8D37C1265AFF}"/>
                </a:ext>
              </a:extLst>
            </p:cNvPr>
            <p:cNvSpPr txBox="1"/>
            <p:nvPr/>
          </p:nvSpPr>
          <p:spPr>
            <a:xfrm>
              <a:off x="4011259" y="255704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AEBDAE6-50A2-4895-AB2F-0ACD4F92C48B}"/>
                </a:ext>
              </a:extLst>
            </p:cNvPr>
            <p:cNvSpPr txBox="1"/>
            <p:nvPr/>
          </p:nvSpPr>
          <p:spPr>
            <a:xfrm>
              <a:off x="4405929" y="2531568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Q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A4E0FB0-C942-4A6C-A83D-0FAA87C2E700}"/>
                </a:ext>
              </a:extLst>
            </p:cNvPr>
            <p:cNvSpPr txBox="1"/>
            <p:nvPr/>
          </p:nvSpPr>
          <p:spPr>
            <a:xfrm>
              <a:off x="4958609" y="253156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CB939A60-B181-416F-AD43-26CBE9F11C0B}"/>
                </a:ext>
              </a:extLst>
            </p:cNvPr>
            <p:cNvSpPr txBox="1"/>
            <p:nvPr/>
          </p:nvSpPr>
          <p:spPr>
            <a:xfrm>
              <a:off x="5206135" y="253156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8E27763-CC61-4109-951F-3217B5439760}"/>
                </a:ext>
              </a:extLst>
            </p:cNvPr>
            <p:cNvSpPr txBox="1"/>
            <p:nvPr/>
          </p:nvSpPr>
          <p:spPr>
            <a:xfrm>
              <a:off x="5407396" y="2523201"/>
              <a:ext cx="1222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(111…110)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5260BB01-0E2F-40A4-ADBE-4D79C248D401}"/>
                </a:ext>
              </a:extLst>
            </p:cNvPr>
            <p:cNvCxnSpPr>
              <a:endCxn id="25" idx="1"/>
            </p:cNvCxnSpPr>
            <p:nvPr/>
          </p:nvCxnSpPr>
          <p:spPr bwMode="auto">
            <a:xfrm flipV="1">
              <a:off x="3581400" y="3390900"/>
              <a:ext cx="342900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D415DF84-C88E-4671-9E7D-99FC523A3D6F}"/>
                </a:ext>
              </a:extLst>
            </p:cNvPr>
            <p:cNvCxnSpPr>
              <a:endCxn id="26" idx="3"/>
            </p:cNvCxnSpPr>
            <p:nvPr/>
          </p:nvCxnSpPr>
          <p:spPr bwMode="auto">
            <a:xfrm flipH="1">
              <a:off x="5878698" y="3390900"/>
              <a:ext cx="293502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17EAA30-8DF1-42E1-90C4-A743CF2D86CD}"/>
                </a:ext>
              </a:extLst>
            </p:cNvPr>
            <p:cNvSpPr txBox="1"/>
            <p:nvPr/>
          </p:nvSpPr>
          <p:spPr>
            <a:xfrm>
              <a:off x="3198812" y="5024237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L</a:t>
              </a:r>
              <a:endParaRPr lang="zh-TW" altLang="en-US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B760B258-8026-49B7-8BF3-CB8337885CB6}"/>
                </a:ext>
              </a:extLst>
            </p:cNvPr>
            <p:cNvSpPr txBox="1"/>
            <p:nvPr/>
          </p:nvSpPr>
          <p:spPr>
            <a:xfrm>
              <a:off x="3138355" y="3240627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ML</a:t>
              </a:r>
              <a:endParaRPr lang="zh-TW" altLang="en-US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5DC660B2-D8BE-4E9D-A1D7-BE38C80B5DEA}"/>
                </a:ext>
              </a:extLst>
            </p:cNvPr>
            <p:cNvSpPr txBox="1"/>
            <p:nvPr/>
          </p:nvSpPr>
          <p:spPr>
            <a:xfrm>
              <a:off x="6107297" y="3200400"/>
              <a:ext cx="503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MR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172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F451C-6758-422F-8D01-9026459E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Put It All Together</a:t>
            </a:r>
            <a:endParaRPr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7C178C0-0E99-4C17-A321-D0BDC45D2743}"/>
              </a:ext>
            </a:extLst>
          </p:cNvPr>
          <p:cNvGrpSpPr/>
          <p:nvPr/>
        </p:nvGrpSpPr>
        <p:grpSpPr>
          <a:xfrm>
            <a:off x="986711" y="1953834"/>
            <a:ext cx="7395289" cy="4572000"/>
            <a:chOff x="986711" y="1953834"/>
            <a:chExt cx="7395289" cy="4572000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1069F6A9-12BC-4419-84AA-863A8D03FE8E}"/>
                </a:ext>
              </a:extLst>
            </p:cNvPr>
            <p:cNvGrpSpPr/>
            <p:nvPr/>
          </p:nvGrpSpPr>
          <p:grpSpPr>
            <a:xfrm>
              <a:off x="986711" y="1953834"/>
              <a:ext cx="2590800" cy="4572000"/>
              <a:chOff x="609600" y="1981200"/>
              <a:chExt cx="2590800" cy="4572000"/>
            </a:xfrm>
          </p:grpSpPr>
          <p:pic>
            <p:nvPicPr>
              <p:cNvPr id="20" name="圖片 19">
                <a:extLst>
                  <a:ext uri="{FF2B5EF4-FFF2-40B4-BE49-F238E27FC236}">
                    <a16:creationId xmlns:a16="http://schemas.microsoft.com/office/drawing/2014/main" id="{C279E564-13ED-4198-8E73-E3406CDB0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50938" y="2526324"/>
                <a:ext cx="1804585" cy="2355383"/>
              </a:xfrm>
              <a:prstGeom prst="rect">
                <a:avLst/>
              </a:prstGeom>
            </p:spPr>
          </p:pic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A8C78D35-ACF3-482A-AC70-7E52F5C99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650" y="5257800"/>
                <a:ext cx="1804585" cy="1110298"/>
              </a:xfrm>
              <a:prstGeom prst="rect">
                <a:avLst/>
              </a:prstGeom>
            </p:spPr>
          </p:pic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7CB310F4-4441-4B15-B592-0AFD245044BD}"/>
                  </a:ext>
                </a:extLst>
              </p:cNvPr>
              <p:cNvSpPr/>
              <p:nvPr/>
            </p:nvSpPr>
            <p:spPr bwMode="auto">
              <a:xfrm>
                <a:off x="609600" y="1981200"/>
                <a:ext cx="2590800" cy="4572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58C4CBF-CD01-42EA-A937-482E783914AA}"/>
                  </a:ext>
                </a:extLst>
              </p:cNvPr>
              <p:cNvSpPr txBox="1"/>
              <p:nvPr/>
            </p:nvSpPr>
            <p:spPr>
              <a:xfrm>
                <a:off x="932650" y="2002668"/>
                <a:ext cx="12298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Control Unit</a:t>
                </a:r>
                <a:endParaRPr lang="zh-TW" altLang="en-US" dirty="0"/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D17F3630-655A-4BCB-8DF3-CB4706B0FE27}"/>
                </a:ext>
              </a:extLst>
            </p:cNvPr>
            <p:cNvGrpSpPr/>
            <p:nvPr/>
          </p:nvGrpSpPr>
          <p:grpSpPr>
            <a:xfrm>
              <a:off x="4724400" y="2002668"/>
              <a:ext cx="3657600" cy="4474332"/>
              <a:chOff x="4724400" y="2002668"/>
              <a:chExt cx="3657600" cy="4474332"/>
            </a:xfrm>
          </p:grpSpPr>
          <p:pic>
            <p:nvPicPr>
              <p:cNvPr id="22" name="圖片 21">
                <a:extLst>
                  <a:ext uri="{FF2B5EF4-FFF2-40B4-BE49-F238E27FC236}">
                    <a16:creationId xmlns:a16="http://schemas.microsoft.com/office/drawing/2014/main" id="{B335A63B-0445-4644-BF14-21271D2D8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2135" y="3117649"/>
                <a:ext cx="3022129" cy="2750711"/>
              </a:xfrm>
              <a:prstGeom prst="rect">
                <a:avLst/>
              </a:prstGeom>
            </p:spPr>
          </p:pic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94289A36-EFA4-47CA-B2A8-AAC06AE93517}"/>
                  </a:ext>
                </a:extLst>
              </p:cNvPr>
              <p:cNvSpPr/>
              <p:nvPr/>
            </p:nvSpPr>
            <p:spPr bwMode="auto">
              <a:xfrm>
                <a:off x="4724400" y="2002668"/>
                <a:ext cx="3657600" cy="447433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C4A7A2C-3B67-4325-BD23-F88325DE41A5}"/>
                  </a:ext>
                </a:extLst>
              </p:cNvPr>
              <p:cNvSpPr txBox="1"/>
              <p:nvPr/>
            </p:nvSpPr>
            <p:spPr>
              <a:xfrm>
                <a:off x="5181600" y="2052328"/>
                <a:ext cx="9893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Data Path</a:t>
                </a:r>
                <a:endParaRPr lang="zh-TW" altLang="en-US" dirty="0"/>
              </a:p>
            </p:txBody>
          </p:sp>
        </p:grpSp>
        <p:sp>
          <p:nvSpPr>
            <p:cNvPr id="29" name="箭號: 向右 28">
              <a:extLst>
                <a:ext uri="{FF2B5EF4-FFF2-40B4-BE49-F238E27FC236}">
                  <a16:creationId xmlns:a16="http://schemas.microsoft.com/office/drawing/2014/main" id="{DD9DC4BE-7F51-4A65-9D3E-08890A1BAB04}"/>
                </a:ext>
              </a:extLst>
            </p:cNvPr>
            <p:cNvSpPr/>
            <p:nvPr/>
          </p:nvSpPr>
          <p:spPr bwMode="auto">
            <a:xfrm>
              <a:off x="3577511" y="3977170"/>
              <a:ext cx="1146888" cy="525328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6D3E6460-30B5-45C4-83FD-08548C06F087}"/>
                </a:ext>
              </a:extLst>
            </p:cNvPr>
            <p:cNvSpPr txBox="1"/>
            <p:nvPr/>
          </p:nvSpPr>
          <p:spPr>
            <a:xfrm>
              <a:off x="3663703" y="4419600"/>
              <a:ext cx="8130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Control</a:t>
              </a:r>
            </a:p>
            <a:p>
              <a:r>
                <a:rPr lang="en-US" altLang="zh-TW" dirty="0"/>
                <a:t>signals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690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F451C-6758-422F-8D01-9026459E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Put It All Together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A187C0D-BD43-46EE-A78B-5FE9A40DAD94}"/>
              </a:ext>
            </a:extLst>
          </p:cNvPr>
          <p:cNvSpPr/>
          <p:nvPr/>
        </p:nvSpPr>
        <p:spPr bwMode="auto">
          <a:xfrm>
            <a:off x="2743200" y="6019800"/>
            <a:ext cx="371146" cy="3209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FDB12B3-ACC6-42E2-A351-CC7892D0854F}"/>
              </a:ext>
            </a:extLst>
          </p:cNvPr>
          <p:cNvGrpSpPr/>
          <p:nvPr/>
        </p:nvGrpSpPr>
        <p:grpSpPr>
          <a:xfrm>
            <a:off x="986711" y="1953834"/>
            <a:ext cx="7395289" cy="4572000"/>
            <a:chOff x="986711" y="1953834"/>
            <a:chExt cx="7395289" cy="4572000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7E3F4088-3286-4F18-BCA0-113D2AD3401D}"/>
                </a:ext>
              </a:extLst>
            </p:cNvPr>
            <p:cNvGrpSpPr/>
            <p:nvPr/>
          </p:nvGrpSpPr>
          <p:grpSpPr>
            <a:xfrm>
              <a:off x="986711" y="1953834"/>
              <a:ext cx="2590800" cy="4572000"/>
              <a:chOff x="609600" y="1981200"/>
              <a:chExt cx="2590800" cy="4572000"/>
            </a:xfrm>
          </p:grpSpPr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2ED20F29-48AE-498C-A47F-E61304A75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50938" y="2526324"/>
                <a:ext cx="1804585" cy="2355383"/>
              </a:xfrm>
              <a:prstGeom prst="rect">
                <a:avLst/>
              </a:prstGeom>
            </p:spPr>
          </p:pic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0C27C318-D6B5-4B35-BA30-56775E4D8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650" y="5257800"/>
                <a:ext cx="1804585" cy="1110298"/>
              </a:xfrm>
              <a:prstGeom prst="rect">
                <a:avLst/>
              </a:prstGeom>
            </p:spPr>
          </p:pic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EF31C74D-44AE-4992-9332-17EF2A7D9B67}"/>
                  </a:ext>
                </a:extLst>
              </p:cNvPr>
              <p:cNvSpPr/>
              <p:nvPr/>
            </p:nvSpPr>
            <p:spPr bwMode="auto">
              <a:xfrm>
                <a:off x="609600" y="1981200"/>
                <a:ext cx="2590800" cy="4572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D24B2F56-FC04-4F67-A2DD-8E4C278E1CE4}"/>
                  </a:ext>
                </a:extLst>
              </p:cNvPr>
              <p:cNvSpPr txBox="1"/>
              <p:nvPr/>
            </p:nvSpPr>
            <p:spPr>
              <a:xfrm>
                <a:off x="932650" y="2002668"/>
                <a:ext cx="12298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Control Unit</a:t>
                </a:r>
                <a:endParaRPr lang="zh-TW" altLang="en-US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3AC59551-E2B1-4253-A58A-041AD621EC88}"/>
                </a:ext>
              </a:extLst>
            </p:cNvPr>
            <p:cNvGrpSpPr/>
            <p:nvPr/>
          </p:nvGrpSpPr>
          <p:grpSpPr>
            <a:xfrm>
              <a:off x="4724400" y="2002668"/>
              <a:ext cx="3657600" cy="4474332"/>
              <a:chOff x="4724400" y="2002668"/>
              <a:chExt cx="3657600" cy="4474332"/>
            </a:xfrm>
          </p:grpSpPr>
          <p:pic>
            <p:nvPicPr>
              <p:cNvPr id="33" name="圖片 32">
                <a:extLst>
                  <a:ext uri="{FF2B5EF4-FFF2-40B4-BE49-F238E27FC236}">
                    <a16:creationId xmlns:a16="http://schemas.microsoft.com/office/drawing/2014/main" id="{063FCF2A-BA43-45D5-B5CF-99D2A761F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2135" y="3117649"/>
                <a:ext cx="3022129" cy="2750711"/>
              </a:xfrm>
              <a:prstGeom prst="rect">
                <a:avLst/>
              </a:prstGeom>
            </p:spPr>
          </p:pic>
          <p:sp>
            <p:nvSpPr>
              <p:cNvPr id="34" name="矩形: 圓角 33">
                <a:extLst>
                  <a:ext uri="{FF2B5EF4-FFF2-40B4-BE49-F238E27FC236}">
                    <a16:creationId xmlns:a16="http://schemas.microsoft.com/office/drawing/2014/main" id="{E4DDFBC0-E1F6-49F3-993C-27966E0073CC}"/>
                  </a:ext>
                </a:extLst>
              </p:cNvPr>
              <p:cNvSpPr/>
              <p:nvPr/>
            </p:nvSpPr>
            <p:spPr bwMode="auto">
              <a:xfrm>
                <a:off x="4724400" y="2002668"/>
                <a:ext cx="3657600" cy="447433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6D9822F8-F27B-4CD5-9B1B-51D75F9A4D3D}"/>
                  </a:ext>
                </a:extLst>
              </p:cNvPr>
              <p:cNvSpPr txBox="1"/>
              <p:nvPr/>
            </p:nvSpPr>
            <p:spPr>
              <a:xfrm>
                <a:off x="5181600" y="2052328"/>
                <a:ext cx="9893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Data Path</a:t>
                </a:r>
                <a:endParaRPr lang="zh-TW" altLang="en-US" dirty="0"/>
              </a:p>
            </p:txBody>
          </p:sp>
        </p:grpSp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4A7EDB94-BE97-4E00-8956-2801BD8811ED}"/>
                </a:ext>
              </a:extLst>
            </p:cNvPr>
            <p:cNvSpPr/>
            <p:nvPr/>
          </p:nvSpPr>
          <p:spPr bwMode="auto">
            <a:xfrm>
              <a:off x="3577511" y="3977170"/>
              <a:ext cx="1146888" cy="525328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15174D8-362D-4687-915B-B0ABEEBD76E6}"/>
                </a:ext>
              </a:extLst>
            </p:cNvPr>
            <p:cNvSpPr txBox="1"/>
            <p:nvPr/>
          </p:nvSpPr>
          <p:spPr>
            <a:xfrm>
              <a:off x="3663703" y="4419600"/>
              <a:ext cx="8130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Control</a:t>
              </a:r>
            </a:p>
            <a:p>
              <a:r>
                <a:rPr lang="en-US" altLang="zh-TW" dirty="0"/>
                <a:t>signals</a:t>
              </a:r>
              <a:endParaRPr lang="zh-TW" altLang="en-US" dirty="0"/>
            </a:p>
          </p:txBody>
        </p:sp>
      </p:grp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0088B770-C1B0-475E-A7E2-8DB81A76046B}"/>
              </a:ext>
            </a:extLst>
          </p:cNvPr>
          <p:cNvSpPr/>
          <p:nvPr/>
        </p:nvSpPr>
        <p:spPr bwMode="auto">
          <a:xfrm>
            <a:off x="3577511" y="4440499"/>
            <a:ext cx="899235" cy="56387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F1750EEE-4CF0-4301-8669-C27DF38111C0}"/>
              </a:ext>
            </a:extLst>
          </p:cNvPr>
          <p:cNvSpPr/>
          <p:nvPr/>
        </p:nvSpPr>
        <p:spPr bwMode="auto">
          <a:xfrm>
            <a:off x="5150516" y="4302503"/>
            <a:ext cx="488283" cy="61894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1A1CEB72-F3C5-461E-A61F-F2FCBEB36653}"/>
              </a:ext>
            </a:extLst>
          </p:cNvPr>
          <p:cNvSpPr/>
          <p:nvPr/>
        </p:nvSpPr>
        <p:spPr bwMode="auto">
          <a:xfrm>
            <a:off x="7575981" y="3676649"/>
            <a:ext cx="488283" cy="381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7ED51822-4CA8-4A01-B7E3-313636CDE6F5}"/>
              </a:ext>
            </a:extLst>
          </p:cNvPr>
          <p:cNvSpPr/>
          <p:nvPr/>
        </p:nvSpPr>
        <p:spPr bwMode="auto">
          <a:xfrm>
            <a:off x="5042134" y="3705514"/>
            <a:ext cx="488283" cy="381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690527DD-C3AF-4B05-B3FF-AC05AE3EFBFE}"/>
              </a:ext>
            </a:extLst>
          </p:cNvPr>
          <p:cNvSpPr/>
          <p:nvPr/>
        </p:nvSpPr>
        <p:spPr bwMode="auto">
          <a:xfrm>
            <a:off x="5042134" y="5230434"/>
            <a:ext cx="383607" cy="381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59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F451C-6758-422F-8D01-9026459E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Cycle 1</a:t>
            </a:r>
            <a:endParaRPr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7C178C0-0E99-4C17-A321-D0BDC45D2743}"/>
              </a:ext>
            </a:extLst>
          </p:cNvPr>
          <p:cNvGrpSpPr/>
          <p:nvPr/>
        </p:nvGrpSpPr>
        <p:grpSpPr>
          <a:xfrm>
            <a:off x="986711" y="1953834"/>
            <a:ext cx="7395289" cy="4572000"/>
            <a:chOff x="986711" y="1953834"/>
            <a:chExt cx="7395289" cy="4572000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1069F6A9-12BC-4419-84AA-863A8D03FE8E}"/>
                </a:ext>
              </a:extLst>
            </p:cNvPr>
            <p:cNvGrpSpPr/>
            <p:nvPr/>
          </p:nvGrpSpPr>
          <p:grpSpPr>
            <a:xfrm>
              <a:off x="986711" y="1953834"/>
              <a:ext cx="2590800" cy="4572000"/>
              <a:chOff x="609600" y="1981200"/>
              <a:chExt cx="2590800" cy="4572000"/>
            </a:xfrm>
          </p:grpSpPr>
          <p:pic>
            <p:nvPicPr>
              <p:cNvPr id="20" name="圖片 19">
                <a:extLst>
                  <a:ext uri="{FF2B5EF4-FFF2-40B4-BE49-F238E27FC236}">
                    <a16:creationId xmlns:a16="http://schemas.microsoft.com/office/drawing/2014/main" id="{C279E564-13ED-4198-8E73-E3406CDB0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50938" y="2526324"/>
                <a:ext cx="1804585" cy="2355383"/>
              </a:xfrm>
              <a:prstGeom prst="rect">
                <a:avLst/>
              </a:prstGeom>
            </p:spPr>
          </p:pic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A8C78D35-ACF3-482A-AC70-7E52F5C99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650" y="5257800"/>
                <a:ext cx="1804585" cy="1110298"/>
              </a:xfrm>
              <a:prstGeom prst="rect">
                <a:avLst/>
              </a:prstGeom>
            </p:spPr>
          </p:pic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7CB310F4-4441-4B15-B592-0AFD245044BD}"/>
                  </a:ext>
                </a:extLst>
              </p:cNvPr>
              <p:cNvSpPr/>
              <p:nvPr/>
            </p:nvSpPr>
            <p:spPr bwMode="auto">
              <a:xfrm>
                <a:off x="609600" y="1981200"/>
                <a:ext cx="2590800" cy="4572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58C4CBF-CD01-42EA-A937-482E783914AA}"/>
                  </a:ext>
                </a:extLst>
              </p:cNvPr>
              <p:cNvSpPr txBox="1"/>
              <p:nvPr/>
            </p:nvSpPr>
            <p:spPr>
              <a:xfrm>
                <a:off x="932650" y="2002668"/>
                <a:ext cx="12298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Control Unit</a:t>
                </a:r>
                <a:endParaRPr lang="zh-TW" altLang="en-US" dirty="0"/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D17F3630-655A-4BCB-8DF3-CB4706B0FE27}"/>
                </a:ext>
              </a:extLst>
            </p:cNvPr>
            <p:cNvGrpSpPr/>
            <p:nvPr/>
          </p:nvGrpSpPr>
          <p:grpSpPr>
            <a:xfrm>
              <a:off x="4724400" y="2002668"/>
              <a:ext cx="3657600" cy="4474332"/>
              <a:chOff x="4724400" y="2002668"/>
              <a:chExt cx="3657600" cy="4474332"/>
            </a:xfrm>
          </p:grpSpPr>
          <p:pic>
            <p:nvPicPr>
              <p:cNvPr id="22" name="圖片 21">
                <a:extLst>
                  <a:ext uri="{FF2B5EF4-FFF2-40B4-BE49-F238E27FC236}">
                    <a16:creationId xmlns:a16="http://schemas.microsoft.com/office/drawing/2014/main" id="{B335A63B-0445-4644-BF14-21271D2D8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2135" y="3117649"/>
                <a:ext cx="3022129" cy="2750711"/>
              </a:xfrm>
              <a:prstGeom prst="rect">
                <a:avLst/>
              </a:prstGeom>
            </p:spPr>
          </p:pic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94289A36-EFA4-47CA-B2A8-AAC06AE93517}"/>
                  </a:ext>
                </a:extLst>
              </p:cNvPr>
              <p:cNvSpPr/>
              <p:nvPr/>
            </p:nvSpPr>
            <p:spPr bwMode="auto">
              <a:xfrm>
                <a:off x="4724400" y="2002668"/>
                <a:ext cx="3657600" cy="447433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C4A7A2C-3B67-4325-BD23-F88325DE41A5}"/>
                  </a:ext>
                </a:extLst>
              </p:cNvPr>
              <p:cNvSpPr txBox="1"/>
              <p:nvPr/>
            </p:nvSpPr>
            <p:spPr>
              <a:xfrm>
                <a:off x="5181600" y="2052328"/>
                <a:ext cx="9893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Data Path</a:t>
                </a:r>
                <a:endParaRPr lang="zh-TW" altLang="en-US" dirty="0"/>
              </a:p>
            </p:txBody>
          </p:sp>
        </p:grpSp>
        <p:sp>
          <p:nvSpPr>
            <p:cNvPr id="29" name="箭號: 向右 28">
              <a:extLst>
                <a:ext uri="{FF2B5EF4-FFF2-40B4-BE49-F238E27FC236}">
                  <a16:creationId xmlns:a16="http://schemas.microsoft.com/office/drawing/2014/main" id="{DD9DC4BE-7F51-4A65-9D3E-08890A1BAB04}"/>
                </a:ext>
              </a:extLst>
            </p:cNvPr>
            <p:cNvSpPr/>
            <p:nvPr/>
          </p:nvSpPr>
          <p:spPr bwMode="auto">
            <a:xfrm>
              <a:off x="3577511" y="3977170"/>
              <a:ext cx="1146888" cy="525328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6D3E6460-30B5-45C4-83FD-08548C06F087}"/>
                </a:ext>
              </a:extLst>
            </p:cNvPr>
            <p:cNvSpPr txBox="1"/>
            <p:nvPr/>
          </p:nvSpPr>
          <p:spPr>
            <a:xfrm>
              <a:off x="3663703" y="4419600"/>
              <a:ext cx="8130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Control</a:t>
              </a:r>
            </a:p>
            <a:p>
              <a:r>
                <a:rPr lang="en-US" altLang="zh-TW" dirty="0"/>
                <a:t>signals</a:t>
              </a:r>
              <a:endParaRPr lang="zh-TW" altLang="en-US" dirty="0"/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336CAE4-4BE6-47FE-9E7C-3D2BAE5E0008}"/>
              </a:ext>
            </a:extLst>
          </p:cNvPr>
          <p:cNvSpPr/>
          <p:nvPr/>
        </p:nvSpPr>
        <p:spPr bwMode="auto">
          <a:xfrm>
            <a:off x="2148569" y="3352799"/>
            <a:ext cx="747032" cy="41934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cxnSp>
        <p:nvCxnSpPr>
          <p:cNvPr id="6" name="接點: 弧形 5">
            <a:extLst>
              <a:ext uri="{FF2B5EF4-FFF2-40B4-BE49-F238E27FC236}">
                <a16:creationId xmlns:a16="http://schemas.microsoft.com/office/drawing/2014/main" id="{B314002A-439A-4586-9ED2-EF38DF4E469F}"/>
              </a:ext>
            </a:extLst>
          </p:cNvPr>
          <p:cNvCxnSpPr/>
          <p:nvPr/>
        </p:nvCxnSpPr>
        <p:spPr bwMode="auto">
          <a:xfrm rot="16200000" flipH="1">
            <a:off x="5600085" y="3696312"/>
            <a:ext cx="914402" cy="227373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FBD469E6-19B4-4C2E-A15E-B42CCADAF216}"/>
              </a:ext>
            </a:extLst>
          </p:cNvPr>
          <p:cNvCxnSpPr/>
          <p:nvPr/>
        </p:nvCxnSpPr>
        <p:spPr bwMode="auto">
          <a:xfrm rot="16200000" flipH="1">
            <a:off x="6438899" y="3695698"/>
            <a:ext cx="914403" cy="228600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DD2464-BCAF-4F91-895C-9F78A2BA66FE}"/>
              </a:ext>
            </a:extLst>
          </p:cNvPr>
          <p:cNvSpPr txBox="1"/>
          <p:nvPr/>
        </p:nvSpPr>
        <p:spPr>
          <a:xfrm>
            <a:off x="4770264" y="454271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SUB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6DBE250-F3FF-406B-A3BD-A6AAAD61F042}"/>
              </a:ext>
            </a:extLst>
          </p:cNvPr>
          <p:cNvSpPr txBox="1"/>
          <p:nvPr/>
        </p:nvSpPr>
        <p:spPr>
          <a:xfrm>
            <a:off x="4917740" y="52304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2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F451C-6758-422F-8D01-9026459E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Cycle 2</a:t>
            </a:r>
            <a:endParaRPr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7C178C0-0E99-4C17-A321-D0BDC45D2743}"/>
              </a:ext>
            </a:extLst>
          </p:cNvPr>
          <p:cNvGrpSpPr/>
          <p:nvPr/>
        </p:nvGrpSpPr>
        <p:grpSpPr>
          <a:xfrm>
            <a:off x="986711" y="1953834"/>
            <a:ext cx="7395289" cy="4572000"/>
            <a:chOff x="986711" y="1953834"/>
            <a:chExt cx="7395289" cy="4572000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1069F6A9-12BC-4419-84AA-863A8D03FE8E}"/>
                </a:ext>
              </a:extLst>
            </p:cNvPr>
            <p:cNvGrpSpPr/>
            <p:nvPr/>
          </p:nvGrpSpPr>
          <p:grpSpPr>
            <a:xfrm>
              <a:off x="986711" y="1953834"/>
              <a:ext cx="2590800" cy="4572000"/>
              <a:chOff x="609600" y="1981200"/>
              <a:chExt cx="2590800" cy="4572000"/>
            </a:xfrm>
          </p:grpSpPr>
          <p:pic>
            <p:nvPicPr>
              <p:cNvPr id="20" name="圖片 19">
                <a:extLst>
                  <a:ext uri="{FF2B5EF4-FFF2-40B4-BE49-F238E27FC236}">
                    <a16:creationId xmlns:a16="http://schemas.microsoft.com/office/drawing/2014/main" id="{C279E564-13ED-4198-8E73-E3406CDB0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50938" y="2526324"/>
                <a:ext cx="1804585" cy="2355383"/>
              </a:xfrm>
              <a:prstGeom prst="rect">
                <a:avLst/>
              </a:prstGeom>
            </p:spPr>
          </p:pic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A8C78D35-ACF3-482A-AC70-7E52F5C99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650" y="5257800"/>
                <a:ext cx="1804585" cy="1110298"/>
              </a:xfrm>
              <a:prstGeom prst="rect">
                <a:avLst/>
              </a:prstGeom>
            </p:spPr>
          </p:pic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7CB310F4-4441-4B15-B592-0AFD245044BD}"/>
                  </a:ext>
                </a:extLst>
              </p:cNvPr>
              <p:cNvSpPr/>
              <p:nvPr/>
            </p:nvSpPr>
            <p:spPr bwMode="auto">
              <a:xfrm>
                <a:off x="609600" y="1981200"/>
                <a:ext cx="2590800" cy="4572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58C4CBF-CD01-42EA-A937-482E783914AA}"/>
                  </a:ext>
                </a:extLst>
              </p:cNvPr>
              <p:cNvSpPr txBox="1"/>
              <p:nvPr/>
            </p:nvSpPr>
            <p:spPr>
              <a:xfrm>
                <a:off x="932650" y="2002668"/>
                <a:ext cx="12298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Control Unit</a:t>
                </a:r>
                <a:endParaRPr lang="zh-TW" altLang="en-US" dirty="0"/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D17F3630-655A-4BCB-8DF3-CB4706B0FE27}"/>
                </a:ext>
              </a:extLst>
            </p:cNvPr>
            <p:cNvGrpSpPr/>
            <p:nvPr/>
          </p:nvGrpSpPr>
          <p:grpSpPr>
            <a:xfrm>
              <a:off x="4724400" y="2002668"/>
              <a:ext cx="3657600" cy="4474332"/>
              <a:chOff x="4724400" y="2002668"/>
              <a:chExt cx="3657600" cy="4474332"/>
            </a:xfrm>
          </p:grpSpPr>
          <p:pic>
            <p:nvPicPr>
              <p:cNvPr id="22" name="圖片 21">
                <a:extLst>
                  <a:ext uri="{FF2B5EF4-FFF2-40B4-BE49-F238E27FC236}">
                    <a16:creationId xmlns:a16="http://schemas.microsoft.com/office/drawing/2014/main" id="{B335A63B-0445-4644-BF14-21271D2D8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2135" y="3117649"/>
                <a:ext cx="3022129" cy="2750711"/>
              </a:xfrm>
              <a:prstGeom prst="rect">
                <a:avLst/>
              </a:prstGeom>
            </p:spPr>
          </p:pic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94289A36-EFA4-47CA-B2A8-AAC06AE93517}"/>
                  </a:ext>
                </a:extLst>
              </p:cNvPr>
              <p:cNvSpPr/>
              <p:nvPr/>
            </p:nvSpPr>
            <p:spPr bwMode="auto">
              <a:xfrm>
                <a:off x="4724400" y="2002668"/>
                <a:ext cx="3657600" cy="447433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C4A7A2C-3B67-4325-BD23-F88325DE41A5}"/>
                  </a:ext>
                </a:extLst>
              </p:cNvPr>
              <p:cNvSpPr txBox="1"/>
              <p:nvPr/>
            </p:nvSpPr>
            <p:spPr>
              <a:xfrm>
                <a:off x="5181600" y="2052328"/>
                <a:ext cx="9893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Data Path</a:t>
                </a:r>
                <a:endParaRPr lang="zh-TW" altLang="en-US" dirty="0"/>
              </a:p>
            </p:txBody>
          </p:sp>
        </p:grpSp>
        <p:sp>
          <p:nvSpPr>
            <p:cNvPr id="29" name="箭號: 向右 28">
              <a:extLst>
                <a:ext uri="{FF2B5EF4-FFF2-40B4-BE49-F238E27FC236}">
                  <a16:creationId xmlns:a16="http://schemas.microsoft.com/office/drawing/2014/main" id="{DD9DC4BE-7F51-4A65-9D3E-08890A1BAB04}"/>
                </a:ext>
              </a:extLst>
            </p:cNvPr>
            <p:cNvSpPr/>
            <p:nvPr/>
          </p:nvSpPr>
          <p:spPr bwMode="auto">
            <a:xfrm>
              <a:off x="3577511" y="3977170"/>
              <a:ext cx="1146888" cy="525328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6D3E6460-30B5-45C4-83FD-08548C06F087}"/>
                </a:ext>
              </a:extLst>
            </p:cNvPr>
            <p:cNvSpPr txBox="1"/>
            <p:nvPr/>
          </p:nvSpPr>
          <p:spPr>
            <a:xfrm>
              <a:off x="3663703" y="4419600"/>
              <a:ext cx="8130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Control</a:t>
              </a:r>
            </a:p>
            <a:p>
              <a:r>
                <a:rPr lang="en-US" altLang="zh-TW" dirty="0"/>
                <a:t>signals</a:t>
              </a:r>
              <a:endParaRPr lang="zh-TW" altLang="en-US" dirty="0"/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336CAE4-4BE6-47FE-9E7C-3D2BAE5E0008}"/>
              </a:ext>
            </a:extLst>
          </p:cNvPr>
          <p:cNvSpPr/>
          <p:nvPr/>
        </p:nvSpPr>
        <p:spPr bwMode="auto">
          <a:xfrm>
            <a:off x="2166069" y="3862647"/>
            <a:ext cx="747032" cy="41934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cxnSp>
        <p:nvCxnSpPr>
          <p:cNvPr id="6" name="接點: 弧形 5">
            <a:extLst>
              <a:ext uri="{FF2B5EF4-FFF2-40B4-BE49-F238E27FC236}">
                <a16:creationId xmlns:a16="http://schemas.microsoft.com/office/drawing/2014/main" id="{B314002A-439A-4586-9ED2-EF38DF4E469F}"/>
              </a:ext>
            </a:extLst>
          </p:cNvPr>
          <p:cNvCxnSpPr/>
          <p:nvPr/>
        </p:nvCxnSpPr>
        <p:spPr bwMode="auto">
          <a:xfrm rot="5400000">
            <a:off x="5790586" y="3733184"/>
            <a:ext cx="914402" cy="153630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FBD469E6-19B4-4C2E-A15E-B42CCADAF216}"/>
              </a:ext>
            </a:extLst>
          </p:cNvPr>
          <p:cNvCxnSpPr/>
          <p:nvPr/>
        </p:nvCxnSpPr>
        <p:spPr bwMode="auto">
          <a:xfrm rot="5400000">
            <a:off x="6572517" y="3834418"/>
            <a:ext cx="810835" cy="1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DD2464-BCAF-4F91-895C-9F78A2BA66FE}"/>
              </a:ext>
            </a:extLst>
          </p:cNvPr>
          <p:cNvSpPr txBox="1"/>
          <p:nvPr/>
        </p:nvSpPr>
        <p:spPr>
          <a:xfrm>
            <a:off x="4770264" y="4542710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ADD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6DBE250-F3FF-406B-A3BD-A6AAAD61F042}"/>
              </a:ext>
            </a:extLst>
          </p:cNvPr>
          <p:cNvSpPr txBox="1"/>
          <p:nvPr/>
        </p:nvSpPr>
        <p:spPr>
          <a:xfrm>
            <a:off x="4917740" y="52304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5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F451C-6758-422F-8D01-9026459E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Cycle 3</a:t>
            </a:r>
            <a:endParaRPr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7C178C0-0E99-4C17-A321-D0BDC45D2743}"/>
              </a:ext>
            </a:extLst>
          </p:cNvPr>
          <p:cNvGrpSpPr/>
          <p:nvPr/>
        </p:nvGrpSpPr>
        <p:grpSpPr>
          <a:xfrm>
            <a:off x="986711" y="1953834"/>
            <a:ext cx="7395289" cy="4572000"/>
            <a:chOff x="986711" y="1953834"/>
            <a:chExt cx="7395289" cy="4572000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1069F6A9-12BC-4419-84AA-863A8D03FE8E}"/>
                </a:ext>
              </a:extLst>
            </p:cNvPr>
            <p:cNvGrpSpPr/>
            <p:nvPr/>
          </p:nvGrpSpPr>
          <p:grpSpPr>
            <a:xfrm>
              <a:off x="986711" y="1953834"/>
              <a:ext cx="2590800" cy="4572000"/>
              <a:chOff x="609600" y="1981200"/>
              <a:chExt cx="2590800" cy="4572000"/>
            </a:xfrm>
          </p:grpSpPr>
          <p:pic>
            <p:nvPicPr>
              <p:cNvPr id="20" name="圖片 19">
                <a:extLst>
                  <a:ext uri="{FF2B5EF4-FFF2-40B4-BE49-F238E27FC236}">
                    <a16:creationId xmlns:a16="http://schemas.microsoft.com/office/drawing/2014/main" id="{C279E564-13ED-4198-8E73-E3406CDB0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50938" y="2526324"/>
                <a:ext cx="1804585" cy="2355383"/>
              </a:xfrm>
              <a:prstGeom prst="rect">
                <a:avLst/>
              </a:prstGeom>
            </p:spPr>
          </p:pic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A8C78D35-ACF3-482A-AC70-7E52F5C99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650" y="5257800"/>
                <a:ext cx="1804585" cy="1110298"/>
              </a:xfrm>
              <a:prstGeom prst="rect">
                <a:avLst/>
              </a:prstGeom>
            </p:spPr>
          </p:pic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7CB310F4-4441-4B15-B592-0AFD245044BD}"/>
                  </a:ext>
                </a:extLst>
              </p:cNvPr>
              <p:cNvSpPr/>
              <p:nvPr/>
            </p:nvSpPr>
            <p:spPr bwMode="auto">
              <a:xfrm>
                <a:off x="609600" y="1981200"/>
                <a:ext cx="2590800" cy="4572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58C4CBF-CD01-42EA-A937-482E783914AA}"/>
                  </a:ext>
                </a:extLst>
              </p:cNvPr>
              <p:cNvSpPr txBox="1"/>
              <p:nvPr/>
            </p:nvSpPr>
            <p:spPr>
              <a:xfrm>
                <a:off x="932650" y="2002668"/>
                <a:ext cx="12298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Control Unit</a:t>
                </a:r>
                <a:endParaRPr lang="zh-TW" altLang="en-US" dirty="0"/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D17F3630-655A-4BCB-8DF3-CB4706B0FE27}"/>
                </a:ext>
              </a:extLst>
            </p:cNvPr>
            <p:cNvGrpSpPr/>
            <p:nvPr/>
          </p:nvGrpSpPr>
          <p:grpSpPr>
            <a:xfrm>
              <a:off x="4724400" y="2002668"/>
              <a:ext cx="3657600" cy="4474332"/>
              <a:chOff x="4724400" y="2002668"/>
              <a:chExt cx="3657600" cy="4474332"/>
            </a:xfrm>
          </p:grpSpPr>
          <p:pic>
            <p:nvPicPr>
              <p:cNvPr id="22" name="圖片 21">
                <a:extLst>
                  <a:ext uri="{FF2B5EF4-FFF2-40B4-BE49-F238E27FC236}">
                    <a16:creationId xmlns:a16="http://schemas.microsoft.com/office/drawing/2014/main" id="{B335A63B-0445-4644-BF14-21271D2D8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2135" y="3117649"/>
                <a:ext cx="3022129" cy="2750711"/>
              </a:xfrm>
              <a:prstGeom prst="rect">
                <a:avLst/>
              </a:prstGeom>
            </p:spPr>
          </p:pic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94289A36-EFA4-47CA-B2A8-AAC06AE93517}"/>
                  </a:ext>
                </a:extLst>
              </p:cNvPr>
              <p:cNvSpPr/>
              <p:nvPr/>
            </p:nvSpPr>
            <p:spPr bwMode="auto">
              <a:xfrm>
                <a:off x="4724400" y="2002668"/>
                <a:ext cx="3657600" cy="447433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C4A7A2C-3B67-4325-BD23-F88325DE41A5}"/>
                  </a:ext>
                </a:extLst>
              </p:cNvPr>
              <p:cNvSpPr txBox="1"/>
              <p:nvPr/>
            </p:nvSpPr>
            <p:spPr>
              <a:xfrm>
                <a:off x="5181600" y="2052328"/>
                <a:ext cx="9893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Data Path</a:t>
                </a:r>
                <a:endParaRPr lang="zh-TW" altLang="en-US" dirty="0"/>
              </a:p>
            </p:txBody>
          </p:sp>
        </p:grpSp>
        <p:sp>
          <p:nvSpPr>
            <p:cNvPr id="29" name="箭號: 向右 28">
              <a:extLst>
                <a:ext uri="{FF2B5EF4-FFF2-40B4-BE49-F238E27FC236}">
                  <a16:creationId xmlns:a16="http://schemas.microsoft.com/office/drawing/2014/main" id="{DD9DC4BE-7F51-4A65-9D3E-08890A1BAB04}"/>
                </a:ext>
              </a:extLst>
            </p:cNvPr>
            <p:cNvSpPr/>
            <p:nvPr/>
          </p:nvSpPr>
          <p:spPr bwMode="auto">
            <a:xfrm>
              <a:off x="3577511" y="3977170"/>
              <a:ext cx="1146888" cy="525328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6D3E6460-30B5-45C4-83FD-08548C06F087}"/>
                </a:ext>
              </a:extLst>
            </p:cNvPr>
            <p:cNvSpPr txBox="1"/>
            <p:nvPr/>
          </p:nvSpPr>
          <p:spPr>
            <a:xfrm>
              <a:off x="3663703" y="4419600"/>
              <a:ext cx="8130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Control</a:t>
              </a:r>
            </a:p>
            <a:p>
              <a:r>
                <a:rPr lang="en-US" altLang="zh-TW" dirty="0"/>
                <a:t>signals</a:t>
              </a:r>
              <a:endParaRPr lang="zh-TW" altLang="en-US" dirty="0"/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336CAE4-4BE6-47FE-9E7C-3D2BAE5E0008}"/>
              </a:ext>
            </a:extLst>
          </p:cNvPr>
          <p:cNvSpPr/>
          <p:nvPr/>
        </p:nvSpPr>
        <p:spPr bwMode="auto">
          <a:xfrm>
            <a:off x="2255181" y="4461919"/>
            <a:ext cx="1074675" cy="41934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cxnSp>
        <p:nvCxnSpPr>
          <p:cNvPr id="6" name="接點: 弧形 5">
            <a:extLst>
              <a:ext uri="{FF2B5EF4-FFF2-40B4-BE49-F238E27FC236}">
                <a16:creationId xmlns:a16="http://schemas.microsoft.com/office/drawing/2014/main" id="{B314002A-439A-4586-9ED2-EF38DF4E469F}"/>
              </a:ext>
            </a:extLst>
          </p:cNvPr>
          <p:cNvCxnSpPr/>
          <p:nvPr/>
        </p:nvCxnSpPr>
        <p:spPr bwMode="auto">
          <a:xfrm rot="5400000">
            <a:off x="5790586" y="3733184"/>
            <a:ext cx="914402" cy="153630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FBD469E6-19B4-4C2E-A15E-B42CCADAF216}"/>
              </a:ext>
            </a:extLst>
          </p:cNvPr>
          <p:cNvCxnSpPr/>
          <p:nvPr/>
        </p:nvCxnSpPr>
        <p:spPr bwMode="auto">
          <a:xfrm rot="5400000">
            <a:off x="6703050" y="3703886"/>
            <a:ext cx="810836" cy="261065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DD2464-BCAF-4F91-895C-9F78A2BA66FE}"/>
              </a:ext>
            </a:extLst>
          </p:cNvPr>
          <p:cNvSpPr txBox="1"/>
          <p:nvPr/>
        </p:nvSpPr>
        <p:spPr>
          <a:xfrm>
            <a:off x="4770264" y="4542710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AND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6DBE250-F3FF-406B-A3BD-A6AAAD61F042}"/>
              </a:ext>
            </a:extLst>
          </p:cNvPr>
          <p:cNvSpPr txBox="1"/>
          <p:nvPr/>
        </p:nvSpPr>
        <p:spPr>
          <a:xfrm>
            <a:off x="4917740" y="52304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09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Problem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to compute Q: maximum even number not exceeding (A-B)+C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using the ALU we taught today</a:t>
            </a:r>
          </a:p>
        </p:txBody>
      </p:sp>
      <p:grpSp>
        <p:nvGrpSpPr>
          <p:cNvPr id="44036" name="Group 34"/>
          <p:cNvGrpSpPr>
            <a:grpSpLocks/>
          </p:cNvGrpSpPr>
          <p:nvPr/>
        </p:nvGrpSpPr>
        <p:grpSpPr bwMode="auto">
          <a:xfrm>
            <a:off x="2057400" y="3733800"/>
            <a:ext cx="4292600" cy="2514600"/>
            <a:chOff x="1296" y="2352"/>
            <a:chExt cx="2704" cy="1584"/>
          </a:xfrm>
        </p:grpSpPr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2208" y="2400"/>
              <a:ext cx="1056" cy="15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Hardware to be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designed</a:t>
              </a:r>
            </a:p>
          </p:txBody>
        </p:sp>
        <p:grpSp>
          <p:nvGrpSpPr>
            <p:cNvPr id="44038" name="Group 6"/>
            <p:cNvGrpSpPr>
              <a:grpSpLocks/>
            </p:cNvGrpSpPr>
            <p:nvPr/>
          </p:nvGrpSpPr>
          <p:grpSpPr bwMode="auto">
            <a:xfrm>
              <a:off x="1680" y="2352"/>
              <a:ext cx="528" cy="345"/>
              <a:chOff x="1584" y="2055"/>
              <a:chExt cx="528" cy="345"/>
            </a:xfrm>
          </p:grpSpPr>
          <p:sp>
            <p:nvSpPr>
              <p:cNvPr id="44055" name="Line 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6" name="Line 8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7" name="Text Box 9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4058" name="Text Box 10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44039" name="Group 11"/>
            <p:cNvGrpSpPr>
              <a:grpSpLocks/>
            </p:cNvGrpSpPr>
            <p:nvPr/>
          </p:nvGrpSpPr>
          <p:grpSpPr bwMode="auto">
            <a:xfrm>
              <a:off x="1680" y="2640"/>
              <a:ext cx="528" cy="345"/>
              <a:chOff x="1584" y="2055"/>
              <a:chExt cx="528" cy="345"/>
            </a:xfrm>
          </p:grpSpPr>
          <p:sp>
            <p:nvSpPr>
              <p:cNvPr id="44051" name="Line 12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2" name="Line 13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3" name="Text Box 14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4054" name="Text Box 15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pSp>
          <p:nvGrpSpPr>
            <p:cNvPr id="44040" name="Group 16"/>
            <p:cNvGrpSpPr>
              <a:grpSpLocks/>
            </p:cNvGrpSpPr>
            <p:nvPr/>
          </p:nvGrpSpPr>
          <p:grpSpPr bwMode="auto">
            <a:xfrm>
              <a:off x="1680" y="2928"/>
              <a:ext cx="528" cy="345"/>
              <a:chOff x="1584" y="2055"/>
              <a:chExt cx="528" cy="345"/>
            </a:xfrm>
          </p:grpSpPr>
          <p:sp>
            <p:nvSpPr>
              <p:cNvPr id="44047" name="Line 1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8" name="Line 18"/>
              <p:cNvSpPr>
                <a:spLocks noChangeShapeType="1"/>
              </p:cNvSpPr>
              <p:nvPr/>
            </p:nvSpPr>
            <p:spPr bwMode="auto">
              <a:xfrm>
                <a:off x="187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9" name="Text Box 19"/>
              <p:cNvSpPr txBox="1">
                <a:spLocks noChangeArrowheads="1"/>
              </p:cNvSpPr>
              <p:nvPr/>
            </p:nvSpPr>
            <p:spPr bwMode="auto">
              <a:xfrm>
                <a:off x="1814" y="205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44050" name="Text Box 20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</a:t>
                </a:r>
              </a:p>
            </p:txBody>
          </p:sp>
        </p:grpSp>
        <p:sp>
          <p:nvSpPr>
            <p:cNvPr id="44041" name="Line 26"/>
            <p:cNvSpPr>
              <a:spLocks noChangeShapeType="1"/>
            </p:cNvSpPr>
            <p:nvPr/>
          </p:nvSpPr>
          <p:spPr bwMode="auto">
            <a:xfrm>
              <a:off x="1872" y="37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2" name="Oval 27"/>
            <p:cNvSpPr>
              <a:spLocks noChangeArrowheads="1"/>
            </p:cNvSpPr>
            <p:nvPr/>
          </p:nvSpPr>
          <p:spPr bwMode="auto">
            <a:xfrm>
              <a:off x="1296" y="3648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44043" name="Line 28"/>
            <p:cNvSpPr>
              <a:spLocks noChangeShapeType="1"/>
            </p:cNvSpPr>
            <p:nvPr/>
          </p:nvSpPr>
          <p:spPr bwMode="auto">
            <a:xfrm>
              <a:off x="3264" y="30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4" name="Line 29"/>
            <p:cNvSpPr>
              <a:spLocks noChangeShapeType="1"/>
            </p:cNvSpPr>
            <p:nvPr/>
          </p:nvSpPr>
          <p:spPr bwMode="auto">
            <a:xfrm>
              <a:off x="3408" y="302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5" name="Text Box 30"/>
            <p:cNvSpPr txBox="1">
              <a:spLocks noChangeArrowheads="1"/>
            </p:cNvSpPr>
            <p:nvPr/>
          </p:nvSpPr>
          <p:spPr bwMode="auto">
            <a:xfrm>
              <a:off x="3398" y="306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44046" name="Text Box 31"/>
            <p:cNvSpPr txBox="1">
              <a:spLocks noChangeArrowheads="1"/>
            </p:cNvSpPr>
            <p:nvPr/>
          </p:nvSpPr>
          <p:spPr bwMode="auto">
            <a:xfrm>
              <a:off x="3792" y="297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Problem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017713"/>
            <a:ext cx="8382000" cy="1182687"/>
          </a:xfrm>
        </p:spPr>
        <p:txBody>
          <a:bodyPr/>
          <a:lstStyle/>
          <a:p>
            <a:pPr eaLnBrk="1" hangingPunct="1"/>
            <a:r>
              <a:rPr lang="en-US" altLang="zh-TW" sz="2400"/>
              <a:t>to compute </a:t>
            </a:r>
            <a:r>
              <a:rPr lang="en-US" altLang="zh-TW" sz="2400">
                <a:solidFill>
                  <a:schemeClr val="hlink"/>
                </a:solidFill>
              </a:rPr>
              <a:t>Q: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chemeClr val="hlink"/>
                </a:solidFill>
              </a:rPr>
              <a:t>maximum even number not exceeding (A-B)+C</a:t>
            </a:r>
          </a:p>
          <a:p>
            <a:pPr lvl="1" eaLnBrk="1" hangingPunct="1"/>
            <a:r>
              <a:rPr lang="en-US" altLang="zh-TW" sz="2000"/>
              <a:t>using the ALU we taught today</a:t>
            </a:r>
          </a:p>
        </p:txBody>
      </p:sp>
      <p:sp>
        <p:nvSpPr>
          <p:cNvPr id="45060" name="Rectangle 27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3733800"/>
            <a:ext cx="8153400" cy="2362200"/>
          </a:xfrm>
        </p:spPr>
        <p:txBody>
          <a:bodyPr/>
          <a:lstStyle/>
          <a:p>
            <a:pPr eaLnBrk="1" hangingPunct="1"/>
            <a:r>
              <a:rPr lang="en-US" altLang="zh-TW" sz="2400"/>
              <a:t>Example 1: A=7, B=3, C=5</a:t>
            </a:r>
          </a:p>
          <a:p>
            <a:pPr lvl="1" eaLnBrk="1" hangingPunct="1"/>
            <a:r>
              <a:rPr lang="en-US" altLang="zh-TW" sz="2000"/>
              <a:t>(A-B)+C=9</a:t>
            </a:r>
          </a:p>
          <a:p>
            <a:pPr lvl="1" eaLnBrk="1" hangingPunct="1"/>
            <a:r>
              <a:rPr lang="en-US" altLang="zh-TW" sz="2000"/>
              <a:t>output Q=8</a:t>
            </a:r>
          </a:p>
          <a:p>
            <a:pPr eaLnBrk="1" hangingPunct="1"/>
            <a:r>
              <a:rPr lang="en-US" altLang="zh-TW" sz="2400"/>
              <a:t>Example 2: A=7, B=3, C=4</a:t>
            </a:r>
          </a:p>
          <a:p>
            <a:pPr lvl="1" eaLnBrk="1" hangingPunct="1"/>
            <a:r>
              <a:rPr lang="en-US" altLang="zh-TW" sz="2000"/>
              <a:t>(A-B)+C=8</a:t>
            </a:r>
          </a:p>
          <a:p>
            <a:pPr lvl="1" eaLnBrk="1" hangingPunct="1"/>
            <a:r>
              <a:rPr lang="en-US" altLang="zh-TW" sz="2000"/>
              <a:t>output Q=8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Problem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to compute Q: maximum even number not exceeding (A-B)+C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using the ALU we taught today</a:t>
            </a:r>
          </a:p>
        </p:txBody>
      </p:sp>
      <p:grpSp>
        <p:nvGrpSpPr>
          <p:cNvPr id="46084" name="Group 46"/>
          <p:cNvGrpSpPr>
            <a:grpSpLocks/>
          </p:cNvGrpSpPr>
          <p:nvPr/>
        </p:nvGrpSpPr>
        <p:grpSpPr bwMode="auto">
          <a:xfrm>
            <a:off x="3124200" y="3505200"/>
            <a:ext cx="4572000" cy="2971800"/>
            <a:chOff x="1968" y="2208"/>
            <a:chExt cx="2880" cy="1872"/>
          </a:xfrm>
        </p:grpSpPr>
        <p:cxnSp>
          <p:nvCxnSpPr>
            <p:cNvPr id="46086" name="AutoShape 38"/>
            <p:cNvCxnSpPr>
              <a:cxnSpLocks noChangeShapeType="1"/>
              <a:stCxn id="46093" idx="1"/>
              <a:endCxn id="46097" idx="0"/>
            </p:cNvCxnSpPr>
            <p:nvPr/>
          </p:nvCxnSpPr>
          <p:spPr bwMode="auto">
            <a:xfrm rot="5400000" flipH="1" flipV="1">
              <a:off x="3456" y="2688"/>
              <a:ext cx="1680" cy="1104"/>
            </a:xfrm>
            <a:prstGeom prst="bentConnector5">
              <a:avLst>
                <a:gd name="adj1" fmla="val -8569"/>
                <a:gd name="adj2" fmla="val 102625"/>
                <a:gd name="adj3" fmla="val 9946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6087" name="Group 45"/>
            <p:cNvGrpSpPr>
              <a:grpSpLocks/>
            </p:cNvGrpSpPr>
            <p:nvPr/>
          </p:nvGrpSpPr>
          <p:grpSpPr bwMode="auto">
            <a:xfrm>
              <a:off x="1968" y="2208"/>
              <a:ext cx="2880" cy="1872"/>
              <a:chOff x="1968" y="2208"/>
              <a:chExt cx="2880" cy="1872"/>
            </a:xfrm>
          </p:grpSpPr>
          <p:sp>
            <p:nvSpPr>
              <p:cNvPr id="46088" name="Rectangle 27"/>
              <p:cNvSpPr>
                <a:spLocks noChangeArrowheads="1"/>
              </p:cNvSpPr>
              <p:nvPr/>
            </p:nvSpPr>
            <p:spPr bwMode="auto">
              <a:xfrm>
                <a:off x="3264" y="2784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46089" name="Line 28"/>
              <p:cNvSpPr>
                <a:spLocks noChangeShapeType="1"/>
              </p:cNvSpPr>
              <p:nvPr/>
            </p:nvSpPr>
            <p:spPr bwMode="auto">
              <a:xfrm>
                <a:off x="3792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0" name="Rectangle 29"/>
              <p:cNvSpPr>
                <a:spLocks noChangeArrowheads="1"/>
              </p:cNvSpPr>
              <p:nvPr/>
            </p:nvSpPr>
            <p:spPr bwMode="auto">
              <a:xfrm>
                <a:off x="3072" y="3504"/>
                <a:ext cx="139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register Q</a:t>
                </a:r>
              </a:p>
            </p:txBody>
          </p:sp>
          <p:sp>
            <p:nvSpPr>
              <p:cNvPr id="46091" name="AutoShape 30"/>
              <p:cNvSpPr>
                <a:spLocks noChangeArrowheads="1"/>
              </p:cNvSpPr>
              <p:nvPr/>
            </p:nvSpPr>
            <p:spPr bwMode="auto">
              <a:xfrm rot="5400000">
                <a:off x="3096" y="376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6092" name="Text Box 32"/>
              <p:cNvSpPr txBox="1">
                <a:spLocks noChangeArrowheads="1"/>
              </p:cNvSpPr>
              <p:nvPr/>
            </p:nvSpPr>
            <p:spPr bwMode="auto">
              <a:xfrm>
                <a:off x="3072" y="3504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load</a:t>
                </a:r>
              </a:p>
            </p:txBody>
          </p:sp>
          <p:sp>
            <p:nvSpPr>
              <p:cNvPr id="46093" name="Line 33"/>
              <p:cNvSpPr>
                <a:spLocks noChangeShapeType="1"/>
              </p:cNvSpPr>
              <p:nvPr/>
            </p:nvSpPr>
            <p:spPr bwMode="auto">
              <a:xfrm>
                <a:off x="3744" y="3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4" name="Line 34"/>
              <p:cNvSpPr>
                <a:spLocks noChangeShapeType="1"/>
              </p:cNvSpPr>
              <p:nvPr/>
            </p:nvSpPr>
            <p:spPr bwMode="auto">
              <a:xfrm>
                <a:off x="3504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5" name="Line 35"/>
              <p:cNvSpPr>
                <a:spLocks noChangeShapeType="1"/>
              </p:cNvSpPr>
              <p:nvPr/>
            </p:nvSpPr>
            <p:spPr bwMode="auto">
              <a:xfrm>
                <a:off x="4080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6" name="Oval 36"/>
              <p:cNvSpPr>
                <a:spLocks noChangeArrowheads="1"/>
              </p:cNvSpPr>
              <p:nvPr/>
            </p:nvSpPr>
            <p:spPr bwMode="auto">
              <a:xfrm>
                <a:off x="2976" y="2208"/>
                <a:ext cx="163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???</a:t>
                </a:r>
              </a:p>
            </p:txBody>
          </p:sp>
          <p:sp>
            <p:nvSpPr>
              <p:cNvPr id="46097" name="Line 37"/>
              <p:cNvSpPr>
                <a:spLocks noChangeShapeType="1"/>
              </p:cNvSpPr>
              <p:nvPr/>
            </p:nvSpPr>
            <p:spPr bwMode="auto">
              <a:xfrm flipH="1">
                <a:off x="4608" y="24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8" name="Rectangle 39"/>
              <p:cNvSpPr>
                <a:spLocks noChangeArrowheads="1"/>
              </p:cNvSpPr>
              <p:nvPr/>
            </p:nvSpPr>
            <p:spPr bwMode="auto">
              <a:xfrm>
                <a:off x="1968" y="2208"/>
                <a:ext cx="720" cy="168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control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unit</a:t>
                </a:r>
              </a:p>
            </p:txBody>
          </p:sp>
          <p:sp>
            <p:nvSpPr>
              <p:cNvPr id="46099" name="Line 40"/>
              <p:cNvSpPr>
                <a:spLocks noChangeShapeType="1"/>
              </p:cNvSpPr>
              <p:nvPr/>
            </p:nvSpPr>
            <p:spPr bwMode="auto">
              <a:xfrm>
                <a:off x="2688" y="302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00" name="Text Box 41"/>
              <p:cNvSpPr txBox="1">
                <a:spLocks noChangeArrowheads="1"/>
              </p:cNvSpPr>
              <p:nvPr/>
            </p:nvSpPr>
            <p:spPr bwMode="auto">
              <a:xfrm>
                <a:off x="2736" y="2784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S[2:0]</a:t>
                </a:r>
              </a:p>
            </p:txBody>
          </p:sp>
          <p:sp>
            <p:nvSpPr>
              <p:cNvPr id="46101" name="Text Box 42"/>
              <p:cNvSpPr txBox="1">
                <a:spLocks noChangeArrowheads="1"/>
              </p:cNvSpPr>
              <p:nvPr/>
            </p:nvSpPr>
            <p:spPr bwMode="auto">
              <a:xfrm>
                <a:off x="2822" y="3015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Cin</a:t>
                </a:r>
              </a:p>
            </p:txBody>
          </p:sp>
          <p:sp>
            <p:nvSpPr>
              <p:cNvPr id="46102" name="Line 43"/>
              <p:cNvSpPr>
                <a:spLocks noChangeShapeType="1"/>
              </p:cNvSpPr>
              <p:nvPr/>
            </p:nvSpPr>
            <p:spPr bwMode="auto">
              <a:xfrm>
                <a:off x="2688" y="36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103" name="Line 44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46085" name="AutoShape 47"/>
          <p:cNvSpPr>
            <a:spLocks noChangeArrowheads="1"/>
          </p:cNvSpPr>
          <p:nvPr/>
        </p:nvSpPr>
        <p:spPr bwMode="auto">
          <a:xfrm>
            <a:off x="381000" y="4343400"/>
            <a:ext cx="220980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No status signal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sent to control unit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Spec of the ALU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4392613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431641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Requirements to your answers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1638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/>
              <a:t>data path with control signals specified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/>
              <a:t>state diagram of the control unit, specifying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lphaLcParenBoth"/>
            </a:pPr>
            <a:r>
              <a:rPr lang="en-US" altLang="zh-TW" sz="2400"/>
              <a:t>operation of each state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lphaLcParenBoth"/>
            </a:pPr>
            <a:r>
              <a:rPr lang="en-US" altLang="zh-TW" sz="2400"/>
              <a:t>value of control signals for each state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0274F-1BF8-4FF4-BACF-EFC25B4B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Unit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7F6AA1E0-ED0F-49EE-8A85-125DAAD7E2DD}"/>
              </a:ext>
            </a:extLst>
          </p:cNvPr>
          <p:cNvGrpSpPr/>
          <p:nvPr/>
        </p:nvGrpSpPr>
        <p:grpSpPr>
          <a:xfrm>
            <a:off x="1447800" y="2133600"/>
            <a:ext cx="2631833" cy="3938032"/>
            <a:chOff x="2057400" y="2173873"/>
            <a:chExt cx="2631833" cy="3938032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525E995C-3A28-42C4-8DB4-4D6951BD5781}"/>
                </a:ext>
              </a:extLst>
            </p:cNvPr>
            <p:cNvSpPr/>
            <p:nvPr/>
          </p:nvSpPr>
          <p:spPr bwMode="auto">
            <a:xfrm>
              <a:off x="2057400" y="2743200"/>
              <a:ext cx="838200" cy="533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rPr>
                <a:t>S0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0FF2B6EB-77DD-4B0E-AD42-D6B0E5B880CF}"/>
                </a:ext>
              </a:extLst>
            </p:cNvPr>
            <p:cNvSpPr/>
            <p:nvPr/>
          </p:nvSpPr>
          <p:spPr bwMode="auto">
            <a:xfrm>
              <a:off x="2057400" y="3695700"/>
              <a:ext cx="838200" cy="533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rPr>
                <a:t>S1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52F394F-3CD8-46B0-8B39-974FEB2BE97E}"/>
                </a:ext>
              </a:extLst>
            </p:cNvPr>
            <p:cNvSpPr/>
            <p:nvPr/>
          </p:nvSpPr>
          <p:spPr bwMode="auto">
            <a:xfrm>
              <a:off x="2057400" y="4631924"/>
              <a:ext cx="838200" cy="533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rPr>
                <a:t>S2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05EE60C-7C9F-4E31-A908-B3EFB69C3271}"/>
                </a:ext>
              </a:extLst>
            </p:cNvPr>
            <p:cNvSpPr/>
            <p:nvPr/>
          </p:nvSpPr>
          <p:spPr bwMode="auto">
            <a:xfrm>
              <a:off x="2057400" y="5578505"/>
              <a:ext cx="838200" cy="533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rPr>
                <a:t>S3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92782D5-C255-41FB-B71C-E12671010551}"/>
                </a:ext>
              </a:extLst>
            </p:cNvPr>
            <p:cNvSpPr txBox="1"/>
            <p:nvPr/>
          </p:nvSpPr>
          <p:spPr>
            <a:xfrm>
              <a:off x="2895600" y="274759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Q=Q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D797D19-1229-4701-820B-8FC73808EE14}"/>
                </a:ext>
              </a:extLst>
            </p:cNvPr>
            <p:cNvSpPr txBox="1"/>
            <p:nvPr/>
          </p:nvSpPr>
          <p:spPr>
            <a:xfrm>
              <a:off x="2895600" y="379312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Q=A-B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CC7F081-0555-4763-95E9-81576309E32E}"/>
                </a:ext>
              </a:extLst>
            </p:cNvPr>
            <p:cNvSpPr txBox="1"/>
            <p:nvPr/>
          </p:nvSpPr>
          <p:spPr>
            <a:xfrm>
              <a:off x="2895600" y="4690646"/>
              <a:ext cx="8467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Q=Q+C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9EDA3BF-8614-457A-B89F-429E03234C8F}"/>
                </a:ext>
              </a:extLst>
            </p:cNvPr>
            <p:cNvSpPr txBox="1"/>
            <p:nvPr/>
          </p:nvSpPr>
          <p:spPr>
            <a:xfrm>
              <a:off x="2895600" y="5691708"/>
              <a:ext cx="17936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Q=Q&amp;(111…110)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8313CE7-06D0-4486-8AB9-4932E750DBD9}"/>
                </a:ext>
              </a:extLst>
            </p:cNvPr>
            <p:cNvCxnSpPr>
              <a:stCxn id="4" idx="4"/>
              <a:endCxn id="5" idx="0"/>
            </p:cNvCxnSpPr>
            <p:nvPr/>
          </p:nvCxnSpPr>
          <p:spPr bwMode="auto">
            <a:xfrm>
              <a:off x="2476500" y="3276600"/>
              <a:ext cx="0" cy="4191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8488951D-94C9-4755-A3EC-7EE82F91983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 bwMode="auto">
            <a:xfrm>
              <a:off x="2476500" y="4229100"/>
              <a:ext cx="0" cy="4028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2D179CC-25AC-4EA2-8C77-76F33B1D1DB0}"/>
                </a:ext>
              </a:extLst>
            </p:cNvPr>
            <p:cNvCxnSpPr>
              <a:stCxn id="6" idx="4"/>
              <a:endCxn id="7" idx="0"/>
            </p:cNvCxnSpPr>
            <p:nvPr/>
          </p:nvCxnSpPr>
          <p:spPr bwMode="auto">
            <a:xfrm>
              <a:off x="2476500" y="5165324"/>
              <a:ext cx="0" cy="413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接點: 弧形 18">
              <a:extLst>
                <a:ext uri="{FF2B5EF4-FFF2-40B4-BE49-F238E27FC236}">
                  <a16:creationId xmlns:a16="http://schemas.microsoft.com/office/drawing/2014/main" id="{1989FE5E-93BE-4BFC-909A-88226F4A449B}"/>
                </a:ext>
              </a:extLst>
            </p:cNvPr>
            <p:cNvCxnSpPr>
              <a:stCxn id="4" idx="7"/>
              <a:endCxn id="4" idx="1"/>
            </p:cNvCxnSpPr>
            <p:nvPr/>
          </p:nvCxnSpPr>
          <p:spPr bwMode="auto">
            <a:xfrm rot="16200000" flipV="1">
              <a:off x="2476500" y="2524967"/>
              <a:ext cx="12700" cy="592696"/>
            </a:xfrm>
            <a:prstGeom prst="curvedConnector3">
              <a:avLst>
                <a:gd name="adj1" fmla="val 241507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接點: 肘形 20">
              <a:extLst>
                <a:ext uri="{FF2B5EF4-FFF2-40B4-BE49-F238E27FC236}">
                  <a16:creationId xmlns:a16="http://schemas.microsoft.com/office/drawing/2014/main" id="{10D6C466-72FF-4851-8B16-558FD2729677}"/>
                </a:ext>
              </a:extLst>
            </p:cNvPr>
            <p:cNvCxnSpPr>
              <a:stCxn id="7" idx="2"/>
              <a:endCxn id="4" idx="2"/>
            </p:cNvCxnSpPr>
            <p:nvPr/>
          </p:nvCxnSpPr>
          <p:spPr bwMode="auto">
            <a:xfrm rot="10800000">
              <a:off x="2057400" y="3009901"/>
              <a:ext cx="12700" cy="2835305"/>
            </a:xfrm>
            <a:prstGeom prst="bentConnector3">
              <a:avLst>
                <a:gd name="adj1" fmla="val 3267961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5DB3DFE-432A-49D0-A86B-DE7B81F9D919}"/>
                </a:ext>
              </a:extLst>
            </p:cNvPr>
            <p:cNvSpPr txBox="1"/>
            <p:nvPr/>
          </p:nvSpPr>
          <p:spPr>
            <a:xfrm>
              <a:off x="2128058" y="2173873"/>
              <a:ext cx="651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~start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D86CA1E-1A69-49C4-A54A-7D7C1E1725BF}"/>
                </a:ext>
              </a:extLst>
            </p:cNvPr>
            <p:cNvSpPr txBox="1"/>
            <p:nvPr/>
          </p:nvSpPr>
          <p:spPr>
            <a:xfrm>
              <a:off x="2453628" y="3280992"/>
              <a:ext cx="54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start</a:t>
              </a:r>
              <a:endParaRPr lang="zh-TW" altLang="en-US" dirty="0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06780278-0AD6-46EC-8785-D25A7120CDD6}"/>
              </a:ext>
            </a:extLst>
          </p:cNvPr>
          <p:cNvGrpSpPr/>
          <p:nvPr/>
        </p:nvGrpSpPr>
        <p:grpSpPr>
          <a:xfrm>
            <a:off x="4603812" y="3440190"/>
            <a:ext cx="3880292" cy="2148679"/>
            <a:chOff x="3881973" y="2347121"/>
            <a:chExt cx="3880292" cy="2148679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27D3E56-45C8-4DD2-AA74-93D4E00F48DD}"/>
                </a:ext>
              </a:extLst>
            </p:cNvPr>
            <p:cNvGrpSpPr/>
            <p:nvPr/>
          </p:nvGrpSpPr>
          <p:grpSpPr>
            <a:xfrm rot="16200000">
              <a:off x="6383579" y="2894184"/>
              <a:ext cx="1295391" cy="489208"/>
              <a:chOff x="5181600" y="2787392"/>
              <a:chExt cx="1295391" cy="489208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FD0CE89-0600-48AD-852E-F768D8929D0E}"/>
                  </a:ext>
                </a:extLst>
              </p:cNvPr>
              <p:cNvSpPr/>
              <p:nvPr/>
            </p:nvSpPr>
            <p:spPr bwMode="auto">
              <a:xfrm>
                <a:off x="5181600" y="2787392"/>
                <a:ext cx="1295391" cy="48920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state</a:t>
                </a: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id="{C09F6F6C-E9E9-4746-A4A8-A20FACCD628D}"/>
                  </a:ext>
                </a:extLst>
              </p:cNvPr>
              <p:cNvSpPr/>
              <p:nvPr/>
            </p:nvSpPr>
            <p:spPr bwMode="auto">
              <a:xfrm rot="5400000">
                <a:off x="5193310" y="2983117"/>
                <a:ext cx="152376" cy="175796"/>
              </a:xfrm>
              <a:prstGeom prst="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</p:grp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B936F417-F3CD-4F84-9BC7-E44F99C3058D}"/>
                </a:ext>
              </a:extLst>
            </p:cNvPr>
            <p:cNvSpPr/>
            <p:nvPr/>
          </p:nvSpPr>
          <p:spPr bwMode="auto">
            <a:xfrm>
              <a:off x="4721495" y="2347121"/>
              <a:ext cx="1600192" cy="214867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rPr>
                <a:t>Combinational circuit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21A68C43-85EA-4FC5-AECF-0592CC3172DE}"/>
                </a:ext>
              </a:extLst>
            </p:cNvPr>
            <p:cNvCxnSpPr>
              <a:endCxn id="27" idx="0"/>
            </p:cNvCxnSpPr>
            <p:nvPr/>
          </p:nvCxnSpPr>
          <p:spPr bwMode="auto">
            <a:xfrm>
              <a:off x="6321687" y="3138788"/>
              <a:ext cx="46498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接點: 肘形 33">
              <a:extLst>
                <a:ext uri="{FF2B5EF4-FFF2-40B4-BE49-F238E27FC236}">
                  <a16:creationId xmlns:a16="http://schemas.microsoft.com/office/drawing/2014/main" id="{42C4ED8F-4AF2-4C8A-879C-075D28E12D00}"/>
                </a:ext>
              </a:extLst>
            </p:cNvPr>
            <p:cNvCxnSpPr>
              <a:stCxn id="27" idx="2"/>
            </p:cNvCxnSpPr>
            <p:nvPr/>
          </p:nvCxnSpPr>
          <p:spPr bwMode="auto">
            <a:xfrm flipH="1">
              <a:off x="4721495" y="3138788"/>
              <a:ext cx="2554384" cy="97539"/>
            </a:xfrm>
            <a:prstGeom prst="bentConnector5">
              <a:avLst>
                <a:gd name="adj1" fmla="val -8949"/>
                <a:gd name="adj2" fmla="val -1062139"/>
                <a:gd name="adj3" fmla="val 11591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AB509DFC-D89E-483F-BBFD-75E1FD887936}"/>
                </a:ext>
              </a:extLst>
            </p:cNvPr>
            <p:cNvCxnSpPr/>
            <p:nvPr/>
          </p:nvCxnSpPr>
          <p:spPr bwMode="auto">
            <a:xfrm>
              <a:off x="4343400" y="3962400"/>
              <a:ext cx="37809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BEEBBEE-5D59-4745-9599-6E423B879AB2}"/>
                </a:ext>
              </a:extLst>
            </p:cNvPr>
            <p:cNvSpPr txBox="1"/>
            <p:nvPr/>
          </p:nvSpPr>
          <p:spPr>
            <a:xfrm>
              <a:off x="3881973" y="3786483"/>
              <a:ext cx="54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start</a:t>
              </a:r>
              <a:endParaRPr lang="zh-TW" altLang="en-US" dirty="0"/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D8368DF3-7B32-45E1-83CB-B50A13ECFFC3}"/>
                </a:ext>
              </a:extLst>
            </p:cNvPr>
            <p:cNvCxnSpPr/>
            <p:nvPr/>
          </p:nvCxnSpPr>
          <p:spPr bwMode="auto">
            <a:xfrm>
              <a:off x="6321687" y="4125037"/>
              <a:ext cx="672419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025C7A6A-E9CA-4F57-B1BC-39496F1B1087}"/>
                </a:ext>
              </a:extLst>
            </p:cNvPr>
            <p:cNvSpPr txBox="1"/>
            <p:nvPr/>
          </p:nvSpPr>
          <p:spPr>
            <a:xfrm>
              <a:off x="6994106" y="3846621"/>
              <a:ext cx="7681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control</a:t>
              </a:r>
            </a:p>
            <a:p>
              <a:r>
                <a:rPr lang="en-US" altLang="zh-TW" dirty="0"/>
                <a:t>signals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394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0274F-1BF8-4FF4-BACF-EFC25B4B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Unit: Check Operations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7F6AA1E0-ED0F-49EE-8A85-125DAAD7E2DD}"/>
              </a:ext>
            </a:extLst>
          </p:cNvPr>
          <p:cNvGrpSpPr/>
          <p:nvPr/>
        </p:nvGrpSpPr>
        <p:grpSpPr>
          <a:xfrm>
            <a:off x="1447800" y="2133600"/>
            <a:ext cx="2631833" cy="3938032"/>
            <a:chOff x="2057400" y="2173873"/>
            <a:chExt cx="2631833" cy="3938032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525E995C-3A28-42C4-8DB4-4D6951BD5781}"/>
                </a:ext>
              </a:extLst>
            </p:cNvPr>
            <p:cNvSpPr/>
            <p:nvPr/>
          </p:nvSpPr>
          <p:spPr bwMode="auto">
            <a:xfrm>
              <a:off x="2057400" y="2743200"/>
              <a:ext cx="838200" cy="533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rPr>
                <a:t>S0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0FF2B6EB-77DD-4B0E-AD42-D6B0E5B880CF}"/>
                </a:ext>
              </a:extLst>
            </p:cNvPr>
            <p:cNvSpPr/>
            <p:nvPr/>
          </p:nvSpPr>
          <p:spPr bwMode="auto">
            <a:xfrm>
              <a:off x="2057400" y="3695700"/>
              <a:ext cx="838200" cy="533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rPr>
                <a:t>S1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52F394F-3CD8-46B0-8B39-974FEB2BE97E}"/>
                </a:ext>
              </a:extLst>
            </p:cNvPr>
            <p:cNvSpPr/>
            <p:nvPr/>
          </p:nvSpPr>
          <p:spPr bwMode="auto">
            <a:xfrm>
              <a:off x="2057400" y="4631924"/>
              <a:ext cx="838200" cy="533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rPr>
                <a:t>S2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05EE60C-7C9F-4E31-A908-B3EFB69C3271}"/>
                </a:ext>
              </a:extLst>
            </p:cNvPr>
            <p:cNvSpPr/>
            <p:nvPr/>
          </p:nvSpPr>
          <p:spPr bwMode="auto">
            <a:xfrm>
              <a:off x="2057400" y="5578505"/>
              <a:ext cx="838200" cy="533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rPr>
                <a:t>S3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92782D5-C255-41FB-B71C-E12671010551}"/>
                </a:ext>
              </a:extLst>
            </p:cNvPr>
            <p:cNvSpPr txBox="1"/>
            <p:nvPr/>
          </p:nvSpPr>
          <p:spPr>
            <a:xfrm>
              <a:off x="2895600" y="274759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Q=Q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D797D19-1229-4701-820B-8FC73808EE14}"/>
                </a:ext>
              </a:extLst>
            </p:cNvPr>
            <p:cNvSpPr txBox="1"/>
            <p:nvPr/>
          </p:nvSpPr>
          <p:spPr>
            <a:xfrm>
              <a:off x="2895600" y="379312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Q=A-B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CC7F081-0555-4763-95E9-81576309E32E}"/>
                </a:ext>
              </a:extLst>
            </p:cNvPr>
            <p:cNvSpPr txBox="1"/>
            <p:nvPr/>
          </p:nvSpPr>
          <p:spPr>
            <a:xfrm>
              <a:off x="2895600" y="4690646"/>
              <a:ext cx="8467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Q=Q+C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9EDA3BF-8614-457A-B89F-429E03234C8F}"/>
                </a:ext>
              </a:extLst>
            </p:cNvPr>
            <p:cNvSpPr txBox="1"/>
            <p:nvPr/>
          </p:nvSpPr>
          <p:spPr>
            <a:xfrm>
              <a:off x="2895600" y="5691708"/>
              <a:ext cx="17936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Q=Q&amp;(111…110)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8313CE7-06D0-4486-8AB9-4932E750DBD9}"/>
                </a:ext>
              </a:extLst>
            </p:cNvPr>
            <p:cNvCxnSpPr>
              <a:stCxn id="4" idx="4"/>
              <a:endCxn id="5" idx="0"/>
            </p:cNvCxnSpPr>
            <p:nvPr/>
          </p:nvCxnSpPr>
          <p:spPr bwMode="auto">
            <a:xfrm>
              <a:off x="2476500" y="3276600"/>
              <a:ext cx="0" cy="4191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8488951D-94C9-4755-A3EC-7EE82F91983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 bwMode="auto">
            <a:xfrm>
              <a:off x="2476500" y="4229100"/>
              <a:ext cx="0" cy="4028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2D179CC-25AC-4EA2-8C77-76F33B1D1DB0}"/>
                </a:ext>
              </a:extLst>
            </p:cNvPr>
            <p:cNvCxnSpPr>
              <a:stCxn id="6" idx="4"/>
              <a:endCxn id="7" idx="0"/>
            </p:cNvCxnSpPr>
            <p:nvPr/>
          </p:nvCxnSpPr>
          <p:spPr bwMode="auto">
            <a:xfrm>
              <a:off x="2476500" y="5165324"/>
              <a:ext cx="0" cy="413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接點: 弧形 18">
              <a:extLst>
                <a:ext uri="{FF2B5EF4-FFF2-40B4-BE49-F238E27FC236}">
                  <a16:creationId xmlns:a16="http://schemas.microsoft.com/office/drawing/2014/main" id="{1989FE5E-93BE-4BFC-909A-88226F4A449B}"/>
                </a:ext>
              </a:extLst>
            </p:cNvPr>
            <p:cNvCxnSpPr>
              <a:stCxn id="4" idx="7"/>
              <a:endCxn id="4" idx="1"/>
            </p:cNvCxnSpPr>
            <p:nvPr/>
          </p:nvCxnSpPr>
          <p:spPr bwMode="auto">
            <a:xfrm rot="16200000" flipV="1">
              <a:off x="2476500" y="2524967"/>
              <a:ext cx="12700" cy="592696"/>
            </a:xfrm>
            <a:prstGeom prst="curvedConnector3">
              <a:avLst>
                <a:gd name="adj1" fmla="val 241507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接點: 肘形 20">
              <a:extLst>
                <a:ext uri="{FF2B5EF4-FFF2-40B4-BE49-F238E27FC236}">
                  <a16:creationId xmlns:a16="http://schemas.microsoft.com/office/drawing/2014/main" id="{10D6C466-72FF-4851-8B16-558FD2729677}"/>
                </a:ext>
              </a:extLst>
            </p:cNvPr>
            <p:cNvCxnSpPr>
              <a:stCxn id="7" idx="2"/>
              <a:endCxn id="4" idx="2"/>
            </p:cNvCxnSpPr>
            <p:nvPr/>
          </p:nvCxnSpPr>
          <p:spPr bwMode="auto">
            <a:xfrm rot="10800000">
              <a:off x="2057400" y="3009901"/>
              <a:ext cx="12700" cy="2835305"/>
            </a:xfrm>
            <a:prstGeom prst="bentConnector3">
              <a:avLst>
                <a:gd name="adj1" fmla="val 3267961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5DB3DFE-432A-49D0-A86B-DE7B81F9D919}"/>
                </a:ext>
              </a:extLst>
            </p:cNvPr>
            <p:cNvSpPr txBox="1"/>
            <p:nvPr/>
          </p:nvSpPr>
          <p:spPr>
            <a:xfrm>
              <a:off x="2128058" y="2173873"/>
              <a:ext cx="651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~start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D86CA1E-1A69-49C4-A54A-7D7C1E1725BF}"/>
                </a:ext>
              </a:extLst>
            </p:cNvPr>
            <p:cNvSpPr txBox="1"/>
            <p:nvPr/>
          </p:nvSpPr>
          <p:spPr>
            <a:xfrm>
              <a:off x="2453628" y="3280992"/>
              <a:ext cx="54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start</a:t>
              </a:r>
              <a:endParaRPr lang="zh-TW" altLang="en-US" dirty="0"/>
            </a:p>
          </p:txBody>
        </p:sp>
      </p:grpSp>
      <p:pic>
        <p:nvPicPr>
          <p:cNvPr id="31" name="Picture 5">
            <a:extLst>
              <a:ext uri="{FF2B5EF4-FFF2-40B4-BE49-F238E27FC236}">
                <a16:creationId xmlns:a16="http://schemas.microsoft.com/office/drawing/2014/main" id="{397B85B9-A34B-415E-B6E8-F4ED8D6F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67" y="2787392"/>
            <a:ext cx="4930393" cy="331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E9CCEF11-B805-4122-A345-A4DB98B69EFE}"/>
              </a:ext>
            </a:extLst>
          </p:cNvPr>
          <p:cNvSpPr/>
          <p:nvPr/>
        </p:nvSpPr>
        <p:spPr bwMode="auto">
          <a:xfrm>
            <a:off x="4073967" y="4724400"/>
            <a:ext cx="4155633" cy="21369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9332B7A-3D54-4C82-9F6F-EC9C07AF8075}"/>
              </a:ext>
            </a:extLst>
          </p:cNvPr>
          <p:cNvSpPr/>
          <p:nvPr/>
        </p:nvSpPr>
        <p:spPr bwMode="auto">
          <a:xfrm>
            <a:off x="2169598" y="3791534"/>
            <a:ext cx="963109" cy="29986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472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0274F-1BF8-4FF4-BACF-EFC25B4B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Unit: Check Operations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7F6AA1E0-ED0F-49EE-8A85-125DAAD7E2DD}"/>
              </a:ext>
            </a:extLst>
          </p:cNvPr>
          <p:cNvGrpSpPr/>
          <p:nvPr/>
        </p:nvGrpSpPr>
        <p:grpSpPr>
          <a:xfrm>
            <a:off x="1447800" y="2133600"/>
            <a:ext cx="2631833" cy="3938032"/>
            <a:chOff x="2057400" y="2173873"/>
            <a:chExt cx="2631833" cy="3938032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525E995C-3A28-42C4-8DB4-4D6951BD5781}"/>
                </a:ext>
              </a:extLst>
            </p:cNvPr>
            <p:cNvSpPr/>
            <p:nvPr/>
          </p:nvSpPr>
          <p:spPr bwMode="auto">
            <a:xfrm>
              <a:off x="2057400" y="2743200"/>
              <a:ext cx="838200" cy="533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rPr>
                <a:t>S0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0FF2B6EB-77DD-4B0E-AD42-D6B0E5B880CF}"/>
                </a:ext>
              </a:extLst>
            </p:cNvPr>
            <p:cNvSpPr/>
            <p:nvPr/>
          </p:nvSpPr>
          <p:spPr bwMode="auto">
            <a:xfrm>
              <a:off x="2057400" y="3695700"/>
              <a:ext cx="838200" cy="533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rPr>
                <a:t>S1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52F394F-3CD8-46B0-8B39-974FEB2BE97E}"/>
                </a:ext>
              </a:extLst>
            </p:cNvPr>
            <p:cNvSpPr/>
            <p:nvPr/>
          </p:nvSpPr>
          <p:spPr bwMode="auto">
            <a:xfrm>
              <a:off x="2057400" y="4631924"/>
              <a:ext cx="838200" cy="533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rPr>
                <a:t>S2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05EE60C-7C9F-4E31-A908-B3EFB69C3271}"/>
                </a:ext>
              </a:extLst>
            </p:cNvPr>
            <p:cNvSpPr/>
            <p:nvPr/>
          </p:nvSpPr>
          <p:spPr bwMode="auto">
            <a:xfrm>
              <a:off x="2057400" y="5578505"/>
              <a:ext cx="838200" cy="5334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rPr>
                <a:t>S3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92782D5-C255-41FB-B71C-E12671010551}"/>
                </a:ext>
              </a:extLst>
            </p:cNvPr>
            <p:cNvSpPr txBox="1"/>
            <p:nvPr/>
          </p:nvSpPr>
          <p:spPr>
            <a:xfrm>
              <a:off x="2895600" y="274759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Q=Q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D797D19-1229-4701-820B-8FC73808EE14}"/>
                </a:ext>
              </a:extLst>
            </p:cNvPr>
            <p:cNvSpPr txBox="1"/>
            <p:nvPr/>
          </p:nvSpPr>
          <p:spPr>
            <a:xfrm>
              <a:off x="2895600" y="379312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Q=A-B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CC7F081-0555-4763-95E9-81576309E32E}"/>
                </a:ext>
              </a:extLst>
            </p:cNvPr>
            <p:cNvSpPr txBox="1"/>
            <p:nvPr/>
          </p:nvSpPr>
          <p:spPr>
            <a:xfrm>
              <a:off x="2895600" y="4690646"/>
              <a:ext cx="8467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Q=Q+C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9EDA3BF-8614-457A-B89F-429E03234C8F}"/>
                </a:ext>
              </a:extLst>
            </p:cNvPr>
            <p:cNvSpPr txBox="1"/>
            <p:nvPr/>
          </p:nvSpPr>
          <p:spPr>
            <a:xfrm>
              <a:off x="2895600" y="5691708"/>
              <a:ext cx="17936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Q=Q&amp;(111…110)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8313CE7-06D0-4486-8AB9-4932E750DBD9}"/>
                </a:ext>
              </a:extLst>
            </p:cNvPr>
            <p:cNvCxnSpPr>
              <a:stCxn id="4" idx="4"/>
              <a:endCxn id="5" idx="0"/>
            </p:cNvCxnSpPr>
            <p:nvPr/>
          </p:nvCxnSpPr>
          <p:spPr bwMode="auto">
            <a:xfrm>
              <a:off x="2476500" y="3276600"/>
              <a:ext cx="0" cy="4191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8488951D-94C9-4755-A3EC-7EE82F91983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 bwMode="auto">
            <a:xfrm>
              <a:off x="2476500" y="4229100"/>
              <a:ext cx="0" cy="4028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2D179CC-25AC-4EA2-8C77-76F33B1D1DB0}"/>
                </a:ext>
              </a:extLst>
            </p:cNvPr>
            <p:cNvCxnSpPr>
              <a:stCxn id="6" idx="4"/>
              <a:endCxn id="7" idx="0"/>
            </p:cNvCxnSpPr>
            <p:nvPr/>
          </p:nvCxnSpPr>
          <p:spPr bwMode="auto">
            <a:xfrm>
              <a:off x="2476500" y="5165324"/>
              <a:ext cx="0" cy="413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接點: 弧形 18">
              <a:extLst>
                <a:ext uri="{FF2B5EF4-FFF2-40B4-BE49-F238E27FC236}">
                  <a16:creationId xmlns:a16="http://schemas.microsoft.com/office/drawing/2014/main" id="{1989FE5E-93BE-4BFC-909A-88226F4A449B}"/>
                </a:ext>
              </a:extLst>
            </p:cNvPr>
            <p:cNvCxnSpPr>
              <a:stCxn id="4" idx="7"/>
              <a:endCxn id="4" idx="1"/>
            </p:cNvCxnSpPr>
            <p:nvPr/>
          </p:nvCxnSpPr>
          <p:spPr bwMode="auto">
            <a:xfrm rot="16200000" flipV="1">
              <a:off x="2476500" y="2524967"/>
              <a:ext cx="12700" cy="592696"/>
            </a:xfrm>
            <a:prstGeom prst="curvedConnector3">
              <a:avLst>
                <a:gd name="adj1" fmla="val 241507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接點: 肘形 20">
              <a:extLst>
                <a:ext uri="{FF2B5EF4-FFF2-40B4-BE49-F238E27FC236}">
                  <a16:creationId xmlns:a16="http://schemas.microsoft.com/office/drawing/2014/main" id="{10D6C466-72FF-4851-8B16-558FD2729677}"/>
                </a:ext>
              </a:extLst>
            </p:cNvPr>
            <p:cNvCxnSpPr>
              <a:stCxn id="7" idx="2"/>
              <a:endCxn id="4" idx="2"/>
            </p:cNvCxnSpPr>
            <p:nvPr/>
          </p:nvCxnSpPr>
          <p:spPr bwMode="auto">
            <a:xfrm rot="10800000">
              <a:off x="2057400" y="3009901"/>
              <a:ext cx="12700" cy="2835305"/>
            </a:xfrm>
            <a:prstGeom prst="bentConnector3">
              <a:avLst>
                <a:gd name="adj1" fmla="val 3267961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5DB3DFE-432A-49D0-A86B-DE7B81F9D919}"/>
                </a:ext>
              </a:extLst>
            </p:cNvPr>
            <p:cNvSpPr txBox="1"/>
            <p:nvPr/>
          </p:nvSpPr>
          <p:spPr>
            <a:xfrm>
              <a:off x="2128058" y="2173873"/>
              <a:ext cx="651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~start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D86CA1E-1A69-49C4-A54A-7D7C1E1725BF}"/>
                </a:ext>
              </a:extLst>
            </p:cNvPr>
            <p:cNvSpPr txBox="1"/>
            <p:nvPr/>
          </p:nvSpPr>
          <p:spPr>
            <a:xfrm>
              <a:off x="2453628" y="3280992"/>
              <a:ext cx="540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start</a:t>
              </a:r>
              <a:endParaRPr lang="zh-TW" altLang="en-US" dirty="0"/>
            </a:p>
          </p:txBody>
        </p:sp>
      </p:grpSp>
      <p:pic>
        <p:nvPicPr>
          <p:cNvPr id="31" name="Picture 5">
            <a:extLst>
              <a:ext uri="{FF2B5EF4-FFF2-40B4-BE49-F238E27FC236}">
                <a16:creationId xmlns:a16="http://schemas.microsoft.com/office/drawing/2014/main" id="{397B85B9-A34B-415E-B6E8-F4ED8D6F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67" y="2787392"/>
            <a:ext cx="4930393" cy="331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11B9050-691C-40A6-B062-BC8FC11756CB}"/>
              </a:ext>
            </a:extLst>
          </p:cNvPr>
          <p:cNvSpPr/>
          <p:nvPr/>
        </p:nvSpPr>
        <p:spPr bwMode="auto">
          <a:xfrm>
            <a:off x="4073966" y="4188827"/>
            <a:ext cx="4155633" cy="21369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C654674F-C9BB-4686-B930-F01725D184BB}"/>
              </a:ext>
            </a:extLst>
          </p:cNvPr>
          <p:cNvSpPr/>
          <p:nvPr/>
        </p:nvSpPr>
        <p:spPr bwMode="auto">
          <a:xfrm>
            <a:off x="2227798" y="4654805"/>
            <a:ext cx="963109" cy="29986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342887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306</TotalTime>
  <Words>364</Words>
  <Application>Microsoft Office PowerPoint</Application>
  <PresentationFormat>如螢幕大小 (4:3)</PresentationFormat>
  <Paragraphs>140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Wingdings</vt:lpstr>
      <vt:lpstr>Blends</vt:lpstr>
      <vt:lpstr>In-Class Exercise</vt:lpstr>
      <vt:lpstr>Problem</vt:lpstr>
      <vt:lpstr>Problem</vt:lpstr>
      <vt:lpstr>Problem</vt:lpstr>
      <vt:lpstr>Spec of the ALU</vt:lpstr>
      <vt:lpstr>Requirements to your answers</vt:lpstr>
      <vt:lpstr>Control Unit</vt:lpstr>
      <vt:lpstr>Control Unit: Check Operations</vt:lpstr>
      <vt:lpstr>Control Unit: Check Operations</vt:lpstr>
      <vt:lpstr>Control Unit: Check Operations</vt:lpstr>
      <vt:lpstr>Data Path</vt:lpstr>
      <vt:lpstr>Put It All Together</vt:lpstr>
      <vt:lpstr>Put It All Together</vt:lpstr>
      <vt:lpstr>Cycle 1</vt:lpstr>
      <vt:lpstr>Cycle 2</vt:lpstr>
      <vt:lpstr>Cycle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馬詠程</cp:lastModifiedBy>
  <cp:revision>55</cp:revision>
  <cp:lastPrinted>1601-01-01T00:00:00Z</cp:lastPrinted>
  <dcterms:created xsi:type="dcterms:W3CDTF">2009-12-16T03:43:57Z</dcterms:created>
  <dcterms:modified xsi:type="dcterms:W3CDTF">2019-12-05T16:11:26Z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