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2013/11/15</a:t>
            </a:fld>
            <a:endParaRPr lang="zh-TW" alt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2013/11/15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2013/11/15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2013/11/15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2013/11/15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2013/11/15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2013/11/15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2013/11/15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2013/11/15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2013/11/15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2013/11/15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新細明體" charset="-120"/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2013/11/15</a:t>
            </a:fld>
            <a:endParaRPr lang="zh-TW" alt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  <a:ea typeface="新細明體" charset="-120"/>
              </a:defRPr>
            </a:lvl1pPr>
          </a:lstStyle>
          <a:p>
            <a:endParaRPr lang="zh-TW" alt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新細明體" charset="-120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Problems for midterm 2013 fall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Problem 2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Realizing finite-state machine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 2</a:t>
            </a:r>
            <a:endParaRPr lang="zh-TW" altLang="en-US" dirty="0"/>
          </a:p>
        </p:txBody>
      </p:sp>
      <p:grpSp>
        <p:nvGrpSpPr>
          <p:cNvPr id="24" name="群組 23"/>
          <p:cNvGrpSpPr/>
          <p:nvPr/>
        </p:nvGrpSpPr>
        <p:grpSpPr>
          <a:xfrm>
            <a:off x="2428860" y="2071678"/>
            <a:ext cx="2498493" cy="2481694"/>
            <a:chOff x="2428860" y="2071678"/>
            <a:chExt cx="2498493" cy="2481694"/>
          </a:xfrm>
        </p:grpSpPr>
        <p:sp>
          <p:nvSpPr>
            <p:cNvPr id="4" name="橢圓 3"/>
            <p:cNvSpPr/>
            <p:nvPr/>
          </p:nvSpPr>
          <p:spPr bwMode="auto">
            <a:xfrm>
              <a:off x="2428860" y="2714620"/>
              <a:ext cx="642942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S0</a:t>
              </a:r>
              <a:endPara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橢圓 4"/>
            <p:cNvSpPr/>
            <p:nvPr/>
          </p:nvSpPr>
          <p:spPr bwMode="auto">
            <a:xfrm>
              <a:off x="4000496" y="2714620"/>
              <a:ext cx="642942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S1</a:t>
              </a:r>
              <a:endPara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橢圓 5"/>
            <p:cNvSpPr/>
            <p:nvPr/>
          </p:nvSpPr>
          <p:spPr bwMode="auto">
            <a:xfrm>
              <a:off x="3143240" y="3571876"/>
              <a:ext cx="642942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S2</a:t>
              </a:r>
              <a:endPara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" name="弧形接點 7"/>
            <p:cNvCxnSpPr>
              <a:stCxn id="4" idx="7"/>
              <a:endCxn id="4" idx="1"/>
            </p:cNvCxnSpPr>
            <p:nvPr/>
          </p:nvCxnSpPr>
          <p:spPr bwMode="auto">
            <a:xfrm rot="16200000" flipV="1">
              <a:off x="2750331" y="2550077"/>
              <a:ext cx="1588" cy="454628"/>
            </a:xfrm>
            <a:prstGeom prst="curvedConnector3">
              <a:avLst>
                <a:gd name="adj1" fmla="val 21992702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直線單箭頭接點 11"/>
            <p:cNvCxnSpPr>
              <a:stCxn id="4" idx="6"/>
              <a:endCxn id="5" idx="2"/>
            </p:cNvCxnSpPr>
            <p:nvPr/>
          </p:nvCxnSpPr>
          <p:spPr bwMode="auto">
            <a:xfrm>
              <a:off x="3071802" y="2928934"/>
              <a:ext cx="928694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直線單箭頭接點 13"/>
            <p:cNvCxnSpPr>
              <a:stCxn id="5" idx="4"/>
              <a:endCxn id="6" idx="7"/>
            </p:cNvCxnSpPr>
            <p:nvPr/>
          </p:nvCxnSpPr>
          <p:spPr bwMode="auto">
            <a:xfrm rot="5400000">
              <a:off x="3761297" y="3073976"/>
              <a:ext cx="491399" cy="62994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直線單箭頭接點 15"/>
            <p:cNvCxnSpPr>
              <a:stCxn id="6" idx="1"/>
              <a:endCxn id="4" idx="4"/>
            </p:cNvCxnSpPr>
            <p:nvPr/>
          </p:nvCxnSpPr>
          <p:spPr bwMode="auto">
            <a:xfrm rot="16200000" flipV="1">
              <a:off x="2748165" y="3145415"/>
              <a:ext cx="491399" cy="48706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弧形接點 17"/>
            <p:cNvCxnSpPr>
              <a:stCxn id="6" idx="5"/>
              <a:endCxn id="6" idx="3"/>
            </p:cNvCxnSpPr>
            <p:nvPr/>
          </p:nvCxnSpPr>
          <p:spPr bwMode="auto">
            <a:xfrm rot="5400000">
              <a:off x="3464711" y="3710419"/>
              <a:ext cx="1588" cy="454628"/>
            </a:xfrm>
            <a:prstGeom prst="curvedConnector3">
              <a:avLst>
                <a:gd name="adj1" fmla="val 183483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9" name="文字方塊 18"/>
            <p:cNvSpPr txBox="1"/>
            <p:nvPr/>
          </p:nvSpPr>
          <p:spPr>
            <a:xfrm>
              <a:off x="2428860" y="2071678"/>
              <a:ext cx="5501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>
                  <a:latin typeface="Times New Roman" pitchFamily="18" charset="0"/>
                  <a:cs typeface="Times New Roman" pitchFamily="18" charset="0"/>
                </a:rPr>
                <a:t>X=1</a:t>
              </a:r>
              <a:endParaRPr lang="zh-TW" alt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3214678" y="2571744"/>
              <a:ext cx="5501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>
                  <a:latin typeface="Times New Roman" pitchFamily="18" charset="0"/>
                  <a:cs typeface="Times New Roman" pitchFamily="18" charset="0"/>
                </a:rPr>
                <a:t>X=0</a:t>
              </a:r>
              <a:endParaRPr lang="zh-TW" altLang="en-US" sz="16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4000496" y="3357562"/>
              <a:ext cx="9268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>
                  <a:latin typeface="Times New Roman" pitchFamily="18" charset="0"/>
                  <a:cs typeface="Times New Roman" pitchFamily="18" charset="0"/>
                </a:rPr>
                <a:t>X=0 or 1</a:t>
              </a:r>
              <a:endParaRPr lang="zh-TW" altLang="en-US" sz="16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3214678" y="4214818"/>
              <a:ext cx="5501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>
                  <a:latin typeface="Times New Roman" pitchFamily="18" charset="0"/>
                  <a:cs typeface="Times New Roman" pitchFamily="18" charset="0"/>
                </a:rPr>
                <a:t>X=0</a:t>
              </a:r>
              <a:endParaRPr lang="zh-TW" altLang="en-US" sz="16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2428860" y="3357562"/>
              <a:ext cx="5501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>
                  <a:latin typeface="Times New Roman" pitchFamily="18" charset="0"/>
                  <a:cs typeface="Times New Roman" pitchFamily="18" charset="0"/>
                </a:rPr>
                <a:t>X=1</a:t>
              </a:r>
              <a:endParaRPr lang="zh-TW" altLang="en-US" sz="16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 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625469"/>
          </a:xfrm>
        </p:spPr>
        <p:txBody>
          <a:bodyPr/>
          <a:lstStyle/>
          <a:p>
            <a:r>
              <a:rPr lang="en-US" altLang="zh-TW" dirty="0" smtClean="0"/>
              <a:t>Polling control</a:t>
            </a:r>
            <a:endParaRPr lang="zh-TW" altLang="en-US" dirty="0"/>
          </a:p>
        </p:txBody>
      </p:sp>
      <p:grpSp>
        <p:nvGrpSpPr>
          <p:cNvPr id="44" name="群組 43"/>
          <p:cNvGrpSpPr/>
          <p:nvPr/>
        </p:nvGrpSpPr>
        <p:grpSpPr>
          <a:xfrm>
            <a:off x="1142976" y="3000372"/>
            <a:ext cx="7070942" cy="3143272"/>
            <a:chOff x="928662" y="2786058"/>
            <a:chExt cx="7070942" cy="3143272"/>
          </a:xfrm>
        </p:grpSpPr>
        <p:grpSp>
          <p:nvGrpSpPr>
            <p:cNvPr id="6" name="群組 22"/>
            <p:cNvGrpSpPr/>
            <p:nvPr/>
          </p:nvGrpSpPr>
          <p:grpSpPr>
            <a:xfrm>
              <a:off x="928662" y="2928934"/>
              <a:ext cx="2071702" cy="642942"/>
              <a:chOff x="428596" y="2857496"/>
              <a:chExt cx="2071702" cy="642942"/>
            </a:xfrm>
          </p:grpSpPr>
          <p:sp>
            <p:nvSpPr>
              <p:cNvPr id="24" name="矩形 2"/>
              <p:cNvSpPr/>
              <p:nvPr/>
            </p:nvSpPr>
            <p:spPr bwMode="auto">
              <a:xfrm>
                <a:off x="1500166" y="2857496"/>
                <a:ext cx="1000132" cy="642942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標楷體" pitchFamily="65" charset="-120"/>
                    <a:cs typeface="新細明體" charset="-120"/>
                  </a:rPr>
                  <a:t>Button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1600" dirty="0" smtClean="0">
                    <a:latin typeface="Times New Roman" pitchFamily="18" charset="0"/>
                    <a:ea typeface="標楷體" pitchFamily="65" charset="-120"/>
                    <a:cs typeface="新細明體" charset="-120"/>
                  </a:rPr>
                  <a:t>control</a:t>
                </a:r>
                <a:endParaRPr kumimoji="1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endParaRPr>
              </a:p>
            </p:txBody>
          </p:sp>
          <p:sp>
            <p:nvSpPr>
              <p:cNvPr id="25" name="橢圓 3"/>
              <p:cNvSpPr/>
              <p:nvPr/>
            </p:nvSpPr>
            <p:spPr bwMode="auto">
              <a:xfrm>
                <a:off x="428596" y="3000372"/>
                <a:ext cx="642942" cy="35719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標楷體" pitchFamily="65" charset="-120"/>
                    <a:cs typeface="新細明體" charset="-120"/>
                  </a:rPr>
                  <a:t>A</a:t>
                </a:r>
                <a:endParaRPr kumimoji="1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endParaRPr>
              </a:p>
            </p:txBody>
          </p:sp>
          <p:cxnSp>
            <p:nvCxnSpPr>
              <p:cNvPr id="26" name="直線單箭頭接點 5"/>
              <p:cNvCxnSpPr/>
              <p:nvPr/>
            </p:nvCxnSpPr>
            <p:spPr bwMode="auto">
              <a:xfrm>
                <a:off x="1071538" y="3178967"/>
                <a:ext cx="428628" cy="1588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7" name="群組 23"/>
            <p:cNvGrpSpPr/>
            <p:nvPr/>
          </p:nvGrpSpPr>
          <p:grpSpPr>
            <a:xfrm>
              <a:off x="928662" y="3750471"/>
              <a:ext cx="2071702" cy="642942"/>
              <a:chOff x="428596" y="3929066"/>
              <a:chExt cx="2071702" cy="642942"/>
            </a:xfrm>
          </p:grpSpPr>
          <p:sp>
            <p:nvSpPr>
              <p:cNvPr id="21" name="矩形 20"/>
              <p:cNvSpPr/>
              <p:nvPr/>
            </p:nvSpPr>
            <p:spPr bwMode="auto">
              <a:xfrm>
                <a:off x="1500166" y="3929066"/>
                <a:ext cx="1000132" cy="642942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標楷體" pitchFamily="65" charset="-120"/>
                    <a:cs typeface="新細明體" charset="-120"/>
                  </a:rPr>
                  <a:t>Button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1600" dirty="0" smtClean="0">
                    <a:latin typeface="Times New Roman" pitchFamily="18" charset="0"/>
                    <a:ea typeface="標楷體" pitchFamily="65" charset="-120"/>
                    <a:cs typeface="新細明體" charset="-120"/>
                  </a:rPr>
                  <a:t>control</a:t>
                </a:r>
                <a:endParaRPr kumimoji="1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endParaRPr>
              </a:p>
            </p:txBody>
          </p:sp>
          <p:sp>
            <p:nvSpPr>
              <p:cNvPr id="22" name="橢圓 21"/>
              <p:cNvSpPr/>
              <p:nvPr/>
            </p:nvSpPr>
            <p:spPr bwMode="auto">
              <a:xfrm>
                <a:off x="428596" y="4071942"/>
                <a:ext cx="642942" cy="35719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標楷體" pitchFamily="65" charset="-120"/>
                    <a:cs typeface="新細明體" charset="-120"/>
                  </a:rPr>
                  <a:t>B</a:t>
                </a:r>
                <a:endParaRPr kumimoji="1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endParaRPr>
              </a:p>
            </p:txBody>
          </p:sp>
          <p:cxnSp>
            <p:nvCxnSpPr>
              <p:cNvPr id="23" name="直線單箭頭接點 22"/>
              <p:cNvCxnSpPr>
                <a:stCxn id="22" idx="6"/>
                <a:endCxn id="21" idx="1"/>
              </p:cNvCxnSpPr>
              <p:nvPr/>
            </p:nvCxnSpPr>
            <p:spPr bwMode="auto">
              <a:xfrm>
                <a:off x="1071538" y="4250537"/>
                <a:ext cx="428628" cy="1588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8" name="圓角矩形 7"/>
            <p:cNvSpPr/>
            <p:nvPr/>
          </p:nvSpPr>
          <p:spPr bwMode="auto">
            <a:xfrm>
              <a:off x="4857752" y="2786058"/>
              <a:ext cx="1714512" cy="3143272"/>
            </a:xfrm>
            <a:prstGeom prst="round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TW" sz="2400" dirty="0" smtClean="0"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rPr>
                <a:t>Your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400" dirty="0" smtClean="0">
                  <a:latin typeface="Times New Roman" pitchFamily="18" charset="0"/>
                  <a:ea typeface="標楷體" pitchFamily="65" charset="-120"/>
                  <a:cs typeface="新細明體" charset="-120"/>
                </a:rPr>
                <a:t>Design</a:t>
              </a:r>
              <a:endParaRPr kumimoji="1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grpSp>
          <p:nvGrpSpPr>
            <p:cNvPr id="9" name="群組 21"/>
            <p:cNvGrpSpPr/>
            <p:nvPr/>
          </p:nvGrpSpPr>
          <p:grpSpPr>
            <a:xfrm>
              <a:off x="3571868" y="2786058"/>
              <a:ext cx="1000132" cy="287340"/>
              <a:chOff x="2571736" y="2143116"/>
              <a:chExt cx="1000132" cy="287340"/>
            </a:xfrm>
          </p:grpSpPr>
          <p:cxnSp>
            <p:nvCxnSpPr>
              <p:cNvPr id="16" name="直線接點 15"/>
              <p:cNvCxnSpPr/>
              <p:nvPr/>
            </p:nvCxnSpPr>
            <p:spPr bwMode="auto">
              <a:xfrm>
                <a:off x="2571736" y="2428868"/>
                <a:ext cx="285752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直線接點 16"/>
              <p:cNvCxnSpPr/>
              <p:nvPr/>
            </p:nvCxnSpPr>
            <p:spPr bwMode="auto">
              <a:xfrm rot="5400000" flipH="1" flipV="1">
                <a:off x="2714612" y="2285992"/>
                <a:ext cx="285752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直線接點 17"/>
              <p:cNvCxnSpPr/>
              <p:nvPr/>
            </p:nvCxnSpPr>
            <p:spPr bwMode="auto">
              <a:xfrm>
                <a:off x="2857488" y="2143116"/>
                <a:ext cx="35719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直線接點 18"/>
              <p:cNvCxnSpPr/>
              <p:nvPr/>
            </p:nvCxnSpPr>
            <p:spPr bwMode="auto">
              <a:xfrm rot="5400000">
                <a:off x="3071802" y="2285992"/>
                <a:ext cx="285752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直線接點 19"/>
              <p:cNvCxnSpPr/>
              <p:nvPr/>
            </p:nvCxnSpPr>
            <p:spPr bwMode="auto">
              <a:xfrm>
                <a:off x="3214678" y="2428868"/>
                <a:ext cx="35719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1" name="直線單箭頭接點 10"/>
            <p:cNvCxnSpPr>
              <a:stCxn id="8" idx="3"/>
            </p:cNvCxnSpPr>
            <p:nvPr/>
          </p:nvCxnSpPr>
          <p:spPr bwMode="auto">
            <a:xfrm>
              <a:off x="6572264" y="4357694"/>
              <a:ext cx="785818" cy="15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直線單箭頭接點 11"/>
            <p:cNvCxnSpPr/>
            <p:nvPr/>
          </p:nvCxnSpPr>
          <p:spPr bwMode="auto">
            <a:xfrm>
              <a:off x="3000364" y="3250405"/>
              <a:ext cx="1860687" cy="33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直線單箭頭接點 12"/>
            <p:cNvCxnSpPr/>
            <p:nvPr/>
          </p:nvCxnSpPr>
          <p:spPr bwMode="auto">
            <a:xfrm>
              <a:off x="3000364" y="4071942"/>
              <a:ext cx="1888822" cy="1197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27" name="群組 23"/>
            <p:cNvGrpSpPr/>
            <p:nvPr/>
          </p:nvGrpSpPr>
          <p:grpSpPr>
            <a:xfrm>
              <a:off x="928662" y="4464851"/>
              <a:ext cx="2071702" cy="642942"/>
              <a:chOff x="428596" y="3929066"/>
              <a:chExt cx="2071702" cy="642942"/>
            </a:xfrm>
          </p:grpSpPr>
          <p:sp>
            <p:nvSpPr>
              <p:cNvPr id="28" name="矩形 27"/>
              <p:cNvSpPr/>
              <p:nvPr/>
            </p:nvSpPr>
            <p:spPr bwMode="auto">
              <a:xfrm>
                <a:off x="1500166" y="3929066"/>
                <a:ext cx="1000132" cy="642942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標楷體" pitchFamily="65" charset="-120"/>
                    <a:cs typeface="新細明體" charset="-120"/>
                  </a:rPr>
                  <a:t>Button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1600" dirty="0" smtClean="0">
                    <a:latin typeface="Times New Roman" pitchFamily="18" charset="0"/>
                    <a:ea typeface="標楷體" pitchFamily="65" charset="-120"/>
                    <a:cs typeface="新細明體" charset="-120"/>
                  </a:rPr>
                  <a:t>control</a:t>
                </a:r>
                <a:endParaRPr kumimoji="1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endParaRPr>
              </a:p>
            </p:txBody>
          </p:sp>
          <p:sp>
            <p:nvSpPr>
              <p:cNvPr id="29" name="橢圓 28"/>
              <p:cNvSpPr/>
              <p:nvPr/>
            </p:nvSpPr>
            <p:spPr bwMode="auto">
              <a:xfrm>
                <a:off x="428596" y="4071942"/>
                <a:ext cx="642942" cy="35719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標楷體" pitchFamily="65" charset="-120"/>
                    <a:cs typeface="新細明體" charset="-120"/>
                  </a:rPr>
                  <a:t>C</a:t>
                </a:r>
                <a:endParaRPr kumimoji="1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endParaRPr>
              </a:p>
            </p:txBody>
          </p:sp>
          <p:cxnSp>
            <p:nvCxnSpPr>
              <p:cNvPr id="30" name="直線單箭頭接點 29"/>
              <p:cNvCxnSpPr>
                <a:stCxn id="29" idx="6"/>
                <a:endCxn id="28" idx="1"/>
              </p:cNvCxnSpPr>
              <p:nvPr/>
            </p:nvCxnSpPr>
            <p:spPr bwMode="auto">
              <a:xfrm>
                <a:off x="1071538" y="4250537"/>
                <a:ext cx="428628" cy="1588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cxnSp>
          <p:nvCxnSpPr>
            <p:cNvPr id="31" name="直線單箭頭接點 30"/>
            <p:cNvCxnSpPr/>
            <p:nvPr/>
          </p:nvCxnSpPr>
          <p:spPr bwMode="auto">
            <a:xfrm>
              <a:off x="3000364" y="4786322"/>
              <a:ext cx="1888822" cy="1197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2" name="群組 23"/>
            <p:cNvGrpSpPr/>
            <p:nvPr/>
          </p:nvGrpSpPr>
          <p:grpSpPr>
            <a:xfrm>
              <a:off x="928662" y="5179231"/>
              <a:ext cx="2071702" cy="642942"/>
              <a:chOff x="428596" y="3929066"/>
              <a:chExt cx="2071702" cy="642942"/>
            </a:xfrm>
          </p:grpSpPr>
          <p:sp>
            <p:nvSpPr>
              <p:cNvPr id="33" name="矩形 32"/>
              <p:cNvSpPr/>
              <p:nvPr/>
            </p:nvSpPr>
            <p:spPr bwMode="auto">
              <a:xfrm>
                <a:off x="1500166" y="3929066"/>
                <a:ext cx="1000132" cy="642942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標楷體" pitchFamily="65" charset="-120"/>
                    <a:cs typeface="新細明體" charset="-120"/>
                  </a:rPr>
                  <a:t>Button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1600" dirty="0" smtClean="0">
                    <a:latin typeface="Times New Roman" pitchFamily="18" charset="0"/>
                    <a:ea typeface="標楷體" pitchFamily="65" charset="-120"/>
                    <a:cs typeface="新細明體" charset="-120"/>
                  </a:rPr>
                  <a:t>control</a:t>
                </a:r>
                <a:endParaRPr kumimoji="1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endParaRPr>
              </a:p>
            </p:txBody>
          </p:sp>
          <p:sp>
            <p:nvSpPr>
              <p:cNvPr id="34" name="橢圓 33"/>
              <p:cNvSpPr/>
              <p:nvPr/>
            </p:nvSpPr>
            <p:spPr bwMode="auto">
              <a:xfrm>
                <a:off x="428596" y="4071942"/>
                <a:ext cx="642942" cy="35719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標楷體" pitchFamily="65" charset="-120"/>
                    <a:cs typeface="新細明體" charset="-120"/>
                  </a:rPr>
                  <a:t>D</a:t>
                </a:r>
                <a:endParaRPr kumimoji="1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endParaRPr>
              </a:p>
            </p:txBody>
          </p:sp>
          <p:cxnSp>
            <p:nvCxnSpPr>
              <p:cNvPr id="35" name="直線單箭頭接點 34"/>
              <p:cNvCxnSpPr>
                <a:stCxn id="34" idx="6"/>
                <a:endCxn id="33" idx="1"/>
              </p:cNvCxnSpPr>
              <p:nvPr/>
            </p:nvCxnSpPr>
            <p:spPr bwMode="auto">
              <a:xfrm>
                <a:off x="1071538" y="4250537"/>
                <a:ext cx="428628" cy="1588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cxnSp>
          <p:nvCxnSpPr>
            <p:cNvPr id="36" name="直線單箭頭接點 35"/>
            <p:cNvCxnSpPr/>
            <p:nvPr/>
          </p:nvCxnSpPr>
          <p:spPr bwMode="auto">
            <a:xfrm>
              <a:off x="3000364" y="5500702"/>
              <a:ext cx="1888822" cy="1197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0" name="直線接點 39"/>
            <p:cNvCxnSpPr/>
            <p:nvPr/>
          </p:nvCxnSpPr>
          <p:spPr bwMode="auto">
            <a:xfrm rot="16200000" flipH="1">
              <a:off x="6776884" y="4295951"/>
              <a:ext cx="232950" cy="7068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文字方塊 40"/>
            <p:cNvSpPr txBox="1"/>
            <p:nvPr/>
          </p:nvSpPr>
          <p:spPr>
            <a:xfrm>
              <a:off x="6786578" y="4000504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TW" altLang="en-US" sz="16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7358082" y="4143380"/>
              <a:ext cx="6415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>
                  <a:latin typeface="Times New Roman" pitchFamily="18" charset="0"/>
                  <a:cs typeface="Times New Roman" pitchFamily="18" charset="0"/>
                </a:rPr>
                <a:t>count</a:t>
              </a:r>
              <a:endParaRPr lang="zh-TW" altLang="en-US" sz="16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 6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554031"/>
          </a:xfrm>
        </p:spPr>
        <p:txBody>
          <a:bodyPr/>
          <a:lstStyle/>
          <a:p>
            <a:r>
              <a:rPr lang="en-US" altLang="zh-TW" sz="2400" dirty="0" smtClean="0"/>
              <a:t>Frequency divider with duty-cycle specification</a:t>
            </a:r>
            <a:endParaRPr lang="zh-TW" altLang="en-US" sz="2400" dirty="0"/>
          </a:p>
        </p:txBody>
      </p:sp>
      <p:grpSp>
        <p:nvGrpSpPr>
          <p:cNvPr id="63" name="群組 62"/>
          <p:cNvGrpSpPr/>
          <p:nvPr/>
        </p:nvGrpSpPr>
        <p:grpSpPr>
          <a:xfrm>
            <a:off x="1071538" y="3000372"/>
            <a:ext cx="7429552" cy="2124504"/>
            <a:chOff x="357158" y="3000372"/>
            <a:chExt cx="7429552" cy="2124504"/>
          </a:xfrm>
        </p:grpSpPr>
        <p:grpSp>
          <p:nvGrpSpPr>
            <p:cNvPr id="18" name="群組 17"/>
            <p:cNvGrpSpPr/>
            <p:nvPr/>
          </p:nvGrpSpPr>
          <p:grpSpPr>
            <a:xfrm>
              <a:off x="357158" y="3286124"/>
              <a:ext cx="3848984" cy="1357322"/>
              <a:chOff x="722871" y="3286124"/>
              <a:chExt cx="3848984" cy="1357322"/>
            </a:xfrm>
          </p:grpSpPr>
          <p:sp>
            <p:nvSpPr>
              <p:cNvPr id="4" name="矩形 3"/>
              <p:cNvSpPr/>
              <p:nvPr/>
            </p:nvSpPr>
            <p:spPr bwMode="auto">
              <a:xfrm>
                <a:off x="2071670" y="3286124"/>
                <a:ext cx="1000132" cy="1357322"/>
              </a:xfrm>
              <a:prstGeom prst="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Your Design</a:t>
                </a:r>
                <a:endParaRPr kumimoji="0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" name="直線單箭頭接點 5"/>
              <p:cNvCxnSpPr>
                <a:stCxn id="9" idx="3"/>
                <a:endCxn id="4" idx="1"/>
              </p:cNvCxnSpPr>
              <p:nvPr/>
            </p:nvCxnSpPr>
            <p:spPr bwMode="auto">
              <a:xfrm>
                <a:off x="1534312" y="3961563"/>
                <a:ext cx="537358" cy="322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9" name="文字方塊 8"/>
              <p:cNvSpPr txBox="1"/>
              <p:nvPr/>
            </p:nvSpPr>
            <p:spPr>
              <a:xfrm>
                <a:off x="722871" y="3669175"/>
                <a:ext cx="81144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 smtClean="0">
                    <a:latin typeface="Times New Roman" pitchFamily="18" charset="0"/>
                    <a:cs typeface="Times New Roman" pitchFamily="18" charset="0"/>
                  </a:rPr>
                  <a:t>ICLK</a:t>
                </a:r>
              </a:p>
              <a:p>
                <a:r>
                  <a:rPr lang="en-US" altLang="zh-TW" sz="1600" dirty="0" smtClean="0">
                    <a:latin typeface="Times New Roman" pitchFamily="18" charset="0"/>
                    <a:cs typeface="Times New Roman" pitchFamily="18" charset="0"/>
                  </a:rPr>
                  <a:t>(1GHz)</a:t>
                </a:r>
                <a:endParaRPr lang="zh-TW" altLang="en-US" sz="16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3" name="直線單箭頭接點 12"/>
              <p:cNvCxnSpPr>
                <a:stCxn id="4" idx="3"/>
                <a:endCxn id="14" idx="1"/>
              </p:cNvCxnSpPr>
              <p:nvPr/>
            </p:nvCxnSpPr>
            <p:spPr bwMode="auto">
              <a:xfrm>
                <a:off x="3071802" y="3964785"/>
                <a:ext cx="448162" cy="835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4" name="文字方塊 13"/>
              <p:cNvSpPr txBox="1"/>
              <p:nvPr/>
            </p:nvSpPr>
            <p:spPr>
              <a:xfrm>
                <a:off x="3519964" y="3680749"/>
                <a:ext cx="105189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 smtClean="0">
                    <a:latin typeface="Times New Roman" pitchFamily="18" charset="0"/>
                    <a:cs typeface="Times New Roman" pitchFamily="18" charset="0"/>
                  </a:rPr>
                  <a:t>OCLK</a:t>
                </a:r>
              </a:p>
              <a:p>
                <a:r>
                  <a:rPr lang="en-US" altLang="zh-TW" sz="1600" dirty="0" smtClean="0">
                    <a:latin typeface="Times New Roman" pitchFamily="18" charset="0"/>
                    <a:cs typeface="Times New Roman" pitchFamily="18" charset="0"/>
                  </a:rPr>
                  <a:t>(100MHz)</a:t>
                </a:r>
                <a:endParaRPr lang="zh-TW" altLang="en-US" sz="16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60" name="群組 59"/>
            <p:cNvGrpSpPr/>
            <p:nvPr/>
          </p:nvGrpSpPr>
          <p:grpSpPr>
            <a:xfrm>
              <a:off x="4500562" y="3000372"/>
              <a:ext cx="3286148" cy="1695876"/>
              <a:chOff x="4786314" y="3071810"/>
              <a:chExt cx="3286148" cy="1695876"/>
            </a:xfrm>
          </p:grpSpPr>
          <p:grpSp>
            <p:nvGrpSpPr>
              <p:cNvPr id="40" name="群組 39"/>
              <p:cNvGrpSpPr/>
              <p:nvPr/>
            </p:nvGrpSpPr>
            <p:grpSpPr>
              <a:xfrm>
                <a:off x="4786314" y="3714752"/>
                <a:ext cx="3286148" cy="501654"/>
                <a:chOff x="4786314" y="3714752"/>
                <a:chExt cx="3286148" cy="501654"/>
              </a:xfrm>
            </p:grpSpPr>
            <p:cxnSp>
              <p:nvCxnSpPr>
                <p:cNvPr id="20" name="直線接點 19"/>
                <p:cNvCxnSpPr/>
                <p:nvPr/>
              </p:nvCxnSpPr>
              <p:spPr bwMode="auto">
                <a:xfrm>
                  <a:off x="4786314" y="4214818"/>
                  <a:ext cx="428628" cy="158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2" name="直線接點 21"/>
                <p:cNvCxnSpPr/>
                <p:nvPr/>
              </p:nvCxnSpPr>
              <p:spPr bwMode="auto">
                <a:xfrm rot="5400000" flipH="1" flipV="1">
                  <a:off x="4965703" y="3964785"/>
                  <a:ext cx="499272" cy="79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4" name="直線接點 23"/>
                <p:cNvCxnSpPr/>
                <p:nvPr/>
              </p:nvCxnSpPr>
              <p:spPr bwMode="auto">
                <a:xfrm>
                  <a:off x="5214942" y="3714752"/>
                  <a:ext cx="500066" cy="158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6" name="直線接點 25"/>
                <p:cNvCxnSpPr/>
                <p:nvPr/>
              </p:nvCxnSpPr>
              <p:spPr bwMode="auto">
                <a:xfrm rot="5400000">
                  <a:off x="5464975" y="3964785"/>
                  <a:ext cx="500066" cy="158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8" name="直線接點 27"/>
                <p:cNvCxnSpPr/>
                <p:nvPr/>
              </p:nvCxnSpPr>
              <p:spPr bwMode="auto">
                <a:xfrm>
                  <a:off x="5715008" y="4214818"/>
                  <a:ext cx="1000132" cy="158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1" name="直線接點 30"/>
                <p:cNvCxnSpPr/>
                <p:nvPr/>
              </p:nvCxnSpPr>
              <p:spPr bwMode="auto">
                <a:xfrm rot="5400000" flipH="1" flipV="1">
                  <a:off x="6465107" y="3964785"/>
                  <a:ext cx="500066" cy="158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3" name="直線接點 32"/>
                <p:cNvCxnSpPr/>
                <p:nvPr/>
              </p:nvCxnSpPr>
              <p:spPr bwMode="auto">
                <a:xfrm>
                  <a:off x="6715140" y="3714752"/>
                  <a:ext cx="428628" cy="158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7" name="直線接點 36"/>
                <p:cNvCxnSpPr/>
                <p:nvPr/>
              </p:nvCxnSpPr>
              <p:spPr bwMode="auto">
                <a:xfrm rot="5400000">
                  <a:off x="6893735" y="3964785"/>
                  <a:ext cx="500066" cy="158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9" name="直線接點 38"/>
                <p:cNvCxnSpPr/>
                <p:nvPr/>
              </p:nvCxnSpPr>
              <p:spPr bwMode="auto">
                <a:xfrm>
                  <a:off x="7143768" y="4214818"/>
                  <a:ext cx="928694" cy="158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48" name="群組 47"/>
              <p:cNvGrpSpPr/>
              <p:nvPr/>
            </p:nvGrpSpPr>
            <p:grpSpPr>
              <a:xfrm>
                <a:off x="5214942" y="3214686"/>
                <a:ext cx="541438" cy="428628"/>
                <a:chOff x="5214942" y="3214686"/>
                <a:chExt cx="541438" cy="428628"/>
              </a:xfrm>
            </p:grpSpPr>
            <p:cxnSp>
              <p:nvCxnSpPr>
                <p:cNvPr id="42" name="直線接點 41"/>
                <p:cNvCxnSpPr/>
                <p:nvPr/>
              </p:nvCxnSpPr>
              <p:spPr bwMode="auto">
                <a:xfrm rot="5400000">
                  <a:off x="5072860" y="3499644"/>
                  <a:ext cx="285752" cy="158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3" name="直線接點 42"/>
                <p:cNvCxnSpPr/>
                <p:nvPr/>
              </p:nvCxnSpPr>
              <p:spPr bwMode="auto">
                <a:xfrm rot="5400000">
                  <a:off x="5572926" y="3499644"/>
                  <a:ext cx="285752" cy="158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4" name="直線接點 43"/>
                <p:cNvCxnSpPr/>
                <p:nvPr/>
              </p:nvCxnSpPr>
              <p:spPr bwMode="auto">
                <a:xfrm>
                  <a:off x="5214942" y="3500438"/>
                  <a:ext cx="500066" cy="158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triangle" w="med" len="med"/>
                  <a:tailEnd type="triangle" w="med" len="med"/>
                </a:ln>
                <a:effectLst/>
              </p:spPr>
            </p:cxnSp>
            <p:sp>
              <p:nvSpPr>
                <p:cNvPr id="47" name="文字方塊 46"/>
                <p:cNvSpPr txBox="1"/>
                <p:nvPr/>
              </p:nvSpPr>
              <p:spPr>
                <a:xfrm>
                  <a:off x="5286380" y="3214686"/>
                  <a:ext cx="47000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 dirty="0" smtClean="0">
                      <a:solidFill>
                        <a:srgbClr val="FF0000"/>
                      </a:solidFill>
                      <a:latin typeface="Times New Roman" pitchFamily="18" charset="0"/>
                      <a:cs typeface="Times New Roman" pitchFamily="18" charset="0"/>
                    </a:rPr>
                    <a:t>3ns</a:t>
                  </a:r>
                  <a:endParaRPr lang="zh-TW" altLang="en-US" sz="16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56" name="群組 55"/>
              <p:cNvGrpSpPr/>
              <p:nvPr/>
            </p:nvGrpSpPr>
            <p:grpSpPr>
              <a:xfrm>
                <a:off x="5715008" y="4286256"/>
                <a:ext cx="1001720" cy="481430"/>
                <a:chOff x="5715008" y="4286256"/>
                <a:chExt cx="1001720" cy="481430"/>
              </a:xfrm>
            </p:grpSpPr>
            <p:cxnSp>
              <p:nvCxnSpPr>
                <p:cNvPr id="50" name="直線接點 49"/>
                <p:cNvCxnSpPr/>
                <p:nvPr/>
              </p:nvCxnSpPr>
              <p:spPr bwMode="auto">
                <a:xfrm rot="5400000">
                  <a:off x="5572926" y="4428338"/>
                  <a:ext cx="285752" cy="158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1" name="直線接點 50"/>
                <p:cNvCxnSpPr/>
                <p:nvPr/>
              </p:nvCxnSpPr>
              <p:spPr bwMode="auto">
                <a:xfrm rot="5400000">
                  <a:off x="6573058" y="4428338"/>
                  <a:ext cx="285752" cy="158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2" name="直線接點 51"/>
                <p:cNvCxnSpPr/>
                <p:nvPr/>
              </p:nvCxnSpPr>
              <p:spPr bwMode="auto">
                <a:xfrm>
                  <a:off x="5715008" y="4429132"/>
                  <a:ext cx="1000132" cy="158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triangle" w="med" len="med"/>
                  <a:tailEnd type="triangle" w="med" len="med"/>
                </a:ln>
                <a:effectLst/>
              </p:spPr>
            </p:cxnSp>
            <p:sp>
              <p:nvSpPr>
                <p:cNvPr id="53" name="文字方塊 52"/>
                <p:cNvSpPr txBox="1"/>
                <p:nvPr/>
              </p:nvSpPr>
              <p:spPr>
                <a:xfrm>
                  <a:off x="6000760" y="4429132"/>
                  <a:ext cx="47000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 dirty="0" smtClean="0">
                      <a:solidFill>
                        <a:srgbClr val="FF0000"/>
                      </a:solidFill>
                      <a:latin typeface="Times New Roman" pitchFamily="18" charset="0"/>
                      <a:cs typeface="Times New Roman" pitchFamily="18" charset="0"/>
                    </a:rPr>
                    <a:t>7ns</a:t>
                  </a:r>
                  <a:endParaRPr lang="zh-TW" altLang="en-US" sz="16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58" name="直線單箭頭接點 57"/>
              <p:cNvCxnSpPr/>
              <p:nvPr/>
            </p:nvCxnSpPr>
            <p:spPr bwMode="auto">
              <a:xfrm>
                <a:off x="6500826" y="3214686"/>
                <a:ext cx="357190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59" name="文字方塊 58"/>
              <p:cNvSpPr txBox="1"/>
              <p:nvPr/>
            </p:nvSpPr>
            <p:spPr>
              <a:xfrm>
                <a:off x="6858016" y="3071810"/>
                <a:ext cx="5517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 smtClean="0">
                    <a:latin typeface="Times New Roman" pitchFamily="18" charset="0"/>
                    <a:cs typeface="Times New Roman" pitchFamily="18" charset="0"/>
                  </a:rPr>
                  <a:t>time</a:t>
                </a:r>
                <a:endParaRPr lang="zh-TW" altLang="en-US" sz="16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61" name="文字方塊 60"/>
            <p:cNvSpPr txBox="1"/>
            <p:nvPr/>
          </p:nvSpPr>
          <p:spPr>
            <a:xfrm>
              <a:off x="1142976" y="4786322"/>
              <a:ext cx="17636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>
                  <a:latin typeface="Times New Roman" pitchFamily="18" charset="0"/>
                  <a:cs typeface="Times New Roman" pitchFamily="18" charset="0"/>
                </a:rPr>
                <a:t>(a) Signal interface</a:t>
              </a:r>
              <a:endParaRPr lang="zh-TW" altLang="en-US" sz="16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4929190" y="4786322"/>
              <a:ext cx="18533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>
                  <a:latin typeface="Times New Roman" pitchFamily="18" charset="0"/>
                  <a:cs typeface="Times New Roman" pitchFamily="18" charset="0"/>
                </a:rPr>
                <a:t>(b) In a cycle period</a:t>
              </a:r>
              <a:endParaRPr lang="zh-TW" altLang="en-US" sz="16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taff training presentation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600" dirty="0" smtClean="0">
            <a:latin typeface="Times New Roman" pitchFamily="18" charset="0"/>
            <a:cs typeface="Times New Roman" pitchFamily="18" charset="0"/>
          </a:defRPr>
        </a:defPPr>
      </a:lstStyle>
    </a:tx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memo</Template>
  <TotalTime>17</TotalTime>
  <Words>74</Words>
  <PresentationFormat>如螢幕大小 (4:3)</PresentationFormat>
  <Paragraphs>44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Staff training presentation</vt:lpstr>
      <vt:lpstr>Problems for midterm 2013 fall</vt:lpstr>
      <vt:lpstr>Problem 2</vt:lpstr>
      <vt:lpstr>Problem 2</vt:lpstr>
      <vt:lpstr>Problem 3</vt:lpstr>
      <vt:lpstr>Problem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Problems for midterm 2013 fall</dc:title>
  <dc:creator>odie</dc:creator>
  <cp:lastModifiedBy>odie</cp:lastModifiedBy>
  <cp:revision>7</cp:revision>
  <dcterms:created xsi:type="dcterms:W3CDTF">2013-11-14T18:55:23Z</dcterms:created>
  <dcterms:modified xsi:type="dcterms:W3CDTF">2013-11-14T19:58:42Z</dcterms:modified>
</cp:coreProperties>
</file>