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60" r:id="rId5"/>
    <p:sldId id="272" r:id="rId6"/>
    <p:sldId id="261" r:id="rId7"/>
    <p:sldId id="274" r:id="rId8"/>
    <p:sldId id="262" r:id="rId9"/>
    <p:sldId id="295" r:id="rId10"/>
    <p:sldId id="277" r:id="rId11"/>
    <p:sldId id="275" r:id="rId12"/>
    <p:sldId id="263" r:id="rId13"/>
    <p:sldId id="276" r:id="rId14"/>
    <p:sldId id="278" r:id="rId15"/>
    <p:sldId id="264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65" r:id="rId27"/>
    <p:sldId id="289" r:id="rId28"/>
    <p:sldId id="290" r:id="rId29"/>
    <p:sldId id="291" r:id="rId30"/>
    <p:sldId id="269" r:id="rId31"/>
    <p:sldId id="292" r:id="rId32"/>
    <p:sldId id="293" r:id="rId33"/>
    <p:sldId id="294" r:id="rId34"/>
    <p:sldId id="273" r:id="rId35"/>
    <p:sldId id="271" r:id="rId36"/>
    <p:sldId id="270" r:id="rId37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25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image" Target="../media/image35.wmf"/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12" Type="http://schemas.openxmlformats.org/officeDocument/2006/relationships/image" Target="../media/image34.wmf"/><Relationship Id="rId2" Type="http://schemas.openxmlformats.org/officeDocument/2006/relationships/image" Target="../media/image24.wmf"/><Relationship Id="rId1" Type="http://schemas.openxmlformats.org/officeDocument/2006/relationships/image" Target="../media/image37.wmf"/><Relationship Id="rId6" Type="http://schemas.openxmlformats.org/officeDocument/2006/relationships/image" Target="../media/image28.wmf"/><Relationship Id="rId11" Type="http://schemas.openxmlformats.org/officeDocument/2006/relationships/image" Target="../media/image33.wmf"/><Relationship Id="rId5" Type="http://schemas.openxmlformats.org/officeDocument/2006/relationships/image" Target="../media/image27.wmf"/><Relationship Id="rId10" Type="http://schemas.openxmlformats.org/officeDocument/2006/relationships/image" Target="../media/image32.wmf"/><Relationship Id="rId4" Type="http://schemas.openxmlformats.org/officeDocument/2006/relationships/image" Target="../media/image26.wmf"/><Relationship Id="rId9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image" Target="../media/image8.wmf"/><Relationship Id="rId7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22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10" Type="http://schemas.openxmlformats.org/officeDocument/2006/relationships/image" Target="../media/image42.wmf"/><Relationship Id="rId4" Type="http://schemas.openxmlformats.org/officeDocument/2006/relationships/image" Target="../media/image9.wmf"/><Relationship Id="rId9" Type="http://schemas.openxmlformats.org/officeDocument/2006/relationships/image" Target="../media/image41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image" Target="../media/image10.wmf"/><Relationship Id="rId7" Type="http://schemas.openxmlformats.org/officeDocument/2006/relationships/image" Target="../media/image45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1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12" Type="http://schemas.openxmlformats.org/officeDocument/2006/relationships/image" Target="../media/image18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11" Type="http://schemas.openxmlformats.org/officeDocument/2006/relationships/image" Target="../media/image17.wmf"/><Relationship Id="rId5" Type="http://schemas.openxmlformats.org/officeDocument/2006/relationships/image" Target="../media/image11.wmf"/><Relationship Id="rId10" Type="http://schemas.openxmlformats.org/officeDocument/2006/relationships/image" Target="../media/image16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image" Target="../media/image15.wmf"/><Relationship Id="rId3" Type="http://schemas.openxmlformats.org/officeDocument/2006/relationships/image" Target="../media/image21.wmf"/><Relationship Id="rId7" Type="http://schemas.openxmlformats.org/officeDocument/2006/relationships/image" Target="../media/image9.wmf"/><Relationship Id="rId12" Type="http://schemas.openxmlformats.org/officeDocument/2006/relationships/image" Target="../media/image14.wmf"/><Relationship Id="rId2" Type="http://schemas.openxmlformats.org/officeDocument/2006/relationships/image" Target="../media/image20.wmf"/><Relationship Id="rId1" Type="http://schemas.openxmlformats.org/officeDocument/2006/relationships/image" Target="../media/image7.wmf"/><Relationship Id="rId6" Type="http://schemas.openxmlformats.org/officeDocument/2006/relationships/image" Target="../media/image8.wmf"/><Relationship Id="rId11" Type="http://schemas.openxmlformats.org/officeDocument/2006/relationships/image" Target="../media/image13.wmf"/><Relationship Id="rId5" Type="http://schemas.openxmlformats.org/officeDocument/2006/relationships/image" Target="../media/image23.wmf"/><Relationship Id="rId10" Type="http://schemas.openxmlformats.org/officeDocument/2006/relationships/image" Target="../media/image12.wmf"/><Relationship Id="rId4" Type="http://schemas.openxmlformats.org/officeDocument/2006/relationships/image" Target="../media/image22.wmf"/><Relationship Id="rId9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12" Type="http://schemas.openxmlformats.org/officeDocument/2006/relationships/image" Target="../media/image35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11" Type="http://schemas.openxmlformats.org/officeDocument/2006/relationships/image" Target="../media/image34.wmf"/><Relationship Id="rId5" Type="http://schemas.openxmlformats.org/officeDocument/2006/relationships/image" Target="../media/image28.wmf"/><Relationship Id="rId10" Type="http://schemas.openxmlformats.org/officeDocument/2006/relationships/image" Target="../media/image33.wmf"/><Relationship Id="rId4" Type="http://schemas.openxmlformats.org/officeDocument/2006/relationships/image" Target="../media/image27.wmf"/><Relationship Id="rId9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12" Type="http://schemas.openxmlformats.org/officeDocument/2006/relationships/image" Target="../media/image35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11" Type="http://schemas.openxmlformats.org/officeDocument/2006/relationships/image" Target="../media/image34.wmf"/><Relationship Id="rId5" Type="http://schemas.openxmlformats.org/officeDocument/2006/relationships/image" Target="../media/image28.wmf"/><Relationship Id="rId10" Type="http://schemas.openxmlformats.org/officeDocument/2006/relationships/image" Target="../media/image33.wmf"/><Relationship Id="rId4" Type="http://schemas.openxmlformats.org/officeDocument/2006/relationships/image" Target="../media/image27.wmf"/><Relationship Id="rId9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image" Target="../media/image35.wmf"/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12" Type="http://schemas.openxmlformats.org/officeDocument/2006/relationships/image" Target="../media/image34.wmf"/><Relationship Id="rId2" Type="http://schemas.openxmlformats.org/officeDocument/2006/relationships/image" Target="../media/image24.wmf"/><Relationship Id="rId1" Type="http://schemas.openxmlformats.org/officeDocument/2006/relationships/image" Target="../media/image36.wmf"/><Relationship Id="rId6" Type="http://schemas.openxmlformats.org/officeDocument/2006/relationships/image" Target="../media/image28.wmf"/><Relationship Id="rId11" Type="http://schemas.openxmlformats.org/officeDocument/2006/relationships/image" Target="../media/image33.wmf"/><Relationship Id="rId5" Type="http://schemas.openxmlformats.org/officeDocument/2006/relationships/image" Target="../media/image27.wmf"/><Relationship Id="rId10" Type="http://schemas.openxmlformats.org/officeDocument/2006/relationships/image" Target="../media/image32.wmf"/><Relationship Id="rId4" Type="http://schemas.openxmlformats.org/officeDocument/2006/relationships/image" Target="../media/image26.wmf"/><Relationship Id="rId9" Type="http://schemas.openxmlformats.org/officeDocument/2006/relationships/image" Target="../media/image3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B320B7F-2956-4B3F-A40F-54BE8D1C5A3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06A39B-72E8-4642-A8E1-634C0C48B39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127C53-99CD-41FC-B7DC-45C20BCC0A2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DDE137-ED21-4CFA-9754-144587FE3B4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C6E5A4-BB07-4AAD-B5F6-88D2835FC67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839C9F-729A-411E-96C2-B9566C83F33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CDB267-5B8A-4423-9164-0E8200D1410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D49FB7-9242-4E7A-A3BA-EA125AEF05E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418F6F-9284-436B-8B92-43DE11A1986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345F73-5874-4C9E-9319-E4B7B472275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836DA4-2E7C-4FF3-BB0C-0F2752E1EAA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 smtClean="0"/>
            </a:lvl1pPr>
          </a:lstStyle>
          <a:p>
            <a:pPr>
              <a:defRPr/>
            </a:pPr>
            <a:fld id="{3ABEDDEC-672D-4990-B03E-F07A37F5B26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oleObject" Target="../embeddings/oleObject14.bin"/><Relationship Id="rId3" Type="http://schemas.openxmlformats.org/officeDocument/2006/relationships/oleObject" Target="../embeddings/oleObject5.bin"/><Relationship Id="rId7" Type="http://schemas.openxmlformats.org/officeDocument/2006/relationships/image" Target="../media/image19.wmf"/><Relationship Id="rId12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6.bin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6.bin"/><Relationship Id="rId9" Type="http://schemas.openxmlformats.org/officeDocument/2006/relationships/oleObject" Target="../embeddings/oleObject10.bin"/><Relationship Id="rId14" Type="http://schemas.openxmlformats.org/officeDocument/2006/relationships/oleObject" Target="../embeddings/oleObject15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oleObject" Target="../embeddings/oleObject26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20.bin"/><Relationship Id="rId12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9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9.bin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8.bin"/><Relationship Id="rId10" Type="http://schemas.openxmlformats.org/officeDocument/2006/relationships/oleObject" Target="../embeddings/oleObject23.bin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2.bin"/><Relationship Id="rId14" Type="http://schemas.openxmlformats.org/officeDocument/2006/relationships/oleObject" Target="../embeddings/oleObject27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13" Type="http://schemas.openxmlformats.org/officeDocument/2006/relationships/oleObject" Target="../embeddings/oleObject40.bin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4.bin"/><Relationship Id="rId12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3.bin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2.bin"/><Relationship Id="rId10" Type="http://schemas.openxmlformats.org/officeDocument/2006/relationships/oleObject" Target="../embeddings/oleObject37.bin"/><Relationship Id="rId4" Type="http://schemas.openxmlformats.org/officeDocument/2006/relationships/oleObject" Target="../embeddings/oleObject31.bin"/><Relationship Id="rId9" Type="http://schemas.openxmlformats.org/officeDocument/2006/relationships/oleObject" Target="../embeddings/oleObject36.bin"/><Relationship Id="rId14" Type="http://schemas.openxmlformats.org/officeDocument/2006/relationships/oleObject" Target="../embeddings/oleObject4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13" Type="http://schemas.openxmlformats.org/officeDocument/2006/relationships/oleObject" Target="../embeddings/oleObject52.bin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6.bin"/><Relationship Id="rId12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5.bin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4.bin"/><Relationship Id="rId10" Type="http://schemas.openxmlformats.org/officeDocument/2006/relationships/oleObject" Target="../embeddings/oleObject49.bin"/><Relationship Id="rId4" Type="http://schemas.openxmlformats.org/officeDocument/2006/relationships/oleObject" Target="../embeddings/oleObject43.bin"/><Relationship Id="rId9" Type="http://schemas.openxmlformats.org/officeDocument/2006/relationships/oleObject" Target="../embeddings/oleObject48.bin"/><Relationship Id="rId14" Type="http://schemas.openxmlformats.org/officeDocument/2006/relationships/oleObject" Target="../embeddings/oleObject53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13" Type="http://schemas.openxmlformats.org/officeDocument/2006/relationships/oleObject" Target="../embeddings/oleObject64.bin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8.bin"/><Relationship Id="rId12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57.bin"/><Relationship Id="rId11" Type="http://schemas.openxmlformats.org/officeDocument/2006/relationships/oleObject" Target="../embeddings/oleObject62.bin"/><Relationship Id="rId5" Type="http://schemas.openxmlformats.org/officeDocument/2006/relationships/oleObject" Target="../embeddings/oleObject56.bin"/><Relationship Id="rId15" Type="http://schemas.openxmlformats.org/officeDocument/2006/relationships/oleObject" Target="../embeddings/oleObject66.bin"/><Relationship Id="rId10" Type="http://schemas.openxmlformats.org/officeDocument/2006/relationships/oleObject" Target="../embeddings/oleObject61.bin"/><Relationship Id="rId4" Type="http://schemas.openxmlformats.org/officeDocument/2006/relationships/oleObject" Target="../embeddings/oleObject55.bin"/><Relationship Id="rId9" Type="http://schemas.openxmlformats.org/officeDocument/2006/relationships/oleObject" Target="../embeddings/oleObject60.bin"/><Relationship Id="rId14" Type="http://schemas.openxmlformats.org/officeDocument/2006/relationships/oleObject" Target="../embeddings/oleObject65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13" Type="http://schemas.openxmlformats.org/officeDocument/2006/relationships/oleObject" Target="../embeddings/oleObject77.bin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71.bin"/><Relationship Id="rId12" Type="http://schemas.openxmlformats.org/officeDocument/2006/relationships/oleObject" Target="../embeddings/oleObject7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70.bin"/><Relationship Id="rId11" Type="http://schemas.openxmlformats.org/officeDocument/2006/relationships/oleObject" Target="../embeddings/oleObject75.bin"/><Relationship Id="rId5" Type="http://schemas.openxmlformats.org/officeDocument/2006/relationships/oleObject" Target="../embeddings/oleObject69.bin"/><Relationship Id="rId15" Type="http://schemas.openxmlformats.org/officeDocument/2006/relationships/oleObject" Target="../embeddings/oleObject79.bin"/><Relationship Id="rId10" Type="http://schemas.openxmlformats.org/officeDocument/2006/relationships/oleObject" Target="../embeddings/oleObject74.bin"/><Relationship Id="rId4" Type="http://schemas.openxmlformats.org/officeDocument/2006/relationships/oleObject" Target="../embeddings/oleObject68.bin"/><Relationship Id="rId9" Type="http://schemas.openxmlformats.org/officeDocument/2006/relationships/oleObject" Target="../embeddings/oleObject73.bin"/><Relationship Id="rId14" Type="http://schemas.openxmlformats.org/officeDocument/2006/relationships/oleObject" Target="../embeddings/oleObject78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4.bin"/><Relationship Id="rId13" Type="http://schemas.openxmlformats.org/officeDocument/2006/relationships/oleObject" Target="../embeddings/oleObject89.bin"/><Relationship Id="rId3" Type="http://schemas.openxmlformats.org/officeDocument/2006/relationships/image" Target="../media/image19.wmf"/><Relationship Id="rId7" Type="http://schemas.openxmlformats.org/officeDocument/2006/relationships/oleObject" Target="../embeddings/oleObject83.bin"/><Relationship Id="rId12" Type="http://schemas.openxmlformats.org/officeDocument/2006/relationships/oleObject" Target="../embeddings/oleObject8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82.bin"/><Relationship Id="rId11" Type="http://schemas.openxmlformats.org/officeDocument/2006/relationships/oleObject" Target="../embeddings/oleObject87.bin"/><Relationship Id="rId5" Type="http://schemas.openxmlformats.org/officeDocument/2006/relationships/oleObject" Target="../embeddings/oleObject81.bin"/><Relationship Id="rId10" Type="http://schemas.openxmlformats.org/officeDocument/2006/relationships/oleObject" Target="../embeddings/oleObject86.bin"/><Relationship Id="rId4" Type="http://schemas.openxmlformats.org/officeDocument/2006/relationships/oleObject" Target="../embeddings/oleObject80.bin"/><Relationship Id="rId9" Type="http://schemas.openxmlformats.org/officeDocument/2006/relationships/oleObject" Target="../embeddings/oleObject85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3.bin"/><Relationship Id="rId3" Type="http://schemas.openxmlformats.org/officeDocument/2006/relationships/image" Target="../media/image47.wmf"/><Relationship Id="rId7" Type="http://schemas.openxmlformats.org/officeDocument/2006/relationships/oleObject" Target="../embeddings/oleObject92.bin"/><Relationship Id="rId12" Type="http://schemas.openxmlformats.org/officeDocument/2006/relationships/oleObject" Target="../embeddings/oleObject9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91.bin"/><Relationship Id="rId11" Type="http://schemas.openxmlformats.org/officeDocument/2006/relationships/oleObject" Target="../embeddings/oleObject96.bin"/><Relationship Id="rId5" Type="http://schemas.openxmlformats.org/officeDocument/2006/relationships/oleObject" Target="../embeddings/oleObject90.bin"/><Relationship Id="rId10" Type="http://schemas.openxmlformats.org/officeDocument/2006/relationships/oleObject" Target="../embeddings/oleObject95.bin"/><Relationship Id="rId4" Type="http://schemas.openxmlformats.org/officeDocument/2006/relationships/image" Target="../media/image19.wmf"/><Relationship Id="rId9" Type="http://schemas.openxmlformats.org/officeDocument/2006/relationships/oleObject" Target="../embeddings/oleObject94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3.bin"/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01.bin"/><Relationship Id="rId5" Type="http://schemas.openxmlformats.org/officeDocument/2006/relationships/oleObject" Target="../embeddings/oleObject100.bin"/><Relationship Id="rId4" Type="http://schemas.openxmlformats.org/officeDocument/2006/relationships/oleObject" Target="../embeddings/oleObject99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9.bin"/><Relationship Id="rId3" Type="http://schemas.openxmlformats.org/officeDocument/2006/relationships/oleObject" Target="../embeddings/oleObject104.bin"/><Relationship Id="rId7" Type="http://schemas.openxmlformats.org/officeDocument/2006/relationships/oleObject" Target="../embeddings/oleObject10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07.bin"/><Relationship Id="rId5" Type="http://schemas.openxmlformats.org/officeDocument/2006/relationships/oleObject" Target="../embeddings/oleObject106.bin"/><Relationship Id="rId4" Type="http://schemas.openxmlformats.org/officeDocument/2006/relationships/oleObject" Target="../embeddings/oleObject105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5.bin"/><Relationship Id="rId3" Type="http://schemas.openxmlformats.org/officeDocument/2006/relationships/oleObject" Target="../embeddings/oleObject110.bin"/><Relationship Id="rId7" Type="http://schemas.openxmlformats.org/officeDocument/2006/relationships/oleObject" Target="../embeddings/oleObject1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13.bin"/><Relationship Id="rId5" Type="http://schemas.openxmlformats.org/officeDocument/2006/relationships/oleObject" Target="../embeddings/oleObject112.bin"/><Relationship Id="rId4" Type="http://schemas.openxmlformats.org/officeDocument/2006/relationships/oleObject" Target="../embeddings/oleObject111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Midterm Problems and Solutions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Covers Chap. 5 &amp; 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Solution to Problem 2</a:t>
            </a:r>
            <a:endParaRPr lang="zh-TW" altLang="en-US" dirty="0"/>
          </a:p>
        </p:txBody>
      </p:sp>
      <p:grpSp>
        <p:nvGrpSpPr>
          <p:cNvPr id="59" name="群組 58"/>
          <p:cNvGrpSpPr/>
          <p:nvPr/>
        </p:nvGrpSpPr>
        <p:grpSpPr>
          <a:xfrm>
            <a:off x="1828800" y="2209800"/>
            <a:ext cx="5715794" cy="2776954"/>
            <a:chOff x="990600" y="2133600"/>
            <a:chExt cx="5715794" cy="2776954"/>
          </a:xfrm>
        </p:grpSpPr>
        <p:cxnSp>
          <p:nvCxnSpPr>
            <p:cNvPr id="5" name="直線接點 4"/>
            <p:cNvCxnSpPr/>
            <p:nvPr/>
          </p:nvCxnSpPr>
          <p:spPr bwMode="auto">
            <a:xfrm>
              <a:off x="1676400" y="3048000"/>
              <a:ext cx="457200" cy="158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grpSp>
          <p:nvGrpSpPr>
            <p:cNvPr id="15" name="群組 14"/>
            <p:cNvGrpSpPr/>
            <p:nvPr/>
          </p:nvGrpSpPr>
          <p:grpSpPr>
            <a:xfrm>
              <a:off x="2132806" y="2667000"/>
              <a:ext cx="915194" cy="382588"/>
              <a:chOff x="1828006" y="2286000"/>
              <a:chExt cx="915194" cy="382588"/>
            </a:xfrm>
          </p:grpSpPr>
          <p:cxnSp>
            <p:nvCxnSpPr>
              <p:cNvPr id="7" name="直線接點 6"/>
              <p:cNvCxnSpPr/>
              <p:nvPr/>
            </p:nvCxnSpPr>
            <p:spPr bwMode="auto">
              <a:xfrm rot="5400000" flipH="1" flipV="1">
                <a:off x="1638300" y="2476500"/>
                <a:ext cx="381000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9" name="直線接點 8"/>
              <p:cNvCxnSpPr/>
              <p:nvPr/>
            </p:nvCxnSpPr>
            <p:spPr bwMode="auto">
              <a:xfrm>
                <a:off x="1828800" y="2286000"/>
                <a:ext cx="457200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1" name="直線接點 10"/>
              <p:cNvCxnSpPr/>
              <p:nvPr/>
            </p:nvCxnSpPr>
            <p:spPr bwMode="auto">
              <a:xfrm rot="5400000">
                <a:off x="2096294" y="2476500"/>
                <a:ext cx="380206" cy="794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3" name="直線接點 12"/>
              <p:cNvCxnSpPr/>
              <p:nvPr/>
            </p:nvCxnSpPr>
            <p:spPr bwMode="auto">
              <a:xfrm>
                <a:off x="2286000" y="2667000"/>
                <a:ext cx="457200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grpSp>
          <p:nvGrpSpPr>
            <p:cNvPr id="16" name="群組 15"/>
            <p:cNvGrpSpPr/>
            <p:nvPr/>
          </p:nvGrpSpPr>
          <p:grpSpPr>
            <a:xfrm>
              <a:off x="3048000" y="2667000"/>
              <a:ext cx="915194" cy="382588"/>
              <a:chOff x="1828006" y="2286000"/>
              <a:chExt cx="915194" cy="382588"/>
            </a:xfrm>
          </p:grpSpPr>
          <p:cxnSp>
            <p:nvCxnSpPr>
              <p:cNvPr id="17" name="直線接點 16"/>
              <p:cNvCxnSpPr/>
              <p:nvPr/>
            </p:nvCxnSpPr>
            <p:spPr bwMode="auto">
              <a:xfrm rot="5400000" flipH="1" flipV="1">
                <a:off x="1638300" y="2476500"/>
                <a:ext cx="381000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8" name="直線接點 17"/>
              <p:cNvCxnSpPr/>
              <p:nvPr/>
            </p:nvCxnSpPr>
            <p:spPr bwMode="auto">
              <a:xfrm>
                <a:off x="1828800" y="2286000"/>
                <a:ext cx="457200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9" name="直線接點 18"/>
              <p:cNvCxnSpPr/>
              <p:nvPr/>
            </p:nvCxnSpPr>
            <p:spPr bwMode="auto">
              <a:xfrm rot="5400000">
                <a:off x="2096294" y="2476500"/>
                <a:ext cx="380206" cy="794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0" name="直線接點 19"/>
              <p:cNvCxnSpPr/>
              <p:nvPr/>
            </p:nvCxnSpPr>
            <p:spPr bwMode="auto">
              <a:xfrm>
                <a:off x="2286000" y="2667000"/>
                <a:ext cx="457200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grpSp>
          <p:nvGrpSpPr>
            <p:cNvPr id="21" name="群組 20"/>
            <p:cNvGrpSpPr/>
            <p:nvPr/>
          </p:nvGrpSpPr>
          <p:grpSpPr>
            <a:xfrm>
              <a:off x="3962400" y="2667000"/>
              <a:ext cx="915194" cy="382588"/>
              <a:chOff x="1828006" y="2286000"/>
              <a:chExt cx="915194" cy="382588"/>
            </a:xfrm>
          </p:grpSpPr>
          <p:cxnSp>
            <p:nvCxnSpPr>
              <p:cNvPr id="22" name="直線接點 21"/>
              <p:cNvCxnSpPr/>
              <p:nvPr/>
            </p:nvCxnSpPr>
            <p:spPr bwMode="auto">
              <a:xfrm rot="5400000" flipH="1" flipV="1">
                <a:off x="1638300" y="2476500"/>
                <a:ext cx="381000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3" name="直線接點 22"/>
              <p:cNvCxnSpPr/>
              <p:nvPr/>
            </p:nvCxnSpPr>
            <p:spPr bwMode="auto">
              <a:xfrm>
                <a:off x="1828800" y="2286000"/>
                <a:ext cx="457200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4" name="直線接點 23"/>
              <p:cNvCxnSpPr/>
              <p:nvPr/>
            </p:nvCxnSpPr>
            <p:spPr bwMode="auto">
              <a:xfrm rot="5400000">
                <a:off x="2096294" y="2476500"/>
                <a:ext cx="380206" cy="794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5" name="直線接點 24"/>
              <p:cNvCxnSpPr/>
              <p:nvPr/>
            </p:nvCxnSpPr>
            <p:spPr bwMode="auto">
              <a:xfrm>
                <a:off x="2286000" y="2667000"/>
                <a:ext cx="457200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grpSp>
          <p:nvGrpSpPr>
            <p:cNvPr id="26" name="群組 25"/>
            <p:cNvGrpSpPr/>
            <p:nvPr/>
          </p:nvGrpSpPr>
          <p:grpSpPr>
            <a:xfrm>
              <a:off x="4876800" y="2667000"/>
              <a:ext cx="915194" cy="382588"/>
              <a:chOff x="1828006" y="2286000"/>
              <a:chExt cx="915194" cy="382588"/>
            </a:xfrm>
          </p:grpSpPr>
          <p:cxnSp>
            <p:nvCxnSpPr>
              <p:cNvPr id="27" name="直線接點 26"/>
              <p:cNvCxnSpPr/>
              <p:nvPr/>
            </p:nvCxnSpPr>
            <p:spPr bwMode="auto">
              <a:xfrm rot="5400000" flipH="1" flipV="1">
                <a:off x="1638300" y="2476500"/>
                <a:ext cx="381000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8" name="直線接點 27"/>
              <p:cNvCxnSpPr/>
              <p:nvPr/>
            </p:nvCxnSpPr>
            <p:spPr bwMode="auto">
              <a:xfrm>
                <a:off x="1828800" y="2286000"/>
                <a:ext cx="457200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9" name="直線接點 28"/>
              <p:cNvCxnSpPr/>
              <p:nvPr/>
            </p:nvCxnSpPr>
            <p:spPr bwMode="auto">
              <a:xfrm rot="5400000">
                <a:off x="2096294" y="2476500"/>
                <a:ext cx="380206" cy="794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0" name="直線接點 29"/>
              <p:cNvCxnSpPr/>
              <p:nvPr/>
            </p:nvCxnSpPr>
            <p:spPr bwMode="auto">
              <a:xfrm>
                <a:off x="2286000" y="2667000"/>
                <a:ext cx="457200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grpSp>
          <p:nvGrpSpPr>
            <p:cNvPr id="31" name="群組 30"/>
            <p:cNvGrpSpPr/>
            <p:nvPr/>
          </p:nvGrpSpPr>
          <p:grpSpPr>
            <a:xfrm>
              <a:off x="5791200" y="2667000"/>
              <a:ext cx="915194" cy="382588"/>
              <a:chOff x="1828006" y="2286000"/>
              <a:chExt cx="915194" cy="382588"/>
            </a:xfrm>
          </p:grpSpPr>
          <p:cxnSp>
            <p:nvCxnSpPr>
              <p:cNvPr id="32" name="直線接點 31"/>
              <p:cNvCxnSpPr/>
              <p:nvPr/>
            </p:nvCxnSpPr>
            <p:spPr bwMode="auto">
              <a:xfrm rot="5400000" flipH="1" flipV="1">
                <a:off x="1638300" y="2476500"/>
                <a:ext cx="381000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3" name="直線接點 32"/>
              <p:cNvCxnSpPr/>
              <p:nvPr/>
            </p:nvCxnSpPr>
            <p:spPr bwMode="auto">
              <a:xfrm>
                <a:off x="1828800" y="2286000"/>
                <a:ext cx="457200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4" name="直線接點 33"/>
              <p:cNvCxnSpPr/>
              <p:nvPr/>
            </p:nvCxnSpPr>
            <p:spPr bwMode="auto">
              <a:xfrm rot="5400000">
                <a:off x="2096294" y="2476500"/>
                <a:ext cx="380206" cy="794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5" name="直線接點 34"/>
              <p:cNvCxnSpPr/>
              <p:nvPr/>
            </p:nvCxnSpPr>
            <p:spPr bwMode="auto">
              <a:xfrm>
                <a:off x="2286000" y="2667000"/>
                <a:ext cx="457200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sp>
          <p:nvSpPr>
            <p:cNvPr id="36" name="文字方塊 35"/>
            <p:cNvSpPr txBox="1"/>
            <p:nvPr/>
          </p:nvSpPr>
          <p:spPr>
            <a:xfrm>
              <a:off x="1143000" y="2819400"/>
              <a:ext cx="4363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 smtClean="0"/>
                <a:t>clk</a:t>
              </a:r>
              <a:endParaRPr lang="zh-TW" altLang="en-US" dirty="0"/>
            </a:p>
          </p:txBody>
        </p:sp>
        <p:cxnSp>
          <p:nvCxnSpPr>
            <p:cNvPr id="38" name="直線單箭頭接點 37"/>
            <p:cNvCxnSpPr/>
            <p:nvPr/>
          </p:nvCxnSpPr>
          <p:spPr bwMode="auto">
            <a:xfrm>
              <a:off x="3657600" y="2286000"/>
              <a:ext cx="533400" cy="158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9" name="文字方塊 38"/>
            <p:cNvSpPr txBox="1"/>
            <p:nvPr/>
          </p:nvSpPr>
          <p:spPr>
            <a:xfrm>
              <a:off x="4267200" y="2133600"/>
              <a:ext cx="5517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time</a:t>
              </a:r>
              <a:endParaRPr lang="zh-TW" altLang="en-US" dirty="0"/>
            </a:p>
          </p:txBody>
        </p:sp>
        <p:graphicFrame>
          <p:nvGraphicFramePr>
            <p:cNvPr id="40" name="物件 39"/>
            <p:cNvGraphicFramePr>
              <a:graphicFrameLocks noChangeAspect="1"/>
            </p:cNvGraphicFramePr>
            <p:nvPr/>
          </p:nvGraphicFramePr>
          <p:xfrm>
            <a:off x="990600" y="3429000"/>
            <a:ext cx="533400" cy="400050"/>
          </p:xfrm>
          <a:graphic>
            <a:graphicData uri="http://schemas.openxmlformats.org/presentationml/2006/ole">
              <p:oleObj spid="_x0000_s29698" name="方程式" r:id="rId3" imgW="304560" imgH="228600" progId="Equation.3">
                <p:embed/>
              </p:oleObj>
            </a:graphicData>
          </a:graphic>
        </p:graphicFrame>
        <p:sp>
          <p:nvSpPr>
            <p:cNvPr id="41" name="文字方塊 40"/>
            <p:cNvSpPr txBox="1"/>
            <p:nvPr/>
          </p:nvSpPr>
          <p:spPr>
            <a:xfrm>
              <a:off x="1066800" y="4038600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X</a:t>
              </a:r>
              <a:endParaRPr lang="zh-TW" altLang="en-US" dirty="0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1066800" y="4572000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Y</a:t>
              </a:r>
              <a:endParaRPr lang="zh-TW" altLang="en-US" dirty="0"/>
            </a:p>
          </p:txBody>
        </p:sp>
        <p:sp>
          <p:nvSpPr>
            <p:cNvPr id="43" name="圓角矩形 42"/>
            <p:cNvSpPr/>
            <p:nvPr/>
          </p:nvSpPr>
          <p:spPr bwMode="auto">
            <a:xfrm>
              <a:off x="2133600" y="3429000"/>
              <a:ext cx="914400" cy="3810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標楷體" pitchFamily="65" charset="-120"/>
                  <a:cs typeface="新細明體" charset="-120"/>
                </a:rPr>
                <a:t>00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sp>
          <p:nvSpPr>
            <p:cNvPr id="44" name="圓角矩形 43"/>
            <p:cNvSpPr/>
            <p:nvPr/>
          </p:nvSpPr>
          <p:spPr bwMode="auto">
            <a:xfrm>
              <a:off x="2133600" y="3962400"/>
              <a:ext cx="914400" cy="3810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標楷體" pitchFamily="65" charset="-120"/>
                  <a:cs typeface="新細明體" charset="-120"/>
                </a:rPr>
                <a:t>0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sp>
          <p:nvSpPr>
            <p:cNvPr id="45" name="圓角矩形 44"/>
            <p:cNvSpPr/>
            <p:nvPr/>
          </p:nvSpPr>
          <p:spPr bwMode="auto">
            <a:xfrm>
              <a:off x="2133600" y="4495800"/>
              <a:ext cx="914400" cy="3810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cs typeface="新細明體" charset="-120"/>
                </a:rPr>
                <a:t>1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sp>
          <p:nvSpPr>
            <p:cNvPr id="47" name="圓角矩形 46"/>
            <p:cNvSpPr/>
            <p:nvPr/>
          </p:nvSpPr>
          <p:spPr bwMode="auto">
            <a:xfrm>
              <a:off x="3048000" y="4495800"/>
              <a:ext cx="914400" cy="3810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cs typeface="新細明體" charset="-120"/>
                </a:rPr>
                <a:t>1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sp>
          <p:nvSpPr>
            <p:cNvPr id="48" name="圓角矩形 47"/>
            <p:cNvSpPr/>
            <p:nvPr/>
          </p:nvSpPr>
          <p:spPr bwMode="auto">
            <a:xfrm>
              <a:off x="3048000" y="3962400"/>
              <a:ext cx="914400" cy="3810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cs typeface="新細明體" charset="-120"/>
                </a:rPr>
                <a:t>1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sp>
          <p:nvSpPr>
            <p:cNvPr id="49" name="圓角矩形 48"/>
            <p:cNvSpPr/>
            <p:nvPr/>
          </p:nvSpPr>
          <p:spPr bwMode="auto">
            <a:xfrm>
              <a:off x="3048000" y="3429000"/>
              <a:ext cx="914400" cy="3810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標楷體" pitchFamily="65" charset="-120"/>
                  <a:cs typeface="新細明體" charset="-120"/>
                </a:rPr>
                <a:t>00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sp>
          <p:nvSpPr>
            <p:cNvPr id="50" name="圓角矩形 49"/>
            <p:cNvSpPr/>
            <p:nvPr/>
          </p:nvSpPr>
          <p:spPr bwMode="auto">
            <a:xfrm>
              <a:off x="3962400" y="3429000"/>
              <a:ext cx="914400" cy="3810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標楷體" pitchFamily="65" charset="-120"/>
                  <a:cs typeface="新細明體" charset="-120"/>
                </a:rPr>
                <a:t>10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sp>
          <p:nvSpPr>
            <p:cNvPr id="51" name="圓角矩形 50"/>
            <p:cNvSpPr/>
            <p:nvPr/>
          </p:nvSpPr>
          <p:spPr bwMode="auto">
            <a:xfrm>
              <a:off x="3962400" y="3962400"/>
              <a:ext cx="914400" cy="3810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標楷體" pitchFamily="65" charset="-120"/>
                  <a:cs typeface="新細明體" charset="-120"/>
                </a:rPr>
                <a:t>0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sp>
          <p:nvSpPr>
            <p:cNvPr id="52" name="圓角矩形 51"/>
            <p:cNvSpPr/>
            <p:nvPr/>
          </p:nvSpPr>
          <p:spPr bwMode="auto">
            <a:xfrm>
              <a:off x="3962400" y="4495800"/>
              <a:ext cx="914400" cy="3810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標楷體" pitchFamily="65" charset="-120"/>
                  <a:cs typeface="新細明體" charset="-120"/>
                </a:rPr>
                <a:t>0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sp>
          <p:nvSpPr>
            <p:cNvPr id="53" name="圓角矩形 52"/>
            <p:cNvSpPr/>
            <p:nvPr/>
          </p:nvSpPr>
          <p:spPr bwMode="auto">
            <a:xfrm>
              <a:off x="4876800" y="3429000"/>
              <a:ext cx="914400" cy="3810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標楷體" pitchFamily="65" charset="-120"/>
                  <a:cs typeface="新細明體" charset="-120"/>
                </a:rPr>
                <a:t>01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sp>
          <p:nvSpPr>
            <p:cNvPr id="54" name="圓角矩形 53"/>
            <p:cNvSpPr/>
            <p:nvPr/>
          </p:nvSpPr>
          <p:spPr bwMode="auto">
            <a:xfrm>
              <a:off x="4876800" y="3962400"/>
              <a:ext cx="914400" cy="3810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標楷體" pitchFamily="65" charset="-120"/>
                  <a:cs typeface="新細明體" charset="-120"/>
                </a:rPr>
                <a:t>0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sp>
          <p:nvSpPr>
            <p:cNvPr id="55" name="圓角矩形 54"/>
            <p:cNvSpPr/>
            <p:nvPr/>
          </p:nvSpPr>
          <p:spPr bwMode="auto">
            <a:xfrm>
              <a:off x="4876800" y="4495800"/>
              <a:ext cx="914400" cy="3810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標楷體" pitchFamily="65" charset="-120"/>
                  <a:cs typeface="新細明體" charset="-120"/>
                </a:rPr>
                <a:t>0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sp>
          <p:nvSpPr>
            <p:cNvPr id="56" name="圓角矩形 55"/>
            <p:cNvSpPr/>
            <p:nvPr/>
          </p:nvSpPr>
          <p:spPr bwMode="auto">
            <a:xfrm>
              <a:off x="5791200" y="3429000"/>
              <a:ext cx="914400" cy="3810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標楷體" pitchFamily="65" charset="-120"/>
                  <a:cs typeface="新細明體" charset="-120"/>
                </a:rPr>
                <a:t>01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sp>
          <p:nvSpPr>
            <p:cNvPr id="57" name="圓角矩形 56"/>
            <p:cNvSpPr/>
            <p:nvPr/>
          </p:nvSpPr>
          <p:spPr bwMode="auto">
            <a:xfrm>
              <a:off x="5791200" y="3962400"/>
              <a:ext cx="914400" cy="3810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標楷體" pitchFamily="65" charset="-120"/>
                  <a:cs typeface="新細明體" charset="-120"/>
                </a:rPr>
                <a:t>0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sp>
          <p:nvSpPr>
            <p:cNvPr id="58" name="圓角矩形 57"/>
            <p:cNvSpPr/>
            <p:nvPr/>
          </p:nvSpPr>
          <p:spPr bwMode="auto">
            <a:xfrm>
              <a:off x="5791200" y="4495800"/>
              <a:ext cx="914400" cy="3810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標楷體" pitchFamily="65" charset="-120"/>
                  <a:cs typeface="新細明體" charset="-120"/>
                </a:rPr>
                <a:t>0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Problem 2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Circuit design from a state diagram</a:t>
            </a:r>
            <a:endParaRPr lang="zh-TW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Problem 2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6492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Draw the circuit to realize the state diagram</a:t>
            </a:r>
          </a:p>
        </p:txBody>
      </p:sp>
      <p:grpSp>
        <p:nvGrpSpPr>
          <p:cNvPr id="39" name="群組 38"/>
          <p:cNvGrpSpPr/>
          <p:nvPr/>
        </p:nvGrpSpPr>
        <p:grpSpPr>
          <a:xfrm>
            <a:off x="1295400" y="2895600"/>
            <a:ext cx="5274551" cy="2319754"/>
            <a:chOff x="1219200" y="2895600"/>
            <a:chExt cx="5274551" cy="2319754"/>
          </a:xfrm>
        </p:grpSpPr>
        <p:sp>
          <p:nvSpPr>
            <p:cNvPr id="8" name="橢圓 7"/>
            <p:cNvSpPr/>
            <p:nvPr/>
          </p:nvSpPr>
          <p:spPr bwMode="auto">
            <a:xfrm>
              <a:off x="1219200" y="3657600"/>
              <a:ext cx="838200" cy="5334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標楷體" pitchFamily="65" charset="-120"/>
                  <a:cs typeface="新細明體" charset="-120"/>
                </a:rPr>
                <a:t>00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sp>
          <p:nvSpPr>
            <p:cNvPr id="9" name="橢圓 8"/>
            <p:cNvSpPr/>
            <p:nvPr/>
          </p:nvSpPr>
          <p:spPr bwMode="auto">
            <a:xfrm>
              <a:off x="2971800" y="3657600"/>
              <a:ext cx="838200" cy="5334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標楷體" pitchFamily="65" charset="-120"/>
                  <a:cs typeface="新細明體" charset="-120"/>
                </a:rPr>
                <a:t>01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sp>
          <p:nvSpPr>
            <p:cNvPr id="10" name="橢圓 9"/>
            <p:cNvSpPr/>
            <p:nvPr/>
          </p:nvSpPr>
          <p:spPr bwMode="auto">
            <a:xfrm>
              <a:off x="4724400" y="3657600"/>
              <a:ext cx="838200" cy="5334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標楷體" pitchFamily="65" charset="-120"/>
                  <a:cs typeface="新細明體" charset="-120"/>
                </a:rPr>
                <a:t>10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cxnSp>
          <p:nvCxnSpPr>
            <p:cNvPr id="12" name="直線單箭頭接點 11"/>
            <p:cNvCxnSpPr>
              <a:stCxn id="8" idx="6"/>
              <a:endCxn id="9" idx="2"/>
            </p:cNvCxnSpPr>
            <p:nvPr/>
          </p:nvCxnSpPr>
          <p:spPr bwMode="auto">
            <a:xfrm>
              <a:off x="2057400" y="3924300"/>
              <a:ext cx="914400" cy="158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直線單箭頭接點 13"/>
            <p:cNvCxnSpPr>
              <a:stCxn id="9" idx="6"/>
              <a:endCxn id="10" idx="2"/>
            </p:cNvCxnSpPr>
            <p:nvPr/>
          </p:nvCxnSpPr>
          <p:spPr bwMode="auto">
            <a:xfrm>
              <a:off x="3810000" y="3924300"/>
              <a:ext cx="914400" cy="158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弧形接點 15"/>
            <p:cNvCxnSpPr>
              <a:stCxn id="8" idx="7"/>
              <a:endCxn id="8" idx="1"/>
            </p:cNvCxnSpPr>
            <p:nvPr/>
          </p:nvCxnSpPr>
          <p:spPr bwMode="auto">
            <a:xfrm rot="16200000" flipV="1">
              <a:off x="1638300" y="3439367"/>
              <a:ext cx="1588" cy="592696"/>
            </a:xfrm>
            <a:prstGeom prst="curvedConnector3">
              <a:avLst>
                <a:gd name="adj1" fmla="val 26866255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弧形接點 23"/>
            <p:cNvCxnSpPr>
              <a:stCxn id="10" idx="4"/>
              <a:endCxn id="8" idx="4"/>
            </p:cNvCxnSpPr>
            <p:nvPr/>
          </p:nvCxnSpPr>
          <p:spPr bwMode="auto">
            <a:xfrm rot="5400000">
              <a:off x="3390900" y="2438400"/>
              <a:ext cx="1588" cy="3505200"/>
            </a:xfrm>
            <a:prstGeom prst="curvedConnector3">
              <a:avLst>
                <a:gd name="adj1" fmla="val 32330804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7" name="文字方塊 26"/>
            <p:cNvSpPr txBox="1"/>
            <p:nvPr/>
          </p:nvSpPr>
          <p:spPr>
            <a:xfrm>
              <a:off x="1371600" y="2895600"/>
              <a:ext cx="5501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X=1</a:t>
              </a:r>
              <a:endParaRPr lang="zh-TW" altLang="en-US" dirty="0"/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2209800" y="3505200"/>
              <a:ext cx="5501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X=0</a:t>
              </a:r>
              <a:endParaRPr lang="zh-TW" altLang="en-US" dirty="0"/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3657600" y="3429000"/>
              <a:ext cx="11897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X=0 or X=1</a:t>
              </a:r>
              <a:endParaRPr lang="zh-TW" altLang="en-US" dirty="0"/>
            </a:p>
          </p:txBody>
        </p:sp>
        <p:cxnSp>
          <p:nvCxnSpPr>
            <p:cNvPr id="32" name="圖案 31"/>
            <p:cNvCxnSpPr>
              <a:stCxn id="10" idx="5"/>
              <a:endCxn id="10" idx="7"/>
            </p:cNvCxnSpPr>
            <p:nvPr/>
          </p:nvCxnSpPr>
          <p:spPr bwMode="auto">
            <a:xfrm rot="5400000" flipH="1">
              <a:off x="5251263" y="3924300"/>
              <a:ext cx="377170" cy="1588"/>
            </a:xfrm>
            <a:prstGeom prst="curvedConnector5">
              <a:avLst>
                <a:gd name="adj1" fmla="val -16891"/>
                <a:gd name="adj2" fmla="val -29792642"/>
                <a:gd name="adj3" fmla="val 136763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4" name="文字方塊 33"/>
            <p:cNvSpPr txBox="1"/>
            <p:nvPr/>
          </p:nvSpPr>
          <p:spPr>
            <a:xfrm>
              <a:off x="5943600" y="3733800"/>
              <a:ext cx="5501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X=0</a:t>
              </a:r>
              <a:endParaRPr lang="zh-TW" altLang="en-US" dirty="0"/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3276600" y="4876800"/>
              <a:ext cx="5501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X=1</a:t>
              </a:r>
              <a:endParaRPr lang="zh-TW" altLang="en-US" dirty="0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Solution to Problem 2</a:t>
            </a:r>
            <a:endParaRPr lang="zh-TW" altLang="en-US" dirty="0"/>
          </a:p>
        </p:txBody>
      </p:sp>
      <p:grpSp>
        <p:nvGrpSpPr>
          <p:cNvPr id="52" name="群組 51"/>
          <p:cNvGrpSpPr/>
          <p:nvPr/>
        </p:nvGrpSpPr>
        <p:grpSpPr>
          <a:xfrm>
            <a:off x="2514600" y="2209800"/>
            <a:ext cx="5582672" cy="3200400"/>
            <a:chOff x="2590800" y="2286000"/>
            <a:chExt cx="5582672" cy="3200400"/>
          </a:xfrm>
        </p:grpSpPr>
        <p:sp>
          <p:nvSpPr>
            <p:cNvPr id="4" name="圓角矩形 3"/>
            <p:cNvSpPr/>
            <p:nvPr/>
          </p:nvSpPr>
          <p:spPr bwMode="auto">
            <a:xfrm>
              <a:off x="3581400" y="2286000"/>
              <a:ext cx="1905000" cy="32004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TW" dirty="0" smtClean="0">
                <a:cs typeface="新細明體" charset="-12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TW" dirty="0">
                <a:cs typeface="新細明體" charset="-12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TW" dirty="0" smtClean="0">
                <a:cs typeface="新細明體" charset="-12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 smtClean="0">
                  <a:cs typeface="新細明體" charset="-120"/>
                </a:rPr>
                <a:t>Combinational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標楷體" pitchFamily="65" charset="-120"/>
                  <a:cs typeface="新細明體" charset="-120"/>
                </a:rPr>
                <a:t>Circuit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sp>
          <p:nvSpPr>
            <p:cNvPr id="6" name="等腰三角形 5"/>
            <p:cNvSpPr/>
            <p:nvPr/>
          </p:nvSpPr>
          <p:spPr bwMode="auto">
            <a:xfrm>
              <a:off x="7391400" y="4419600"/>
              <a:ext cx="152400" cy="152400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5400000" lon="0" rev="0"/>
              </a:camera>
              <a:lightRig rig="threePt" dir="t"/>
            </a:scene3d>
            <a:sp3d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flatTx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grpSp>
          <p:nvGrpSpPr>
            <p:cNvPr id="21" name="群組 20"/>
            <p:cNvGrpSpPr/>
            <p:nvPr/>
          </p:nvGrpSpPr>
          <p:grpSpPr>
            <a:xfrm>
              <a:off x="6019800" y="2743200"/>
              <a:ext cx="838200" cy="990600"/>
              <a:chOff x="5422692" y="2895600"/>
              <a:chExt cx="838200" cy="990600"/>
            </a:xfrm>
          </p:grpSpPr>
          <p:sp>
            <p:nvSpPr>
              <p:cNvPr id="5" name="矩形 4"/>
              <p:cNvSpPr/>
              <p:nvPr/>
            </p:nvSpPr>
            <p:spPr bwMode="auto">
              <a:xfrm>
                <a:off x="5422692" y="2895600"/>
                <a:ext cx="838200" cy="99060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標楷體" pitchFamily="65" charset="-120"/>
                  <a:cs typeface="新細明體" charset="-120"/>
                </a:endParaRPr>
              </a:p>
            </p:txBody>
          </p:sp>
          <p:sp>
            <p:nvSpPr>
              <p:cNvPr id="7" name="等腰三角形 6"/>
              <p:cNvSpPr/>
              <p:nvPr/>
            </p:nvSpPr>
            <p:spPr bwMode="auto">
              <a:xfrm>
                <a:off x="5492646" y="3552669"/>
                <a:ext cx="152400" cy="228600"/>
              </a:xfrm>
              <a:prstGeom prst="triangl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>
                  <a:rot lat="0" lon="0" rev="16200000"/>
                </a:camera>
                <a:lightRig rig="threePt" dir="t"/>
              </a:scene3d>
              <a:sp3d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flatTx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標楷體" pitchFamily="65" charset="-120"/>
                  <a:cs typeface="新細明體" charset="-120"/>
                </a:endParaRPr>
              </a:p>
            </p:txBody>
          </p:sp>
          <p:sp>
            <p:nvSpPr>
              <p:cNvPr id="8" name="文字方塊 7"/>
              <p:cNvSpPr txBox="1"/>
              <p:nvPr/>
            </p:nvSpPr>
            <p:spPr>
              <a:xfrm>
                <a:off x="5422692" y="2971800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D</a:t>
                </a:r>
                <a:endParaRPr lang="zh-TW" altLang="en-US" dirty="0"/>
              </a:p>
            </p:txBody>
          </p:sp>
        </p:grpSp>
        <p:cxnSp>
          <p:nvCxnSpPr>
            <p:cNvPr id="20" name="直線接點 19"/>
            <p:cNvCxnSpPr/>
            <p:nvPr/>
          </p:nvCxnSpPr>
          <p:spPr bwMode="auto">
            <a:xfrm rot="10800000">
              <a:off x="5486400" y="3048000"/>
              <a:ext cx="533400" cy="158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grpSp>
          <p:nvGrpSpPr>
            <p:cNvPr id="22" name="群組 21"/>
            <p:cNvGrpSpPr/>
            <p:nvPr/>
          </p:nvGrpSpPr>
          <p:grpSpPr>
            <a:xfrm>
              <a:off x="6019800" y="3962400"/>
              <a:ext cx="838200" cy="990600"/>
              <a:chOff x="5422692" y="2895600"/>
              <a:chExt cx="838200" cy="990600"/>
            </a:xfrm>
          </p:grpSpPr>
          <p:sp>
            <p:nvSpPr>
              <p:cNvPr id="23" name="矩形 22"/>
              <p:cNvSpPr/>
              <p:nvPr/>
            </p:nvSpPr>
            <p:spPr bwMode="auto">
              <a:xfrm>
                <a:off x="5422692" y="2895600"/>
                <a:ext cx="838200" cy="99060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標楷體" pitchFamily="65" charset="-120"/>
                  <a:cs typeface="新細明體" charset="-120"/>
                </a:endParaRPr>
              </a:p>
            </p:txBody>
          </p:sp>
          <p:sp>
            <p:nvSpPr>
              <p:cNvPr id="24" name="等腰三角形 23"/>
              <p:cNvSpPr/>
              <p:nvPr/>
            </p:nvSpPr>
            <p:spPr bwMode="auto">
              <a:xfrm>
                <a:off x="5492646" y="3552669"/>
                <a:ext cx="152400" cy="228600"/>
              </a:xfrm>
              <a:prstGeom prst="triangl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>
                  <a:rot lat="0" lon="0" rev="16200000"/>
                </a:camera>
                <a:lightRig rig="threePt" dir="t"/>
              </a:scene3d>
              <a:sp3d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flatTx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標楷體" pitchFamily="65" charset="-120"/>
                  <a:cs typeface="新細明體" charset="-120"/>
                </a:endParaRPr>
              </a:p>
            </p:txBody>
          </p:sp>
          <p:sp>
            <p:nvSpPr>
              <p:cNvPr id="25" name="文字方塊 24"/>
              <p:cNvSpPr txBox="1"/>
              <p:nvPr/>
            </p:nvSpPr>
            <p:spPr>
              <a:xfrm>
                <a:off x="5422692" y="2971800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D</a:t>
                </a:r>
                <a:endParaRPr lang="zh-TW" altLang="en-US" dirty="0"/>
              </a:p>
            </p:txBody>
          </p:sp>
        </p:grpSp>
        <p:cxnSp>
          <p:nvCxnSpPr>
            <p:cNvPr id="27" name="直線接點 26"/>
            <p:cNvCxnSpPr>
              <a:stCxn id="25" idx="1"/>
            </p:cNvCxnSpPr>
            <p:nvPr/>
          </p:nvCxnSpPr>
          <p:spPr bwMode="auto">
            <a:xfrm rot="10800000">
              <a:off x="5486400" y="4191001"/>
              <a:ext cx="533400" cy="16877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9" name="直線接點 28"/>
            <p:cNvCxnSpPr/>
            <p:nvPr/>
          </p:nvCxnSpPr>
          <p:spPr bwMode="auto">
            <a:xfrm>
              <a:off x="6858000" y="2971800"/>
              <a:ext cx="381000" cy="158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1" name="直線接點 30"/>
            <p:cNvCxnSpPr/>
            <p:nvPr/>
          </p:nvCxnSpPr>
          <p:spPr bwMode="auto">
            <a:xfrm rot="5400000" flipH="1" flipV="1">
              <a:off x="7010400" y="2743200"/>
              <a:ext cx="457200" cy="158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3" name="直線單箭頭接點 32"/>
            <p:cNvCxnSpPr/>
            <p:nvPr/>
          </p:nvCxnSpPr>
          <p:spPr bwMode="auto">
            <a:xfrm rot="10800000">
              <a:off x="5486400" y="2514600"/>
              <a:ext cx="1752600" cy="158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直線接點 34"/>
            <p:cNvCxnSpPr/>
            <p:nvPr/>
          </p:nvCxnSpPr>
          <p:spPr bwMode="auto">
            <a:xfrm>
              <a:off x="6858000" y="4191000"/>
              <a:ext cx="381000" cy="158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7" name="直線接點 36"/>
            <p:cNvCxnSpPr/>
            <p:nvPr/>
          </p:nvCxnSpPr>
          <p:spPr bwMode="auto">
            <a:xfrm rot="5400000" flipH="1" flipV="1">
              <a:off x="7086600" y="4038600"/>
              <a:ext cx="304800" cy="158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0" name="直線單箭頭接點 39"/>
            <p:cNvCxnSpPr>
              <a:endCxn id="4" idx="3"/>
            </p:cNvCxnSpPr>
            <p:nvPr/>
          </p:nvCxnSpPr>
          <p:spPr bwMode="auto">
            <a:xfrm rot="10800000">
              <a:off x="5486400" y="3886200"/>
              <a:ext cx="1752600" cy="158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2" name="直線單箭頭接點 41"/>
            <p:cNvCxnSpPr/>
            <p:nvPr/>
          </p:nvCxnSpPr>
          <p:spPr bwMode="auto">
            <a:xfrm>
              <a:off x="3048000" y="3124200"/>
              <a:ext cx="533400" cy="158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4" name="直線單箭頭接點 43"/>
            <p:cNvCxnSpPr/>
            <p:nvPr/>
          </p:nvCxnSpPr>
          <p:spPr bwMode="auto">
            <a:xfrm>
              <a:off x="7239000" y="2971800"/>
              <a:ext cx="533400" cy="158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5" name="直線單箭頭接點 44"/>
            <p:cNvCxnSpPr/>
            <p:nvPr/>
          </p:nvCxnSpPr>
          <p:spPr bwMode="auto">
            <a:xfrm>
              <a:off x="7239000" y="4191000"/>
              <a:ext cx="533400" cy="158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6" name="文字方塊 45"/>
            <p:cNvSpPr txBox="1"/>
            <p:nvPr/>
          </p:nvSpPr>
          <p:spPr>
            <a:xfrm>
              <a:off x="2590800" y="2971800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X</a:t>
              </a:r>
              <a:endParaRPr lang="zh-TW" altLang="en-US" dirty="0"/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7696200" y="2819400"/>
              <a:ext cx="4010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S1</a:t>
              </a:r>
              <a:endParaRPr lang="zh-TW" altLang="en-US" dirty="0"/>
            </a:p>
          </p:txBody>
        </p:sp>
        <p:sp>
          <p:nvSpPr>
            <p:cNvPr id="48" name="文字方塊 47"/>
            <p:cNvSpPr txBox="1"/>
            <p:nvPr/>
          </p:nvSpPr>
          <p:spPr>
            <a:xfrm>
              <a:off x="7772400" y="3962400"/>
              <a:ext cx="4010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S0</a:t>
              </a:r>
              <a:endParaRPr lang="zh-TW" altLang="en-US" dirty="0"/>
            </a:p>
          </p:txBody>
        </p:sp>
        <p:sp>
          <p:nvSpPr>
            <p:cNvPr id="50" name="文字方塊 49"/>
            <p:cNvSpPr txBox="1"/>
            <p:nvPr/>
          </p:nvSpPr>
          <p:spPr>
            <a:xfrm>
              <a:off x="5562600" y="3124200"/>
              <a:ext cx="4347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D1</a:t>
              </a:r>
              <a:endParaRPr lang="zh-TW" altLang="en-US" dirty="0"/>
            </a:p>
          </p:txBody>
        </p:sp>
        <p:sp>
          <p:nvSpPr>
            <p:cNvPr id="51" name="文字方塊 50"/>
            <p:cNvSpPr txBox="1"/>
            <p:nvPr/>
          </p:nvSpPr>
          <p:spPr>
            <a:xfrm>
              <a:off x="5562600" y="4267200"/>
              <a:ext cx="4347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D0</a:t>
              </a:r>
              <a:endParaRPr lang="zh-TW" altLang="en-US" dirty="0"/>
            </a:p>
          </p:txBody>
        </p:sp>
      </p:grpSp>
      <p:graphicFrame>
        <p:nvGraphicFramePr>
          <p:cNvPr id="53" name="物件 52"/>
          <p:cNvGraphicFramePr>
            <a:graphicFrameLocks noChangeAspect="1"/>
          </p:cNvGraphicFramePr>
          <p:nvPr/>
        </p:nvGraphicFramePr>
        <p:xfrm>
          <a:off x="838199" y="4419600"/>
          <a:ext cx="2511425" cy="1066800"/>
        </p:xfrm>
        <a:graphic>
          <a:graphicData uri="http://schemas.openxmlformats.org/presentationml/2006/ole">
            <p:oleObj spid="_x0000_s28674" name="方程式" r:id="rId3" imgW="1434960" imgH="507960" progId="Equation.3">
              <p:embed/>
            </p:oleObj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Problem 3</a:t>
            </a:r>
            <a:endParaRPr lang="zh-TW" altLang="en-US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Up-down counter with parallel load</a:t>
            </a:r>
            <a:endParaRPr lang="zh-TW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Problem 3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1639887"/>
          </a:xfrm>
        </p:spPr>
        <p:txBody>
          <a:bodyPr/>
          <a:lstStyle/>
          <a:p>
            <a:r>
              <a:rPr lang="en-US" altLang="zh-TW" sz="2400" dirty="0" smtClean="0"/>
              <a:t>Depict a gate-level design of a 4-bit down counter with parallel load</a:t>
            </a:r>
          </a:p>
          <a:p>
            <a:pPr lvl="1"/>
            <a:r>
              <a:rPr lang="en-US" altLang="zh-TW" sz="2000" dirty="0" smtClean="0"/>
              <a:t>in AND/OR/NOT gates and MUXs</a:t>
            </a:r>
          </a:p>
          <a:p>
            <a:pPr lvl="1"/>
            <a:r>
              <a:rPr lang="en-US" altLang="zh-TW" sz="2000" dirty="0" smtClean="0"/>
              <a:t>explain how you devise the circuit</a:t>
            </a:r>
            <a:endParaRPr lang="zh-TW" altLang="en-US" sz="2000" dirty="0"/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762000" y="4114800"/>
            <a:ext cx="2901950" cy="1893887"/>
            <a:chOff x="113" y="1434"/>
            <a:chExt cx="1828" cy="1193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839" y="1480"/>
              <a:ext cx="590" cy="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counter</a:t>
              </a:r>
            </a:p>
          </p:txBody>
        </p:sp>
        <p:sp>
          <p:nvSpPr>
            <p:cNvPr id="10" name="AutoShape 6"/>
            <p:cNvSpPr>
              <a:spLocks noChangeArrowheads="1"/>
            </p:cNvSpPr>
            <p:nvPr/>
          </p:nvSpPr>
          <p:spPr bwMode="auto">
            <a:xfrm>
              <a:off x="1066" y="2069"/>
              <a:ext cx="90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 flipV="1">
              <a:off x="1111" y="220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962" y="2415"/>
              <a:ext cx="3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/>
                <a:t>clock</a:t>
              </a:r>
            </a:p>
          </p:txBody>
        </p:sp>
        <p:grpSp>
          <p:nvGrpSpPr>
            <p:cNvPr id="13" name="Group 9"/>
            <p:cNvGrpSpPr>
              <a:grpSpLocks/>
            </p:cNvGrpSpPr>
            <p:nvPr/>
          </p:nvGrpSpPr>
          <p:grpSpPr bwMode="auto">
            <a:xfrm>
              <a:off x="521" y="1979"/>
              <a:ext cx="318" cy="285"/>
              <a:chOff x="521" y="1979"/>
              <a:chExt cx="318" cy="285"/>
            </a:xfrm>
          </p:grpSpPr>
          <p:sp>
            <p:nvSpPr>
              <p:cNvPr id="24" name="Line 10"/>
              <p:cNvSpPr>
                <a:spLocks noChangeShapeType="1"/>
              </p:cNvSpPr>
              <p:nvPr/>
            </p:nvSpPr>
            <p:spPr bwMode="auto">
              <a:xfrm>
                <a:off x="521" y="2024"/>
                <a:ext cx="3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" name="Line 11"/>
              <p:cNvSpPr>
                <a:spLocks noChangeShapeType="1"/>
              </p:cNvSpPr>
              <p:nvPr/>
            </p:nvSpPr>
            <p:spPr bwMode="auto">
              <a:xfrm>
                <a:off x="612" y="1979"/>
                <a:ext cx="45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" name="Text Box 12"/>
              <p:cNvSpPr txBox="1">
                <a:spLocks noChangeArrowheads="1"/>
              </p:cNvSpPr>
              <p:nvPr/>
            </p:nvSpPr>
            <p:spPr bwMode="auto">
              <a:xfrm>
                <a:off x="554" y="2052"/>
                <a:ext cx="1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4</a:t>
                </a:r>
              </a:p>
            </p:txBody>
          </p:sp>
        </p:grp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295" y="1888"/>
              <a:ext cx="2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TW"/>
                <a:t>D</a:t>
              </a:r>
            </a:p>
          </p:txBody>
        </p:sp>
        <p:grpSp>
          <p:nvGrpSpPr>
            <p:cNvPr id="15" name="Group 14"/>
            <p:cNvGrpSpPr>
              <a:grpSpLocks/>
            </p:cNvGrpSpPr>
            <p:nvPr/>
          </p:nvGrpSpPr>
          <p:grpSpPr bwMode="auto">
            <a:xfrm>
              <a:off x="1429" y="1979"/>
              <a:ext cx="318" cy="285"/>
              <a:chOff x="521" y="1979"/>
              <a:chExt cx="318" cy="285"/>
            </a:xfrm>
          </p:grpSpPr>
          <p:sp>
            <p:nvSpPr>
              <p:cNvPr id="21" name="Line 15"/>
              <p:cNvSpPr>
                <a:spLocks noChangeShapeType="1"/>
              </p:cNvSpPr>
              <p:nvPr/>
            </p:nvSpPr>
            <p:spPr bwMode="auto">
              <a:xfrm>
                <a:off x="521" y="2024"/>
                <a:ext cx="3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" name="Line 16"/>
              <p:cNvSpPr>
                <a:spLocks noChangeShapeType="1"/>
              </p:cNvSpPr>
              <p:nvPr/>
            </p:nvSpPr>
            <p:spPr bwMode="auto">
              <a:xfrm>
                <a:off x="612" y="1979"/>
                <a:ext cx="45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" name="Text Box 17"/>
              <p:cNvSpPr txBox="1">
                <a:spLocks noChangeArrowheads="1"/>
              </p:cNvSpPr>
              <p:nvPr/>
            </p:nvSpPr>
            <p:spPr bwMode="auto">
              <a:xfrm>
                <a:off x="554" y="2052"/>
                <a:ext cx="1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4</a:t>
                </a:r>
              </a:p>
            </p:txBody>
          </p:sp>
        </p:grp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1733" y="1916"/>
              <a:ext cx="2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/>
                <a:t>Q</a:t>
              </a:r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>
              <a:off x="476" y="1570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" name="Text Box 20"/>
            <p:cNvSpPr txBox="1">
              <a:spLocks noChangeArrowheads="1"/>
            </p:cNvSpPr>
            <p:nvPr/>
          </p:nvSpPr>
          <p:spPr bwMode="auto">
            <a:xfrm>
              <a:off x="113" y="1434"/>
              <a:ext cx="37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/>
                <a:t>Load</a:t>
              </a:r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>
              <a:off x="476" y="1752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" name="Text Box 22"/>
            <p:cNvSpPr txBox="1">
              <a:spLocks noChangeArrowheads="1"/>
            </p:cNvSpPr>
            <p:nvPr/>
          </p:nvSpPr>
          <p:spPr bwMode="auto">
            <a:xfrm>
              <a:off x="113" y="1616"/>
              <a:ext cx="42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/>
                <a:t>Count</a:t>
              </a:r>
            </a:p>
          </p:txBody>
        </p:sp>
      </p:grpSp>
      <p:grpSp>
        <p:nvGrpSpPr>
          <p:cNvPr id="27" name="Group 23"/>
          <p:cNvGrpSpPr>
            <a:grpSpLocks/>
          </p:cNvGrpSpPr>
          <p:nvPr/>
        </p:nvGrpSpPr>
        <p:grpSpPr bwMode="auto">
          <a:xfrm>
            <a:off x="4267200" y="3581400"/>
            <a:ext cx="3432175" cy="2303463"/>
            <a:chOff x="385" y="2115"/>
            <a:chExt cx="2162" cy="1451"/>
          </a:xfrm>
        </p:grpSpPr>
        <p:sp>
          <p:nvSpPr>
            <p:cNvPr id="28" name="Line 24"/>
            <p:cNvSpPr>
              <a:spLocks noChangeShapeType="1"/>
            </p:cNvSpPr>
            <p:nvPr/>
          </p:nvSpPr>
          <p:spPr bwMode="auto">
            <a:xfrm>
              <a:off x="385" y="2478"/>
              <a:ext cx="17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" name="Text Box 25"/>
            <p:cNvSpPr txBox="1">
              <a:spLocks noChangeArrowheads="1"/>
            </p:cNvSpPr>
            <p:nvPr/>
          </p:nvSpPr>
          <p:spPr bwMode="auto">
            <a:xfrm>
              <a:off x="418" y="2188"/>
              <a:ext cx="5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/>
                <a:t>Load(t)</a:t>
              </a:r>
            </a:p>
          </p:txBody>
        </p:sp>
        <p:sp>
          <p:nvSpPr>
            <p:cNvPr id="30" name="Text Box 26"/>
            <p:cNvSpPr txBox="1">
              <a:spLocks noChangeArrowheads="1"/>
            </p:cNvSpPr>
            <p:nvPr/>
          </p:nvSpPr>
          <p:spPr bwMode="auto">
            <a:xfrm>
              <a:off x="1008" y="2188"/>
              <a:ext cx="55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/>
                <a:t>Count(t)</a:t>
              </a:r>
            </a:p>
          </p:txBody>
        </p:sp>
        <p:sp>
          <p:nvSpPr>
            <p:cNvPr id="31" name="Line 27"/>
            <p:cNvSpPr>
              <a:spLocks noChangeShapeType="1"/>
            </p:cNvSpPr>
            <p:nvPr/>
          </p:nvSpPr>
          <p:spPr bwMode="auto">
            <a:xfrm>
              <a:off x="1655" y="2115"/>
              <a:ext cx="0" cy="14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" name="Text Box 28"/>
            <p:cNvSpPr txBox="1">
              <a:spLocks noChangeArrowheads="1"/>
            </p:cNvSpPr>
            <p:nvPr/>
          </p:nvSpPr>
          <p:spPr bwMode="auto">
            <a:xfrm>
              <a:off x="1701" y="2205"/>
              <a:ext cx="46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/>
                <a:t>Q(t+1)</a:t>
              </a:r>
            </a:p>
          </p:txBody>
        </p:sp>
        <p:grpSp>
          <p:nvGrpSpPr>
            <p:cNvPr id="33" name="Group 29"/>
            <p:cNvGrpSpPr>
              <a:grpSpLocks/>
            </p:cNvGrpSpPr>
            <p:nvPr/>
          </p:nvGrpSpPr>
          <p:grpSpPr bwMode="auto">
            <a:xfrm>
              <a:off x="567" y="2568"/>
              <a:ext cx="1873" cy="229"/>
              <a:chOff x="567" y="2597"/>
              <a:chExt cx="1873" cy="229"/>
            </a:xfrm>
          </p:grpSpPr>
          <p:sp>
            <p:nvSpPr>
              <p:cNvPr id="42" name="Text Box 30"/>
              <p:cNvSpPr txBox="1">
                <a:spLocks noChangeArrowheads="1"/>
              </p:cNvSpPr>
              <p:nvPr/>
            </p:nvSpPr>
            <p:spPr bwMode="auto">
              <a:xfrm>
                <a:off x="567" y="2614"/>
                <a:ext cx="1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0</a:t>
                </a:r>
              </a:p>
            </p:txBody>
          </p:sp>
          <p:sp>
            <p:nvSpPr>
              <p:cNvPr id="43" name="Text Box 31"/>
              <p:cNvSpPr txBox="1">
                <a:spLocks noChangeArrowheads="1"/>
              </p:cNvSpPr>
              <p:nvPr/>
            </p:nvSpPr>
            <p:spPr bwMode="auto">
              <a:xfrm>
                <a:off x="1111" y="2614"/>
                <a:ext cx="1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0</a:t>
                </a:r>
              </a:p>
            </p:txBody>
          </p:sp>
          <p:sp>
            <p:nvSpPr>
              <p:cNvPr id="44" name="Text Box 32"/>
              <p:cNvSpPr txBox="1">
                <a:spLocks noChangeArrowheads="1"/>
              </p:cNvSpPr>
              <p:nvPr/>
            </p:nvSpPr>
            <p:spPr bwMode="auto">
              <a:xfrm>
                <a:off x="1688" y="2597"/>
                <a:ext cx="75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Q(t+1)=Q(t)</a:t>
                </a:r>
              </a:p>
            </p:txBody>
          </p:sp>
        </p:grpSp>
        <p:grpSp>
          <p:nvGrpSpPr>
            <p:cNvPr id="34" name="Group 33"/>
            <p:cNvGrpSpPr>
              <a:grpSpLocks/>
            </p:cNvGrpSpPr>
            <p:nvPr/>
          </p:nvGrpSpPr>
          <p:grpSpPr bwMode="auto">
            <a:xfrm>
              <a:off x="567" y="2840"/>
              <a:ext cx="1980" cy="229"/>
              <a:chOff x="567" y="2597"/>
              <a:chExt cx="1980" cy="229"/>
            </a:xfrm>
          </p:grpSpPr>
          <p:sp>
            <p:nvSpPr>
              <p:cNvPr id="39" name="Text Box 34"/>
              <p:cNvSpPr txBox="1">
                <a:spLocks noChangeArrowheads="1"/>
              </p:cNvSpPr>
              <p:nvPr/>
            </p:nvSpPr>
            <p:spPr bwMode="auto">
              <a:xfrm>
                <a:off x="567" y="2614"/>
                <a:ext cx="1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0</a:t>
                </a:r>
              </a:p>
            </p:txBody>
          </p:sp>
          <p:sp>
            <p:nvSpPr>
              <p:cNvPr id="40" name="Text Box 35"/>
              <p:cNvSpPr txBox="1">
                <a:spLocks noChangeArrowheads="1"/>
              </p:cNvSpPr>
              <p:nvPr/>
            </p:nvSpPr>
            <p:spPr bwMode="auto">
              <a:xfrm>
                <a:off x="1111" y="2614"/>
                <a:ext cx="1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1</a:t>
                </a:r>
              </a:p>
            </p:txBody>
          </p:sp>
          <p:sp>
            <p:nvSpPr>
              <p:cNvPr id="41" name="Text Box 36"/>
              <p:cNvSpPr txBox="1">
                <a:spLocks noChangeArrowheads="1"/>
              </p:cNvSpPr>
              <p:nvPr/>
            </p:nvSpPr>
            <p:spPr bwMode="auto">
              <a:xfrm>
                <a:off x="1688" y="2597"/>
                <a:ext cx="859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Q(t+1)=Q(t)-1</a:t>
                </a:r>
              </a:p>
            </p:txBody>
          </p:sp>
        </p:grpSp>
        <p:grpSp>
          <p:nvGrpSpPr>
            <p:cNvPr id="35" name="Group 37"/>
            <p:cNvGrpSpPr>
              <a:grpSpLocks/>
            </p:cNvGrpSpPr>
            <p:nvPr/>
          </p:nvGrpSpPr>
          <p:grpSpPr bwMode="auto">
            <a:xfrm>
              <a:off x="567" y="3113"/>
              <a:ext cx="1873" cy="229"/>
              <a:chOff x="567" y="2597"/>
              <a:chExt cx="1873" cy="229"/>
            </a:xfrm>
          </p:grpSpPr>
          <p:sp>
            <p:nvSpPr>
              <p:cNvPr id="36" name="Text Box 38"/>
              <p:cNvSpPr txBox="1">
                <a:spLocks noChangeArrowheads="1"/>
              </p:cNvSpPr>
              <p:nvPr/>
            </p:nvSpPr>
            <p:spPr bwMode="auto">
              <a:xfrm>
                <a:off x="567" y="2614"/>
                <a:ext cx="1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1</a:t>
                </a:r>
              </a:p>
            </p:txBody>
          </p:sp>
          <p:sp>
            <p:nvSpPr>
              <p:cNvPr id="37" name="Text Box 39"/>
              <p:cNvSpPr txBox="1">
                <a:spLocks noChangeArrowheads="1"/>
              </p:cNvSpPr>
              <p:nvPr/>
            </p:nvSpPr>
            <p:spPr bwMode="auto">
              <a:xfrm>
                <a:off x="1111" y="2614"/>
                <a:ext cx="20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X</a:t>
                </a:r>
              </a:p>
            </p:txBody>
          </p:sp>
          <p:sp>
            <p:nvSpPr>
              <p:cNvPr id="38" name="Text Box 40"/>
              <p:cNvSpPr txBox="1">
                <a:spLocks noChangeArrowheads="1"/>
              </p:cNvSpPr>
              <p:nvPr/>
            </p:nvSpPr>
            <p:spPr bwMode="auto">
              <a:xfrm>
                <a:off x="1688" y="2597"/>
                <a:ext cx="75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Q(t+1)=D(t)</a:t>
                </a:r>
              </a:p>
            </p:txBody>
          </p: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design a down counter</a:t>
            </a:r>
            <a:endParaRPr lang="en-US" altLang="zh-TW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133600"/>
            <a:ext cx="4105275" cy="2303463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 typeface="Wingdings" pitchFamily="2" charset="2"/>
              <a:buAutoNum type="arabicParenBoth"/>
            </a:pPr>
            <a:r>
              <a:rPr lang="en-US" altLang="zh-TW" sz="2000">
                <a:solidFill>
                  <a:schemeClr val="hlink"/>
                </a:solidFill>
              </a:rPr>
              <a:t>Observation: when </a:t>
            </a:r>
            <a:r>
              <a:rPr lang="en-US" altLang="zh-TW" sz="2000" i="1">
                <a:solidFill>
                  <a:schemeClr val="hlink"/>
                </a:solidFill>
              </a:rPr>
              <a:t>Q</a:t>
            </a:r>
            <a:r>
              <a:rPr lang="en-US" altLang="zh-TW" sz="2000" i="1" baseline="-25000">
                <a:solidFill>
                  <a:schemeClr val="hlink"/>
                </a:solidFill>
              </a:rPr>
              <a:t>i</a:t>
            </a:r>
            <a:r>
              <a:rPr lang="en-US" altLang="zh-TW" sz="2000">
                <a:solidFill>
                  <a:schemeClr val="hlink"/>
                </a:solidFill>
              </a:rPr>
              <a:t> will be inversed (the design strategy)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arenBoth"/>
            </a:pPr>
            <a:r>
              <a:rPr lang="en-US" altLang="zh-TW" sz="2000"/>
              <a:t>Redraw the circuit framework (to inverse </a:t>
            </a:r>
            <a:r>
              <a:rPr lang="en-US" altLang="zh-TW" sz="2000" i="1"/>
              <a:t>Q</a:t>
            </a:r>
            <a:r>
              <a:rPr lang="en-US" altLang="zh-TW" sz="2000" i="1" baseline="-25000"/>
              <a:t>i</a:t>
            </a:r>
            <a:r>
              <a:rPr lang="en-US" altLang="zh-TW" sz="2000"/>
              <a:t>)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arenBoth"/>
            </a:pPr>
            <a:r>
              <a:rPr lang="en-US" altLang="zh-TW" sz="2000"/>
              <a:t>Derive Boolean equation to inverse </a:t>
            </a:r>
            <a:r>
              <a:rPr lang="en-US" altLang="zh-TW" sz="2000" i="1"/>
              <a:t>Q</a:t>
            </a:r>
            <a:r>
              <a:rPr lang="en-US" altLang="zh-TW" sz="2000" i="1" baseline="-25000"/>
              <a:t>i</a:t>
            </a:r>
            <a:endParaRPr lang="en-US" altLang="zh-TW" sz="2000"/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arenBoth"/>
            </a:pPr>
            <a:r>
              <a:rPr lang="en-US" altLang="zh-TW" sz="2000"/>
              <a:t>Circuit simplification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524750" y="2133600"/>
            <a:ext cx="863600" cy="3889375"/>
            <a:chOff x="3198" y="1389"/>
            <a:chExt cx="544" cy="2450"/>
          </a:xfrm>
        </p:grpSpPr>
        <p:sp>
          <p:nvSpPr>
            <p:cNvPr id="60421" name="AutoShape 5"/>
            <p:cNvSpPr>
              <a:spLocks noChangeArrowheads="1"/>
            </p:cNvSpPr>
            <p:nvPr/>
          </p:nvSpPr>
          <p:spPr bwMode="auto">
            <a:xfrm>
              <a:off x="3198" y="1389"/>
              <a:ext cx="544" cy="22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0110</a:t>
              </a:r>
            </a:p>
          </p:txBody>
        </p:sp>
        <p:sp>
          <p:nvSpPr>
            <p:cNvPr id="60422" name="AutoShape 6"/>
            <p:cNvSpPr>
              <a:spLocks noChangeArrowheads="1"/>
            </p:cNvSpPr>
            <p:nvPr/>
          </p:nvSpPr>
          <p:spPr bwMode="auto">
            <a:xfrm>
              <a:off x="3198" y="1842"/>
              <a:ext cx="544" cy="22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0101</a:t>
              </a:r>
            </a:p>
          </p:txBody>
        </p:sp>
        <p:sp>
          <p:nvSpPr>
            <p:cNvPr id="60423" name="AutoShape 7"/>
            <p:cNvSpPr>
              <a:spLocks noChangeArrowheads="1"/>
            </p:cNvSpPr>
            <p:nvPr/>
          </p:nvSpPr>
          <p:spPr bwMode="auto">
            <a:xfrm>
              <a:off x="3198" y="2251"/>
              <a:ext cx="544" cy="22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0100</a:t>
              </a:r>
            </a:p>
          </p:txBody>
        </p:sp>
        <p:sp>
          <p:nvSpPr>
            <p:cNvPr id="60424" name="AutoShape 8"/>
            <p:cNvSpPr>
              <a:spLocks noChangeArrowheads="1"/>
            </p:cNvSpPr>
            <p:nvPr/>
          </p:nvSpPr>
          <p:spPr bwMode="auto">
            <a:xfrm>
              <a:off x="3198" y="2704"/>
              <a:ext cx="544" cy="22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0</a:t>
              </a:r>
              <a:r>
                <a:rPr lang="en-US" altLang="zh-TW">
                  <a:solidFill>
                    <a:schemeClr val="hlink"/>
                  </a:solidFill>
                </a:rPr>
                <a:t>0</a:t>
              </a:r>
              <a:r>
                <a:rPr lang="en-US" altLang="zh-TW"/>
                <a:t>11</a:t>
              </a:r>
            </a:p>
          </p:txBody>
        </p:sp>
        <p:sp>
          <p:nvSpPr>
            <p:cNvPr id="60425" name="AutoShape 9"/>
            <p:cNvSpPr>
              <a:spLocks noChangeArrowheads="1"/>
            </p:cNvSpPr>
            <p:nvPr/>
          </p:nvSpPr>
          <p:spPr bwMode="auto">
            <a:xfrm>
              <a:off x="3198" y="3158"/>
              <a:ext cx="544" cy="22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0010</a:t>
              </a:r>
            </a:p>
          </p:txBody>
        </p:sp>
        <p:sp>
          <p:nvSpPr>
            <p:cNvPr id="60426" name="AutoShape 10"/>
            <p:cNvSpPr>
              <a:spLocks noChangeArrowheads="1"/>
            </p:cNvSpPr>
            <p:nvPr/>
          </p:nvSpPr>
          <p:spPr bwMode="auto">
            <a:xfrm>
              <a:off x="3198" y="3612"/>
              <a:ext cx="544" cy="22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00</a:t>
              </a:r>
              <a:r>
                <a:rPr lang="en-US" altLang="zh-TW">
                  <a:solidFill>
                    <a:schemeClr val="hlink"/>
                  </a:solidFill>
                </a:rPr>
                <a:t>0</a:t>
              </a:r>
              <a:r>
                <a:rPr lang="en-US" altLang="zh-TW"/>
                <a:t>1</a:t>
              </a:r>
            </a:p>
          </p:txBody>
        </p:sp>
        <p:sp>
          <p:nvSpPr>
            <p:cNvPr id="60427" name="Line 11"/>
            <p:cNvSpPr>
              <a:spLocks noChangeShapeType="1"/>
            </p:cNvSpPr>
            <p:nvPr/>
          </p:nvSpPr>
          <p:spPr bwMode="auto">
            <a:xfrm>
              <a:off x="3470" y="1616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0428" name="Line 12"/>
            <p:cNvSpPr>
              <a:spLocks noChangeShapeType="1"/>
            </p:cNvSpPr>
            <p:nvPr/>
          </p:nvSpPr>
          <p:spPr bwMode="auto">
            <a:xfrm>
              <a:off x="3470" y="2069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0429" name="Line 13"/>
            <p:cNvSpPr>
              <a:spLocks noChangeShapeType="1"/>
            </p:cNvSpPr>
            <p:nvPr/>
          </p:nvSpPr>
          <p:spPr bwMode="auto">
            <a:xfrm>
              <a:off x="3470" y="2478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0430" name="Line 14"/>
            <p:cNvSpPr>
              <a:spLocks noChangeShapeType="1"/>
            </p:cNvSpPr>
            <p:nvPr/>
          </p:nvSpPr>
          <p:spPr bwMode="auto">
            <a:xfrm>
              <a:off x="3470" y="2931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0431" name="Line 15"/>
            <p:cNvSpPr>
              <a:spLocks noChangeShapeType="1"/>
            </p:cNvSpPr>
            <p:nvPr/>
          </p:nvSpPr>
          <p:spPr bwMode="auto">
            <a:xfrm>
              <a:off x="3470" y="3385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  <p:graphicFrame>
        <p:nvGraphicFramePr>
          <p:cNvPr id="60432" name="Object 16"/>
          <p:cNvGraphicFramePr>
            <a:graphicFrameLocks noChangeAspect="1"/>
          </p:cNvGraphicFramePr>
          <p:nvPr/>
        </p:nvGraphicFramePr>
        <p:xfrm>
          <a:off x="373063" y="5084763"/>
          <a:ext cx="5518150" cy="454025"/>
        </p:xfrm>
        <a:graphic>
          <a:graphicData uri="http://schemas.openxmlformats.org/presentationml/2006/ole">
            <p:oleObj spid="_x0000_s30722" name="方程式" r:id="rId3" imgW="3085920" imgH="253800" progId="Equation.3">
              <p:embed/>
            </p:oleObj>
          </a:graphicData>
        </a:graphic>
      </p:graphicFrame>
      <p:sp>
        <p:nvSpPr>
          <p:cNvPr id="60433" name="Line 17"/>
          <p:cNvSpPr>
            <a:spLocks noChangeShapeType="1"/>
          </p:cNvSpPr>
          <p:nvPr/>
        </p:nvSpPr>
        <p:spPr bwMode="auto">
          <a:xfrm>
            <a:off x="7956550" y="3860800"/>
            <a:ext cx="0" cy="28733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60434" name="Line 18"/>
          <p:cNvSpPr>
            <a:spLocks noChangeShapeType="1"/>
          </p:cNvSpPr>
          <p:nvPr/>
        </p:nvSpPr>
        <p:spPr bwMode="auto">
          <a:xfrm>
            <a:off x="7956550" y="5229225"/>
            <a:ext cx="0" cy="431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60435" name="AutoShape 19"/>
          <p:cNvSpPr>
            <a:spLocks noChangeArrowheads="1"/>
          </p:cNvSpPr>
          <p:nvPr/>
        </p:nvSpPr>
        <p:spPr bwMode="auto">
          <a:xfrm>
            <a:off x="4932363" y="3213100"/>
            <a:ext cx="2016125" cy="792163"/>
          </a:xfrm>
          <a:prstGeom prst="wedgeRoundRectCallout">
            <a:avLst>
              <a:gd name="adj1" fmla="val 90551"/>
              <a:gd name="adj2" fmla="val 53208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zh-TW"/>
              <a:t>inverse </a:t>
            </a:r>
            <a:r>
              <a:rPr lang="en-US" altLang="zh-TW" i="1"/>
              <a:t>Q</a:t>
            </a:r>
            <a:r>
              <a:rPr lang="en-US" altLang="zh-TW" baseline="-25000"/>
              <a:t>2</a:t>
            </a:r>
            <a:r>
              <a:rPr lang="en-US" altLang="zh-TW"/>
              <a:t> since </a:t>
            </a:r>
            <a:r>
              <a:rPr lang="en-US" altLang="zh-TW" i="1"/>
              <a:t>Q</a:t>
            </a:r>
            <a:r>
              <a:rPr lang="en-US" altLang="zh-TW" baseline="-25000"/>
              <a:t>1</a:t>
            </a:r>
            <a:r>
              <a:rPr lang="en-US" altLang="zh-TW"/>
              <a:t>=0 and </a:t>
            </a:r>
            <a:r>
              <a:rPr lang="en-US" altLang="zh-TW" i="1"/>
              <a:t>Q</a:t>
            </a:r>
            <a:r>
              <a:rPr lang="en-US" altLang="zh-TW" baseline="-25000"/>
              <a:t>0</a:t>
            </a:r>
            <a:r>
              <a:rPr lang="en-US" altLang="zh-TW"/>
              <a:t>=0</a:t>
            </a:r>
          </a:p>
        </p:txBody>
      </p:sp>
      <p:sp>
        <p:nvSpPr>
          <p:cNvPr id="60436" name="Text Box 20"/>
          <p:cNvSpPr txBox="1">
            <a:spLocks noChangeArrowheads="1"/>
          </p:cNvSpPr>
          <p:nvPr/>
        </p:nvSpPr>
        <p:spPr bwMode="auto">
          <a:xfrm>
            <a:off x="468313" y="4581525"/>
            <a:ext cx="12969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(when EN=1)</a:t>
            </a:r>
          </a:p>
        </p:txBody>
      </p:sp>
      <p:sp>
        <p:nvSpPr>
          <p:cNvPr id="60437" name="AutoShape 21"/>
          <p:cNvSpPr>
            <a:spLocks noChangeArrowheads="1"/>
          </p:cNvSpPr>
          <p:nvPr/>
        </p:nvSpPr>
        <p:spPr bwMode="auto">
          <a:xfrm>
            <a:off x="5076825" y="4652963"/>
            <a:ext cx="2016125" cy="792162"/>
          </a:xfrm>
          <a:prstGeom prst="wedgeRoundRectCallout">
            <a:avLst>
              <a:gd name="adj1" fmla="val 84880"/>
              <a:gd name="adj2" fmla="val 53208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zh-TW"/>
              <a:t>inverse </a:t>
            </a:r>
            <a:r>
              <a:rPr lang="en-US" altLang="zh-TW" i="1"/>
              <a:t>Q</a:t>
            </a:r>
            <a:r>
              <a:rPr lang="en-US" altLang="zh-TW" baseline="-25000"/>
              <a:t>1</a:t>
            </a:r>
            <a:r>
              <a:rPr lang="en-US" altLang="zh-TW"/>
              <a:t> since </a:t>
            </a:r>
            <a:r>
              <a:rPr lang="en-US" altLang="zh-TW" i="1"/>
              <a:t>Q</a:t>
            </a:r>
            <a:r>
              <a:rPr lang="en-US" altLang="zh-TW" baseline="-25000"/>
              <a:t>0</a:t>
            </a:r>
            <a:r>
              <a:rPr lang="en-US" altLang="zh-TW"/>
              <a:t>=0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0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0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0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0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33" grpId="0" animBg="1"/>
      <p:bldP spid="60434" grpId="0" animBg="1"/>
      <p:bldP spid="60435" grpId="0" animBg="1"/>
      <p:bldP spid="6043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design a down counter</a:t>
            </a:r>
            <a:endParaRPr lang="en-US" altLang="zh-TW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133600"/>
            <a:ext cx="4105275" cy="2303463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 typeface="Wingdings" pitchFamily="2" charset="2"/>
              <a:buAutoNum type="arabicParenBoth"/>
            </a:pPr>
            <a:r>
              <a:rPr lang="en-US" altLang="zh-TW" sz="2000"/>
              <a:t>Observation: when </a:t>
            </a:r>
            <a:r>
              <a:rPr lang="en-US" altLang="zh-TW" sz="2000" i="1"/>
              <a:t>Q</a:t>
            </a:r>
            <a:r>
              <a:rPr lang="en-US" altLang="zh-TW" sz="2000" i="1" baseline="-25000"/>
              <a:t>i</a:t>
            </a:r>
            <a:r>
              <a:rPr lang="en-US" altLang="zh-TW" sz="2000"/>
              <a:t> will be inversed (the design strategy)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arenBoth"/>
            </a:pPr>
            <a:r>
              <a:rPr lang="en-US" altLang="zh-TW" sz="2000">
                <a:solidFill>
                  <a:schemeClr val="hlink"/>
                </a:solidFill>
              </a:rPr>
              <a:t>Redraw the circuit framework (to inverse </a:t>
            </a:r>
            <a:r>
              <a:rPr lang="en-US" altLang="zh-TW" sz="2000" i="1">
                <a:solidFill>
                  <a:schemeClr val="hlink"/>
                </a:solidFill>
              </a:rPr>
              <a:t>Q</a:t>
            </a:r>
            <a:r>
              <a:rPr lang="en-US" altLang="zh-TW" sz="2000" i="1" baseline="-25000">
                <a:solidFill>
                  <a:schemeClr val="hlink"/>
                </a:solidFill>
              </a:rPr>
              <a:t>i</a:t>
            </a:r>
            <a:r>
              <a:rPr lang="en-US" altLang="zh-TW" sz="2000">
                <a:solidFill>
                  <a:schemeClr val="hlink"/>
                </a:solidFill>
              </a:rPr>
              <a:t>)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arenBoth"/>
            </a:pPr>
            <a:r>
              <a:rPr lang="en-US" altLang="zh-TW" sz="2000"/>
              <a:t>Derive Boolean equation to inverse </a:t>
            </a:r>
            <a:r>
              <a:rPr lang="en-US" altLang="zh-TW" sz="2000" i="1"/>
              <a:t>Q</a:t>
            </a:r>
            <a:r>
              <a:rPr lang="en-US" altLang="zh-TW" sz="2000" i="1" baseline="-25000"/>
              <a:t>i</a:t>
            </a:r>
            <a:endParaRPr lang="en-US" altLang="zh-TW" sz="2000"/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arenBoth"/>
            </a:pPr>
            <a:r>
              <a:rPr lang="en-US" altLang="zh-TW" sz="2000"/>
              <a:t>Circuit simplification</a:t>
            </a:r>
          </a:p>
        </p:txBody>
      </p:sp>
      <p:graphicFrame>
        <p:nvGraphicFramePr>
          <p:cNvPr id="61444" name="Object 4"/>
          <p:cNvGraphicFramePr>
            <a:graphicFrameLocks noChangeAspect="1"/>
          </p:cNvGraphicFramePr>
          <p:nvPr/>
        </p:nvGraphicFramePr>
        <p:xfrm>
          <a:off x="827088" y="4365625"/>
          <a:ext cx="3025775" cy="461963"/>
        </p:xfrm>
        <a:graphic>
          <a:graphicData uri="http://schemas.openxmlformats.org/presentationml/2006/ole">
            <p:oleObj spid="_x0000_s31746" name="方程式" r:id="rId3" imgW="1663560" imgH="253800" progId="Equation.3">
              <p:embed/>
            </p:oleObj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547813" y="5013325"/>
            <a:ext cx="2230437" cy="1584325"/>
            <a:chOff x="567" y="3203"/>
            <a:chExt cx="1405" cy="998"/>
          </a:xfrm>
        </p:grpSpPr>
        <p:sp>
          <p:nvSpPr>
            <p:cNvPr id="61446" name="Text Box 6"/>
            <p:cNvSpPr txBox="1">
              <a:spLocks noChangeArrowheads="1"/>
            </p:cNvSpPr>
            <p:nvPr/>
          </p:nvSpPr>
          <p:spPr bwMode="auto">
            <a:xfrm>
              <a:off x="735" y="3459"/>
              <a:ext cx="820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457200" indent="-457200"/>
              <a:r>
                <a:rPr lang="en-US" altLang="zh-TW"/>
                <a:t>0       0        0</a:t>
              </a:r>
            </a:p>
            <a:p>
              <a:pPr marL="457200" indent="-457200"/>
              <a:r>
                <a:rPr lang="en-US" altLang="zh-TW"/>
                <a:t>0       1        1</a:t>
              </a:r>
            </a:p>
            <a:p>
              <a:pPr marL="457200" indent="-457200">
                <a:buFontTx/>
                <a:buAutoNum type="arabicPlain"/>
              </a:pPr>
              <a:r>
                <a:rPr lang="en-US" altLang="zh-TW"/>
                <a:t>0        1</a:t>
              </a:r>
            </a:p>
            <a:p>
              <a:pPr marL="457200" indent="-457200"/>
              <a:r>
                <a:rPr lang="en-US" altLang="zh-TW"/>
                <a:t>1       1        0 </a:t>
              </a:r>
            </a:p>
          </p:txBody>
        </p:sp>
        <p:sp>
          <p:nvSpPr>
            <p:cNvPr id="61447" name="Line 7"/>
            <p:cNvSpPr>
              <a:spLocks noChangeShapeType="1"/>
            </p:cNvSpPr>
            <p:nvPr/>
          </p:nvSpPr>
          <p:spPr bwMode="auto">
            <a:xfrm>
              <a:off x="567" y="3475"/>
              <a:ext cx="9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448" name="Line 8"/>
            <p:cNvSpPr>
              <a:spLocks noChangeShapeType="1"/>
            </p:cNvSpPr>
            <p:nvPr/>
          </p:nvSpPr>
          <p:spPr bwMode="auto">
            <a:xfrm>
              <a:off x="1247" y="3203"/>
              <a:ext cx="0" cy="9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61449" name="Object 9"/>
            <p:cNvGraphicFramePr>
              <a:graphicFrameLocks noChangeAspect="1"/>
            </p:cNvGraphicFramePr>
            <p:nvPr/>
          </p:nvGraphicFramePr>
          <p:xfrm>
            <a:off x="657" y="3263"/>
            <a:ext cx="262" cy="175"/>
          </p:xfrm>
          <a:graphic>
            <a:graphicData uri="http://schemas.openxmlformats.org/presentationml/2006/ole">
              <p:oleObj spid="_x0000_s31755" name="方程式" r:id="rId4" imgW="342720" imgH="228600" progId="Equation.3">
                <p:embed/>
              </p:oleObj>
            </a:graphicData>
          </a:graphic>
        </p:graphicFrame>
        <p:graphicFrame>
          <p:nvGraphicFramePr>
            <p:cNvPr id="61450" name="Object 10"/>
            <p:cNvGraphicFramePr>
              <a:graphicFrameLocks noChangeAspect="1"/>
            </p:cNvGraphicFramePr>
            <p:nvPr/>
          </p:nvGraphicFramePr>
          <p:xfrm>
            <a:off x="975" y="3249"/>
            <a:ext cx="245" cy="176"/>
          </p:xfrm>
          <a:graphic>
            <a:graphicData uri="http://schemas.openxmlformats.org/presentationml/2006/ole">
              <p:oleObj spid="_x0000_s31756" name="方程式" r:id="rId5" imgW="317160" imgH="228600" progId="Equation.3">
                <p:embed/>
              </p:oleObj>
            </a:graphicData>
          </a:graphic>
        </p:graphicFrame>
        <p:graphicFrame>
          <p:nvGraphicFramePr>
            <p:cNvPr id="61451" name="Object 11"/>
            <p:cNvGraphicFramePr>
              <a:graphicFrameLocks noChangeAspect="1"/>
            </p:cNvGraphicFramePr>
            <p:nvPr/>
          </p:nvGraphicFramePr>
          <p:xfrm>
            <a:off x="1292" y="3294"/>
            <a:ext cx="680" cy="144"/>
          </p:xfrm>
          <a:graphic>
            <a:graphicData uri="http://schemas.openxmlformats.org/presentationml/2006/ole">
              <p:oleObj spid="_x0000_s31757" name="方程式" r:id="rId6" imgW="1079280" imgH="228600" progId="Equation.3">
                <p:embed/>
              </p:oleObj>
            </a:graphicData>
          </a:graphic>
        </p:graphicFrame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787900" y="1773238"/>
            <a:ext cx="3859213" cy="4275137"/>
            <a:chOff x="3016" y="1117"/>
            <a:chExt cx="2431" cy="2693"/>
          </a:xfrm>
        </p:grpSpPr>
        <p:pic>
          <p:nvPicPr>
            <p:cNvPr id="61453" name="Picture 13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016" y="1117"/>
              <a:ext cx="2431" cy="26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1454" name="AutoShape 14"/>
            <p:cNvSpPr>
              <a:spLocks noChangeArrowheads="1"/>
            </p:cNvSpPr>
            <p:nvPr/>
          </p:nvSpPr>
          <p:spPr bwMode="auto">
            <a:xfrm>
              <a:off x="3424" y="1162"/>
              <a:ext cx="409" cy="254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800"/>
                <a:t>combinational</a:t>
              </a:r>
            </a:p>
            <a:p>
              <a:pPr algn="ctr"/>
              <a:r>
                <a:rPr lang="en-US" altLang="zh-TW" sz="800"/>
                <a:t>circuit</a:t>
              </a:r>
            </a:p>
          </p:txBody>
        </p:sp>
        <p:graphicFrame>
          <p:nvGraphicFramePr>
            <p:cNvPr id="61455" name="Object 15"/>
            <p:cNvGraphicFramePr>
              <a:graphicFrameLocks noChangeAspect="1"/>
            </p:cNvGraphicFramePr>
            <p:nvPr/>
          </p:nvGraphicFramePr>
          <p:xfrm>
            <a:off x="3833" y="1525"/>
            <a:ext cx="164" cy="227"/>
          </p:xfrm>
          <a:graphic>
            <a:graphicData uri="http://schemas.openxmlformats.org/presentationml/2006/ole">
              <p:oleObj spid="_x0000_s31747" name="方程式" r:id="rId8" imgW="164880" imgH="228600" progId="Equation.3">
                <p:embed/>
              </p:oleObj>
            </a:graphicData>
          </a:graphic>
        </p:graphicFrame>
        <p:graphicFrame>
          <p:nvGraphicFramePr>
            <p:cNvPr id="61456" name="Object 16"/>
            <p:cNvGraphicFramePr>
              <a:graphicFrameLocks noChangeAspect="1"/>
            </p:cNvGraphicFramePr>
            <p:nvPr/>
          </p:nvGraphicFramePr>
          <p:xfrm>
            <a:off x="3839" y="2121"/>
            <a:ext cx="152" cy="215"/>
          </p:xfrm>
          <a:graphic>
            <a:graphicData uri="http://schemas.openxmlformats.org/presentationml/2006/ole">
              <p:oleObj spid="_x0000_s31748" name="方程式" r:id="rId9" imgW="152280" imgH="215640" progId="Equation.3">
                <p:embed/>
              </p:oleObj>
            </a:graphicData>
          </a:graphic>
        </p:graphicFrame>
        <p:graphicFrame>
          <p:nvGraphicFramePr>
            <p:cNvPr id="61457" name="Object 17"/>
            <p:cNvGraphicFramePr>
              <a:graphicFrameLocks noChangeAspect="1"/>
            </p:cNvGraphicFramePr>
            <p:nvPr/>
          </p:nvGraphicFramePr>
          <p:xfrm>
            <a:off x="3827" y="2704"/>
            <a:ext cx="165" cy="215"/>
          </p:xfrm>
          <a:graphic>
            <a:graphicData uri="http://schemas.openxmlformats.org/presentationml/2006/ole">
              <p:oleObj spid="_x0000_s31749" name="方程式" r:id="rId10" imgW="164880" imgH="215640" progId="Equation.3">
                <p:embed/>
              </p:oleObj>
            </a:graphicData>
          </a:graphic>
        </p:graphicFrame>
        <p:graphicFrame>
          <p:nvGraphicFramePr>
            <p:cNvPr id="61458" name="Object 18"/>
            <p:cNvGraphicFramePr>
              <a:graphicFrameLocks noChangeAspect="1"/>
            </p:cNvGraphicFramePr>
            <p:nvPr/>
          </p:nvGraphicFramePr>
          <p:xfrm>
            <a:off x="3833" y="3288"/>
            <a:ext cx="152" cy="227"/>
          </p:xfrm>
          <a:graphic>
            <a:graphicData uri="http://schemas.openxmlformats.org/presentationml/2006/ole">
              <p:oleObj spid="_x0000_s31750" name="方程式" r:id="rId11" imgW="152280" imgH="228600" progId="Equation.3">
                <p:embed/>
              </p:oleObj>
            </a:graphicData>
          </a:graphic>
        </p:graphicFrame>
        <p:graphicFrame>
          <p:nvGraphicFramePr>
            <p:cNvPr id="61459" name="Object 19"/>
            <p:cNvGraphicFramePr>
              <a:graphicFrameLocks noChangeAspect="1"/>
            </p:cNvGraphicFramePr>
            <p:nvPr/>
          </p:nvGraphicFramePr>
          <p:xfrm>
            <a:off x="4195" y="1434"/>
            <a:ext cx="161" cy="181"/>
          </p:xfrm>
          <a:graphic>
            <a:graphicData uri="http://schemas.openxmlformats.org/presentationml/2006/ole">
              <p:oleObj spid="_x0000_s31751" name="方程式" r:id="rId12" imgW="203040" imgH="228600" progId="Equation.3">
                <p:embed/>
              </p:oleObj>
            </a:graphicData>
          </a:graphic>
        </p:graphicFrame>
        <p:graphicFrame>
          <p:nvGraphicFramePr>
            <p:cNvPr id="61460" name="Object 20"/>
            <p:cNvGraphicFramePr>
              <a:graphicFrameLocks noChangeAspect="1"/>
            </p:cNvGraphicFramePr>
            <p:nvPr/>
          </p:nvGraphicFramePr>
          <p:xfrm>
            <a:off x="4155" y="2029"/>
            <a:ext cx="151" cy="170"/>
          </p:xfrm>
          <a:graphic>
            <a:graphicData uri="http://schemas.openxmlformats.org/presentationml/2006/ole">
              <p:oleObj spid="_x0000_s31752" name="方程式" r:id="rId13" imgW="190440" imgH="215640" progId="Equation.3">
                <p:embed/>
              </p:oleObj>
            </a:graphicData>
          </a:graphic>
        </p:graphicFrame>
        <p:graphicFrame>
          <p:nvGraphicFramePr>
            <p:cNvPr id="61461" name="Object 21"/>
            <p:cNvGraphicFramePr>
              <a:graphicFrameLocks noChangeAspect="1"/>
            </p:cNvGraphicFramePr>
            <p:nvPr/>
          </p:nvGraphicFramePr>
          <p:xfrm>
            <a:off x="4150" y="2619"/>
            <a:ext cx="161" cy="171"/>
          </p:xfrm>
          <a:graphic>
            <a:graphicData uri="http://schemas.openxmlformats.org/presentationml/2006/ole">
              <p:oleObj spid="_x0000_s31753" name="方程式" r:id="rId14" imgW="203040" imgH="215640" progId="Equation.3">
                <p:embed/>
              </p:oleObj>
            </a:graphicData>
          </a:graphic>
        </p:graphicFrame>
        <p:graphicFrame>
          <p:nvGraphicFramePr>
            <p:cNvPr id="61462" name="Object 22"/>
            <p:cNvGraphicFramePr>
              <a:graphicFrameLocks noChangeAspect="1"/>
            </p:cNvGraphicFramePr>
            <p:nvPr/>
          </p:nvGraphicFramePr>
          <p:xfrm>
            <a:off x="4145" y="3198"/>
            <a:ext cx="161" cy="181"/>
          </p:xfrm>
          <a:graphic>
            <a:graphicData uri="http://schemas.openxmlformats.org/presentationml/2006/ole">
              <p:oleObj spid="_x0000_s31754" name="方程式" r:id="rId15" imgW="203040" imgH="22860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design a down counter</a:t>
            </a:r>
            <a:endParaRPr lang="en-US" altLang="zh-TW" dirty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133600"/>
            <a:ext cx="4105275" cy="2303463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 typeface="Wingdings" pitchFamily="2" charset="2"/>
              <a:buAutoNum type="arabicParenBoth"/>
            </a:pPr>
            <a:r>
              <a:rPr lang="en-US" altLang="zh-TW" sz="2000"/>
              <a:t>Observation: when </a:t>
            </a:r>
            <a:r>
              <a:rPr lang="en-US" altLang="zh-TW" sz="2000" i="1"/>
              <a:t>Q</a:t>
            </a:r>
            <a:r>
              <a:rPr lang="en-US" altLang="zh-TW" sz="2000" i="1" baseline="-25000"/>
              <a:t>i</a:t>
            </a:r>
            <a:r>
              <a:rPr lang="en-US" altLang="zh-TW" sz="2000"/>
              <a:t> will be inversed (the design strategy)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arenBoth"/>
            </a:pPr>
            <a:r>
              <a:rPr lang="en-US" altLang="zh-TW" sz="2000"/>
              <a:t>Redraw the circuit framework (to inverse </a:t>
            </a:r>
            <a:r>
              <a:rPr lang="en-US" altLang="zh-TW" sz="2000" i="1"/>
              <a:t>Q</a:t>
            </a:r>
            <a:r>
              <a:rPr lang="en-US" altLang="zh-TW" sz="2000" i="1" baseline="-25000"/>
              <a:t>i</a:t>
            </a:r>
            <a:r>
              <a:rPr lang="en-US" altLang="zh-TW" sz="2000"/>
              <a:t>)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arenBoth"/>
            </a:pPr>
            <a:r>
              <a:rPr lang="en-US" altLang="zh-TW" sz="2000">
                <a:solidFill>
                  <a:schemeClr val="hlink"/>
                </a:solidFill>
              </a:rPr>
              <a:t>Derive Boolean equation to inverse </a:t>
            </a:r>
            <a:r>
              <a:rPr lang="en-US" altLang="zh-TW" sz="2000" i="1">
                <a:solidFill>
                  <a:schemeClr val="hlink"/>
                </a:solidFill>
              </a:rPr>
              <a:t>Q</a:t>
            </a:r>
            <a:r>
              <a:rPr lang="en-US" altLang="zh-TW" sz="2000" i="1" baseline="-25000">
                <a:solidFill>
                  <a:schemeClr val="hlink"/>
                </a:solidFill>
              </a:rPr>
              <a:t>i</a:t>
            </a:r>
            <a:endParaRPr lang="en-US" altLang="zh-TW" sz="2000">
              <a:solidFill>
                <a:schemeClr val="hlink"/>
              </a:solidFill>
            </a:endParaRP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arenBoth"/>
            </a:pPr>
            <a:r>
              <a:rPr lang="en-US" altLang="zh-TW" sz="2000"/>
              <a:t>Circuit simplification</a:t>
            </a:r>
          </a:p>
        </p:txBody>
      </p:sp>
      <p:graphicFrame>
        <p:nvGraphicFramePr>
          <p:cNvPr id="62468" name="Object 4"/>
          <p:cNvGraphicFramePr>
            <a:graphicFrameLocks noChangeAspect="1"/>
          </p:cNvGraphicFramePr>
          <p:nvPr/>
        </p:nvGraphicFramePr>
        <p:xfrm>
          <a:off x="1042988" y="4941888"/>
          <a:ext cx="3025775" cy="461962"/>
        </p:xfrm>
        <a:graphic>
          <a:graphicData uri="http://schemas.openxmlformats.org/presentationml/2006/ole">
            <p:oleObj spid="_x0000_s32770" name="方程式" r:id="rId3" imgW="1663560" imgH="253800" progId="Equation.3">
              <p:embed/>
            </p:oleObj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787900" y="1773238"/>
            <a:ext cx="3859213" cy="4275137"/>
            <a:chOff x="3016" y="1117"/>
            <a:chExt cx="2431" cy="2693"/>
          </a:xfrm>
        </p:grpSpPr>
        <p:pic>
          <p:nvPicPr>
            <p:cNvPr id="62470" name="Picture 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016" y="1117"/>
              <a:ext cx="2431" cy="26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2471" name="AutoShape 7"/>
            <p:cNvSpPr>
              <a:spLocks noChangeArrowheads="1"/>
            </p:cNvSpPr>
            <p:nvPr/>
          </p:nvSpPr>
          <p:spPr bwMode="auto">
            <a:xfrm>
              <a:off x="3424" y="1162"/>
              <a:ext cx="409" cy="254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800"/>
                <a:t>combinational</a:t>
              </a:r>
            </a:p>
            <a:p>
              <a:pPr algn="ctr"/>
              <a:r>
                <a:rPr lang="en-US" altLang="zh-TW" sz="800"/>
                <a:t>circuit</a:t>
              </a:r>
            </a:p>
          </p:txBody>
        </p:sp>
        <p:graphicFrame>
          <p:nvGraphicFramePr>
            <p:cNvPr id="62472" name="Object 8"/>
            <p:cNvGraphicFramePr>
              <a:graphicFrameLocks noChangeAspect="1"/>
            </p:cNvGraphicFramePr>
            <p:nvPr/>
          </p:nvGraphicFramePr>
          <p:xfrm>
            <a:off x="3833" y="1525"/>
            <a:ext cx="164" cy="227"/>
          </p:xfrm>
          <a:graphic>
            <a:graphicData uri="http://schemas.openxmlformats.org/presentationml/2006/ole">
              <p:oleObj spid="_x0000_s32775" name="方程式" r:id="rId5" imgW="164880" imgH="228600" progId="Equation.3">
                <p:embed/>
              </p:oleObj>
            </a:graphicData>
          </a:graphic>
        </p:graphicFrame>
        <p:graphicFrame>
          <p:nvGraphicFramePr>
            <p:cNvPr id="62473" name="Object 9"/>
            <p:cNvGraphicFramePr>
              <a:graphicFrameLocks noChangeAspect="1"/>
            </p:cNvGraphicFramePr>
            <p:nvPr/>
          </p:nvGraphicFramePr>
          <p:xfrm>
            <a:off x="3839" y="2121"/>
            <a:ext cx="152" cy="215"/>
          </p:xfrm>
          <a:graphic>
            <a:graphicData uri="http://schemas.openxmlformats.org/presentationml/2006/ole">
              <p:oleObj spid="_x0000_s32776" name="方程式" r:id="rId6" imgW="152280" imgH="215640" progId="Equation.3">
                <p:embed/>
              </p:oleObj>
            </a:graphicData>
          </a:graphic>
        </p:graphicFrame>
        <p:graphicFrame>
          <p:nvGraphicFramePr>
            <p:cNvPr id="62474" name="Object 10"/>
            <p:cNvGraphicFramePr>
              <a:graphicFrameLocks noChangeAspect="1"/>
            </p:cNvGraphicFramePr>
            <p:nvPr/>
          </p:nvGraphicFramePr>
          <p:xfrm>
            <a:off x="3827" y="2704"/>
            <a:ext cx="165" cy="215"/>
          </p:xfrm>
          <a:graphic>
            <a:graphicData uri="http://schemas.openxmlformats.org/presentationml/2006/ole">
              <p:oleObj spid="_x0000_s32777" name="方程式" r:id="rId7" imgW="164880" imgH="215640" progId="Equation.3">
                <p:embed/>
              </p:oleObj>
            </a:graphicData>
          </a:graphic>
        </p:graphicFrame>
        <p:graphicFrame>
          <p:nvGraphicFramePr>
            <p:cNvPr id="62475" name="Object 11"/>
            <p:cNvGraphicFramePr>
              <a:graphicFrameLocks noChangeAspect="1"/>
            </p:cNvGraphicFramePr>
            <p:nvPr/>
          </p:nvGraphicFramePr>
          <p:xfrm>
            <a:off x="3833" y="3288"/>
            <a:ext cx="152" cy="227"/>
          </p:xfrm>
          <a:graphic>
            <a:graphicData uri="http://schemas.openxmlformats.org/presentationml/2006/ole">
              <p:oleObj spid="_x0000_s32778" name="方程式" r:id="rId8" imgW="152280" imgH="228600" progId="Equation.3">
                <p:embed/>
              </p:oleObj>
            </a:graphicData>
          </a:graphic>
        </p:graphicFrame>
        <p:graphicFrame>
          <p:nvGraphicFramePr>
            <p:cNvPr id="62476" name="Object 12"/>
            <p:cNvGraphicFramePr>
              <a:graphicFrameLocks noChangeAspect="1"/>
            </p:cNvGraphicFramePr>
            <p:nvPr/>
          </p:nvGraphicFramePr>
          <p:xfrm>
            <a:off x="4195" y="1434"/>
            <a:ext cx="161" cy="181"/>
          </p:xfrm>
          <a:graphic>
            <a:graphicData uri="http://schemas.openxmlformats.org/presentationml/2006/ole">
              <p:oleObj spid="_x0000_s32779" name="方程式" r:id="rId9" imgW="203040" imgH="228600" progId="Equation.3">
                <p:embed/>
              </p:oleObj>
            </a:graphicData>
          </a:graphic>
        </p:graphicFrame>
        <p:graphicFrame>
          <p:nvGraphicFramePr>
            <p:cNvPr id="62477" name="Object 13"/>
            <p:cNvGraphicFramePr>
              <a:graphicFrameLocks noChangeAspect="1"/>
            </p:cNvGraphicFramePr>
            <p:nvPr/>
          </p:nvGraphicFramePr>
          <p:xfrm>
            <a:off x="4155" y="2029"/>
            <a:ext cx="151" cy="170"/>
          </p:xfrm>
          <a:graphic>
            <a:graphicData uri="http://schemas.openxmlformats.org/presentationml/2006/ole">
              <p:oleObj spid="_x0000_s32780" name="方程式" r:id="rId10" imgW="190440" imgH="215640" progId="Equation.3">
                <p:embed/>
              </p:oleObj>
            </a:graphicData>
          </a:graphic>
        </p:graphicFrame>
        <p:graphicFrame>
          <p:nvGraphicFramePr>
            <p:cNvPr id="62478" name="Object 14"/>
            <p:cNvGraphicFramePr>
              <a:graphicFrameLocks noChangeAspect="1"/>
            </p:cNvGraphicFramePr>
            <p:nvPr/>
          </p:nvGraphicFramePr>
          <p:xfrm>
            <a:off x="4150" y="2619"/>
            <a:ext cx="161" cy="171"/>
          </p:xfrm>
          <a:graphic>
            <a:graphicData uri="http://schemas.openxmlformats.org/presentationml/2006/ole">
              <p:oleObj spid="_x0000_s32781" name="方程式" r:id="rId11" imgW="203040" imgH="215640" progId="Equation.3">
                <p:embed/>
              </p:oleObj>
            </a:graphicData>
          </a:graphic>
        </p:graphicFrame>
        <p:graphicFrame>
          <p:nvGraphicFramePr>
            <p:cNvPr id="62479" name="Object 15"/>
            <p:cNvGraphicFramePr>
              <a:graphicFrameLocks noChangeAspect="1"/>
            </p:cNvGraphicFramePr>
            <p:nvPr/>
          </p:nvGraphicFramePr>
          <p:xfrm>
            <a:off x="4145" y="3198"/>
            <a:ext cx="161" cy="181"/>
          </p:xfrm>
          <a:graphic>
            <a:graphicData uri="http://schemas.openxmlformats.org/presentationml/2006/ole">
              <p:oleObj spid="_x0000_s32782" name="方程式" r:id="rId12" imgW="203040" imgH="228600" progId="Equation.3">
                <p:embed/>
              </p:oleObj>
            </a:graphicData>
          </a:graphic>
        </p:graphicFrame>
      </p:grpSp>
      <p:graphicFrame>
        <p:nvGraphicFramePr>
          <p:cNvPr id="62480" name="Object 16"/>
          <p:cNvGraphicFramePr>
            <a:graphicFrameLocks noChangeAspect="1"/>
          </p:cNvGraphicFramePr>
          <p:nvPr/>
        </p:nvGraphicFramePr>
        <p:xfrm>
          <a:off x="449263" y="4508500"/>
          <a:ext cx="4502150" cy="369888"/>
        </p:xfrm>
        <a:graphic>
          <a:graphicData uri="http://schemas.openxmlformats.org/presentationml/2006/ole">
            <p:oleObj spid="_x0000_s32771" name="方程式" r:id="rId13" imgW="3085920" imgH="253800" progId="Equation.3">
              <p:embed/>
            </p:oleObj>
          </a:graphicData>
        </a:graphic>
      </p:graphicFrame>
      <p:graphicFrame>
        <p:nvGraphicFramePr>
          <p:cNvPr id="62481" name="Object 17"/>
          <p:cNvGraphicFramePr>
            <a:graphicFrameLocks noChangeAspect="1"/>
          </p:cNvGraphicFramePr>
          <p:nvPr/>
        </p:nvGraphicFramePr>
        <p:xfrm>
          <a:off x="592138" y="5661025"/>
          <a:ext cx="4286250" cy="349250"/>
        </p:xfrm>
        <a:graphic>
          <a:graphicData uri="http://schemas.openxmlformats.org/presentationml/2006/ole">
            <p:oleObj spid="_x0000_s32772" name="方程式" r:id="rId14" imgW="2793960" imgH="228600" progId="Equation.3">
              <p:embed/>
            </p:oleObj>
          </a:graphicData>
        </a:graphic>
      </p:graphicFrame>
      <p:sp>
        <p:nvSpPr>
          <p:cNvPr id="62482" name="AutoShape 18"/>
          <p:cNvSpPr>
            <a:spLocks noChangeArrowheads="1"/>
          </p:cNvSpPr>
          <p:nvPr/>
        </p:nvSpPr>
        <p:spPr bwMode="auto">
          <a:xfrm>
            <a:off x="250825" y="5734050"/>
            <a:ext cx="250825" cy="215900"/>
          </a:xfrm>
          <a:prstGeom prst="rightArrow">
            <a:avLst>
              <a:gd name="adj1" fmla="val 50000"/>
              <a:gd name="adj2" fmla="val 2904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2483" name="AutoShape 19"/>
          <p:cNvSpPr>
            <a:spLocks noChangeArrowheads="1"/>
          </p:cNvSpPr>
          <p:nvPr/>
        </p:nvSpPr>
        <p:spPr bwMode="auto">
          <a:xfrm>
            <a:off x="250825" y="6308725"/>
            <a:ext cx="250825" cy="215900"/>
          </a:xfrm>
          <a:prstGeom prst="rightArrow">
            <a:avLst>
              <a:gd name="adj1" fmla="val 50000"/>
              <a:gd name="adj2" fmla="val 2904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graphicFrame>
        <p:nvGraphicFramePr>
          <p:cNvPr id="62484" name="Object 20"/>
          <p:cNvGraphicFramePr>
            <a:graphicFrameLocks noChangeAspect="1"/>
          </p:cNvGraphicFramePr>
          <p:nvPr/>
        </p:nvGraphicFramePr>
        <p:xfrm>
          <a:off x="611188" y="6218238"/>
          <a:ext cx="2160587" cy="406400"/>
        </p:xfrm>
        <a:graphic>
          <a:graphicData uri="http://schemas.openxmlformats.org/presentationml/2006/ole">
            <p:oleObj spid="_x0000_s32773" name="方程式" r:id="rId15" imgW="1346040" imgH="253800" progId="Equation.3">
              <p:embed/>
            </p:oleObj>
          </a:graphicData>
        </a:graphic>
      </p:graphicFrame>
      <p:sp>
        <p:nvSpPr>
          <p:cNvPr id="62485" name="AutoShape 21"/>
          <p:cNvSpPr>
            <a:spLocks noChangeArrowheads="1"/>
          </p:cNvSpPr>
          <p:nvPr/>
        </p:nvSpPr>
        <p:spPr bwMode="auto">
          <a:xfrm>
            <a:off x="3059113" y="6308725"/>
            <a:ext cx="250825" cy="215900"/>
          </a:xfrm>
          <a:prstGeom prst="rightArrow">
            <a:avLst>
              <a:gd name="adj1" fmla="val 50000"/>
              <a:gd name="adj2" fmla="val 2904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graphicFrame>
        <p:nvGraphicFramePr>
          <p:cNvPr id="62486" name="Object 22"/>
          <p:cNvGraphicFramePr>
            <a:graphicFrameLocks noChangeAspect="1"/>
          </p:cNvGraphicFramePr>
          <p:nvPr/>
        </p:nvGraphicFramePr>
        <p:xfrm>
          <a:off x="3419475" y="6237288"/>
          <a:ext cx="2112963" cy="346075"/>
        </p:xfrm>
        <a:graphic>
          <a:graphicData uri="http://schemas.openxmlformats.org/presentationml/2006/ole">
            <p:oleObj spid="_x0000_s32774" name="方程式" r:id="rId16" imgW="13968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2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2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2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2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2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2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82" grpId="0" animBg="1"/>
      <p:bldP spid="62483" grpId="0" animBg="1"/>
      <p:bldP spid="6248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3492500" cy="1414462"/>
          </a:xfrm>
        </p:spPr>
        <p:txBody>
          <a:bodyPr/>
          <a:lstStyle/>
          <a:p>
            <a:r>
              <a:rPr lang="en-US" altLang="zh-TW" dirty="0" smtClean="0"/>
              <a:t>Solution</a:t>
            </a:r>
            <a:endParaRPr lang="en-US" altLang="zh-TW" dirty="0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2133600"/>
            <a:ext cx="3457575" cy="1366838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 typeface="Wingdings" pitchFamily="2" charset="2"/>
              <a:buAutoNum type="arabicParenBoth"/>
            </a:pPr>
            <a:r>
              <a:rPr lang="en-US" altLang="zh-TW" sz="1800">
                <a:solidFill>
                  <a:schemeClr val="hlink"/>
                </a:solidFill>
              </a:rPr>
              <a:t>draw the circuit framework for multiple functions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arenBoth"/>
            </a:pPr>
            <a:r>
              <a:rPr lang="en-US" altLang="zh-TW" sz="1800"/>
              <a:t>complete the part for counting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arenBoth"/>
            </a:pPr>
            <a:r>
              <a:rPr lang="en-US" altLang="zh-TW" sz="1800"/>
              <a:t>the complete circuit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987675" y="188913"/>
            <a:ext cx="5783263" cy="6192837"/>
            <a:chOff x="1882" y="119"/>
            <a:chExt cx="3643" cy="3901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4241" y="709"/>
              <a:ext cx="1277" cy="576"/>
              <a:chOff x="1202" y="1661"/>
              <a:chExt cx="1277" cy="576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1519" y="1661"/>
                <a:ext cx="480" cy="576"/>
                <a:chOff x="3833" y="1298"/>
                <a:chExt cx="480" cy="576"/>
              </a:xfrm>
            </p:grpSpPr>
            <p:sp>
              <p:nvSpPr>
                <p:cNvPr id="72711" name="Rectangle 7"/>
                <p:cNvSpPr>
                  <a:spLocks noChangeArrowheads="1"/>
                </p:cNvSpPr>
                <p:nvPr/>
              </p:nvSpPr>
              <p:spPr bwMode="auto">
                <a:xfrm>
                  <a:off x="3833" y="1298"/>
                  <a:ext cx="480" cy="57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72712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3835" y="1346"/>
                  <a:ext cx="208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/>
                    <a:t>D</a:t>
                  </a:r>
                </a:p>
              </p:txBody>
            </p:sp>
            <p:sp>
              <p:nvSpPr>
                <p:cNvPr id="72713" name="AutoShape 9"/>
                <p:cNvSpPr>
                  <a:spLocks noChangeArrowheads="1"/>
                </p:cNvSpPr>
                <p:nvPr/>
              </p:nvSpPr>
              <p:spPr bwMode="auto">
                <a:xfrm rot="5400000">
                  <a:off x="3835" y="1634"/>
                  <a:ext cx="144" cy="144"/>
                </a:xfrm>
                <a:prstGeom prst="triangle">
                  <a:avLst>
                    <a:gd name="adj" fmla="val 50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sp>
            <p:nvSpPr>
              <p:cNvPr id="72714" name="Line 10"/>
              <p:cNvSpPr>
                <a:spLocks noChangeShapeType="1"/>
              </p:cNvSpPr>
              <p:nvPr/>
            </p:nvSpPr>
            <p:spPr bwMode="auto">
              <a:xfrm>
                <a:off x="2018" y="1797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72715" name="Object 11"/>
              <p:cNvGraphicFramePr>
                <a:graphicFrameLocks noChangeAspect="1"/>
              </p:cNvGraphicFramePr>
              <p:nvPr/>
            </p:nvGraphicFramePr>
            <p:xfrm>
              <a:off x="2290" y="1661"/>
              <a:ext cx="189" cy="227"/>
            </p:xfrm>
            <a:graphic>
              <a:graphicData uri="http://schemas.openxmlformats.org/presentationml/2006/ole">
                <p:oleObj spid="_x0000_s33805" name="方程式" r:id="rId3" imgW="190440" imgH="228600" progId="Equation.3">
                  <p:embed/>
                </p:oleObj>
              </a:graphicData>
            </a:graphic>
          </p:graphicFrame>
          <p:sp>
            <p:nvSpPr>
              <p:cNvPr id="72716" name="Line 12"/>
              <p:cNvSpPr>
                <a:spLocks noChangeShapeType="1"/>
              </p:cNvSpPr>
              <p:nvPr/>
            </p:nvSpPr>
            <p:spPr bwMode="auto">
              <a:xfrm>
                <a:off x="1202" y="1797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4241" y="1616"/>
              <a:ext cx="1270" cy="576"/>
              <a:chOff x="1202" y="1661"/>
              <a:chExt cx="1270" cy="576"/>
            </a:xfrm>
          </p:grpSpPr>
          <p:grpSp>
            <p:nvGrpSpPr>
              <p:cNvPr id="6" name="Group 14"/>
              <p:cNvGrpSpPr>
                <a:grpSpLocks/>
              </p:cNvGrpSpPr>
              <p:nvPr/>
            </p:nvGrpSpPr>
            <p:grpSpPr bwMode="auto">
              <a:xfrm>
                <a:off x="1519" y="1661"/>
                <a:ext cx="480" cy="576"/>
                <a:chOff x="3833" y="1298"/>
                <a:chExt cx="480" cy="576"/>
              </a:xfrm>
            </p:grpSpPr>
            <p:sp>
              <p:nvSpPr>
                <p:cNvPr id="72719" name="Rectangle 15"/>
                <p:cNvSpPr>
                  <a:spLocks noChangeArrowheads="1"/>
                </p:cNvSpPr>
                <p:nvPr/>
              </p:nvSpPr>
              <p:spPr bwMode="auto">
                <a:xfrm>
                  <a:off x="3833" y="1298"/>
                  <a:ext cx="480" cy="57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72720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3835" y="1346"/>
                  <a:ext cx="208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/>
                    <a:t>D</a:t>
                  </a:r>
                </a:p>
              </p:txBody>
            </p:sp>
            <p:sp>
              <p:nvSpPr>
                <p:cNvPr id="72721" name="AutoShape 17"/>
                <p:cNvSpPr>
                  <a:spLocks noChangeArrowheads="1"/>
                </p:cNvSpPr>
                <p:nvPr/>
              </p:nvSpPr>
              <p:spPr bwMode="auto">
                <a:xfrm rot="5400000">
                  <a:off x="3835" y="1634"/>
                  <a:ext cx="144" cy="144"/>
                </a:xfrm>
                <a:prstGeom prst="triangle">
                  <a:avLst>
                    <a:gd name="adj" fmla="val 50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sp>
            <p:nvSpPr>
              <p:cNvPr id="72722" name="Line 18"/>
              <p:cNvSpPr>
                <a:spLocks noChangeShapeType="1"/>
              </p:cNvSpPr>
              <p:nvPr/>
            </p:nvSpPr>
            <p:spPr bwMode="auto">
              <a:xfrm>
                <a:off x="2018" y="1797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72723" name="Object 19"/>
              <p:cNvGraphicFramePr>
                <a:graphicFrameLocks noChangeAspect="1"/>
              </p:cNvGraphicFramePr>
              <p:nvPr/>
            </p:nvGraphicFramePr>
            <p:xfrm>
              <a:off x="2296" y="1667"/>
              <a:ext cx="176" cy="215"/>
            </p:xfrm>
            <a:graphic>
              <a:graphicData uri="http://schemas.openxmlformats.org/presentationml/2006/ole">
                <p:oleObj spid="_x0000_s33804" name="方程式" r:id="rId4" imgW="177480" imgH="215640" progId="Equation.3">
                  <p:embed/>
                </p:oleObj>
              </a:graphicData>
            </a:graphic>
          </p:graphicFrame>
          <p:sp>
            <p:nvSpPr>
              <p:cNvPr id="72724" name="Line 20"/>
              <p:cNvSpPr>
                <a:spLocks noChangeShapeType="1"/>
              </p:cNvSpPr>
              <p:nvPr/>
            </p:nvSpPr>
            <p:spPr bwMode="auto">
              <a:xfrm>
                <a:off x="1202" y="1797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7" name="Group 21"/>
            <p:cNvGrpSpPr>
              <a:grpSpLocks/>
            </p:cNvGrpSpPr>
            <p:nvPr/>
          </p:nvGrpSpPr>
          <p:grpSpPr bwMode="auto">
            <a:xfrm>
              <a:off x="4241" y="2523"/>
              <a:ext cx="1284" cy="576"/>
              <a:chOff x="1202" y="1661"/>
              <a:chExt cx="1284" cy="576"/>
            </a:xfrm>
          </p:grpSpPr>
          <p:grpSp>
            <p:nvGrpSpPr>
              <p:cNvPr id="8" name="Group 22"/>
              <p:cNvGrpSpPr>
                <a:grpSpLocks/>
              </p:cNvGrpSpPr>
              <p:nvPr/>
            </p:nvGrpSpPr>
            <p:grpSpPr bwMode="auto">
              <a:xfrm>
                <a:off x="1519" y="1661"/>
                <a:ext cx="480" cy="576"/>
                <a:chOff x="3833" y="1298"/>
                <a:chExt cx="480" cy="576"/>
              </a:xfrm>
            </p:grpSpPr>
            <p:sp>
              <p:nvSpPr>
                <p:cNvPr id="72727" name="Rectangle 23"/>
                <p:cNvSpPr>
                  <a:spLocks noChangeArrowheads="1"/>
                </p:cNvSpPr>
                <p:nvPr/>
              </p:nvSpPr>
              <p:spPr bwMode="auto">
                <a:xfrm>
                  <a:off x="3833" y="1298"/>
                  <a:ext cx="480" cy="57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72728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3835" y="1346"/>
                  <a:ext cx="208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/>
                    <a:t>D</a:t>
                  </a:r>
                </a:p>
              </p:txBody>
            </p:sp>
            <p:sp>
              <p:nvSpPr>
                <p:cNvPr id="72729" name="AutoShape 25"/>
                <p:cNvSpPr>
                  <a:spLocks noChangeArrowheads="1"/>
                </p:cNvSpPr>
                <p:nvPr/>
              </p:nvSpPr>
              <p:spPr bwMode="auto">
                <a:xfrm rot="5400000">
                  <a:off x="3835" y="1634"/>
                  <a:ext cx="144" cy="144"/>
                </a:xfrm>
                <a:prstGeom prst="triangle">
                  <a:avLst>
                    <a:gd name="adj" fmla="val 50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sp>
            <p:nvSpPr>
              <p:cNvPr id="72730" name="Line 26"/>
              <p:cNvSpPr>
                <a:spLocks noChangeShapeType="1"/>
              </p:cNvSpPr>
              <p:nvPr/>
            </p:nvSpPr>
            <p:spPr bwMode="auto">
              <a:xfrm>
                <a:off x="2018" y="1797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72731" name="Object 27"/>
              <p:cNvGraphicFramePr>
                <a:graphicFrameLocks noChangeAspect="1"/>
              </p:cNvGraphicFramePr>
              <p:nvPr/>
            </p:nvGraphicFramePr>
            <p:xfrm>
              <a:off x="2284" y="1667"/>
              <a:ext cx="202" cy="214"/>
            </p:xfrm>
            <a:graphic>
              <a:graphicData uri="http://schemas.openxmlformats.org/presentationml/2006/ole">
                <p:oleObj spid="_x0000_s33803" name="方程式" r:id="rId5" imgW="203040" imgH="215640" progId="Equation.3">
                  <p:embed/>
                </p:oleObj>
              </a:graphicData>
            </a:graphic>
          </p:graphicFrame>
          <p:sp>
            <p:nvSpPr>
              <p:cNvPr id="72732" name="Line 28"/>
              <p:cNvSpPr>
                <a:spLocks noChangeShapeType="1"/>
              </p:cNvSpPr>
              <p:nvPr/>
            </p:nvSpPr>
            <p:spPr bwMode="auto">
              <a:xfrm>
                <a:off x="1202" y="1797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9" name="Group 29"/>
            <p:cNvGrpSpPr>
              <a:grpSpLocks/>
            </p:cNvGrpSpPr>
            <p:nvPr/>
          </p:nvGrpSpPr>
          <p:grpSpPr bwMode="auto">
            <a:xfrm>
              <a:off x="4241" y="3430"/>
              <a:ext cx="1277" cy="576"/>
              <a:chOff x="1202" y="1661"/>
              <a:chExt cx="1277" cy="576"/>
            </a:xfrm>
          </p:grpSpPr>
          <p:grpSp>
            <p:nvGrpSpPr>
              <p:cNvPr id="10" name="Group 30"/>
              <p:cNvGrpSpPr>
                <a:grpSpLocks/>
              </p:cNvGrpSpPr>
              <p:nvPr/>
            </p:nvGrpSpPr>
            <p:grpSpPr bwMode="auto">
              <a:xfrm>
                <a:off x="1519" y="1661"/>
                <a:ext cx="480" cy="576"/>
                <a:chOff x="3833" y="1298"/>
                <a:chExt cx="480" cy="576"/>
              </a:xfrm>
            </p:grpSpPr>
            <p:sp>
              <p:nvSpPr>
                <p:cNvPr id="72735" name="Rectangle 31"/>
                <p:cNvSpPr>
                  <a:spLocks noChangeArrowheads="1"/>
                </p:cNvSpPr>
                <p:nvPr/>
              </p:nvSpPr>
              <p:spPr bwMode="auto">
                <a:xfrm>
                  <a:off x="3833" y="1298"/>
                  <a:ext cx="480" cy="57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72736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3835" y="1346"/>
                  <a:ext cx="208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/>
                    <a:t>D</a:t>
                  </a:r>
                </a:p>
              </p:txBody>
            </p:sp>
            <p:sp>
              <p:nvSpPr>
                <p:cNvPr id="72737" name="AutoShape 33"/>
                <p:cNvSpPr>
                  <a:spLocks noChangeArrowheads="1"/>
                </p:cNvSpPr>
                <p:nvPr/>
              </p:nvSpPr>
              <p:spPr bwMode="auto">
                <a:xfrm rot="5400000">
                  <a:off x="3835" y="1634"/>
                  <a:ext cx="144" cy="144"/>
                </a:xfrm>
                <a:prstGeom prst="triangle">
                  <a:avLst>
                    <a:gd name="adj" fmla="val 50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sp>
            <p:nvSpPr>
              <p:cNvPr id="72738" name="Line 34"/>
              <p:cNvSpPr>
                <a:spLocks noChangeShapeType="1"/>
              </p:cNvSpPr>
              <p:nvPr/>
            </p:nvSpPr>
            <p:spPr bwMode="auto">
              <a:xfrm>
                <a:off x="2018" y="1797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72739" name="Object 35"/>
              <p:cNvGraphicFramePr>
                <a:graphicFrameLocks noChangeAspect="1"/>
              </p:cNvGraphicFramePr>
              <p:nvPr/>
            </p:nvGraphicFramePr>
            <p:xfrm>
              <a:off x="2290" y="1661"/>
              <a:ext cx="189" cy="227"/>
            </p:xfrm>
            <a:graphic>
              <a:graphicData uri="http://schemas.openxmlformats.org/presentationml/2006/ole">
                <p:oleObj spid="_x0000_s33802" name="方程式" r:id="rId6" imgW="190440" imgH="228600" progId="Equation.3">
                  <p:embed/>
                </p:oleObj>
              </a:graphicData>
            </a:graphic>
          </p:graphicFrame>
          <p:sp>
            <p:nvSpPr>
              <p:cNvPr id="72740" name="Line 36"/>
              <p:cNvSpPr>
                <a:spLocks noChangeShapeType="1"/>
              </p:cNvSpPr>
              <p:nvPr/>
            </p:nvSpPr>
            <p:spPr bwMode="auto">
              <a:xfrm>
                <a:off x="1202" y="1797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72741" name="AutoShape 37"/>
            <p:cNvSpPr>
              <a:spLocks noChangeArrowheads="1"/>
            </p:cNvSpPr>
            <p:nvPr/>
          </p:nvSpPr>
          <p:spPr bwMode="auto">
            <a:xfrm rot="-5400000">
              <a:off x="3879" y="754"/>
              <a:ext cx="544" cy="181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MUX</a:t>
              </a:r>
            </a:p>
          </p:txBody>
        </p:sp>
        <p:sp>
          <p:nvSpPr>
            <p:cNvPr id="72742" name="AutoShape 38"/>
            <p:cNvSpPr>
              <a:spLocks noChangeArrowheads="1"/>
            </p:cNvSpPr>
            <p:nvPr/>
          </p:nvSpPr>
          <p:spPr bwMode="auto">
            <a:xfrm rot="-5400000">
              <a:off x="3879" y="1661"/>
              <a:ext cx="544" cy="181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MUX</a:t>
              </a:r>
            </a:p>
          </p:txBody>
        </p:sp>
        <p:sp>
          <p:nvSpPr>
            <p:cNvPr id="72743" name="AutoShape 39"/>
            <p:cNvSpPr>
              <a:spLocks noChangeArrowheads="1"/>
            </p:cNvSpPr>
            <p:nvPr/>
          </p:nvSpPr>
          <p:spPr bwMode="auto">
            <a:xfrm rot="-5400000">
              <a:off x="3879" y="2568"/>
              <a:ext cx="544" cy="181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MUX</a:t>
              </a:r>
            </a:p>
          </p:txBody>
        </p:sp>
        <p:sp>
          <p:nvSpPr>
            <p:cNvPr id="72744" name="AutoShape 40"/>
            <p:cNvSpPr>
              <a:spLocks noChangeArrowheads="1"/>
            </p:cNvSpPr>
            <p:nvPr/>
          </p:nvSpPr>
          <p:spPr bwMode="auto">
            <a:xfrm rot="-5400000">
              <a:off x="3879" y="3475"/>
              <a:ext cx="544" cy="181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MUX</a:t>
              </a:r>
            </a:p>
          </p:txBody>
        </p:sp>
        <p:sp>
          <p:nvSpPr>
            <p:cNvPr id="72745" name="Line 41"/>
            <p:cNvSpPr>
              <a:spLocks noChangeShapeType="1"/>
            </p:cNvSpPr>
            <p:nvPr/>
          </p:nvSpPr>
          <p:spPr bwMode="auto">
            <a:xfrm>
              <a:off x="3470" y="709"/>
              <a:ext cx="5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11" name="Group 42"/>
            <p:cNvGrpSpPr>
              <a:grpSpLocks/>
            </p:cNvGrpSpPr>
            <p:nvPr/>
          </p:nvGrpSpPr>
          <p:grpSpPr bwMode="auto">
            <a:xfrm>
              <a:off x="3606" y="800"/>
              <a:ext cx="453" cy="227"/>
              <a:chOff x="3152" y="709"/>
              <a:chExt cx="453" cy="227"/>
            </a:xfrm>
          </p:grpSpPr>
          <p:sp>
            <p:nvSpPr>
              <p:cNvPr id="72747" name="Line 43"/>
              <p:cNvSpPr>
                <a:spLocks noChangeShapeType="1"/>
              </p:cNvSpPr>
              <p:nvPr/>
            </p:nvSpPr>
            <p:spPr bwMode="auto">
              <a:xfrm>
                <a:off x="3379" y="845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72748" name="Object 44"/>
              <p:cNvGraphicFramePr>
                <a:graphicFrameLocks noChangeAspect="1"/>
              </p:cNvGraphicFramePr>
              <p:nvPr/>
            </p:nvGraphicFramePr>
            <p:xfrm>
              <a:off x="3152" y="709"/>
              <a:ext cx="202" cy="227"/>
            </p:xfrm>
            <a:graphic>
              <a:graphicData uri="http://schemas.openxmlformats.org/presentationml/2006/ole">
                <p:oleObj spid="_x0000_s33801" name="方程式" r:id="rId7" imgW="203040" imgH="228600" progId="Equation.3">
                  <p:embed/>
                </p:oleObj>
              </a:graphicData>
            </a:graphic>
          </p:graphicFrame>
        </p:grpSp>
        <p:grpSp>
          <p:nvGrpSpPr>
            <p:cNvPr id="12" name="Group 45"/>
            <p:cNvGrpSpPr>
              <a:grpSpLocks/>
            </p:cNvGrpSpPr>
            <p:nvPr/>
          </p:nvGrpSpPr>
          <p:grpSpPr bwMode="auto">
            <a:xfrm>
              <a:off x="3612" y="1758"/>
              <a:ext cx="447" cy="214"/>
              <a:chOff x="3158" y="715"/>
              <a:chExt cx="447" cy="214"/>
            </a:xfrm>
          </p:grpSpPr>
          <p:sp>
            <p:nvSpPr>
              <p:cNvPr id="72750" name="Line 46"/>
              <p:cNvSpPr>
                <a:spLocks noChangeShapeType="1"/>
              </p:cNvSpPr>
              <p:nvPr/>
            </p:nvSpPr>
            <p:spPr bwMode="auto">
              <a:xfrm>
                <a:off x="3379" y="845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72751" name="Object 47"/>
              <p:cNvGraphicFramePr>
                <a:graphicFrameLocks noChangeAspect="1"/>
              </p:cNvGraphicFramePr>
              <p:nvPr/>
            </p:nvGraphicFramePr>
            <p:xfrm>
              <a:off x="3158" y="715"/>
              <a:ext cx="189" cy="214"/>
            </p:xfrm>
            <a:graphic>
              <a:graphicData uri="http://schemas.openxmlformats.org/presentationml/2006/ole">
                <p:oleObj spid="_x0000_s33800" name="方程式" r:id="rId8" imgW="190440" imgH="215640" progId="Equation.3">
                  <p:embed/>
                </p:oleObj>
              </a:graphicData>
            </a:graphic>
          </p:graphicFrame>
        </p:grpSp>
        <p:grpSp>
          <p:nvGrpSpPr>
            <p:cNvPr id="13" name="Group 48"/>
            <p:cNvGrpSpPr>
              <a:grpSpLocks/>
            </p:cNvGrpSpPr>
            <p:nvPr/>
          </p:nvGrpSpPr>
          <p:grpSpPr bwMode="auto">
            <a:xfrm>
              <a:off x="3606" y="2665"/>
              <a:ext cx="453" cy="215"/>
              <a:chOff x="3152" y="715"/>
              <a:chExt cx="453" cy="215"/>
            </a:xfrm>
          </p:grpSpPr>
          <p:sp>
            <p:nvSpPr>
              <p:cNvPr id="72753" name="Line 49"/>
              <p:cNvSpPr>
                <a:spLocks noChangeShapeType="1"/>
              </p:cNvSpPr>
              <p:nvPr/>
            </p:nvSpPr>
            <p:spPr bwMode="auto">
              <a:xfrm>
                <a:off x="3379" y="845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72754" name="Object 50"/>
              <p:cNvGraphicFramePr>
                <a:graphicFrameLocks noChangeAspect="1"/>
              </p:cNvGraphicFramePr>
              <p:nvPr/>
            </p:nvGraphicFramePr>
            <p:xfrm>
              <a:off x="3152" y="715"/>
              <a:ext cx="202" cy="215"/>
            </p:xfrm>
            <a:graphic>
              <a:graphicData uri="http://schemas.openxmlformats.org/presentationml/2006/ole">
                <p:oleObj spid="_x0000_s33799" name="方程式" r:id="rId9" imgW="203040" imgH="215640" progId="Equation.3">
                  <p:embed/>
                </p:oleObj>
              </a:graphicData>
            </a:graphic>
          </p:graphicFrame>
        </p:grpSp>
        <p:grpSp>
          <p:nvGrpSpPr>
            <p:cNvPr id="14" name="Group 51"/>
            <p:cNvGrpSpPr>
              <a:grpSpLocks/>
            </p:cNvGrpSpPr>
            <p:nvPr/>
          </p:nvGrpSpPr>
          <p:grpSpPr bwMode="auto">
            <a:xfrm>
              <a:off x="3606" y="3566"/>
              <a:ext cx="453" cy="227"/>
              <a:chOff x="3152" y="709"/>
              <a:chExt cx="453" cy="227"/>
            </a:xfrm>
          </p:grpSpPr>
          <p:sp>
            <p:nvSpPr>
              <p:cNvPr id="72756" name="Line 52"/>
              <p:cNvSpPr>
                <a:spLocks noChangeShapeType="1"/>
              </p:cNvSpPr>
              <p:nvPr/>
            </p:nvSpPr>
            <p:spPr bwMode="auto">
              <a:xfrm>
                <a:off x="3379" y="845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72757" name="Object 53"/>
              <p:cNvGraphicFramePr>
                <a:graphicFrameLocks noChangeAspect="1"/>
              </p:cNvGraphicFramePr>
              <p:nvPr/>
            </p:nvGraphicFramePr>
            <p:xfrm>
              <a:off x="3152" y="709"/>
              <a:ext cx="202" cy="227"/>
            </p:xfrm>
            <a:graphic>
              <a:graphicData uri="http://schemas.openxmlformats.org/presentationml/2006/ole">
                <p:oleObj spid="_x0000_s33798" name="方程式" r:id="rId10" imgW="203040" imgH="228600" progId="Equation.3">
                  <p:embed/>
                </p:oleObj>
              </a:graphicData>
            </a:graphic>
          </p:graphicFrame>
        </p:grpSp>
        <p:sp>
          <p:nvSpPr>
            <p:cNvPr id="72758" name="AutoShape 54"/>
            <p:cNvSpPr>
              <a:spLocks noChangeArrowheads="1"/>
            </p:cNvSpPr>
            <p:nvPr/>
          </p:nvSpPr>
          <p:spPr bwMode="auto">
            <a:xfrm>
              <a:off x="2608" y="164"/>
              <a:ext cx="862" cy="3856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combinational</a:t>
              </a:r>
            </a:p>
            <a:p>
              <a:pPr algn="ctr"/>
              <a:r>
                <a:rPr lang="en-US" altLang="zh-TW"/>
                <a:t>circuit</a:t>
              </a:r>
            </a:p>
            <a:p>
              <a:pPr algn="ctr"/>
              <a:r>
                <a:rPr lang="en-US" altLang="zh-TW"/>
                <a:t>(A=Q-1)</a:t>
              </a:r>
            </a:p>
          </p:txBody>
        </p:sp>
        <p:graphicFrame>
          <p:nvGraphicFramePr>
            <p:cNvPr id="72759" name="Object 55"/>
            <p:cNvGraphicFramePr>
              <a:graphicFrameLocks noChangeAspect="1"/>
            </p:cNvGraphicFramePr>
            <p:nvPr/>
          </p:nvGraphicFramePr>
          <p:xfrm>
            <a:off x="3606" y="482"/>
            <a:ext cx="227" cy="272"/>
          </p:xfrm>
          <a:graphic>
            <a:graphicData uri="http://schemas.openxmlformats.org/presentationml/2006/ole">
              <p:oleObj spid="_x0000_s33794" name="方程式" r:id="rId11" imgW="190440" imgH="228600" progId="Equation.3">
                <p:embed/>
              </p:oleObj>
            </a:graphicData>
          </a:graphic>
        </p:graphicFrame>
        <p:sp>
          <p:nvSpPr>
            <p:cNvPr id="72760" name="Line 56"/>
            <p:cNvSpPr>
              <a:spLocks noChangeShapeType="1"/>
            </p:cNvSpPr>
            <p:nvPr/>
          </p:nvSpPr>
          <p:spPr bwMode="auto">
            <a:xfrm>
              <a:off x="3470" y="1661"/>
              <a:ext cx="5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72761" name="Object 57"/>
            <p:cNvGraphicFramePr>
              <a:graphicFrameLocks noChangeAspect="1"/>
            </p:cNvGraphicFramePr>
            <p:nvPr/>
          </p:nvGraphicFramePr>
          <p:xfrm>
            <a:off x="3651" y="1434"/>
            <a:ext cx="211" cy="257"/>
          </p:xfrm>
          <a:graphic>
            <a:graphicData uri="http://schemas.openxmlformats.org/presentationml/2006/ole">
              <p:oleObj spid="_x0000_s33795" name="方程式" r:id="rId12" imgW="177480" imgH="215640" progId="Equation.3">
                <p:embed/>
              </p:oleObj>
            </a:graphicData>
          </a:graphic>
        </p:graphicFrame>
        <p:sp>
          <p:nvSpPr>
            <p:cNvPr id="72762" name="Line 58"/>
            <p:cNvSpPr>
              <a:spLocks noChangeShapeType="1"/>
            </p:cNvSpPr>
            <p:nvPr/>
          </p:nvSpPr>
          <p:spPr bwMode="auto">
            <a:xfrm>
              <a:off x="3470" y="2614"/>
              <a:ext cx="5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72763" name="Object 59"/>
            <p:cNvGraphicFramePr>
              <a:graphicFrameLocks noChangeAspect="1"/>
            </p:cNvGraphicFramePr>
            <p:nvPr/>
          </p:nvGraphicFramePr>
          <p:xfrm>
            <a:off x="3606" y="2341"/>
            <a:ext cx="227" cy="256"/>
          </p:xfrm>
          <a:graphic>
            <a:graphicData uri="http://schemas.openxmlformats.org/presentationml/2006/ole">
              <p:oleObj spid="_x0000_s33796" name="方程式" r:id="rId13" imgW="190440" imgH="215640" progId="Equation.3">
                <p:embed/>
              </p:oleObj>
            </a:graphicData>
          </a:graphic>
        </p:graphicFrame>
        <p:sp>
          <p:nvSpPr>
            <p:cNvPr id="72764" name="Line 60"/>
            <p:cNvSpPr>
              <a:spLocks noChangeShapeType="1"/>
            </p:cNvSpPr>
            <p:nvPr/>
          </p:nvSpPr>
          <p:spPr bwMode="auto">
            <a:xfrm>
              <a:off x="3470" y="3475"/>
              <a:ext cx="5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72765" name="Object 61"/>
            <p:cNvGraphicFramePr>
              <a:graphicFrameLocks noChangeAspect="1"/>
            </p:cNvGraphicFramePr>
            <p:nvPr/>
          </p:nvGraphicFramePr>
          <p:xfrm>
            <a:off x="3651" y="3249"/>
            <a:ext cx="227" cy="272"/>
          </p:xfrm>
          <a:graphic>
            <a:graphicData uri="http://schemas.openxmlformats.org/presentationml/2006/ole">
              <p:oleObj spid="_x0000_s33797" name="方程式" r:id="rId14" imgW="190440" imgH="228600" progId="Equation.3">
                <p:embed/>
              </p:oleObj>
            </a:graphicData>
          </a:graphic>
        </p:graphicFrame>
        <p:sp>
          <p:nvSpPr>
            <p:cNvPr id="72766" name="Oval 62"/>
            <p:cNvSpPr>
              <a:spLocks noChangeArrowheads="1"/>
            </p:cNvSpPr>
            <p:nvPr/>
          </p:nvSpPr>
          <p:spPr bwMode="auto">
            <a:xfrm>
              <a:off x="5148" y="799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2767" name="Oval 63"/>
            <p:cNvSpPr>
              <a:spLocks noChangeArrowheads="1"/>
            </p:cNvSpPr>
            <p:nvPr/>
          </p:nvSpPr>
          <p:spPr bwMode="auto">
            <a:xfrm>
              <a:off x="5148" y="1706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2768" name="Oval 64"/>
            <p:cNvSpPr>
              <a:spLocks noChangeArrowheads="1"/>
            </p:cNvSpPr>
            <p:nvPr/>
          </p:nvSpPr>
          <p:spPr bwMode="auto">
            <a:xfrm>
              <a:off x="5148" y="2614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2769" name="Oval 65"/>
            <p:cNvSpPr>
              <a:spLocks noChangeArrowheads="1"/>
            </p:cNvSpPr>
            <p:nvPr/>
          </p:nvSpPr>
          <p:spPr bwMode="auto">
            <a:xfrm>
              <a:off x="5148" y="3521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2770" name="Line 66"/>
            <p:cNvSpPr>
              <a:spLocks noChangeShapeType="1"/>
            </p:cNvSpPr>
            <p:nvPr/>
          </p:nvSpPr>
          <p:spPr bwMode="auto">
            <a:xfrm flipH="1">
              <a:off x="3470" y="391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771" name="Line 67"/>
            <p:cNvSpPr>
              <a:spLocks noChangeShapeType="1"/>
            </p:cNvSpPr>
            <p:nvPr/>
          </p:nvSpPr>
          <p:spPr bwMode="auto">
            <a:xfrm flipH="1">
              <a:off x="3470" y="1344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772" name="Line 68"/>
            <p:cNvSpPr>
              <a:spLocks noChangeShapeType="1"/>
            </p:cNvSpPr>
            <p:nvPr/>
          </p:nvSpPr>
          <p:spPr bwMode="auto">
            <a:xfrm flipH="1">
              <a:off x="3470" y="2251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773" name="Line 69"/>
            <p:cNvSpPr>
              <a:spLocks noChangeShapeType="1"/>
            </p:cNvSpPr>
            <p:nvPr/>
          </p:nvSpPr>
          <p:spPr bwMode="auto">
            <a:xfrm flipH="1">
              <a:off x="3470" y="3203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72774" name="AutoShape 70"/>
            <p:cNvCxnSpPr>
              <a:cxnSpLocks noChangeShapeType="1"/>
              <a:stCxn id="72766" idx="0"/>
              <a:endCxn id="72770" idx="0"/>
            </p:cNvCxnSpPr>
            <p:nvPr/>
          </p:nvCxnSpPr>
          <p:spPr bwMode="auto">
            <a:xfrm rot="5400000" flipH="1">
              <a:off x="4321" y="-52"/>
              <a:ext cx="408" cy="1293"/>
            </a:xfrm>
            <a:prstGeom prst="bentConnector3">
              <a:avLst>
                <a:gd name="adj1" fmla="val 101468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cxnSp>
        <p:cxnSp>
          <p:nvCxnSpPr>
            <p:cNvPr id="72775" name="AutoShape 71"/>
            <p:cNvCxnSpPr>
              <a:cxnSpLocks noChangeShapeType="1"/>
              <a:stCxn id="72767" idx="1"/>
              <a:endCxn id="72771" idx="0"/>
            </p:cNvCxnSpPr>
            <p:nvPr/>
          </p:nvCxnSpPr>
          <p:spPr bwMode="auto">
            <a:xfrm rot="5400000" flipH="1">
              <a:off x="4332" y="890"/>
              <a:ext cx="369" cy="1277"/>
            </a:xfrm>
            <a:prstGeom prst="bentConnector3">
              <a:avLst>
                <a:gd name="adj1" fmla="val 10135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cxnSp>
        <p:cxnSp>
          <p:nvCxnSpPr>
            <p:cNvPr id="72776" name="AutoShape 72"/>
            <p:cNvCxnSpPr>
              <a:cxnSpLocks noChangeShapeType="1"/>
              <a:stCxn id="72768" idx="2"/>
              <a:endCxn id="72772" idx="0"/>
            </p:cNvCxnSpPr>
            <p:nvPr/>
          </p:nvCxnSpPr>
          <p:spPr bwMode="auto">
            <a:xfrm rot="10800000">
              <a:off x="3878" y="2251"/>
              <a:ext cx="1270" cy="386"/>
            </a:xfrm>
            <a:prstGeom prst="bentConnector4">
              <a:avLst>
                <a:gd name="adj1" fmla="val -1028"/>
                <a:gd name="adj2" fmla="val 102329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cxnSp>
        <p:cxnSp>
          <p:nvCxnSpPr>
            <p:cNvPr id="72777" name="AutoShape 73"/>
            <p:cNvCxnSpPr>
              <a:cxnSpLocks noChangeShapeType="1"/>
              <a:stCxn id="72769" idx="0"/>
              <a:endCxn id="72773" idx="0"/>
            </p:cNvCxnSpPr>
            <p:nvPr/>
          </p:nvCxnSpPr>
          <p:spPr bwMode="auto">
            <a:xfrm rot="5400000" flipH="1">
              <a:off x="4366" y="2715"/>
              <a:ext cx="318" cy="1293"/>
            </a:xfrm>
            <a:prstGeom prst="bentConnector3">
              <a:avLst>
                <a:gd name="adj1" fmla="val 9874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cxnSp>
        <p:sp>
          <p:nvSpPr>
            <p:cNvPr id="72778" name="Line 74"/>
            <p:cNvSpPr>
              <a:spLocks noChangeShapeType="1"/>
            </p:cNvSpPr>
            <p:nvPr/>
          </p:nvSpPr>
          <p:spPr bwMode="auto">
            <a:xfrm>
              <a:off x="2290" y="3521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779" name="Text Box 75"/>
            <p:cNvSpPr txBox="1">
              <a:spLocks noChangeArrowheads="1"/>
            </p:cNvSpPr>
            <p:nvPr/>
          </p:nvSpPr>
          <p:spPr bwMode="auto">
            <a:xfrm>
              <a:off x="1882" y="3430"/>
              <a:ext cx="42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/>
                <a:t>Count</a:t>
              </a:r>
            </a:p>
          </p:txBody>
        </p:sp>
        <p:sp>
          <p:nvSpPr>
            <p:cNvPr id="72780" name="Text Box 76"/>
            <p:cNvSpPr txBox="1">
              <a:spLocks noChangeArrowheads="1"/>
            </p:cNvSpPr>
            <p:nvPr/>
          </p:nvSpPr>
          <p:spPr bwMode="auto">
            <a:xfrm>
              <a:off x="3969" y="119"/>
              <a:ext cx="37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/>
                <a:t>Load</a:t>
              </a:r>
            </a:p>
          </p:txBody>
        </p:sp>
        <p:sp>
          <p:nvSpPr>
            <p:cNvPr id="72781" name="Line 77"/>
            <p:cNvSpPr>
              <a:spLocks noChangeShapeType="1"/>
            </p:cNvSpPr>
            <p:nvPr/>
          </p:nvSpPr>
          <p:spPr bwMode="auto">
            <a:xfrm>
              <a:off x="4150" y="300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782" name="Line 78"/>
            <p:cNvSpPr>
              <a:spLocks noChangeShapeType="1"/>
            </p:cNvSpPr>
            <p:nvPr/>
          </p:nvSpPr>
          <p:spPr bwMode="auto">
            <a:xfrm>
              <a:off x="4150" y="1071"/>
              <a:ext cx="0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783" name="Line 79"/>
            <p:cNvSpPr>
              <a:spLocks noChangeShapeType="1"/>
            </p:cNvSpPr>
            <p:nvPr/>
          </p:nvSpPr>
          <p:spPr bwMode="auto">
            <a:xfrm>
              <a:off x="4150" y="1979"/>
              <a:ext cx="0" cy="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784" name="Line 80"/>
            <p:cNvSpPr>
              <a:spLocks noChangeShapeType="1"/>
            </p:cNvSpPr>
            <p:nvPr/>
          </p:nvSpPr>
          <p:spPr bwMode="auto">
            <a:xfrm>
              <a:off x="4150" y="2840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Coverage of your midterm exam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133600"/>
            <a:ext cx="8458200" cy="129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be familiar with the two design techniques: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/>
              <a:t>sequential circuit design from the general framework (Chap. 5, Sec. 7.1, Sec. 7.6)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/>
              <a:t>RTL design (Sec. 7.2 – 7.4)</a:t>
            </a:r>
          </a:p>
        </p:txBody>
      </p:sp>
      <p:grpSp>
        <p:nvGrpSpPr>
          <p:cNvPr id="5124" name="Group 13"/>
          <p:cNvGrpSpPr>
            <a:grpSpLocks/>
          </p:cNvGrpSpPr>
          <p:nvPr/>
        </p:nvGrpSpPr>
        <p:grpSpPr bwMode="auto">
          <a:xfrm>
            <a:off x="304800" y="3733800"/>
            <a:ext cx="4191000" cy="1376363"/>
            <a:chOff x="240" y="2592"/>
            <a:chExt cx="3120" cy="1143"/>
          </a:xfrm>
        </p:grpSpPr>
        <p:pic>
          <p:nvPicPr>
            <p:cNvPr id="5126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40" y="2592"/>
              <a:ext cx="3120" cy="9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5127" name="Group 6"/>
            <p:cNvGrpSpPr>
              <a:grpSpLocks/>
            </p:cNvGrpSpPr>
            <p:nvPr/>
          </p:nvGrpSpPr>
          <p:grpSpPr bwMode="auto">
            <a:xfrm>
              <a:off x="2304" y="3264"/>
              <a:ext cx="465" cy="471"/>
              <a:chOff x="2544" y="2448"/>
              <a:chExt cx="465" cy="471"/>
            </a:xfrm>
          </p:grpSpPr>
          <p:sp>
            <p:nvSpPr>
              <p:cNvPr id="5128" name="Line 7"/>
              <p:cNvSpPr>
                <a:spLocks noChangeShapeType="1"/>
              </p:cNvSpPr>
              <p:nvPr/>
            </p:nvSpPr>
            <p:spPr bwMode="auto">
              <a:xfrm flipV="1">
                <a:off x="2736" y="2448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9" name="Text Box 8"/>
              <p:cNvSpPr txBox="1">
                <a:spLocks noChangeArrowheads="1"/>
              </p:cNvSpPr>
              <p:nvPr/>
            </p:nvSpPr>
            <p:spPr bwMode="auto">
              <a:xfrm>
                <a:off x="2544" y="2639"/>
                <a:ext cx="465" cy="2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solidFill>
                      <a:schemeClr val="tx2"/>
                    </a:solidFill>
                  </a:rPr>
                  <a:t>clock</a:t>
                </a:r>
              </a:p>
            </p:txBody>
          </p:sp>
        </p:grpSp>
      </p:grpSp>
      <p:pic>
        <p:nvPicPr>
          <p:cNvPr id="5125" name="Picture 1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3657600"/>
            <a:ext cx="4191000" cy="132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3492500" cy="1414462"/>
          </a:xfrm>
        </p:spPr>
        <p:txBody>
          <a:bodyPr/>
          <a:lstStyle/>
          <a:p>
            <a:r>
              <a:rPr lang="en-US" altLang="zh-TW" dirty="0" smtClean="0"/>
              <a:t>Solution</a:t>
            </a:r>
            <a:endParaRPr lang="en-US" altLang="zh-TW" dirty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2133600"/>
            <a:ext cx="3457575" cy="1366838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 typeface="Wingdings" pitchFamily="2" charset="2"/>
              <a:buAutoNum type="arabicParenBoth"/>
            </a:pPr>
            <a:r>
              <a:rPr lang="en-US" altLang="zh-TW" sz="1800">
                <a:solidFill>
                  <a:schemeClr val="hlink"/>
                </a:solidFill>
              </a:rPr>
              <a:t>draw the circuit framework for multiple functions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arenBoth"/>
            </a:pPr>
            <a:r>
              <a:rPr lang="en-US" altLang="zh-TW" sz="1800"/>
              <a:t>complete the part for counting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arenBoth"/>
            </a:pPr>
            <a:r>
              <a:rPr lang="en-US" altLang="zh-TW" sz="1800"/>
              <a:t>the complete circuit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987675" y="188913"/>
            <a:ext cx="5783263" cy="6192837"/>
            <a:chOff x="1882" y="119"/>
            <a:chExt cx="3643" cy="3901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4241" y="709"/>
              <a:ext cx="1277" cy="576"/>
              <a:chOff x="1202" y="1661"/>
              <a:chExt cx="1277" cy="576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1519" y="1661"/>
                <a:ext cx="480" cy="576"/>
                <a:chOff x="3833" y="1298"/>
                <a:chExt cx="480" cy="576"/>
              </a:xfrm>
            </p:grpSpPr>
            <p:sp>
              <p:nvSpPr>
                <p:cNvPr id="73735" name="Rectangle 7"/>
                <p:cNvSpPr>
                  <a:spLocks noChangeArrowheads="1"/>
                </p:cNvSpPr>
                <p:nvPr/>
              </p:nvSpPr>
              <p:spPr bwMode="auto">
                <a:xfrm>
                  <a:off x="3833" y="1298"/>
                  <a:ext cx="480" cy="57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73736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3835" y="1346"/>
                  <a:ext cx="208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/>
                    <a:t>D</a:t>
                  </a:r>
                </a:p>
              </p:txBody>
            </p:sp>
            <p:sp>
              <p:nvSpPr>
                <p:cNvPr id="73737" name="AutoShape 9"/>
                <p:cNvSpPr>
                  <a:spLocks noChangeArrowheads="1"/>
                </p:cNvSpPr>
                <p:nvPr/>
              </p:nvSpPr>
              <p:spPr bwMode="auto">
                <a:xfrm rot="5400000">
                  <a:off x="3835" y="1634"/>
                  <a:ext cx="144" cy="144"/>
                </a:xfrm>
                <a:prstGeom prst="triangle">
                  <a:avLst>
                    <a:gd name="adj" fmla="val 50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sp>
            <p:nvSpPr>
              <p:cNvPr id="73738" name="Line 10"/>
              <p:cNvSpPr>
                <a:spLocks noChangeShapeType="1"/>
              </p:cNvSpPr>
              <p:nvPr/>
            </p:nvSpPr>
            <p:spPr bwMode="auto">
              <a:xfrm>
                <a:off x="2018" y="1797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73739" name="Object 11"/>
              <p:cNvGraphicFramePr>
                <a:graphicFrameLocks noChangeAspect="1"/>
              </p:cNvGraphicFramePr>
              <p:nvPr/>
            </p:nvGraphicFramePr>
            <p:xfrm>
              <a:off x="2290" y="1661"/>
              <a:ext cx="189" cy="227"/>
            </p:xfrm>
            <a:graphic>
              <a:graphicData uri="http://schemas.openxmlformats.org/presentationml/2006/ole">
                <p:oleObj spid="_x0000_s34829" name="方程式" r:id="rId3" imgW="190440" imgH="228600" progId="Equation.3">
                  <p:embed/>
                </p:oleObj>
              </a:graphicData>
            </a:graphic>
          </p:graphicFrame>
          <p:sp>
            <p:nvSpPr>
              <p:cNvPr id="73740" name="Line 12"/>
              <p:cNvSpPr>
                <a:spLocks noChangeShapeType="1"/>
              </p:cNvSpPr>
              <p:nvPr/>
            </p:nvSpPr>
            <p:spPr bwMode="auto">
              <a:xfrm>
                <a:off x="1202" y="1797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4241" y="1616"/>
              <a:ext cx="1270" cy="576"/>
              <a:chOff x="1202" y="1661"/>
              <a:chExt cx="1270" cy="576"/>
            </a:xfrm>
          </p:grpSpPr>
          <p:grpSp>
            <p:nvGrpSpPr>
              <p:cNvPr id="6" name="Group 14"/>
              <p:cNvGrpSpPr>
                <a:grpSpLocks/>
              </p:cNvGrpSpPr>
              <p:nvPr/>
            </p:nvGrpSpPr>
            <p:grpSpPr bwMode="auto">
              <a:xfrm>
                <a:off x="1519" y="1661"/>
                <a:ext cx="480" cy="576"/>
                <a:chOff x="3833" y="1298"/>
                <a:chExt cx="480" cy="576"/>
              </a:xfrm>
            </p:grpSpPr>
            <p:sp>
              <p:nvSpPr>
                <p:cNvPr id="73743" name="Rectangle 15"/>
                <p:cNvSpPr>
                  <a:spLocks noChangeArrowheads="1"/>
                </p:cNvSpPr>
                <p:nvPr/>
              </p:nvSpPr>
              <p:spPr bwMode="auto">
                <a:xfrm>
                  <a:off x="3833" y="1298"/>
                  <a:ext cx="480" cy="57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73744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3835" y="1346"/>
                  <a:ext cx="208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/>
                    <a:t>D</a:t>
                  </a:r>
                </a:p>
              </p:txBody>
            </p:sp>
            <p:sp>
              <p:nvSpPr>
                <p:cNvPr id="73745" name="AutoShape 17"/>
                <p:cNvSpPr>
                  <a:spLocks noChangeArrowheads="1"/>
                </p:cNvSpPr>
                <p:nvPr/>
              </p:nvSpPr>
              <p:spPr bwMode="auto">
                <a:xfrm rot="5400000">
                  <a:off x="3835" y="1634"/>
                  <a:ext cx="144" cy="144"/>
                </a:xfrm>
                <a:prstGeom prst="triangle">
                  <a:avLst>
                    <a:gd name="adj" fmla="val 50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sp>
            <p:nvSpPr>
              <p:cNvPr id="73746" name="Line 18"/>
              <p:cNvSpPr>
                <a:spLocks noChangeShapeType="1"/>
              </p:cNvSpPr>
              <p:nvPr/>
            </p:nvSpPr>
            <p:spPr bwMode="auto">
              <a:xfrm>
                <a:off x="2018" y="1797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73747" name="Object 19"/>
              <p:cNvGraphicFramePr>
                <a:graphicFrameLocks noChangeAspect="1"/>
              </p:cNvGraphicFramePr>
              <p:nvPr/>
            </p:nvGraphicFramePr>
            <p:xfrm>
              <a:off x="2296" y="1667"/>
              <a:ext cx="176" cy="215"/>
            </p:xfrm>
            <a:graphic>
              <a:graphicData uri="http://schemas.openxmlformats.org/presentationml/2006/ole">
                <p:oleObj spid="_x0000_s34828" name="方程式" r:id="rId4" imgW="177480" imgH="215640" progId="Equation.3">
                  <p:embed/>
                </p:oleObj>
              </a:graphicData>
            </a:graphic>
          </p:graphicFrame>
          <p:sp>
            <p:nvSpPr>
              <p:cNvPr id="73748" name="Line 20"/>
              <p:cNvSpPr>
                <a:spLocks noChangeShapeType="1"/>
              </p:cNvSpPr>
              <p:nvPr/>
            </p:nvSpPr>
            <p:spPr bwMode="auto">
              <a:xfrm>
                <a:off x="1202" y="1797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7" name="Group 21"/>
            <p:cNvGrpSpPr>
              <a:grpSpLocks/>
            </p:cNvGrpSpPr>
            <p:nvPr/>
          </p:nvGrpSpPr>
          <p:grpSpPr bwMode="auto">
            <a:xfrm>
              <a:off x="4241" y="2523"/>
              <a:ext cx="1284" cy="576"/>
              <a:chOff x="1202" y="1661"/>
              <a:chExt cx="1284" cy="576"/>
            </a:xfrm>
          </p:grpSpPr>
          <p:grpSp>
            <p:nvGrpSpPr>
              <p:cNvPr id="8" name="Group 22"/>
              <p:cNvGrpSpPr>
                <a:grpSpLocks/>
              </p:cNvGrpSpPr>
              <p:nvPr/>
            </p:nvGrpSpPr>
            <p:grpSpPr bwMode="auto">
              <a:xfrm>
                <a:off x="1519" y="1661"/>
                <a:ext cx="480" cy="576"/>
                <a:chOff x="3833" y="1298"/>
                <a:chExt cx="480" cy="576"/>
              </a:xfrm>
            </p:grpSpPr>
            <p:sp>
              <p:nvSpPr>
                <p:cNvPr id="73751" name="Rectangle 23"/>
                <p:cNvSpPr>
                  <a:spLocks noChangeArrowheads="1"/>
                </p:cNvSpPr>
                <p:nvPr/>
              </p:nvSpPr>
              <p:spPr bwMode="auto">
                <a:xfrm>
                  <a:off x="3833" y="1298"/>
                  <a:ext cx="480" cy="57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73752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3835" y="1346"/>
                  <a:ext cx="208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/>
                    <a:t>D</a:t>
                  </a:r>
                </a:p>
              </p:txBody>
            </p:sp>
            <p:sp>
              <p:nvSpPr>
                <p:cNvPr id="73753" name="AutoShape 25"/>
                <p:cNvSpPr>
                  <a:spLocks noChangeArrowheads="1"/>
                </p:cNvSpPr>
                <p:nvPr/>
              </p:nvSpPr>
              <p:spPr bwMode="auto">
                <a:xfrm rot="5400000">
                  <a:off x="3835" y="1634"/>
                  <a:ext cx="144" cy="144"/>
                </a:xfrm>
                <a:prstGeom prst="triangle">
                  <a:avLst>
                    <a:gd name="adj" fmla="val 50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sp>
            <p:nvSpPr>
              <p:cNvPr id="73754" name="Line 26"/>
              <p:cNvSpPr>
                <a:spLocks noChangeShapeType="1"/>
              </p:cNvSpPr>
              <p:nvPr/>
            </p:nvSpPr>
            <p:spPr bwMode="auto">
              <a:xfrm>
                <a:off x="2018" y="1797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73755" name="Object 27"/>
              <p:cNvGraphicFramePr>
                <a:graphicFrameLocks noChangeAspect="1"/>
              </p:cNvGraphicFramePr>
              <p:nvPr/>
            </p:nvGraphicFramePr>
            <p:xfrm>
              <a:off x="2284" y="1667"/>
              <a:ext cx="202" cy="214"/>
            </p:xfrm>
            <a:graphic>
              <a:graphicData uri="http://schemas.openxmlformats.org/presentationml/2006/ole">
                <p:oleObj spid="_x0000_s34827" name="方程式" r:id="rId5" imgW="203040" imgH="215640" progId="Equation.3">
                  <p:embed/>
                </p:oleObj>
              </a:graphicData>
            </a:graphic>
          </p:graphicFrame>
          <p:sp>
            <p:nvSpPr>
              <p:cNvPr id="73756" name="Line 28"/>
              <p:cNvSpPr>
                <a:spLocks noChangeShapeType="1"/>
              </p:cNvSpPr>
              <p:nvPr/>
            </p:nvSpPr>
            <p:spPr bwMode="auto">
              <a:xfrm>
                <a:off x="1202" y="1797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9" name="Group 29"/>
            <p:cNvGrpSpPr>
              <a:grpSpLocks/>
            </p:cNvGrpSpPr>
            <p:nvPr/>
          </p:nvGrpSpPr>
          <p:grpSpPr bwMode="auto">
            <a:xfrm>
              <a:off x="4241" y="3430"/>
              <a:ext cx="1277" cy="576"/>
              <a:chOff x="1202" y="1661"/>
              <a:chExt cx="1277" cy="576"/>
            </a:xfrm>
          </p:grpSpPr>
          <p:grpSp>
            <p:nvGrpSpPr>
              <p:cNvPr id="10" name="Group 30"/>
              <p:cNvGrpSpPr>
                <a:grpSpLocks/>
              </p:cNvGrpSpPr>
              <p:nvPr/>
            </p:nvGrpSpPr>
            <p:grpSpPr bwMode="auto">
              <a:xfrm>
                <a:off x="1519" y="1661"/>
                <a:ext cx="480" cy="576"/>
                <a:chOff x="3833" y="1298"/>
                <a:chExt cx="480" cy="576"/>
              </a:xfrm>
            </p:grpSpPr>
            <p:sp>
              <p:nvSpPr>
                <p:cNvPr id="73759" name="Rectangle 31"/>
                <p:cNvSpPr>
                  <a:spLocks noChangeArrowheads="1"/>
                </p:cNvSpPr>
                <p:nvPr/>
              </p:nvSpPr>
              <p:spPr bwMode="auto">
                <a:xfrm>
                  <a:off x="3833" y="1298"/>
                  <a:ext cx="480" cy="57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73760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3835" y="1346"/>
                  <a:ext cx="208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/>
                    <a:t>D</a:t>
                  </a:r>
                </a:p>
              </p:txBody>
            </p:sp>
            <p:sp>
              <p:nvSpPr>
                <p:cNvPr id="73761" name="AutoShape 33"/>
                <p:cNvSpPr>
                  <a:spLocks noChangeArrowheads="1"/>
                </p:cNvSpPr>
                <p:nvPr/>
              </p:nvSpPr>
              <p:spPr bwMode="auto">
                <a:xfrm rot="5400000">
                  <a:off x="3835" y="1634"/>
                  <a:ext cx="144" cy="144"/>
                </a:xfrm>
                <a:prstGeom prst="triangle">
                  <a:avLst>
                    <a:gd name="adj" fmla="val 50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sp>
            <p:nvSpPr>
              <p:cNvPr id="73762" name="Line 34"/>
              <p:cNvSpPr>
                <a:spLocks noChangeShapeType="1"/>
              </p:cNvSpPr>
              <p:nvPr/>
            </p:nvSpPr>
            <p:spPr bwMode="auto">
              <a:xfrm>
                <a:off x="2018" y="1797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73763" name="Object 35"/>
              <p:cNvGraphicFramePr>
                <a:graphicFrameLocks noChangeAspect="1"/>
              </p:cNvGraphicFramePr>
              <p:nvPr/>
            </p:nvGraphicFramePr>
            <p:xfrm>
              <a:off x="2290" y="1661"/>
              <a:ext cx="189" cy="227"/>
            </p:xfrm>
            <a:graphic>
              <a:graphicData uri="http://schemas.openxmlformats.org/presentationml/2006/ole">
                <p:oleObj spid="_x0000_s34826" name="方程式" r:id="rId6" imgW="190440" imgH="228600" progId="Equation.3">
                  <p:embed/>
                </p:oleObj>
              </a:graphicData>
            </a:graphic>
          </p:graphicFrame>
          <p:sp>
            <p:nvSpPr>
              <p:cNvPr id="73764" name="Line 36"/>
              <p:cNvSpPr>
                <a:spLocks noChangeShapeType="1"/>
              </p:cNvSpPr>
              <p:nvPr/>
            </p:nvSpPr>
            <p:spPr bwMode="auto">
              <a:xfrm>
                <a:off x="1202" y="1797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73765" name="AutoShape 37"/>
            <p:cNvSpPr>
              <a:spLocks noChangeArrowheads="1"/>
            </p:cNvSpPr>
            <p:nvPr/>
          </p:nvSpPr>
          <p:spPr bwMode="auto">
            <a:xfrm rot="-5400000">
              <a:off x="3879" y="754"/>
              <a:ext cx="544" cy="181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MUX</a:t>
              </a:r>
            </a:p>
          </p:txBody>
        </p:sp>
        <p:sp>
          <p:nvSpPr>
            <p:cNvPr id="73766" name="AutoShape 38"/>
            <p:cNvSpPr>
              <a:spLocks noChangeArrowheads="1"/>
            </p:cNvSpPr>
            <p:nvPr/>
          </p:nvSpPr>
          <p:spPr bwMode="auto">
            <a:xfrm rot="-5400000">
              <a:off x="3879" y="1661"/>
              <a:ext cx="544" cy="181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MUX</a:t>
              </a:r>
            </a:p>
          </p:txBody>
        </p:sp>
        <p:sp>
          <p:nvSpPr>
            <p:cNvPr id="73767" name="AutoShape 39"/>
            <p:cNvSpPr>
              <a:spLocks noChangeArrowheads="1"/>
            </p:cNvSpPr>
            <p:nvPr/>
          </p:nvSpPr>
          <p:spPr bwMode="auto">
            <a:xfrm rot="-5400000">
              <a:off x="3879" y="2568"/>
              <a:ext cx="544" cy="181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MUX</a:t>
              </a:r>
            </a:p>
          </p:txBody>
        </p:sp>
        <p:sp>
          <p:nvSpPr>
            <p:cNvPr id="73768" name="AutoShape 40"/>
            <p:cNvSpPr>
              <a:spLocks noChangeArrowheads="1"/>
            </p:cNvSpPr>
            <p:nvPr/>
          </p:nvSpPr>
          <p:spPr bwMode="auto">
            <a:xfrm rot="-5400000">
              <a:off x="3879" y="3475"/>
              <a:ext cx="544" cy="181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MUX</a:t>
              </a:r>
            </a:p>
          </p:txBody>
        </p:sp>
        <p:sp>
          <p:nvSpPr>
            <p:cNvPr id="73769" name="Line 41"/>
            <p:cNvSpPr>
              <a:spLocks noChangeShapeType="1"/>
            </p:cNvSpPr>
            <p:nvPr/>
          </p:nvSpPr>
          <p:spPr bwMode="auto">
            <a:xfrm>
              <a:off x="3470" y="709"/>
              <a:ext cx="5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11" name="Group 42"/>
            <p:cNvGrpSpPr>
              <a:grpSpLocks/>
            </p:cNvGrpSpPr>
            <p:nvPr/>
          </p:nvGrpSpPr>
          <p:grpSpPr bwMode="auto">
            <a:xfrm>
              <a:off x="3606" y="800"/>
              <a:ext cx="453" cy="227"/>
              <a:chOff x="3152" y="709"/>
              <a:chExt cx="453" cy="227"/>
            </a:xfrm>
          </p:grpSpPr>
          <p:sp>
            <p:nvSpPr>
              <p:cNvPr id="73771" name="Line 43"/>
              <p:cNvSpPr>
                <a:spLocks noChangeShapeType="1"/>
              </p:cNvSpPr>
              <p:nvPr/>
            </p:nvSpPr>
            <p:spPr bwMode="auto">
              <a:xfrm>
                <a:off x="3379" y="845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73772" name="Object 44"/>
              <p:cNvGraphicFramePr>
                <a:graphicFrameLocks noChangeAspect="1"/>
              </p:cNvGraphicFramePr>
              <p:nvPr/>
            </p:nvGraphicFramePr>
            <p:xfrm>
              <a:off x="3152" y="709"/>
              <a:ext cx="202" cy="227"/>
            </p:xfrm>
            <a:graphic>
              <a:graphicData uri="http://schemas.openxmlformats.org/presentationml/2006/ole">
                <p:oleObj spid="_x0000_s34825" name="方程式" r:id="rId7" imgW="203040" imgH="228600" progId="Equation.3">
                  <p:embed/>
                </p:oleObj>
              </a:graphicData>
            </a:graphic>
          </p:graphicFrame>
        </p:grpSp>
        <p:grpSp>
          <p:nvGrpSpPr>
            <p:cNvPr id="12" name="Group 45"/>
            <p:cNvGrpSpPr>
              <a:grpSpLocks/>
            </p:cNvGrpSpPr>
            <p:nvPr/>
          </p:nvGrpSpPr>
          <p:grpSpPr bwMode="auto">
            <a:xfrm>
              <a:off x="3612" y="1758"/>
              <a:ext cx="447" cy="214"/>
              <a:chOff x="3158" y="715"/>
              <a:chExt cx="447" cy="214"/>
            </a:xfrm>
          </p:grpSpPr>
          <p:sp>
            <p:nvSpPr>
              <p:cNvPr id="73774" name="Line 46"/>
              <p:cNvSpPr>
                <a:spLocks noChangeShapeType="1"/>
              </p:cNvSpPr>
              <p:nvPr/>
            </p:nvSpPr>
            <p:spPr bwMode="auto">
              <a:xfrm>
                <a:off x="3379" y="845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73775" name="Object 47"/>
              <p:cNvGraphicFramePr>
                <a:graphicFrameLocks noChangeAspect="1"/>
              </p:cNvGraphicFramePr>
              <p:nvPr/>
            </p:nvGraphicFramePr>
            <p:xfrm>
              <a:off x="3158" y="715"/>
              <a:ext cx="189" cy="214"/>
            </p:xfrm>
            <a:graphic>
              <a:graphicData uri="http://schemas.openxmlformats.org/presentationml/2006/ole">
                <p:oleObj spid="_x0000_s34824" name="方程式" r:id="rId8" imgW="190440" imgH="215640" progId="Equation.3">
                  <p:embed/>
                </p:oleObj>
              </a:graphicData>
            </a:graphic>
          </p:graphicFrame>
        </p:grpSp>
        <p:grpSp>
          <p:nvGrpSpPr>
            <p:cNvPr id="13" name="Group 48"/>
            <p:cNvGrpSpPr>
              <a:grpSpLocks/>
            </p:cNvGrpSpPr>
            <p:nvPr/>
          </p:nvGrpSpPr>
          <p:grpSpPr bwMode="auto">
            <a:xfrm>
              <a:off x="3606" y="2665"/>
              <a:ext cx="453" cy="215"/>
              <a:chOff x="3152" y="715"/>
              <a:chExt cx="453" cy="215"/>
            </a:xfrm>
          </p:grpSpPr>
          <p:sp>
            <p:nvSpPr>
              <p:cNvPr id="73777" name="Line 49"/>
              <p:cNvSpPr>
                <a:spLocks noChangeShapeType="1"/>
              </p:cNvSpPr>
              <p:nvPr/>
            </p:nvSpPr>
            <p:spPr bwMode="auto">
              <a:xfrm>
                <a:off x="3379" y="845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73778" name="Object 50"/>
              <p:cNvGraphicFramePr>
                <a:graphicFrameLocks noChangeAspect="1"/>
              </p:cNvGraphicFramePr>
              <p:nvPr/>
            </p:nvGraphicFramePr>
            <p:xfrm>
              <a:off x="3152" y="715"/>
              <a:ext cx="202" cy="215"/>
            </p:xfrm>
            <a:graphic>
              <a:graphicData uri="http://schemas.openxmlformats.org/presentationml/2006/ole">
                <p:oleObj spid="_x0000_s34823" name="方程式" r:id="rId9" imgW="203040" imgH="215640" progId="Equation.3">
                  <p:embed/>
                </p:oleObj>
              </a:graphicData>
            </a:graphic>
          </p:graphicFrame>
        </p:grpSp>
        <p:grpSp>
          <p:nvGrpSpPr>
            <p:cNvPr id="14" name="Group 51"/>
            <p:cNvGrpSpPr>
              <a:grpSpLocks/>
            </p:cNvGrpSpPr>
            <p:nvPr/>
          </p:nvGrpSpPr>
          <p:grpSpPr bwMode="auto">
            <a:xfrm>
              <a:off x="3606" y="3566"/>
              <a:ext cx="453" cy="227"/>
              <a:chOff x="3152" y="709"/>
              <a:chExt cx="453" cy="227"/>
            </a:xfrm>
          </p:grpSpPr>
          <p:sp>
            <p:nvSpPr>
              <p:cNvPr id="73780" name="Line 52"/>
              <p:cNvSpPr>
                <a:spLocks noChangeShapeType="1"/>
              </p:cNvSpPr>
              <p:nvPr/>
            </p:nvSpPr>
            <p:spPr bwMode="auto">
              <a:xfrm>
                <a:off x="3379" y="845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73781" name="Object 53"/>
              <p:cNvGraphicFramePr>
                <a:graphicFrameLocks noChangeAspect="1"/>
              </p:cNvGraphicFramePr>
              <p:nvPr/>
            </p:nvGraphicFramePr>
            <p:xfrm>
              <a:off x="3152" y="709"/>
              <a:ext cx="202" cy="227"/>
            </p:xfrm>
            <a:graphic>
              <a:graphicData uri="http://schemas.openxmlformats.org/presentationml/2006/ole">
                <p:oleObj spid="_x0000_s34822" name="方程式" r:id="rId10" imgW="203040" imgH="228600" progId="Equation.3">
                  <p:embed/>
                </p:oleObj>
              </a:graphicData>
            </a:graphic>
          </p:graphicFrame>
        </p:grpSp>
        <p:sp>
          <p:nvSpPr>
            <p:cNvPr id="73782" name="AutoShape 54"/>
            <p:cNvSpPr>
              <a:spLocks noChangeArrowheads="1"/>
            </p:cNvSpPr>
            <p:nvPr/>
          </p:nvSpPr>
          <p:spPr bwMode="auto">
            <a:xfrm>
              <a:off x="2608" y="164"/>
              <a:ext cx="862" cy="3856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combinational</a:t>
              </a:r>
            </a:p>
            <a:p>
              <a:pPr algn="ctr"/>
              <a:r>
                <a:rPr lang="en-US" altLang="zh-TW"/>
                <a:t>circuit</a:t>
              </a:r>
            </a:p>
            <a:p>
              <a:pPr algn="ctr"/>
              <a:r>
                <a:rPr lang="en-US" altLang="zh-TW"/>
                <a:t>(A=Q-1)</a:t>
              </a:r>
            </a:p>
          </p:txBody>
        </p:sp>
        <p:graphicFrame>
          <p:nvGraphicFramePr>
            <p:cNvPr id="73783" name="Object 55"/>
            <p:cNvGraphicFramePr>
              <a:graphicFrameLocks noChangeAspect="1"/>
            </p:cNvGraphicFramePr>
            <p:nvPr/>
          </p:nvGraphicFramePr>
          <p:xfrm>
            <a:off x="3606" y="482"/>
            <a:ext cx="227" cy="272"/>
          </p:xfrm>
          <a:graphic>
            <a:graphicData uri="http://schemas.openxmlformats.org/presentationml/2006/ole">
              <p:oleObj spid="_x0000_s34818" name="方程式" r:id="rId11" imgW="190440" imgH="228600" progId="Equation.3">
                <p:embed/>
              </p:oleObj>
            </a:graphicData>
          </a:graphic>
        </p:graphicFrame>
        <p:sp>
          <p:nvSpPr>
            <p:cNvPr id="73784" name="Line 56"/>
            <p:cNvSpPr>
              <a:spLocks noChangeShapeType="1"/>
            </p:cNvSpPr>
            <p:nvPr/>
          </p:nvSpPr>
          <p:spPr bwMode="auto">
            <a:xfrm>
              <a:off x="3470" y="1661"/>
              <a:ext cx="5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73785" name="Object 57"/>
            <p:cNvGraphicFramePr>
              <a:graphicFrameLocks noChangeAspect="1"/>
            </p:cNvGraphicFramePr>
            <p:nvPr/>
          </p:nvGraphicFramePr>
          <p:xfrm>
            <a:off x="3651" y="1434"/>
            <a:ext cx="211" cy="257"/>
          </p:xfrm>
          <a:graphic>
            <a:graphicData uri="http://schemas.openxmlformats.org/presentationml/2006/ole">
              <p:oleObj spid="_x0000_s34819" name="方程式" r:id="rId12" imgW="177480" imgH="215640" progId="Equation.3">
                <p:embed/>
              </p:oleObj>
            </a:graphicData>
          </a:graphic>
        </p:graphicFrame>
        <p:sp>
          <p:nvSpPr>
            <p:cNvPr id="73786" name="Line 58"/>
            <p:cNvSpPr>
              <a:spLocks noChangeShapeType="1"/>
            </p:cNvSpPr>
            <p:nvPr/>
          </p:nvSpPr>
          <p:spPr bwMode="auto">
            <a:xfrm>
              <a:off x="3470" y="2614"/>
              <a:ext cx="5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73787" name="Object 59"/>
            <p:cNvGraphicFramePr>
              <a:graphicFrameLocks noChangeAspect="1"/>
            </p:cNvGraphicFramePr>
            <p:nvPr/>
          </p:nvGraphicFramePr>
          <p:xfrm>
            <a:off x="3606" y="2341"/>
            <a:ext cx="227" cy="256"/>
          </p:xfrm>
          <a:graphic>
            <a:graphicData uri="http://schemas.openxmlformats.org/presentationml/2006/ole">
              <p:oleObj spid="_x0000_s34820" name="方程式" r:id="rId13" imgW="190440" imgH="215640" progId="Equation.3">
                <p:embed/>
              </p:oleObj>
            </a:graphicData>
          </a:graphic>
        </p:graphicFrame>
        <p:sp>
          <p:nvSpPr>
            <p:cNvPr id="73788" name="Line 60"/>
            <p:cNvSpPr>
              <a:spLocks noChangeShapeType="1"/>
            </p:cNvSpPr>
            <p:nvPr/>
          </p:nvSpPr>
          <p:spPr bwMode="auto">
            <a:xfrm>
              <a:off x="3470" y="3475"/>
              <a:ext cx="5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73789" name="Object 61"/>
            <p:cNvGraphicFramePr>
              <a:graphicFrameLocks noChangeAspect="1"/>
            </p:cNvGraphicFramePr>
            <p:nvPr/>
          </p:nvGraphicFramePr>
          <p:xfrm>
            <a:off x="3651" y="3249"/>
            <a:ext cx="227" cy="272"/>
          </p:xfrm>
          <a:graphic>
            <a:graphicData uri="http://schemas.openxmlformats.org/presentationml/2006/ole">
              <p:oleObj spid="_x0000_s34821" name="方程式" r:id="rId14" imgW="190440" imgH="228600" progId="Equation.3">
                <p:embed/>
              </p:oleObj>
            </a:graphicData>
          </a:graphic>
        </p:graphicFrame>
        <p:sp>
          <p:nvSpPr>
            <p:cNvPr id="73790" name="Oval 62"/>
            <p:cNvSpPr>
              <a:spLocks noChangeArrowheads="1"/>
            </p:cNvSpPr>
            <p:nvPr/>
          </p:nvSpPr>
          <p:spPr bwMode="auto">
            <a:xfrm>
              <a:off x="5148" y="799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3791" name="Oval 63"/>
            <p:cNvSpPr>
              <a:spLocks noChangeArrowheads="1"/>
            </p:cNvSpPr>
            <p:nvPr/>
          </p:nvSpPr>
          <p:spPr bwMode="auto">
            <a:xfrm>
              <a:off x="5148" y="1706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3792" name="Oval 64"/>
            <p:cNvSpPr>
              <a:spLocks noChangeArrowheads="1"/>
            </p:cNvSpPr>
            <p:nvPr/>
          </p:nvSpPr>
          <p:spPr bwMode="auto">
            <a:xfrm>
              <a:off x="5148" y="2614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3793" name="Oval 65"/>
            <p:cNvSpPr>
              <a:spLocks noChangeArrowheads="1"/>
            </p:cNvSpPr>
            <p:nvPr/>
          </p:nvSpPr>
          <p:spPr bwMode="auto">
            <a:xfrm>
              <a:off x="5148" y="3521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3794" name="Line 66"/>
            <p:cNvSpPr>
              <a:spLocks noChangeShapeType="1"/>
            </p:cNvSpPr>
            <p:nvPr/>
          </p:nvSpPr>
          <p:spPr bwMode="auto">
            <a:xfrm flipH="1">
              <a:off x="3470" y="391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795" name="Line 67"/>
            <p:cNvSpPr>
              <a:spLocks noChangeShapeType="1"/>
            </p:cNvSpPr>
            <p:nvPr/>
          </p:nvSpPr>
          <p:spPr bwMode="auto">
            <a:xfrm flipH="1">
              <a:off x="3470" y="1344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796" name="Line 68"/>
            <p:cNvSpPr>
              <a:spLocks noChangeShapeType="1"/>
            </p:cNvSpPr>
            <p:nvPr/>
          </p:nvSpPr>
          <p:spPr bwMode="auto">
            <a:xfrm flipH="1">
              <a:off x="3470" y="2251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797" name="Line 69"/>
            <p:cNvSpPr>
              <a:spLocks noChangeShapeType="1"/>
            </p:cNvSpPr>
            <p:nvPr/>
          </p:nvSpPr>
          <p:spPr bwMode="auto">
            <a:xfrm flipH="1">
              <a:off x="3470" y="3203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73798" name="AutoShape 70"/>
            <p:cNvCxnSpPr>
              <a:cxnSpLocks noChangeShapeType="1"/>
              <a:stCxn id="73790" idx="0"/>
              <a:endCxn id="73794" idx="0"/>
            </p:cNvCxnSpPr>
            <p:nvPr/>
          </p:nvCxnSpPr>
          <p:spPr bwMode="auto">
            <a:xfrm rot="5400000" flipH="1">
              <a:off x="4321" y="-52"/>
              <a:ext cx="408" cy="1293"/>
            </a:xfrm>
            <a:prstGeom prst="bentConnector3">
              <a:avLst>
                <a:gd name="adj1" fmla="val 101468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cxnSp>
        <p:cxnSp>
          <p:nvCxnSpPr>
            <p:cNvPr id="73799" name="AutoShape 71"/>
            <p:cNvCxnSpPr>
              <a:cxnSpLocks noChangeShapeType="1"/>
              <a:stCxn id="73791" idx="1"/>
              <a:endCxn id="73795" idx="0"/>
            </p:cNvCxnSpPr>
            <p:nvPr/>
          </p:nvCxnSpPr>
          <p:spPr bwMode="auto">
            <a:xfrm rot="5400000" flipH="1">
              <a:off x="4332" y="890"/>
              <a:ext cx="369" cy="1277"/>
            </a:xfrm>
            <a:prstGeom prst="bentConnector3">
              <a:avLst>
                <a:gd name="adj1" fmla="val 10135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cxnSp>
        <p:cxnSp>
          <p:nvCxnSpPr>
            <p:cNvPr id="73800" name="AutoShape 72"/>
            <p:cNvCxnSpPr>
              <a:cxnSpLocks noChangeShapeType="1"/>
              <a:stCxn id="73792" idx="2"/>
              <a:endCxn id="73796" idx="0"/>
            </p:cNvCxnSpPr>
            <p:nvPr/>
          </p:nvCxnSpPr>
          <p:spPr bwMode="auto">
            <a:xfrm rot="10800000">
              <a:off x="3878" y="2251"/>
              <a:ext cx="1270" cy="386"/>
            </a:xfrm>
            <a:prstGeom prst="bentConnector4">
              <a:avLst>
                <a:gd name="adj1" fmla="val -1028"/>
                <a:gd name="adj2" fmla="val 102329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cxnSp>
        <p:cxnSp>
          <p:nvCxnSpPr>
            <p:cNvPr id="73801" name="AutoShape 73"/>
            <p:cNvCxnSpPr>
              <a:cxnSpLocks noChangeShapeType="1"/>
              <a:stCxn id="73793" idx="0"/>
              <a:endCxn id="73797" idx="0"/>
            </p:cNvCxnSpPr>
            <p:nvPr/>
          </p:nvCxnSpPr>
          <p:spPr bwMode="auto">
            <a:xfrm rot="5400000" flipH="1">
              <a:off x="4366" y="2715"/>
              <a:ext cx="318" cy="1293"/>
            </a:xfrm>
            <a:prstGeom prst="bentConnector3">
              <a:avLst>
                <a:gd name="adj1" fmla="val 9874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cxnSp>
        <p:sp>
          <p:nvSpPr>
            <p:cNvPr id="73802" name="Line 74"/>
            <p:cNvSpPr>
              <a:spLocks noChangeShapeType="1"/>
            </p:cNvSpPr>
            <p:nvPr/>
          </p:nvSpPr>
          <p:spPr bwMode="auto">
            <a:xfrm>
              <a:off x="2290" y="3521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803" name="Text Box 75"/>
            <p:cNvSpPr txBox="1">
              <a:spLocks noChangeArrowheads="1"/>
            </p:cNvSpPr>
            <p:nvPr/>
          </p:nvSpPr>
          <p:spPr bwMode="auto">
            <a:xfrm>
              <a:off x="1882" y="3430"/>
              <a:ext cx="42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/>
                <a:t>Count</a:t>
              </a:r>
            </a:p>
          </p:txBody>
        </p:sp>
        <p:sp>
          <p:nvSpPr>
            <p:cNvPr id="73804" name="Text Box 76"/>
            <p:cNvSpPr txBox="1">
              <a:spLocks noChangeArrowheads="1"/>
            </p:cNvSpPr>
            <p:nvPr/>
          </p:nvSpPr>
          <p:spPr bwMode="auto">
            <a:xfrm>
              <a:off x="3969" y="119"/>
              <a:ext cx="51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hlink"/>
                  </a:solidFill>
                </a:rPr>
                <a:t>Load=1</a:t>
              </a:r>
            </a:p>
          </p:txBody>
        </p:sp>
        <p:sp>
          <p:nvSpPr>
            <p:cNvPr id="73805" name="Line 77"/>
            <p:cNvSpPr>
              <a:spLocks noChangeShapeType="1"/>
            </p:cNvSpPr>
            <p:nvPr/>
          </p:nvSpPr>
          <p:spPr bwMode="auto">
            <a:xfrm>
              <a:off x="4150" y="300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806" name="Line 78"/>
            <p:cNvSpPr>
              <a:spLocks noChangeShapeType="1"/>
            </p:cNvSpPr>
            <p:nvPr/>
          </p:nvSpPr>
          <p:spPr bwMode="auto">
            <a:xfrm>
              <a:off x="4150" y="1071"/>
              <a:ext cx="0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807" name="Line 79"/>
            <p:cNvSpPr>
              <a:spLocks noChangeShapeType="1"/>
            </p:cNvSpPr>
            <p:nvPr/>
          </p:nvSpPr>
          <p:spPr bwMode="auto">
            <a:xfrm>
              <a:off x="4150" y="1979"/>
              <a:ext cx="0" cy="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808" name="Line 80"/>
            <p:cNvSpPr>
              <a:spLocks noChangeShapeType="1"/>
            </p:cNvSpPr>
            <p:nvPr/>
          </p:nvSpPr>
          <p:spPr bwMode="auto">
            <a:xfrm>
              <a:off x="4150" y="2840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5" name="Group 81"/>
          <p:cNvGrpSpPr>
            <a:grpSpLocks/>
          </p:cNvGrpSpPr>
          <p:nvPr/>
        </p:nvGrpSpPr>
        <p:grpSpPr bwMode="auto">
          <a:xfrm>
            <a:off x="6084888" y="1341438"/>
            <a:ext cx="1150937" cy="142875"/>
            <a:chOff x="3833" y="845"/>
            <a:chExt cx="725" cy="90"/>
          </a:xfrm>
        </p:grpSpPr>
        <p:sp>
          <p:nvSpPr>
            <p:cNvPr id="73810" name="Line 82"/>
            <p:cNvSpPr>
              <a:spLocks noChangeShapeType="1"/>
            </p:cNvSpPr>
            <p:nvPr/>
          </p:nvSpPr>
          <p:spPr bwMode="auto">
            <a:xfrm>
              <a:off x="3833" y="935"/>
              <a:ext cx="272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811" name="Line 83"/>
            <p:cNvSpPr>
              <a:spLocks noChangeShapeType="1"/>
            </p:cNvSpPr>
            <p:nvPr/>
          </p:nvSpPr>
          <p:spPr bwMode="auto">
            <a:xfrm flipV="1">
              <a:off x="4105" y="845"/>
              <a:ext cx="136" cy="9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812" name="Line 84"/>
            <p:cNvSpPr>
              <a:spLocks noChangeShapeType="1"/>
            </p:cNvSpPr>
            <p:nvPr/>
          </p:nvSpPr>
          <p:spPr bwMode="auto">
            <a:xfrm>
              <a:off x="4195" y="845"/>
              <a:ext cx="36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6" name="Group 85"/>
          <p:cNvGrpSpPr>
            <a:grpSpLocks/>
          </p:cNvGrpSpPr>
          <p:nvPr/>
        </p:nvGrpSpPr>
        <p:grpSpPr bwMode="auto">
          <a:xfrm>
            <a:off x="6084888" y="2781300"/>
            <a:ext cx="1150937" cy="142875"/>
            <a:chOff x="3833" y="845"/>
            <a:chExt cx="725" cy="90"/>
          </a:xfrm>
        </p:grpSpPr>
        <p:sp>
          <p:nvSpPr>
            <p:cNvPr id="73814" name="Line 86"/>
            <p:cNvSpPr>
              <a:spLocks noChangeShapeType="1"/>
            </p:cNvSpPr>
            <p:nvPr/>
          </p:nvSpPr>
          <p:spPr bwMode="auto">
            <a:xfrm>
              <a:off x="3833" y="935"/>
              <a:ext cx="272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815" name="Line 87"/>
            <p:cNvSpPr>
              <a:spLocks noChangeShapeType="1"/>
            </p:cNvSpPr>
            <p:nvPr/>
          </p:nvSpPr>
          <p:spPr bwMode="auto">
            <a:xfrm flipV="1">
              <a:off x="4105" y="845"/>
              <a:ext cx="136" cy="9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816" name="Line 88"/>
            <p:cNvSpPr>
              <a:spLocks noChangeShapeType="1"/>
            </p:cNvSpPr>
            <p:nvPr/>
          </p:nvSpPr>
          <p:spPr bwMode="auto">
            <a:xfrm>
              <a:off x="4195" y="845"/>
              <a:ext cx="36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7" name="Group 89"/>
          <p:cNvGrpSpPr>
            <a:grpSpLocks/>
          </p:cNvGrpSpPr>
          <p:nvPr/>
        </p:nvGrpSpPr>
        <p:grpSpPr bwMode="auto">
          <a:xfrm>
            <a:off x="6011863" y="4221163"/>
            <a:ext cx="1150937" cy="142875"/>
            <a:chOff x="3833" y="845"/>
            <a:chExt cx="725" cy="90"/>
          </a:xfrm>
        </p:grpSpPr>
        <p:sp>
          <p:nvSpPr>
            <p:cNvPr id="73818" name="Line 90"/>
            <p:cNvSpPr>
              <a:spLocks noChangeShapeType="1"/>
            </p:cNvSpPr>
            <p:nvPr/>
          </p:nvSpPr>
          <p:spPr bwMode="auto">
            <a:xfrm>
              <a:off x="3833" y="935"/>
              <a:ext cx="272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819" name="Line 91"/>
            <p:cNvSpPr>
              <a:spLocks noChangeShapeType="1"/>
            </p:cNvSpPr>
            <p:nvPr/>
          </p:nvSpPr>
          <p:spPr bwMode="auto">
            <a:xfrm flipV="1">
              <a:off x="4105" y="845"/>
              <a:ext cx="136" cy="9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820" name="Line 92"/>
            <p:cNvSpPr>
              <a:spLocks noChangeShapeType="1"/>
            </p:cNvSpPr>
            <p:nvPr/>
          </p:nvSpPr>
          <p:spPr bwMode="auto">
            <a:xfrm>
              <a:off x="4195" y="845"/>
              <a:ext cx="36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8" name="Group 93"/>
          <p:cNvGrpSpPr>
            <a:grpSpLocks/>
          </p:cNvGrpSpPr>
          <p:nvPr/>
        </p:nvGrpSpPr>
        <p:grpSpPr bwMode="auto">
          <a:xfrm>
            <a:off x="5940425" y="5661025"/>
            <a:ext cx="1150938" cy="142875"/>
            <a:chOff x="3833" y="845"/>
            <a:chExt cx="725" cy="90"/>
          </a:xfrm>
        </p:grpSpPr>
        <p:sp>
          <p:nvSpPr>
            <p:cNvPr id="73822" name="Line 94"/>
            <p:cNvSpPr>
              <a:spLocks noChangeShapeType="1"/>
            </p:cNvSpPr>
            <p:nvPr/>
          </p:nvSpPr>
          <p:spPr bwMode="auto">
            <a:xfrm>
              <a:off x="3833" y="935"/>
              <a:ext cx="272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823" name="Line 95"/>
            <p:cNvSpPr>
              <a:spLocks noChangeShapeType="1"/>
            </p:cNvSpPr>
            <p:nvPr/>
          </p:nvSpPr>
          <p:spPr bwMode="auto">
            <a:xfrm flipV="1">
              <a:off x="4105" y="845"/>
              <a:ext cx="136" cy="9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824" name="Line 96"/>
            <p:cNvSpPr>
              <a:spLocks noChangeShapeType="1"/>
            </p:cNvSpPr>
            <p:nvPr/>
          </p:nvSpPr>
          <p:spPr bwMode="auto">
            <a:xfrm>
              <a:off x="4195" y="845"/>
              <a:ext cx="36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9" name="Group 97"/>
          <p:cNvGrpSpPr>
            <a:grpSpLocks/>
          </p:cNvGrpSpPr>
          <p:nvPr/>
        </p:nvGrpSpPr>
        <p:grpSpPr bwMode="auto">
          <a:xfrm>
            <a:off x="323850" y="3429000"/>
            <a:ext cx="3432175" cy="2303463"/>
            <a:chOff x="385" y="2115"/>
            <a:chExt cx="2162" cy="1451"/>
          </a:xfrm>
        </p:grpSpPr>
        <p:sp>
          <p:nvSpPr>
            <p:cNvPr id="73826" name="Line 98"/>
            <p:cNvSpPr>
              <a:spLocks noChangeShapeType="1"/>
            </p:cNvSpPr>
            <p:nvPr/>
          </p:nvSpPr>
          <p:spPr bwMode="auto">
            <a:xfrm>
              <a:off x="385" y="2478"/>
              <a:ext cx="17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827" name="Text Box 99"/>
            <p:cNvSpPr txBox="1">
              <a:spLocks noChangeArrowheads="1"/>
            </p:cNvSpPr>
            <p:nvPr/>
          </p:nvSpPr>
          <p:spPr bwMode="auto">
            <a:xfrm>
              <a:off x="418" y="2188"/>
              <a:ext cx="5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/>
                <a:t>Load(t)</a:t>
              </a:r>
            </a:p>
          </p:txBody>
        </p:sp>
        <p:sp>
          <p:nvSpPr>
            <p:cNvPr id="73828" name="Text Box 100"/>
            <p:cNvSpPr txBox="1">
              <a:spLocks noChangeArrowheads="1"/>
            </p:cNvSpPr>
            <p:nvPr/>
          </p:nvSpPr>
          <p:spPr bwMode="auto">
            <a:xfrm>
              <a:off x="1008" y="2188"/>
              <a:ext cx="55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/>
                <a:t>Count(t)</a:t>
              </a:r>
            </a:p>
          </p:txBody>
        </p:sp>
        <p:sp>
          <p:nvSpPr>
            <p:cNvPr id="73829" name="Line 101"/>
            <p:cNvSpPr>
              <a:spLocks noChangeShapeType="1"/>
            </p:cNvSpPr>
            <p:nvPr/>
          </p:nvSpPr>
          <p:spPr bwMode="auto">
            <a:xfrm>
              <a:off x="1655" y="2115"/>
              <a:ext cx="0" cy="14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830" name="Text Box 102"/>
            <p:cNvSpPr txBox="1">
              <a:spLocks noChangeArrowheads="1"/>
            </p:cNvSpPr>
            <p:nvPr/>
          </p:nvSpPr>
          <p:spPr bwMode="auto">
            <a:xfrm>
              <a:off x="1701" y="2205"/>
              <a:ext cx="46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/>
                <a:t>Q(t+1)</a:t>
              </a:r>
            </a:p>
          </p:txBody>
        </p:sp>
        <p:grpSp>
          <p:nvGrpSpPr>
            <p:cNvPr id="20" name="Group 103"/>
            <p:cNvGrpSpPr>
              <a:grpSpLocks/>
            </p:cNvGrpSpPr>
            <p:nvPr/>
          </p:nvGrpSpPr>
          <p:grpSpPr bwMode="auto">
            <a:xfrm>
              <a:off x="567" y="2568"/>
              <a:ext cx="1873" cy="229"/>
              <a:chOff x="567" y="2597"/>
              <a:chExt cx="1873" cy="229"/>
            </a:xfrm>
          </p:grpSpPr>
          <p:sp>
            <p:nvSpPr>
              <p:cNvPr id="73832" name="Text Box 104"/>
              <p:cNvSpPr txBox="1">
                <a:spLocks noChangeArrowheads="1"/>
              </p:cNvSpPr>
              <p:nvPr/>
            </p:nvSpPr>
            <p:spPr bwMode="auto">
              <a:xfrm>
                <a:off x="567" y="2614"/>
                <a:ext cx="1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0</a:t>
                </a:r>
              </a:p>
            </p:txBody>
          </p:sp>
          <p:sp>
            <p:nvSpPr>
              <p:cNvPr id="73833" name="Text Box 105"/>
              <p:cNvSpPr txBox="1">
                <a:spLocks noChangeArrowheads="1"/>
              </p:cNvSpPr>
              <p:nvPr/>
            </p:nvSpPr>
            <p:spPr bwMode="auto">
              <a:xfrm>
                <a:off x="1111" y="2614"/>
                <a:ext cx="1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0</a:t>
                </a:r>
              </a:p>
            </p:txBody>
          </p:sp>
          <p:sp>
            <p:nvSpPr>
              <p:cNvPr id="73834" name="Text Box 106"/>
              <p:cNvSpPr txBox="1">
                <a:spLocks noChangeArrowheads="1"/>
              </p:cNvSpPr>
              <p:nvPr/>
            </p:nvSpPr>
            <p:spPr bwMode="auto">
              <a:xfrm>
                <a:off x="1688" y="2597"/>
                <a:ext cx="75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Q(t+1)=Q(t)</a:t>
                </a:r>
              </a:p>
            </p:txBody>
          </p:sp>
        </p:grpSp>
        <p:grpSp>
          <p:nvGrpSpPr>
            <p:cNvPr id="21" name="Group 107"/>
            <p:cNvGrpSpPr>
              <a:grpSpLocks/>
            </p:cNvGrpSpPr>
            <p:nvPr/>
          </p:nvGrpSpPr>
          <p:grpSpPr bwMode="auto">
            <a:xfrm>
              <a:off x="567" y="2840"/>
              <a:ext cx="1980" cy="229"/>
              <a:chOff x="567" y="2597"/>
              <a:chExt cx="1980" cy="229"/>
            </a:xfrm>
          </p:grpSpPr>
          <p:sp>
            <p:nvSpPr>
              <p:cNvPr id="73836" name="Text Box 108"/>
              <p:cNvSpPr txBox="1">
                <a:spLocks noChangeArrowheads="1"/>
              </p:cNvSpPr>
              <p:nvPr/>
            </p:nvSpPr>
            <p:spPr bwMode="auto">
              <a:xfrm>
                <a:off x="567" y="2614"/>
                <a:ext cx="1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0</a:t>
                </a:r>
              </a:p>
            </p:txBody>
          </p:sp>
          <p:sp>
            <p:nvSpPr>
              <p:cNvPr id="73837" name="Text Box 109"/>
              <p:cNvSpPr txBox="1">
                <a:spLocks noChangeArrowheads="1"/>
              </p:cNvSpPr>
              <p:nvPr/>
            </p:nvSpPr>
            <p:spPr bwMode="auto">
              <a:xfrm>
                <a:off x="1111" y="2614"/>
                <a:ext cx="1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1</a:t>
                </a:r>
              </a:p>
            </p:txBody>
          </p:sp>
          <p:sp>
            <p:nvSpPr>
              <p:cNvPr id="73838" name="Text Box 110"/>
              <p:cNvSpPr txBox="1">
                <a:spLocks noChangeArrowheads="1"/>
              </p:cNvSpPr>
              <p:nvPr/>
            </p:nvSpPr>
            <p:spPr bwMode="auto">
              <a:xfrm>
                <a:off x="1688" y="2597"/>
                <a:ext cx="859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Q(t+1)=Q(t)-1</a:t>
                </a:r>
              </a:p>
            </p:txBody>
          </p:sp>
        </p:grpSp>
        <p:grpSp>
          <p:nvGrpSpPr>
            <p:cNvPr id="22" name="Group 111"/>
            <p:cNvGrpSpPr>
              <a:grpSpLocks/>
            </p:cNvGrpSpPr>
            <p:nvPr/>
          </p:nvGrpSpPr>
          <p:grpSpPr bwMode="auto">
            <a:xfrm>
              <a:off x="567" y="3113"/>
              <a:ext cx="1873" cy="229"/>
              <a:chOff x="567" y="2597"/>
              <a:chExt cx="1873" cy="229"/>
            </a:xfrm>
          </p:grpSpPr>
          <p:sp>
            <p:nvSpPr>
              <p:cNvPr id="73840" name="Text Box 112"/>
              <p:cNvSpPr txBox="1">
                <a:spLocks noChangeArrowheads="1"/>
              </p:cNvSpPr>
              <p:nvPr/>
            </p:nvSpPr>
            <p:spPr bwMode="auto">
              <a:xfrm>
                <a:off x="567" y="2614"/>
                <a:ext cx="1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1</a:t>
                </a:r>
              </a:p>
            </p:txBody>
          </p:sp>
          <p:sp>
            <p:nvSpPr>
              <p:cNvPr id="73841" name="Text Box 113"/>
              <p:cNvSpPr txBox="1">
                <a:spLocks noChangeArrowheads="1"/>
              </p:cNvSpPr>
              <p:nvPr/>
            </p:nvSpPr>
            <p:spPr bwMode="auto">
              <a:xfrm>
                <a:off x="1111" y="2614"/>
                <a:ext cx="20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X</a:t>
                </a:r>
              </a:p>
            </p:txBody>
          </p:sp>
          <p:sp>
            <p:nvSpPr>
              <p:cNvPr id="73842" name="Text Box 114"/>
              <p:cNvSpPr txBox="1">
                <a:spLocks noChangeArrowheads="1"/>
              </p:cNvSpPr>
              <p:nvPr/>
            </p:nvSpPr>
            <p:spPr bwMode="auto">
              <a:xfrm>
                <a:off x="1688" y="2597"/>
                <a:ext cx="75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Q(t+1)=D(t)</a:t>
                </a:r>
              </a:p>
            </p:txBody>
          </p:sp>
        </p:grpSp>
      </p:grpSp>
      <p:sp>
        <p:nvSpPr>
          <p:cNvPr id="73843" name="AutoShape 115"/>
          <p:cNvSpPr>
            <a:spLocks noChangeArrowheads="1"/>
          </p:cNvSpPr>
          <p:nvPr/>
        </p:nvSpPr>
        <p:spPr bwMode="auto">
          <a:xfrm>
            <a:off x="395288" y="5013325"/>
            <a:ext cx="3384550" cy="35877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3492500" cy="1414462"/>
          </a:xfrm>
        </p:spPr>
        <p:txBody>
          <a:bodyPr/>
          <a:lstStyle/>
          <a:p>
            <a:r>
              <a:rPr lang="en-US" altLang="zh-TW" dirty="0" smtClean="0"/>
              <a:t>Solution</a:t>
            </a:r>
            <a:endParaRPr lang="en-US" altLang="zh-TW" dirty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2133600"/>
            <a:ext cx="3457575" cy="1366838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 typeface="Wingdings" pitchFamily="2" charset="2"/>
              <a:buAutoNum type="arabicParenBoth"/>
            </a:pPr>
            <a:r>
              <a:rPr lang="en-US" altLang="zh-TW" sz="1800">
                <a:solidFill>
                  <a:schemeClr val="hlink"/>
                </a:solidFill>
              </a:rPr>
              <a:t>draw the circuit framework for multiple functions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arenBoth"/>
            </a:pPr>
            <a:r>
              <a:rPr lang="en-US" altLang="zh-TW" sz="1800"/>
              <a:t>complete the part for counting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arenBoth"/>
            </a:pPr>
            <a:r>
              <a:rPr lang="en-US" altLang="zh-TW" sz="1800"/>
              <a:t>the complete circuit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987675" y="188913"/>
            <a:ext cx="5783263" cy="6192837"/>
            <a:chOff x="1882" y="119"/>
            <a:chExt cx="3643" cy="3901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4241" y="709"/>
              <a:ext cx="1277" cy="576"/>
              <a:chOff x="1202" y="1661"/>
              <a:chExt cx="1277" cy="576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1519" y="1661"/>
                <a:ext cx="480" cy="576"/>
                <a:chOff x="3833" y="1298"/>
                <a:chExt cx="480" cy="576"/>
              </a:xfrm>
            </p:grpSpPr>
            <p:sp>
              <p:nvSpPr>
                <p:cNvPr id="74759" name="Rectangle 7"/>
                <p:cNvSpPr>
                  <a:spLocks noChangeArrowheads="1"/>
                </p:cNvSpPr>
                <p:nvPr/>
              </p:nvSpPr>
              <p:spPr bwMode="auto">
                <a:xfrm>
                  <a:off x="3833" y="1298"/>
                  <a:ext cx="480" cy="57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74760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3835" y="1346"/>
                  <a:ext cx="208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/>
                    <a:t>D</a:t>
                  </a:r>
                </a:p>
              </p:txBody>
            </p:sp>
            <p:sp>
              <p:nvSpPr>
                <p:cNvPr id="74761" name="AutoShape 9"/>
                <p:cNvSpPr>
                  <a:spLocks noChangeArrowheads="1"/>
                </p:cNvSpPr>
                <p:nvPr/>
              </p:nvSpPr>
              <p:spPr bwMode="auto">
                <a:xfrm rot="5400000">
                  <a:off x="3835" y="1634"/>
                  <a:ext cx="144" cy="144"/>
                </a:xfrm>
                <a:prstGeom prst="triangle">
                  <a:avLst>
                    <a:gd name="adj" fmla="val 50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sp>
            <p:nvSpPr>
              <p:cNvPr id="74762" name="Line 10"/>
              <p:cNvSpPr>
                <a:spLocks noChangeShapeType="1"/>
              </p:cNvSpPr>
              <p:nvPr/>
            </p:nvSpPr>
            <p:spPr bwMode="auto">
              <a:xfrm>
                <a:off x="2018" y="1797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74763" name="Object 11"/>
              <p:cNvGraphicFramePr>
                <a:graphicFrameLocks noChangeAspect="1"/>
              </p:cNvGraphicFramePr>
              <p:nvPr/>
            </p:nvGraphicFramePr>
            <p:xfrm>
              <a:off x="2290" y="1661"/>
              <a:ext cx="189" cy="227"/>
            </p:xfrm>
            <a:graphic>
              <a:graphicData uri="http://schemas.openxmlformats.org/presentationml/2006/ole">
                <p:oleObj spid="_x0000_s35854" name="方程式" r:id="rId3" imgW="190440" imgH="228600" progId="Equation.3">
                  <p:embed/>
                </p:oleObj>
              </a:graphicData>
            </a:graphic>
          </p:graphicFrame>
          <p:sp>
            <p:nvSpPr>
              <p:cNvPr id="74764" name="Line 12"/>
              <p:cNvSpPr>
                <a:spLocks noChangeShapeType="1"/>
              </p:cNvSpPr>
              <p:nvPr/>
            </p:nvSpPr>
            <p:spPr bwMode="auto">
              <a:xfrm>
                <a:off x="1202" y="1797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4241" y="1616"/>
              <a:ext cx="1270" cy="576"/>
              <a:chOff x="1202" y="1661"/>
              <a:chExt cx="1270" cy="576"/>
            </a:xfrm>
          </p:grpSpPr>
          <p:grpSp>
            <p:nvGrpSpPr>
              <p:cNvPr id="6" name="Group 14"/>
              <p:cNvGrpSpPr>
                <a:grpSpLocks/>
              </p:cNvGrpSpPr>
              <p:nvPr/>
            </p:nvGrpSpPr>
            <p:grpSpPr bwMode="auto">
              <a:xfrm>
                <a:off x="1519" y="1661"/>
                <a:ext cx="480" cy="576"/>
                <a:chOff x="3833" y="1298"/>
                <a:chExt cx="480" cy="576"/>
              </a:xfrm>
            </p:grpSpPr>
            <p:sp>
              <p:nvSpPr>
                <p:cNvPr id="74767" name="Rectangle 15"/>
                <p:cNvSpPr>
                  <a:spLocks noChangeArrowheads="1"/>
                </p:cNvSpPr>
                <p:nvPr/>
              </p:nvSpPr>
              <p:spPr bwMode="auto">
                <a:xfrm>
                  <a:off x="3833" y="1298"/>
                  <a:ext cx="480" cy="57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74768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3835" y="1346"/>
                  <a:ext cx="208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/>
                    <a:t>D</a:t>
                  </a:r>
                </a:p>
              </p:txBody>
            </p:sp>
            <p:sp>
              <p:nvSpPr>
                <p:cNvPr id="74769" name="AutoShape 17"/>
                <p:cNvSpPr>
                  <a:spLocks noChangeArrowheads="1"/>
                </p:cNvSpPr>
                <p:nvPr/>
              </p:nvSpPr>
              <p:spPr bwMode="auto">
                <a:xfrm rot="5400000">
                  <a:off x="3835" y="1634"/>
                  <a:ext cx="144" cy="144"/>
                </a:xfrm>
                <a:prstGeom prst="triangle">
                  <a:avLst>
                    <a:gd name="adj" fmla="val 50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sp>
            <p:nvSpPr>
              <p:cNvPr id="74770" name="Line 18"/>
              <p:cNvSpPr>
                <a:spLocks noChangeShapeType="1"/>
              </p:cNvSpPr>
              <p:nvPr/>
            </p:nvSpPr>
            <p:spPr bwMode="auto">
              <a:xfrm>
                <a:off x="2018" y="1797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74771" name="Object 19"/>
              <p:cNvGraphicFramePr>
                <a:graphicFrameLocks noChangeAspect="1"/>
              </p:cNvGraphicFramePr>
              <p:nvPr/>
            </p:nvGraphicFramePr>
            <p:xfrm>
              <a:off x="2296" y="1667"/>
              <a:ext cx="176" cy="215"/>
            </p:xfrm>
            <a:graphic>
              <a:graphicData uri="http://schemas.openxmlformats.org/presentationml/2006/ole">
                <p:oleObj spid="_x0000_s35853" name="方程式" r:id="rId4" imgW="177480" imgH="215640" progId="Equation.3">
                  <p:embed/>
                </p:oleObj>
              </a:graphicData>
            </a:graphic>
          </p:graphicFrame>
          <p:sp>
            <p:nvSpPr>
              <p:cNvPr id="74772" name="Line 20"/>
              <p:cNvSpPr>
                <a:spLocks noChangeShapeType="1"/>
              </p:cNvSpPr>
              <p:nvPr/>
            </p:nvSpPr>
            <p:spPr bwMode="auto">
              <a:xfrm>
                <a:off x="1202" y="1797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7" name="Group 21"/>
            <p:cNvGrpSpPr>
              <a:grpSpLocks/>
            </p:cNvGrpSpPr>
            <p:nvPr/>
          </p:nvGrpSpPr>
          <p:grpSpPr bwMode="auto">
            <a:xfrm>
              <a:off x="4241" y="2523"/>
              <a:ext cx="1284" cy="576"/>
              <a:chOff x="1202" y="1661"/>
              <a:chExt cx="1284" cy="576"/>
            </a:xfrm>
          </p:grpSpPr>
          <p:grpSp>
            <p:nvGrpSpPr>
              <p:cNvPr id="8" name="Group 22"/>
              <p:cNvGrpSpPr>
                <a:grpSpLocks/>
              </p:cNvGrpSpPr>
              <p:nvPr/>
            </p:nvGrpSpPr>
            <p:grpSpPr bwMode="auto">
              <a:xfrm>
                <a:off x="1519" y="1661"/>
                <a:ext cx="480" cy="576"/>
                <a:chOff x="3833" y="1298"/>
                <a:chExt cx="480" cy="576"/>
              </a:xfrm>
            </p:grpSpPr>
            <p:sp>
              <p:nvSpPr>
                <p:cNvPr id="74775" name="Rectangle 23"/>
                <p:cNvSpPr>
                  <a:spLocks noChangeArrowheads="1"/>
                </p:cNvSpPr>
                <p:nvPr/>
              </p:nvSpPr>
              <p:spPr bwMode="auto">
                <a:xfrm>
                  <a:off x="3833" y="1298"/>
                  <a:ext cx="480" cy="57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74776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3835" y="1346"/>
                  <a:ext cx="208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/>
                    <a:t>D</a:t>
                  </a:r>
                </a:p>
              </p:txBody>
            </p:sp>
            <p:sp>
              <p:nvSpPr>
                <p:cNvPr id="74777" name="AutoShape 25"/>
                <p:cNvSpPr>
                  <a:spLocks noChangeArrowheads="1"/>
                </p:cNvSpPr>
                <p:nvPr/>
              </p:nvSpPr>
              <p:spPr bwMode="auto">
                <a:xfrm rot="5400000">
                  <a:off x="3835" y="1634"/>
                  <a:ext cx="144" cy="144"/>
                </a:xfrm>
                <a:prstGeom prst="triangle">
                  <a:avLst>
                    <a:gd name="adj" fmla="val 50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sp>
            <p:nvSpPr>
              <p:cNvPr id="74778" name="Line 26"/>
              <p:cNvSpPr>
                <a:spLocks noChangeShapeType="1"/>
              </p:cNvSpPr>
              <p:nvPr/>
            </p:nvSpPr>
            <p:spPr bwMode="auto">
              <a:xfrm>
                <a:off x="2018" y="1797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74779" name="Object 27"/>
              <p:cNvGraphicFramePr>
                <a:graphicFrameLocks noChangeAspect="1"/>
              </p:cNvGraphicFramePr>
              <p:nvPr/>
            </p:nvGraphicFramePr>
            <p:xfrm>
              <a:off x="2284" y="1667"/>
              <a:ext cx="202" cy="214"/>
            </p:xfrm>
            <a:graphic>
              <a:graphicData uri="http://schemas.openxmlformats.org/presentationml/2006/ole">
                <p:oleObj spid="_x0000_s35852" name="方程式" r:id="rId5" imgW="203040" imgH="215640" progId="Equation.3">
                  <p:embed/>
                </p:oleObj>
              </a:graphicData>
            </a:graphic>
          </p:graphicFrame>
          <p:sp>
            <p:nvSpPr>
              <p:cNvPr id="74780" name="Line 28"/>
              <p:cNvSpPr>
                <a:spLocks noChangeShapeType="1"/>
              </p:cNvSpPr>
              <p:nvPr/>
            </p:nvSpPr>
            <p:spPr bwMode="auto">
              <a:xfrm>
                <a:off x="1202" y="1797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9" name="Group 29"/>
            <p:cNvGrpSpPr>
              <a:grpSpLocks/>
            </p:cNvGrpSpPr>
            <p:nvPr/>
          </p:nvGrpSpPr>
          <p:grpSpPr bwMode="auto">
            <a:xfrm>
              <a:off x="4241" y="3430"/>
              <a:ext cx="1277" cy="576"/>
              <a:chOff x="1202" y="1661"/>
              <a:chExt cx="1277" cy="576"/>
            </a:xfrm>
          </p:grpSpPr>
          <p:grpSp>
            <p:nvGrpSpPr>
              <p:cNvPr id="10" name="Group 30"/>
              <p:cNvGrpSpPr>
                <a:grpSpLocks/>
              </p:cNvGrpSpPr>
              <p:nvPr/>
            </p:nvGrpSpPr>
            <p:grpSpPr bwMode="auto">
              <a:xfrm>
                <a:off x="1519" y="1661"/>
                <a:ext cx="480" cy="576"/>
                <a:chOff x="3833" y="1298"/>
                <a:chExt cx="480" cy="576"/>
              </a:xfrm>
            </p:grpSpPr>
            <p:sp>
              <p:nvSpPr>
                <p:cNvPr id="74783" name="Rectangle 31"/>
                <p:cNvSpPr>
                  <a:spLocks noChangeArrowheads="1"/>
                </p:cNvSpPr>
                <p:nvPr/>
              </p:nvSpPr>
              <p:spPr bwMode="auto">
                <a:xfrm>
                  <a:off x="3833" y="1298"/>
                  <a:ext cx="480" cy="57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74784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3835" y="1346"/>
                  <a:ext cx="208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/>
                    <a:t>D</a:t>
                  </a:r>
                </a:p>
              </p:txBody>
            </p:sp>
            <p:sp>
              <p:nvSpPr>
                <p:cNvPr id="74785" name="AutoShape 33"/>
                <p:cNvSpPr>
                  <a:spLocks noChangeArrowheads="1"/>
                </p:cNvSpPr>
                <p:nvPr/>
              </p:nvSpPr>
              <p:spPr bwMode="auto">
                <a:xfrm rot="5400000">
                  <a:off x="3835" y="1634"/>
                  <a:ext cx="144" cy="144"/>
                </a:xfrm>
                <a:prstGeom prst="triangle">
                  <a:avLst>
                    <a:gd name="adj" fmla="val 50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sp>
            <p:nvSpPr>
              <p:cNvPr id="74786" name="Line 34"/>
              <p:cNvSpPr>
                <a:spLocks noChangeShapeType="1"/>
              </p:cNvSpPr>
              <p:nvPr/>
            </p:nvSpPr>
            <p:spPr bwMode="auto">
              <a:xfrm>
                <a:off x="2018" y="1797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74787" name="Object 35"/>
              <p:cNvGraphicFramePr>
                <a:graphicFrameLocks noChangeAspect="1"/>
              </p:cNvGraphicFramePr>
              <p:nvPr/>
            </p:nvGraphicFramePr>
            <p:xfrm>
              <a:off x="2290" y="1661"/>
              <a:ext cx="189" cy="227"/>
            </p:xfrm>
            <a:graphic>
              <a:graphicData uri="http://schemas.openxmlformats.org/presentationml/2006/ole">
                <p:oleObj spid="_x0000_s35851" name="方程式" r:id="rId6" imgW="190440" imgH="228600" progId="Equation.3">
                  <p:embed/>
                </p:oleObj>
              </a:graphicData>
            </a:graphic>
          </p:graphicFrame>
          <p:sp>
            <p:nvSpPr>
              <p:cNvPr id="74788" name="Line 36"/>
              <p:cNvSpPr>
                <a:spLocks noChangeShapeType="1"/>
              </p:cNvSpPr>
              <p:nvPr/>
            </p:nvSpPr>
            <p:spPr bwMode="auto">
              <a:xfrm>
                <a:off x="1202" y="1797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74789" name="AutoShape 37"/>
            <p:cNvSpPr>
              <a:spLocks noChangeArrowheads="1"/>
            </p:cNvSpPr>
            <p:nvPr/>
          </p:nvSpPr>
          <p:spPr bwMode="auto">
            <a:xfrm rot="-5400000">
              <a:off x="3879" y="754"/>
              <a:ext cx="544" cy="181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MUX</a:t>
              </a:r>
            </a:p>
          </p:txBody>
        </p:sp>
        <p:sp>
          <p:nvSpPr>
            <p:cNvPr id="74790" name="AutoShape 38"/>
            <p:cNvSpPr>
              <a:spLocks noChangeArrowheads="1"/>
            </p:cNvSpPr>
            <p:nvPr/>
          </p:nvSpPr>
          <p:spPr bwMode="auto">
            <a:xfrm rot="-5400000">
              <a:off x="3879" y="1661"/>
              <a:ext cx="544" cy="181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MUX</a:t>
              </a:r>
            </a:p>
          </p:txBody>
        </p:sp>
        <p:sp>
          <p:nvSpPr>
            <p:cNvPr id="74791" name="AutoShape 39"/>
            <p:cNvSpPr>
              <a:spLocks noChangeArrowheads="1"/>
            </p:cNvSpPr>
            <p:nvPr/>
          </p:nvSpPr>
          <p:spPr bwMode="auto">
            <a:xfrm rot="-5400000">
              <a:off x="3879" y="2568"/>
              <a:ext cx="544" cy="181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MUX</a:t>
              </a:r>
            </a:p>
          </p:txBody>
        </p:sp>
        <p:sp>
          <p:nvSpPr>
            <p:cNvPr id="74792" name="AutoShape 40"/>
            <p:cNvSpPr>
              <a:spLocks noChangeArrowheads="1"/>
            </p:cNvSpPr>
            <p:nvPr/>
          </p:nvSpPr>
          <p:spPr bwMode="auto">
            <a:xfrm rot="-5400000">
              <a:off x="3879" y="3475"/>
              <a:ext cx="544" cy="181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MUX</a:t>
              </a:r>
            </a:p>
          </p:txBody>
        </p:sp>
        <p:sp>
          <p:nvSpPr>
            <p:cNvPr id="74793" name="Line 41"/>
            <p:cNvSpPr>
              <a:spLocks noChangeShapeType="1"/>
            </p:cNvSpPr>
            <p:nvPr/>
          </p:nvSpPr>
          <p:spPr bwMode="auto">
            <a:xfrm>
              <a:off x="3470" y="709"/>
              <a:ext cx="5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11" name="Group 42"/>
            <p:cNvGrpSpPr>
              <a:grpSpLocks/>
            </p:cNvGrpSpPr>
            <p:nvPr/>
          </p:nvGrpSpPr>
          <p:grpSpPr bwMode="auto">
            <a:xfrm>
              <a:off x="3606" y="800"/>
              <a:ext cx="453" cy="227"/>
              <a:chOff x="3152" y="709"/>
              <a:chExt cx="453" cy="227"/>
            </a:xfrm>
          </p:grpSpPr>
          <p:sp>
            <p:nvSpPr>
              <p:cNvPr id="74795" name="Line 43"/>
              <p:cNvSpPr>
                <a:spLocks noChangeShapeType="1"/>
              </p:cNvSpPr>
              <p:nvPr/>
            </p:nvSpPr>
            <p:spPr bwMode="auto">
              <a:xfrm>
                <a:off x="3379" y="845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74796" name="Object 44"/>
              <p:cNvGraphicFramePr>
                <a:graphicFrameLocks noChangeAspect="1"/>
              </p:cNvGraphicFramePr>
              <p:nvPr/>
            </p:nvGraphicFramePr>
            <p:xfrm>
              <a:off x="3152" y="709"/>
              <a:ext cx="202" cy="227"/>
            </p:xfrm>
            <a:graphic>
              <a:graphicData uri="http://schemas.openxmlformats.org/presentationml/2006/ole">
                <p:oleObj spid="_x0000_s35850" name="方程式" r:id="rId7" imgW="203040" imgH="228600" progId="Equation.3">
                  <p:embed/>
                </p:oleObj>
              </a:graphicData>
            </a:graphic>
          </p:graphicFrame>
        </p:grpSp>
        <p:grpSp>
          <p:nvGrpSpPr>
            <p:cNvPr id="12" name="Group 45"/>
            <p:cNvGrpSpPr>
              <a:grpSpLocks/>
            </p:cNvGrpSpPr>
            <p:nvPr/>
          </p:nvGrpSpPr>
          <p:grpSpPr bwMode="auto">
            <a:xfrm>
              <a:off x="3612" y="1758"/>
              <a:ext cx="447" cy="214"/>
              <a:chOff x="3158" y="715"/>
              <a:chExt cx="447" cy="214"/>
            </a:xfrm>
          </p:grpSpPr>
          <p:sp>
            <p:nvSpPr>
              <p:cNvPr id="74798" name="Line 46"/>
              <p:cNvSpPr>
                <a:spLocks noChangeShapeType="1"/>
              </p:cNvSpPr>
              <p:nvPr/>
            </p:nvSpPr>
            <p:spPr bwMode="auto">
              <a:xfrm>
                <a:off x="3379" y="845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74799" name="Object 47"/>
              <p:cNvGraphicFramePr>
                <a:graphicFrameLocks noChangeAspect="1"/>
              </p:cNvGraphicFramePr>
              <p:nvPr/>
            </p:nvGraphicFramePr>
            <p:xfrm>
              <a:off x="3158" y="715"/>
              <a:ext cx="189" cy="214"/>
            </p:xfrm>
            <a:graphic>
              <a:graphicData uri="http://schemas.openxmlformats.org/presentationml/2006/ole">
                <p:oleObj spid="_x0000_s35849" name="方程式" r:id="rId8" imgW="190440" imgH="215640" progId="Equation.3">
                  <p:embed/>
                </p:oleObj>
              </a:graphicData>
            </a:graphic>
          </p:graphicFrame>
        </p:grpSp>
        <p:grpSp>
          <p:nvGrpSpPr>
            <p:cNvPr id="13" name="Group 48"/>
            <p:cNvGrpSpPr>
              <a:grpSpLocks/>
            </p:cNvGrpSpPr>
            <p:nvPr/>
          </p:nvGrpSpPr>
          <p:grpSpPr bwMode="auto">
            <a:xfrm>
              <a:off x="3606" y="2665"/>
              <a:ext cx="453" cy="215"/>
              <a:chOff x="3152" y="715"/>
              <a:chExt cx="453" cy="215"/>
            </a:xfrm>
          </p:grpSpPr>
          <p:sp>
            <p:nvSpPr>
              <p:cNvPr id="74801" name="Line 49"/>
              <p:cNvSpPr>
                <a:spLocks noChangeShapeType="1"/>
              </p:cNvSpPr>
              <p:nvPr/>
            </p:nvSpPr>
            <p:spPr bwMode="auto">
              <a:xfrm>
                <a:off x="3379" y="845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74802" name="Object 50"/>
              <p:cNvGraphicFramePr>
                <a:graphicFrameLocks noChangeAspect="1"/>
              </p:cNvGraphicFramePr>
              <p:nvPr/>
            </p:nvGraphicFramePr>
            <p:xfrm>
              <a:off x="3152" y="715"/>
              <a:ext cx="202" cy="215"/>
            </p:xfrm>
            <a:graphic>
              <a:graphicData uri="http://schemas.openxmlformats.org/presentationml/2006/ole">
                <p:oleObj spid="_x0000_s35848" name="方程式" r:id="rId9" imgW="203040" imgH="215640" progId="Equation.3">
                  <p:embed/>
                </p:oleObj>
              </a:graphicData>
            </a:graphic>
          </p:graphicFrame>
        </p:grpSp>
        <p:grpSp>
          <p:nvGrpSpPr>
            <p:cNvPr id="14" name="Group 51"/>
            <p:cNvGrpSpPr>
              <a:grpSpLocks/>
            </p:cNvGrpSpPr>
            <p:nvPr/>
          </p:nvGrpSpPr>
          <p:grpSpPr bwMode="auto">
            <a:xfrm>
              <a:off x="3606" y="3566"/>
              <a:ext cx="453" cy="227"/>
              <a:chOff x="3152" y="709"/>
              <a:chExt cx="453" cy="227"/>
            </a:xfrm>
          </p:grpSpPr>
          <p:sp>
            <p:nvSpPr>
              <p:cNvPr id="74804" name="Line 52"/>
              <p:cNvSpPr>
                <a:spLocks noChangeShapeType="1"/>
              </p:cNvSpPr>
              <p:nvPr/>
            </p:nvSpPr>
            <p:spPr bwMode="auto">
              <a:xfrm>
                <a:off x="3379" y="845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74805" name="Object 53"/>
              <p:cNvGraphicFramePr>
                <a:graphicFrameLocks noChangeAspect="1"/>
              </p:cNvGraphicFramePr>
              <p:nvPr/>
            </p:nvGraphicFramePr>
            <p:xfrm>
              <a:off x="3152" y="709"/>
              <a:ext cx="202" cy="227"/>
            </p:xfrm>
            <a:graphic>
              <a:graphicData uri="http://schemas.openxmlformats.org/presentationml/2006/ole">
                <p:oleObj spid="_x0000_s35847" name="方程式" r:id="rId10" imgW="203040" imgH="228600" progId="Equation.3">
                  <p:embed/>
                </p:oleObj>
              </a:graphicData>
            </a:graphic>
          </p:graphicFrame>
        </p:grpSp>
        <p:sp>
          <p:nvSpPr>
            <p:cNvPr id="74806" name="AutoShape 54"/>
            <p:cNvSpPr>
              <a:spLocks noChangeArrowheads="1"/>
            </p:cNvSpPr>
            <p:nvPr/>
          </p:nvSpPr>
          <p:spPr bwMode="auto">
            <a:xfrm>
              <a:off x="2608" y="164"/>
              <a:ext cx="862" cy="3856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combinational</a:t>
              </a:r>
            </a:p>
            <a:p>
              <a:pPr algn="ctr"/>
              <a:r>
                <a:rPr lang="en-US" altLang="zh-TW"/>
                <a:t>circuit</a:t>
              </a:r>
            </a:p>
            <a:p>
              <a:pPr algn="ctr"/>
              <a:r>
                <a:rPr lang="en-US" altLang="zh-TW"/>
                <a:t>(A=Q-1)</a:t>
              </a:r>
            </a:p>
          </p:txBody>
        </p:sp>
        <p:graphicFrame>
          <p:nvGraphicFramePr>
            <p:cNvPr id="74807" name="Object 55"/>
            <p:cNvGraphicFramePr>
              <a:graphicFrameLocks noChangeAspect="1"/>
            </p:cNvGraphicFramePr>
            <p:nvPr/>
          </p:nvGraphicFramePr>
          <p:xfrm>
            <a:off x="3606" y="482"/>
            <a:ext cx="227" cy="272"/>
          </p:xfrm>
          <a:graphic>
            <a:graphicData uri="http://schemas.openxmlformats.org/presentationml/2006/ole">
              <p:oleObj spid="_x0000_s35843" name="方程式" r:id="rId11" imgW="190440" imgH="228600" progId="Equation.3">
                <p:embed/>
              </p:oleObj>
            </a:graphicData>
          </a:graphic>
        </p:graphicFrame>
        <p:sp>
          <p:nvSpPr>
            <p:cNvPr id="74808" name="Line 56"/>
            <p:cNvSpPr>
              <a:spLocks noChangeShapeType="1"/>
            </p:cNvSpPr>
            <p:nvPr/>
          </p:nvSpPr>
          <p:spPr bwMode="auto">
            <a:xfrm>
              <a:off x="3470" y="1661"/>
              <a:ext cx="5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74809" name="Object 57"/>
            <p:cNvGraphicFramePr>
              <a:graphicFrameLocks noChangeAspect="1"/>
            </p:cNvGraphicFramePr>
            <p:nvPr/>
          </p:nvGraphicFramePr>
          <p:xfrm>
            <a:off x="3651" y="1434"/>
            <a:ext cx="211" cy="257"/>
          </p:xfrm>
          <a:graphic>
            <a:graphicData uri="http://schemas.openxmlformats.org/presentationml/2006/ole">
              <p:oleObj spid="_x0000_s35844" name="方程式" r:id="rId12" imgW="177480" imgH="215640" progId="Equation.3">
                <p:embed/>
              </p:oleObj>
            </a:graphicData>
          </a:graphic>
        </p:graphicFrame>
        <p:sp>
          <p:nvSpPr>
            <p:cNvPr id="74810" name="Line 58"/>
            <p:cNvSpPr>
              <a:spLocks noChangeShapeType="1"/>
            </p:cNvSpPr>
            <p:nvPr/>
          </p:nvSpPr>
          <p:spPr bwMode="auto">
            <a:xfrm>
              <a:off x="3470" y="2614"/>
              <a:ext cx="5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74811" name="Object 59"/>
            <p:cNvGraphicFramePr>
              <a:graphicFrameLocks noChangeAspect="1"/>
            </p:cNvGraphicFramePr>
            <p:nvPr/>
          </p:nvGraphicFramePr>
          <p:xfrm>
            <a:off x="3606" y="2341"/>
            <a:ext cx="227" cy="256"/>
          </p:xfrm>
          <a:graphic>
            <a:graphicData uri="http://schemas.openxmlformats.org/presentationml/2006/ole">
              <p:oleObj spid="_x0000_s35845" name="方程式" r:id="rId13" imgW="190440" imgH="215640" progId="Equation.3">
                <p:embed/>
              </p:oleObj>
            </a:graphicData>
          </a:graphic>
        </p:graphicFrame>
        <p:sp>
          <p:nvSpPr>
            <p:cNvPr id="74812" name="Line 60"/>
            <p:cNvSpPr>
              <a:spLocks noChangeShapeType="1"/>
            </p:cNvSpPr>
            <p:nvPr/>
          </p:nvSpPr>
          <p:spPr bwMode="auto">
            <a:xfrm>
              <a:off x="3470" y="3475"/>
              <a:ext cx="5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74813" name="Object 61"/>
            <p:cNvGraphicFramePr>
              <a:graphicFrameLocks noChangeAspect="1"/>
            </p:cNvGraphicFramePr>
            <p:nvPr/>
          </p:nvGraphicFramePr>
          <p:xfrm>
            <a:off x="3651" y="3249"/>
            <a:ext cx="227" cy="272"/>
          </p:xfrm>
          <a:graphic>
            <a:graphicData uri="http://schemas.openxmlformats.org/presentationml/2006/ole">
              <p:oleObj spid="_x0000_s35846" name="方程式" r:id="rId14" imgW="190440" imgH="228600" progId="Equation.3">
                <p:embed/>
              </p:oleObj>
            </a:graphicData>
          </a:graphic>
        </p:graphicFrame>
        <p:sp>
          <p:nvSpPr>
            <p:cNvPr id="74814" name="Oval 62"/>
            <p:cNvSpPr>
              <a:spLocks noChangeArrowheads="1"/>
            </p:cNvSpPr>
            <p:nvPr/>
          </p:nvSpPr>
          <p:spPr bwMode="auto">
            <a:xfrm>
              <a:off x="5148" y="799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4815" name="Oval 63"/>
            <p:cNvSpPr>
              <a:spLocks noChangeArrowheads="1"/>
            </p:cNvSpPr>
            <p:nvPr/>
          </p:nvSpPr>
          <p:spPr bwMode="auto">
            <a:xfrm>
              <a:off x="5148" y="1706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4816" name="Oval 64"/>
            <p:cNvSpPr>
              <a:spLocks noChangeArrowheads="1"/>
            </p:cNvSpPr>
            <p:nvPr/>
          </p:nvSpPr>
          <p:spPr bwMode="auto">
            <a:xfrm>
              <a:off x="5148" y="2614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4817" name="Oval 65"/>
            <p:cNvSpPr>
              <a:spLocks noChangeArrowheads="1"/>
            </p:cNvSpPr>
            <p:nvPr/>
          </p:nvSpPr>
          <p:spPr bwMode="auto">
            <a:xfrm>
              <a:off x="5148" y="3521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4818" name="Line 66"/>
            <p:cNvSpPr>
              <a:spLocks noChangeShapeType="1"/>
            </p:cNvSpPr>
            <p:nvPr/>
          </p:nvSpPr>
          <p:spPr bwMode="auto">
            <a:xfrm flipH="1">
              <a:off x="3470" y="391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4819" name="Line 67"/>
            <p:cNvSpPr>
              <a:spLocks noChangeShapeType="1"/>
            </p:cNvSpPr>
            <p:nvPr/>
          </p:nvSpPr>
          <p:spPr bwMode="auto">
            <a:xfrm flipH="1">
              <a:off x="3470" y="1344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4820" name="Line 68"/>
            <p:cNvSpPr>
              <a:spLocks noChangeShapeType="1"/>
            </p:cNvSpPr>
            <p:nvPr/>
          </p:nvSpPr>
          <p:spPr bwMode="auto">
            <a:xfrm flipH="1">
              <a:off x="3470" y="2251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4821" name="Line 69"/>
            <p:cNvSpPr>
              <a:spLocks noChangeShapeType="1"/>
            </p:cNvSpPr>
            <p:nvPr/>
          </p:nvSpPr>
          <p:spPr bwMode="auto">
            <a:xfrm flipH="1">
              <a:off x="3470" y="3203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74822" name="AutoShape 70"/>
            <p:cNvCxnSpPr>
              <a:cxnSpLocks noChangeShapeType="1"/>
              <a:stCxn id="74814" idx="0"/>
              <a:endCxn id="74818" idx="0"/>
            </p:cNvCxnSpPr>
            <p:nvPr/>
          </p:nvCxnSpPr>
          <p:spPr bwMode="auto">
            <a:xfrm rot="5400000" flipH="1">
              <a:off x="4321" y="-52"/>
              <a:ext cx="408" cy="1293"/>
            </a:xfrm>
            <a:prstGeom prst="bentConnector3">
              <a:avLst>
                <a:gd name="adj1" fmla="val 101468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cxnSp>
        <p:cxnSp>
          <p:nvCxnSpPr>
            <p:cNvPr id="74823" name="AutoShape 71"/>
            <p:cNvCxnSpPr>
              <a:cxnSpLocks noChangeShapeType="1"/>
              <a:stCxn id="74815" idx="1"/>
              <a:endCxn id="74819" idx="0"/>
            </p:cNvCxnSpPr>
            <p:nvPr/>
          </p:nvCxnSpPr>
          <p:spPr bwMode="auto">
            <a:xfrm rot="5400000" flipH="1">
              <a:off x="4332" y="890"/>
              <a:ext cx="369" cy="1277"/>
            </a:xfrm>
            <a:prstGeom prst="bentConnector3">
              <a:avLst>
                <a:gd name="adj1" fmla="val 10135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cxnSp>
        <p:cxnSp>
          <p:nvCxnSpPr>
            <p:cNvPr id="74824" name="AutoShape 72"/>
            <p:cNvCxnSpPr>
              <a:cxnSpLocks noChangeShapeType="1"/>
              <a:stCxn id="74816" idx="2"/>
              <a:endCxn id="74820" idx="0"/>
            </p:cNvCxnSpPr>
            <p:nvPr/>
          </p:nvCxnSpPr>
          <p:spPr bwMode="auto">
            <a:xfrm rot="10800000">
              <a:off x="3878" y="2251"/>
              <a:ext cx="1270" cy="386"/>
            </a:xfrm>
            <a:prstGeom prst="bentConnector4">
              <a:avLst>
                <a:gd name="adj1" fmla="val -1028"/>
                <a:gd name="adj2" fmla="val 102329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cxnSp>
        <p:cxnSp>
          <p:nvCxnSpPr>
            <p:cNvPr id="74825" name="AutoShape 73"/>
            <p:cNvCxnSpPr>
              <a:cxnSpLocks noChangeShapeType="1"/>
              <a:stCxn id="74817" idx="0"/>
              <a:endCxn id="74821" idx="0"/>
            </p:cNvCxnSpPr>
            <p:nvPr/>
          </p:nvCxnSpPr>
          <p:spPr bwMode="auto">
            <a:xfrm rot="5400000" flipH="1">
              <a:off x="4366" y="2715"/>
              <a:ext cx="318" cy="1293"/>
            </a:xfrm>
            <a:prstGeom prst="bentConnector3">
              <a:avLst>
                <a:gd name="adj1" fmla="val 9874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cxnSp>
        <p:sp>
          <p:nvSpPr>
            <p:cNvPr id="74826" name="Line 74"/>
            <p:cNvSpPr>
              <a:spLocks noChangeShapeType="1"/>
            </p:cNvSpPr>
            <p:nvPr/>
          </p:nvSpPr>
          <p:spPr bwMode="auto">
            <a:xfrm>
              <a:off x="2290" y="3521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4827" name="Text Box 75"/>
            <p:cNvSpPr txBox="1">
              <a:spLocks noChangeArrowheads="1"/>
            </p:cNvSpPr>
            <p:nvPr/>
          </p:nvSpPr>
          <p:spPr bwMode="auto">
            <a:xfrm>
              <a:off x="1882" y="3430"/>
              <a:ext cx="42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/>
                <a:t>Count</a:t>
              </a:r>
            </a:p>
          </p:txBody>
        </p:sp>
        <p:sp>
          <p:nvSpPr>
            <p:cNvPr id="74828" name="Text Box 76"/>
            <p:cNvSpPr txBox="1">
              <a:spLocks noChangeArrowheads="1"/>
            </p:cNvSpPr>
            <p:nvPr/>
          </p:nvSpPr>
          <p:spPr bwMode="auto">
            <a:xfrm>
              <a:off x="3969" y="119"/>
              <a:ext cx="51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hlink"/>
                  </a:solidFill>
                </a:rPr>
                <a:t>Load=0</a:t>
              </a:r>
            </a:p>
          </p:txBody>
        </p:sp>
        <p:sp>
          <p:nvSpPr>
            <p:cNvPr id="74829" name="Line 77"/>
            <p:cNvSpPr>
              <a:spLocks noChangeShapeType="1"/>
            </p:cNvSpPr>
            <p:nvPr/>
          </p:nvSpPr>
          <p:spPr bwMode="auto">
            <a:xfrm>
              <a:off x="4150" y="300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4830" name="Line 78"/>
            <p:cNvSpPr>
              <a:spLocks noChangeShapeType="1"/>
            </p:cNvSpPr>
            <p:nvPr/>
          </p:nvSpPr>
          <p:spPr bwMode="auto">
            <a:xfrm>
              <a:off x="4150" y="1071"/>
              <a:ext cx="0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4831" name="Line 79"/>
            <p:cNvSpPr>
              <a:spLocks noChangeShapeType="1"/>
            </p:cNvSpPr>
            <p:nvPr/>
          </p:nvSpPr>
          <p:spPr bwMode="auto">
            <a:xfrm>
              <a:off x="4150" y="1979"/>
              <a:ext cx="0" cy="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4832" name="Line 80"/>
            <p:cNvSpPr>
              <a:spLocks noChangeShapeType="1"/>
            </p:cNvSpPr>
            <p:nvPr/>
          </p:nvSpPr>
          <p:spPr bwMode="auto">
            <a:xfrm>
              <a:off x="4150" y="2840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5" name="Group 81"/>
          <p:cNvGrpSpPr>
            <a:grpSpLocks/>
          </p:cNvGrpSpPr>
          <p:nvPr/>
        </p:nvGrpSpPr>
        <p:grpSpPr bwMode="auto">
          <a:xfrm>
            <a:off x="5508625" y="1125538"/>
            <a:ext cx="1727200" cy="215900"/>
            <a:chOff x="3470" y="709"/>
            <a:chExt cx="1088" cy="136"/>
          </a:xfrm>
        </p:grpSpPr>
        <p:sp>
          <p:nvSpPr>
            <p:cNvPr id="74834" name="Line 82"/>
            <p:cNvSpPr>
              <a:spLocks noChangeShapeType="1"/>
            </p:cNvSpPr>
            <p:nvPr/>
          </p:nvSpPr>
          <p:spPr bwMode="auto">
            <a:xfrm>
              <a:off x="3470" y="709"/>
              <a:ext cx="589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4835" name="Line 83"/>
            <p:cNvSpPr>
              <a:spLocks noChangeShapeType="1"/>
            </p:cNvSpPr>
            <p:nvPr/>
          </p:nvSpPr>
          <p:spPr bwMode="auto">
            <a:xfrm>
              <a:off x="4059" y="709"/>
              <a:ext cx="182" cy="13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4836" name="Line 84"/>
            <p:cNvSpPr>
              <a:spLocks noChangeShapeType="1"/>
            </p:cNvSpPr>
            <p:nvPr/>
          </p:nvSpPr>
          <p:spPr bwMode="auto">
            <a:xfrm>
              <a:off x="4195" y="845"/>
              <a:ext cx="36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6" name="Group 85"/>
          <p:cNvGrpSpPr>
            <a:grpSpLocks/>
          </p:cNvGrpSpPr>
          <p:nvPr/>
        </p:nvGrpSpPr>
        <p:grpSpPr bwMode="auto">
          <a:xfrm>
            <a:off x="323850" y="3429000"/>
            <a:ext cx="3478213" cy="2303463"/>
            <a:chOff x="385" y="2115"/>
            <a:chExt cx="2191" cy="1451"/>
          </a:xfrm>
        </p:grpSpPr>
        <p:sp>
          <p:nvSpPr>
            <p:cNvPr id="74838" name="Line 86"/>
            <p:cNvSpPr>
              <a:spLocks noChangeShapeType="1"/>
            </p:cNvSpPr>
            <p:nvPr/>
          </p:nvSpPr>
          <p:spPr bwMode="auto">
            <a:xfrm>
              <a:off x="385" y="2478"/>
              <a:ext cx="17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4839" name="Text Box 87"/>
            <p:cNvSpPr txBox="1">
              <a:spLocks noChangeArrowheads="1"/>
            </p:cNvSpPr>
            <p:nvPr/>
          </p:nvSpPr>
          <p:spPr bwMode="auto">
            <a:xfrm>
              <a:off x="418" y="2188"/>
              <a:ext cx="5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/>
                <a:t>Load(t)</a:t>
              </a:r>
            </a:p>
          </p:txBody>
        </p:sp>
        <p:sp>
          <p:nvSpPr>
            <p:cNvPr id="74840" name="Text Box 88"/>
            <p:cNvSpPr txBox="1">
              <a:spLocks noChangeArrowheads="1"/>
            </p:cNvSpPr>
            <p:nvPr/>
          </p:nvSpPr>
          <p:spPr bwMode="auto">
            <a:xfrm>
              <a:off x="1008" y="2188"/>
              <a:ext cx="55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/>
                <a:t>Count(t)</a:t>
              </a:r>
            </a:p>
          </p:txBody>
        </p:sp>
        <p:sp>
          <p:nvSpPr>
            <p:cNvPr id="74841" name="Line 89"/>
            <p:cNvSpPr>
              <a:spLocks noChangeShapeType="1"/>
            </p:cNvSpPr>
            <p:nvPr/>
          </p:nvSpPr>
          <p:spPr bwMode="auto">
            <a:xfrm>
              <a:off x="1655" y="2115"/>
              <a:ext cx="0" cy="14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4842" name="Text Box 90"/>
            <p:cNvSpPr txBox="1">
              <a:spLocks noChangeArrowheads="1"/>
            </p:cNvSpPr>
            <p:nvPr/>
          </p:nvSpPr>
          <p:spPr bwMode="auto">
            <a:xfrm>
              <a:off x="1701" y="2205"/>
              <a:ext cx="46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/>
                <a:t>Q(t+1)</a:t>
              </a:r>
            </a:p>
          </p:txBody>
        </p:sp>
        <p:grpSp>
          <p:nvGrpSpPr>
            <p:cNvPr id="17" name="Group 91"/>
            <p:cNvGrpSpPr>
              <a:grpSpLocks/>
            </p:cNvGrpSpPr>
            <p:nvPr/>
          </p:nvGrpSpPr>
          <p:grpSpPr bwMode="auto">
            <a:xfrm>
              <a:off x="567" y="2568"/>
              <a:ext cx="1873" cy="229"/>
              <a:chOff x="567" y="2597"/>
              <a:chExt cx="1873" cy="229"/>
            </a:xfrm>
          </p:grpSpPr>
          <p:sp>
            <p:nvSpPr>
              <p:cNvPr id="74844" name="Text Box 92"/>
              <p:cNvSpPr txBox="1">
                <a:spLocks noChangeArrowheads="1"/>
              </p:cNvSpPr>
              <p:nvPr/>
            </p:nvSpPr>
            <p:spPr bwMode="auto">
              <a:xfrm>
                <a:off x="567" y="2614"/>
                <a:ext cx="1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0</a:t>
                </a:r>
              </a:p>
            </p:txBody>
          </p:sp>
          <p:sp>
            <p:nvSpPr>
              <p:cNvPr id="74845" name="Text Box 93"/>
              <p:cNvSpPr txBox="1">
                <a:spLocks noChangeArrowheads="1"/>
              </p:cNvSpPr>
              <p:nvPr/>
            </p:nvSpPr>
            <p:spPr bwMode="auto">
              <a:xfrm>
                <a:off x="1111" y="2614"/>
                <a:ext cx="1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0</a:t>
                </a:r>
              </a:p>
            </p:txBody>
          </p:sp>
          <p:sp>
            <p:nvSpPr>
              <p:cNvPr id="74846" name="Text Box 94"/>
              <p:cNvSpPr txBox="1">
                <a:spLocks noChangeArrowheads="1"/>
              </p:cNvSpPr>
              <p:nvPr/>
            </p:nvSpPr>
            <p:spPr bwMode="auto">
              <a:xfrm>
                <a:off x="1688" y="2597"/>
                <a:ext cx="75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Q(t+1)=Q(t)</a:t>
                </a:r>
              </a:p>
            </p:txBody>
          </p:sp>
        </p:grpSp>
        <p:grpSp>
          <p:nvGrpSpPr>
            <p:cNvPr id="18" name="Group 95"/>
            <p:cNvGrpSpPr>
              <a:grpSpLocks/>
            </p:cNvGrpSpPr>
            <p:nvPr/>
          </p:nvGrpSpPr>
          <p:grpSpPr bwMode="auto">
            <a:xfrm>
              <a:off x="567" y="2840"/>
              <a:ext cx="2009" cy="229"/>
              <a:chOff x="567" y="2597"/>
              <a:chExt cx="2009" cy="229"/>
            </a:xfrm>
          </p:grpSpPr>
          <p:sp>
            <p:nvSpPr>
              <p:cNvPr id="74848" name="Text Box 96"/>
              <p:cNvSpPr txBox="1">
                <a:spLocks noChangeArrowheads="1"/>
              </p:cNvSpPr>
              <p:nvPr/>
            </p:nvSpPr>
            <p:spPr bwMode="auto">
              <a:xfrm>
                <a:off x="567" y="2614"/>
                <a:ext cx="1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0</a:t>
                </a:r>
              </a:p>
            </p:txBody>
          </p:sp>
          <p:sp>
            <p:nvSpPr>
              <p:cNvPr id="74849" name="Text Box 97"/>
              <p:cNvSpPr txBox="1">
                <a:spLocks noChangeArrowheads="1"/>
              </p:cNvSpPr>
              <p:nvPr/>
            </p:nvSpPr>
            <p:spPr bwMode="auto">
              <a:xfrm>
                <a:off x="1111" y="2614"/>
                <a:ext cx="1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1</a:t>
                </a:r>
              </a:p>
            </p:txBody>
          </p:sp>
          <p:sp>
            <p:nvSpPr>
              <p:cNvPr id="74850" name="Text Box 98"/>
              <p:cNvSpPr txBox="1">
                <a:spLocks noChangeArrowheads="1"/>
              </p:cNvSpPr>
              <p:nvPr/>
            </p:nvSpPr>
            <p:spPr bwMode="auto">
              <a:xfrm>
                <a:off x="1688" y="2597"/>
                <a:ext cx="8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Q(t+1)=Q(t)+1</a:t>
                </a:r>
              </a:p>
            </p:txBody>
          </p:sp>
        </p:grpSp>
        <p:grpSp>
          <p:nvGrpSpPr>
            <p:cNvPr id="19" name="Group 99"/>
            <p:cNvGrpSpPr>
              <a:grpSpLocks/>
            </p:cNvGrpSpPr>
            <p:nvPr/>
          </p:nvGrpSpPr>
          <p:grpSpPr bwMode="auto">
            <a:xfrm>
              <a:off x="567" y="3113"/>
              <a:ext cx="1873" cy="229"/>
              <a:chOff x="567" y="2597"/>
              <a:chExt cx="1873" cy="229"/>
            </a:xfrm>
          </p:grpSpPr>
          <p:sp>
            <p:nvSpPr>
              <p:cNvPr id="74852" name="Text Box 100"/>
              <p:cNvSpPr txBox="1">
                <a:spLocks noChangeArrowheads="1"/>
              </p:cNvSpPr>
              <p:nvPr/>
            </p:nvSpPr>
            <p:spPr bwMode="auto">
              <a:xfrm>
                <a:off x="567" y="2614"/>
                <a:ext cx="1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1</a:t>
                </a:r>
              </a:p>
            </p:txBody>
          </p:sp>
          <p:sp>
            <p:nvSpPr>
              <p:cNvPr id="74853" name="Text Box 101"/>
              <p:cNvSpPr txBox="1">
                <a:spLocks noChangeArrowheads="1"/>
              </p:cNvSpPr>
              <p:nvPr/>
            </p:nvSpPr>
            <p:spPr bwMode="auto">
              <a:xfrm>
                <a:off x="1111" y="2614"/>
                <a:ext cx="20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X</a:t>
                </a:r>
              </a:p>
            </p:txBody>
          </p:sp>
          <p:sp>
            <p:nvSpPr>
              <p:cNvPr id="74854" name="Text Box 102"/>
              <p:cNvSpPr txBox="1">
                <a:spLocks noChangeArrowheads="1"/>
              </p:cNvSpPr>
              <p:nvPr/>
            </p:nvSpPr>
            <p:spPr bwMode="auto">
              <a:xfrm>
                <a:off x="1688" y="2597"/>
                <a:ext cx="75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Q(t+1)=D(t)</a:t>
                </a:r>
              </a:p>
            </p:txBody>
          </p:sp>
        </p:grpSp>
      </p:grpSp>
      <p:sp>
        <p:nvSpPr>
          <p:cNvPr id="74855" name="AutoShape 103"/>
          <p:cNvSpPr>
            <a:spLocks noChangeArrowheads="1"/>
          </p:cNvSpPr>
          <p:nvPr/>
        </p:nvSpPr>
        <p:spPr bwMode="auto">
          <a:xfrm>
            <a:off x="395288" y="4149725"/>
            <a:ext cx="3384550" cy="863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20" name="Group 104"/>
          <p:cNvGrpSpPr>
            <a:grpSpLocks/>
          </p:cNvGrpSpPr>
          <p:nvPr/>
        </p:nvGrpSpPr>
        <p:grpSpPr bwMode="auto">
          <a:xfrm>
            <a:off x="5508625" y="2565400"/>
            <a:ext cx="1727200" cy="215900"/>
            <a:chOff x="3470" y="709"/>
            <a:chExt cx="1088" cy="136"/>
          </a:xfrm>
        </p:grpSpPr>
        <p:sp>
          <p:nvSpPr>
            <p:cNvPr id="74857" name="Line 105"/>
            <p:cNvSpPr>
              <a:spLocks noChangeShapeType="1"/>
            </p:cNvSpPr>
            <p:nvPr/>
          </p:nvSpPr>
          <p:spPr bwMode="auto">
            <a:xfrm>
              <a:off x="3470" y="709"/>
              <a:ext cx="589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4858" name="Line 106"/>
            <p:cNvSpPr>
              <a:spLocks noChangeShapeType="1"/>
            </p:cNvSpPr>
            <p:nvPr/>
          </p:nvSpPr>
          <p:spPr bwMode="auto">
            <a:xfrm>
              <a:off x="4059" y="709"/>
              <a:ext cx="182" cy="13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4859" name="Line 107"/>
            <p:cNvSpPr>
              <a:spLocks noChangeShapeType="1"/>
            </p:cNvSpPr>
            <p:nvPr/>
          </p:nvSpPr>
          <p:spPr bwMode="auto">
            <a:xfrm>
              <a:off x="4195" y="845"/>
              <a:ext cx="36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21" name="Group 108"/>
          <p:cNvGrpSpPr>
            <a:grpSpLocks/>
          </p:cNvGrpSpPr>
          <p:nvPr/>
        </p:nvGrpSpPr>
        <p:grpSpPr bwMode="auto">
          <a:xfrm>
            <a:off x="5508625" y="4076700"/>
            <a:ext cx="1727200" cy="215900"/>
            <a:chOff x="3470" y="709"/>
            <a:chExt cx="1088" cy="136"/>
          </a:xfrm>
        </p:grpSpPr>
        <p:sp>
          <p:nvSpPr>
            <p:cNvPr id="74861" name="Line 109"/>
            <p:cNvSpPr>
              <a:spLocks noChangeShapeType="1"/>
            </p:cNvSpPr>
            <p:nvPr/>
          </p:nvSpPr>
          <p:spPr bwMode="auto">
            <a:xfrm>
              <a:off x="3470" y="709"/>
              <a:ext cx="589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4862" name="Line 110"/>
            <p:cNvSpPr>
              <a:spLocks noChangeShapeType="1"/>
            </p:cNvSpPr>
            <p:nvPr/>
          </p:nvSpPr>
          <p:spPr bwMode="auto">
            <a:xfrm>
              <a:off x="4059" y="709"/>
              <a:ext cx="182" cy="13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4863" name="Line 111"/>
            <p:cNvSpPr>
              <a:spLocks noChangeShapeType="1"/>
            </p:cNvSpPr>
            <p:nvPr/>
          </p:nvSpPr>
          <p:spPr bwMode="auto">
            <a:xfrm>
              <a:off x="4195" y="845"/>
              <a:ext cx="36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22" name="Group 112"/>
          <p:cNvGrpSpPr>
            <a:grpSpLocks/>
          </p:cNvGrpSpPr>
          <p:nvPr/>
        </p:nvGrpSpPr>
        <p:grpSpPr bwMode="auto">
          <a:xfrm>
            <a:off x="5508625" y="5445125"/>
            <a:ext cx="1727200" cy="215900"/>
            <a:chOff x="3470" y="709"/>
            <a:chExt cx="1088" cy="136"/>
          </a:xfrm>
        </p:grpSpPr>
        <p:sp>
          <p:nvSpPr>
            <p:cNvPr id="74865" name="Line 113"/>
            <p:cNvSpPr>
              <a:spLocks noChangeShapeType="1"/>
            </p:cNvSpPr>
            <p:nvPr/>
          </p:nvSpPr>
          <p:spPr bwMode="auto">
            <a:xfrm>
              <a:off x="3470" y="709"/>
              <a:ext cx="589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4866" name="Line 114"/>
            <p:cNvSpPr>
              <a:spLocks noChangeShapeType="1"/>
            </p:cNvSpPr>
            <p:nvPr/>
          </p:nvSpPr>
          <p:spPr bwMode="auto">
            <a:xfrm>
              <a:off x="4059" y="709"/>
              <a:ext cx="182" cy="13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4867" name="Line 115"/>
            <p:cNvSpPr>
              <a:spLocks noChangeShapeType="1"/>
            </p:cNvSpPr>
            <p:nvPr/>
          </p:nvSpPr>
          <p:spPr bwMode="auto">
            <a:xfrm>
              <a:off x="4195" y="845"/>
              <a:ext cx="36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23" name="Group 116"/>
          <p:cNvGrpSpPr>
            <a:grpSpLocks/>
          </p:cNvGrpSpPr>
          <p:nvPr/>
        </p:nvGrpSpPr>
        <p:grpSpPr bwMode="auto">
          <a:xfrm>
            <a:off x="323850" y="5445125"/>
            <a:ext cx="2519363" cy="1079500"/>
            <a:chOff x="204" y="3430"/>
            <a:chExt cx="1587" cy="680"/>
          </a:xfrm>
        </p:grpSpPr>
        <p:sp>
          <p:nvSpPr>
            <p:cNvPr id="74869" name="AutoShape 117"/>
            <p:cNvSpPr>
              <a:spLocks noChangeArrowheads="1"/>
            </p:cNvSpPr>
            <p:nvPr/>
          </p:nvSpPr>
          <p:spPr bwMode="auto">
            <a:xfrm>
              <a:off x="204" y="3430"/>
              <a:ext cx="1587" cy="680"/>
            </a:xfrm>
            <a:prstGeom prst="wedgeRoundRectCallout">
              <a:avLst>
                <a:gd name="adj1" fmla="val 113329"/>
                <a:gd name="adj2" fmla="val 9116"/>
                <a:gd name="adj3" fmla="val 16667"/>
              </a:avLst>
            </a:prstGeom>
            <a:solidFill>
              <a:schemeClr val="bg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zh-TW" altLang="zh-TW"/>
            </a:p>
          </p:txBody>
        </p:sp>
        <p:graphicFrame>
          <p:nvGraphicFramePr>
            <p:cNvPr id="74870" name="Object 118"/>
            <p:cNvGraphicFramePr>
              <a:graphicFrameLocks noChangeAspect="1"/>
            </p:cNvGraphicFramePr>
            <p:nvPr/>
          </p:nvGraphicFramePr>
          <p:xfrm>
            <a:off x="295" y="3521"/>
            <a:ext cx="1406" cy="452"/>
          </p:xfrm>
          <a:graphic>
            <a:graphicData uri="http://schemas.openxmlformats.org/presentationml/2006/ole">
              <p:oleObj spid="_x0000_s35842" name="方程式" r:id="rId15" imgW="1422360" imgH="45720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3492500" cy="1414462"/>
          </a:xfrm>
        </p:spPr>
        <p:txBody>
          <a:bodyPr/>
          <a:lstStyle/>
          <a:p>
            <a:r>
              <a:rPr lang="en-US" altLang="zh-TW" dirty="0" smtClean="0"/>
              <a:t>Solution</a:t>
            </a:r>
            <a:endParaRPr lang="en-US" altLang="zh-TW" dirty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2133600"/>
            <a:ext cx="3457575" cy="1366838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 typeface="Wingdings" pitchFamily="2" charset="2"/>
              <a:buAutoNum type="arabicParenBoth"/>
            </a:pPr>
            <a:r>
              <a:rPr lang="en-US" altLang="zh-TW" sz="1800"/>
              <a:t>draw the circuit framework for multiple functions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arenBoth"/>
            </a:pPr>
            <a:r>
              <a:rPr lang="en-US" altLang="zh-TW" sz="1800">
                <a:solidFill>
                  <a:schemeClr val="hlink"/>
                </a:solidFill>
              </a:rPr>
              <a:t>complete the part for counting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arenBoth"/>
            </a:pPr>
            <a:r>
              <a:rPr lang="en-US" altLang="zh-TW" sz="1800"/>
              <a:t>the complete circuit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987675" y="188913"/>
            <a:ext cx="5783263" cy="6192837"/>
            <a:chOff x="1882" y="119"/>
            <a:chExt cx="3643" cy="3901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4241" y="709"/>
              <a:ext cx="1277" cy="576"/>
              <a:chOff x="1202" y="1661"/>
              <a:chExt cx="1277" cy="576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1519" y="1661"/>
                <a:ext cx="480" cy="576"/>
                <a:chOff x="3833" y="1298"/>
                <a:chExt cx="480" cy="576"/>
              </a:xfrm>
            </p:grpSpPr>
            <p:sp>
              <p:nvSpPr>
                <p:cNvPr id="75783" name="Rectangle 7"/>
                <p:cNvSpPr>
                  <a:spLocks noChangeArrowheads="1"/>
                </p:cNvSpPr>
                <p:nvPr/>
              </p:nvSpPr>
              <p:spPr bwMode="auto">
                <a:xfrm>
                  <a:off x="3833" y="1298"/>
                  <a:ext cx="480" cy="57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75784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3835" y="1346"/>
                  <a:ext cx="208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/>
                    <a:t>D</a:t>
                  </a:r>
                </a:p>
              </p:txBody>
            </p:sp>
            <p:sp>
              <p:nvSpPr>
                <p:cNvPr id="75785" name="AutoShape 9"/>
                <p:cNvSpPr>
                  <a:spLocks noChangeArrowheads="1"/>
                </p:cNvSpPr>
                <p:nvPr/>
              </p:nvSpPr>
              <p:spPr bwMode="auto">
                <a:xfrm rot="5400000">
                  <a:off x="3835" y="1634"/>
                  <a:ext cx="144" cy="144"/>
                </a:xfrm>
                <a:prstGeom prst="triangle">
                  <a:avLst>
                    <a:gd name="adj" fmla="val 50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sp>
            <p:nvSpPr>
              <p:cNvPr id="75786" name="Line 10"/>
              <p:cNvSpPr>
                <a:spLocks noChangeShapeType="1"/>
              </p:cNvSpPr>
              <p:nvPr/>
            </p:nvSpPr>
            <p:spPr bwMode="auto">
              <a:xfrm>
                <a:off x="2018" y="1797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75787" name="Object 11"/>
              <p:cNvGraphicFramePr>
                <a:graphicFrameLocks noChangeAspect="1"/>
              </p:cNvGraphicFramePr>
              <p:nvPr/>
            </p:nvGraphicFramePr>
            <p:xfrm>
              <a:off x="2290" y="1661"/>
              <a:ext cx="189" cy="227"/>
            </p:xfrm>
            <a:graphic>
              <a:graphicData uri="http://schemas.openxmlformats.org/presentationml/2006/ole">
                <p:oleObj spid="_x0000_s36878" name="方程式" r:id="rId3" imgW="190440" imgH="228600" progId="Equation.3">
                  <p:embed/>
                </p:oleObj>
              </a:graphicData>
            </a:graphic>
          </p:graphicFrame>
          <p:sp>
            <p:nvSpPr>
              <p:cNvPr id="75788" name="Line 12"/>
              <p:cNvSpPr>
                <a:spLocks noChangeShapeType="1"/>
              </p:cNvSpPr>
              <p:nvPr/>
            </p:nvSpPr>
            <p:spPr bwMode="auto">
              <a:xfrm>
                <a:off x="1202" y="1797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4241" y="1616"/>
              <a:ext cx="1270" cy="576"/>
              <a:chOff x="1202" y="1661"/>
              <a:chExt cx="1270" cy="576"/>
            </a:xfrm>
          </p:grpSpPr>
          <p:grpSp>
            <p:nvGrpSpPr>
              <p:cNvPr id="6" name="Group 14"/>
              <p:cNvGrpSpPr>
                <a:grpSpLocks/>
              </p:cNvGrpSpPr>
              <p:nvPr/>
            </p:nvGrpSpPr>
            <p:grpSpPr bwMode="auto">
              <a:xfrm>
                <a:off x="1519" y="1661"/>
                <a:ext cx="480" cy="576"/>
                <a:chOff x="3833" y="1298"/>
                <a:chExt cx="480" cy="576"/>
              </a:xfrm>
            </p:grpSpPr>
            <p:sp>
              <p:nvSpPr>
                <p:cNvPr id="75791" name="Rectangle 15"/>
                <p:cNvSpPr>
                  <a:spLocks noChangeArrowheads="1"/>
                </p:cNvSpPr>
                <p:nvPr/>
              </p:nvSpPr>
              <p:spPr bwMode="auto">
                <a:xfrm>
                  <a:off x="3833" y="1298"/>
                  <a:ext cx="480" cy="57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75792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3835" y="1346"/>
                  <a:ext cx="208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/>
                    <a:t>D</a:t>
                  </a:r>
                </a:p>
              </p:txBody>
            </p:sp>
            <p:sp>
              <p:nvSpPr>
                <p:cNvPr id="75793" name="AutoShape 17"/>
                <p:cNvSpPr>
                  <a:spLocks noChangeArrowheads="1"/>
                </p:cNvSpPr>
                <p:nvPr/>
              </p:nvSpPr>
              <p:spPr bwMode="auto">
                <a:xfrm rot="5400000">
                  <a:off x="3835" y="1634"/>
                  <a:ext cx="144" cy="144"/>
                </a:xfrm>
                <a:prstGeom prst="triangle">
                  <a:avLst>
                    <a:gd name="adj" fmla="val 50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sp>
            <p:nvSpPr>
              <p:cNvPr id="75794" name="Line 18"/>
              <p:cNvSpPr>
                <a:spLocks noChangeShapeType="1"/>
              </p:cNvSpPr>
              <p:nvPr/>
            </p:nvSpPr>
            <p:spPr bwMode="auto">
              <a:xfrm>
                <a:off x="2018" y="1797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75795" name="Object 19"/>
              <p:cNvGraphicFramePr>
                <a:graphicFrameLocks noChangeAspect="1"/>
              </p:cNvGraphicFramePr>
              <p:nvPr/>
            </p:nvGraphicFramePr>
            <p:xfrm>
              <a:off x="2296" y="1667"/>
              <a:ext cx="176" cy="215"/>
            </p:xfrm>
            <a:graphic>
              <a:graphicData uri="http://schemas.openxmlformats.org/presentationml/2006/ole">
                <p:oleObj spid="_x0000_s36877" name="方程式" r:id="rId4" imgW="177480" imgH="215640" progId="Equation.3">
                  <p:embed/>
                </p:oleObj>
              </a:graphicData>
            </a:graphic>
          </p:graphicFrame>
          <p:sp>
            <p:nvSpPr>
              <p:cNvPr id="75796" name="Line 20"/>
              <p:cNvSpPr>
                <a:spLocks noChangeShapeType="1"/>
              </p:cNvSpPr>
              <p:nvPr/>
            </p:nvSpPr>
            <p:spPr bwMode="auto">
              <a:xfrm>
                <a:off x="1202" y="1797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7" name="Group 21"/>
            <p:cNvGrpSpPr>
              <a:grpSpLocks/>
            </p:cNvGrpSpPr>
            <p:nvPr/>
          </p:nvGrpSpPr>
          <p:grpSpPr bwMode="auto">
            <a:xfrm>
              <a:off x="4241" y="2523"/>
              <a:ext cx="1284" cy="576"/>
              <a:chOff x="1202" y="1661"/>
              <a:chExt cx="1284" cy="576"/>
            </a:xfrm>
          </p:grpSpPr>
          <p:grpSp>
            <p:nvGrpSpPr>
              <p:cNvPr id="8" name="Group 22"/>
              <p:cNvGrpSpPr>
                <a:grpSpLocks/>
              </p:cNvGrpSpPr>
              <p:nvPr/>
            </p:nvGrpSpPr>
            <p:grpSpPr bwMode="auto">
              <a:xfrm>
                <a:off x="1519" y="1661"/>
                <a:ext cx="480" cy="576"/>
                <a:chOff x="3833" y="1298"/>
                <a:chExt cx="480" cy="576"/>
              </a:xfrm>
            </p:grpSpPr>
            <p:sp>
              <p:nvSpPr>
                <p:cNvPr id="75799" name="Rectangle 23"/>
                <p:cNvSpPr>
                  <a:spLocks noChangeArrowheads="1"/>
                </p:cNvSpPr>
                <p:nvPr/>
              </p:nvSpPr>
              <p:spPr bwMode="auto">
                <a:xfrm>
                  <a:off x="3833" y="1298"/>
                  <a:ext cx="480" cy="57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75800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3835" y="1346"/>
                  <a:ext cx="208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/>
                    <a:t>D</a:t>
                  </a:r>
                </a:p>
              </p:txBody>
            </p:sp>
            <p:sp>
              <p:nvSpPr>
                <p:cNvPr id="75801" name="AutoShape 25"/>
                <p:cNvSpPr>
                  <a:spLocks noChangeArrowheads="1"/>
                </p:cNvSpPr>
                <p:nvPr/>
              </p:nvSpPr>
              <p:spPr bwMode="auto">
                <a:xfrm rot="5400000">
                  <a:off x="3835" y="1634"/>
                  <a:ext cx="144" cy="144"/>
                </a:xfrm>
                <a:prstGeom prst="triangle">
                  <a:avLst>
                    <a:gd name="adj" fmla="val 50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sp>
            <p:nvSpPr>
              <p:cNvPr id="75802" name="Line 26"/>
              <p:cNvSpPr>
                <a:spLocks noChangeShapeType="1"/>
              </p:cNvSpPr>
              <p:nvPr/>
            </p:nvSpPr>
            <p:spPr bwMode="auto">
              <a:xfrm>
                <a:off x="2018" y="1797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75803" name="Object 27"/>
              <p:cNvGraphicFramePr>
                <a:graphicFrameLocks noChangeAspect="1"/>
              </p:cNvGraphicFramePr>
              <p:nvPr/>
            </p:nvGraphicFramePr>
            <p:xfrm>
              <a:off x="2284" y="1667"/>
              <a:ext cx="202" cy="214"/>
            </p:xfrm>
            <a:graphic>
              <a:graphicData uri="http://schemas.openxmlformats.org/presentationml/2006/ole">
                <p:oleObj spid="_x0000_s36876" name="方程式" r:id="rId5" imgW="203040" imgH="215640" progId="Equation.3">
                  <p:embed/>
                </p:oleObj>
              </a:graphicData>
            </a:graphic>
          </p:graphicFrame>
          <p:sp>
            <p:nvSpPr>
              <p:cNvPr id="75804" name="Line 28"/>
              <p:cNvSpPr>
                <a:spLocks noChangeShapeType="1"/>
              </p:cNvSpPr>
              <p:nvPr/>
            </p:nvSpPr>
            <p:spPr bwMode="auto">
              <a:xfrm>
                <a:off x="1202" y="1797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9" name="Group 29"/>
            <p:cNvGrpSpPr>
              <a:grpSpLocks/>
            </p:cNvGrpSpPr>
            <p:nvPr/>
          </p:nvGrpSpPr>
          <p:grpSpPr bwMode="auto">
            <a:xfrm>
              <a:off x="4241" y="3430"/>
              <a:ext cx="1277" cy="576"/>
              <a:chOff x="1202" y="1661"/>
              <a:chExt cx="1277" cy="576"/>
            </a:xfrm>
          </p:grpSpPr>
          <p:grpSp>
            <p:nvGrpSpPr>
              <p:cNvPr id="10" name="Group 30"/>
              <p:cNvGrpSpPr>
                <a:grpSpLocks/>
              </p:cNvGrpSpPr>
              <p:nvPr/>
            </p:nvGrpSpPr>
            <p:grpSpPr bwMode="auto">
              <a:xfrm>
                <a:off x="1519" y="1661"/>
                <a:ext cx="480" cy="576"/>
                <a:chOff x="3833" y="1298"/>
                <a:chExt cx="480" cy="576"/>
              </a:xfrm>
            </p:grpSpPr>
            <p:sp>
              <p:nvSpPr>
                <p:cNvPr id="75807" name="Rectangle 31"/>
                <p:cNvSpPr>
                  <a:spLocks noChangeArrowheads="1"/>
                </p:cNvSpPr>
                <p:nvPr/>
              </p:nvSpPr>
              <p:spPr bwMode="auto">
                <a:xfrm>
                  <a:off x="3833" y="1298"/>
                  <a:ext cx="480" cy="57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75808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3835" y="1346"/>
                  <a:ext cx="208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/>
                    <a:t>D</a:t>
                  </a:r>
                </a:p>
              </p:txBody>
            </p:sp>
            <p:sp>
              <p:nvSpPr>
                <p:cNvPr id="75809" name="AutoShape 33"/>
                <p:cNvSpPr>
                  <a:spLocks noChangeArrowheads="1"/>
                </p:cNvSpPr>
                <p:nvPr/>
              </p:nvSpPr>
              <p:spPr bwMode="auto">
                <a:xfrm rot="5400000">
                  <a:off x="3835" y="1634"/>
                  <a:ext cx="144" cy="144"/>
                </a:xfrm>
                <a:prstGeom prst="triangle">
                  <a:avLst>
                    <a:gd name="adj" fmla="val 50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sp>
            <p:nvSpPr>
              <p:cNvPr id="75810" name="Line 34"/>
              <p:cNvSpPr>
                <a:spLocks noChangeShapeType="1"/>
              </p:cNvSpPr>
              <p:nvPr/>
            </p:nvSpPr>
            <p:spPr bwMode="auto">
              <a:xfrm>
                <a:off x="2018" y="1797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75811" name="Object 35"/>
              <p:cNvGraphicFramePr>
                <a:graphicFrameLocks noChangeAspect="1"/>
              </p:cNvGraphicFramePr>
              <p:nvPr/>
            </p:nvGraphicFramePr>
            <p:xfrm>
              <a:off x="2290" y="1661"/>
              <a:ext cx="189" cy="227"/>
            </p:xfrm>
            <a:graphic>
              <a:graphicData uri="http://schemas.openxmlformats.org/presentationml/2006/ole">
                <p:oleObj spid="_x0000_s36875" name="方程式" r:id="rId6" imgW="190440" imgH="228600" progId="Equation.3">
                  <p:embed/>
                </p:oleObj>
              </a:graphicData>
            </a:graphic>
          </p:graphicFrame>
          <p:sp>
            <p:nvSpPr>
              <p:cNvPr id="75812" name="Line 36"/>
              <p:cNvSpPr>
                <a:spLocks noChangeShapeType="1"/>
              </p:cNvSpPr>
              <p:nvPr/>
            </p:nvSpPr>
            <p:spPr bwMode="auto">
              <a:xfrm>
                <a:off x="1202" y="1797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75813" name="AutoShape 37"/>
            <p:cNvSpPr>
              <a:spLocks noChangeArrowheads="1"/>
            </p:cNvSpPr>
            <p:nvPr/>
          </p:nvSpPr>
          <p:spPr bwMode="auto">
            <a:xfrm rot="-5400000">
              <a:off x="3879" y="754"/>
              <a:ext cx="544" cy="181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MUX</a:t>
              </a:r>
            </a:p>
          </p:txBody>
        </p:sp>
        <p:sp>
          <p:nvSpPr>
            <p:cNvPr id="75814" name="AutoShape 38"/>
            <p:cNvSpPr>
              <a:spLocks noChangeArrowheads="1"/>
            </p:cNvSpPr>
            <p:nvPr/>
          </p:nvSpPr>
          <p:spPr bwMode="auto">
            <a:xfrm rot="-5400000">
              <a:off x="3879" y="1661"/>
              <a:ext cx="544" cy="181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MUX</a:t>
              </a:r>
            </a:p>
          </p:txBody>
        </p:sp>
        <p:sp>
          <p:nvSpPr>
            <p:cNvPr id="75815" name="AutoShape 39"/>
            <p:cNvSpPr>
              <a:spLocks noChangeArrowheads="1"/>
            </p:cNvSpPr>
            <p:nvPr/>
          </p:nvSpPr>
          <p:spPr bwMode="auto">
            <a:xfrm rot="-5400000">
              <a:off x="3879" y="2568"/>
              <a:ext cx="544" cy="181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MUX</a:t>
              </a:r>
            </a:p>
          </p:txBody>
        </p:sp>
        <p:sp>
          <p:nvSpPr>
            <p:cNvPr id="75816" name="AutoShape 40"/>
            <p:cNvSpPr>
              <a:spLocks noChangeArrowheads="1"/>
            </p:cNvSpPr>
            <p:nvPr/>
          </p:nvSpPr>
          <p:spPr bwMode="auto">
            <a:xfrm rot="-5400000">
              <a:off x="3879" y="3475"/>
              <a:ext cx="544" cy="181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MUX</a:t>
              </a:r>
            </a:p>
          </p:txBody>
        </p:sp>
        <p:sp>
          <p:nvSpPr>
            <p:cNvPr id="75817" name="Line 41"/>
            <p:cNvSpPr>
              <a:spLocks noChangeShapeType="1"/>
            </p:cNvSpPr>
            <p:nvPr/>
          </p:nvSpPr>
          <p:spPr bwMode="auto">
            <a:xfrm>
              <a:off x="3470" y="709"/>
              <a:ext cx="5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11" name="Group 42"/>
            <p:cNvGrpSpPr>
              <a:grpSpLocks/>
            </p:cNvGrpSpPr>
            <p:nvPr/>
          </p:nvGrpSpPr>
          <p:grpSpPr bwMode="auto">
            <a:xfrm>
              <a:off x="3606" y="800"/>
              <a:ext cx="453" cy="227"/>
              <a:chOff x="3152" y="709"/>
              <a:chExt cx="453" cy="227"/>
            </a:xfrm>
          </p:grpSpPr>
          <p:sp>
            <p:nvSpPr>
              <p:cNvPr id="75819" name="Line 43"/>
              <p:cNvSpPr>
                <a:spLocks noChangeShapeType="1"/>
              </p:cNvSpPr>
              <p:nvPr/>
            </p:nvSpPr>
            <p:spPr bwMode="auto">
              <a:xfrm>
                <a:off x="3379" y="845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75820" name="Object 44"/>
              <p:cNvGraphicFramePr>
                <a:graphicFrameLocks noChangeAspect="1"/>
              </p:cNvGraphicFramePr>
              <p:nvPr/>
            </p:nvGraphicFramePr>
            <p:xfrm>
              <a:off x="3152" y="709"/>
              <a:ext cx="202" cy="227"/>
            </p:xfrm>
            <a:graphic>
              <a:graphicData uri="http://schemas.openxmlformats.org/presentationml/2006/ole">
                <p:oleObj spid="_x0000_s36874" name="方程式" r:id="rId7" imgW="203040" imgH="228600" progId="Equation.3">
                  <p:embed/>
                </p:oleObj>
              </a:graphicData>
            </a:graphic>
          </p:graphicFrame>
        </p:grpSp>
        <p:grpSp>
          <p:nvGrpSpPr>
            <p:cNvPr id="12" name="Group 45"/>
            <p:cNvGrpSpPr>
              <a:grpSpLocks/>
            </p:cNvGrpSpPr>
            <p:nvPr/>
          </p:nvGrpSpPr>
          <p:grpSpPr bwMode="auto">
            <a:xfrm>
              <a:off x="3612" y="1758"/>
              <a:ext cx="447" cy="214"/>
              <a:chOff x="3158" y="715"/>
              <a:chExt cx="447" cy="214"/>
            </a:xfrm>
          </p:grpSpPr>
          <p:sp>
            <p:nvSpPr>
              <p:cNvPr id="75822" name="Line 46"/>
              <p:cNvSpPr>
                <a:spLocks noChangeShapeType="1"/>
              </p:cNvSpPr>
              <p:nvPr/>
            </p:nvSpPr>
            <p:spPr bwMode="auto">
              <a:xfrm>
                <a:off x="3379" y="845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75823" name="Object 47"/>
              <p:cNvGraphicFramePr>
                <a:graphicFrameLocks noChangeAspect="1"/>
              </p:cNvGraphicFramePr>
              <p:nvPr/>
            </p:nvGraphicFramePr>
            <p:xfrm>
              <a:off x="3158" y="715"/>
              <a:ext cx="189" cy="214"/>
            </p:xfrm>
            <a:graphic>
              <a:graphicData uri="http://schemas.openxmlformats.org/presentationml/2006/ole">
                <p:oleObj spid="_x0000_s36873" name="方程式" r:id="rId8" imgW="190440" imgH="215640" progId="Equation.3">
                  <p:embed/>
                </p:oleObj>
              </a:graphicData>
            </a:graphic>
          </p:graphicFrame>
        </p:grpSp>
        <p:grpSp>
          <p:nvGrpSpPr>
            <p:cNvPr id="13" name="Group 48"/>
            <p:cNvGrpSpPr>
              <a:grpSpLocks/>
            </p:cNvGrpSpPr>
            <p:nvPr/>
          </p:nvGrpSpPr>
          <p:grpSpPr bwMode="auto">
            <a:xfrm>
              <a:off x="3606" y="2665"/>
              <a:ext cx="453" cy="215"/>
              <a:chOff x="3152" y="715"/>
              <a:chExt cx="453" cy="215"/>
            </a:xfrm>
          </p:grpSpPr>
          <p:sp>
            <p:nvSpPr>
              <p:cNvPr id="75825" name="Line 49"/>
              <p:cNvSpPr>
                <a:spLocks noChangeShapeType="1"/>
              </p:cNvSpPr>
              <p:nvPr/>
            </p:nvSpPr>
            <p:spPr bwMode="auto">
              <a:xfrm>
                <a:off x="3379" y="845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75826" name="Object 50"/>
              <p:cNvGraphicFramePr>
                <a:graphicFrameLocks noChangeAspect="1"/>
              </p:cNvGraphicFramePr>
              <p:nvPr/>
            </p:nvGraphicFramePr>
            <p:xfrm>
              <a:off x="3152" y="715"/>
              <a:ext cx="202" cy="215"/>
            </p:xfrm>
            <a:graphic>
              <a:graphicData uri="http://schemas.openxmlformats.org/presentationml/2006/ole">
                <p:oleObj spid="_x0000_s36872" name="方程式" r:id="rId9" imgW="203040" imgH="215640" progId="Equation.3">
                  <p:embed/>
                </p:oleObj>
              </a:graphicData>
            </a:graphic>
          </p:graphicFrame>
        </p:grpSp>
        <p:grpSp>
          <p:nvGrpSpPr>
            <p:cNvPr id="14" name="Group 51"/>
            <p:cNvGrpSpPr>
              <a:grpSpLocks/>
            </p:cNvGrpSpPr>
            <p:nvPr/>
          </p:nvGrpSpPr>
          <p:grpSpPr bwMode="auto">
            <a:xfrm>
              <a:off x="3606" y="3566"/>
              <a:ext cx="453" cy="227"/>
              <a:chOff x="3152" y="709"/>
              <a:chExt cx="453" cy="227"/>
            </a:xfrm>
          </p:grpSpPr>
          <p:sp>
            <p:nvSpPr>
              <p:cNvPr id="75828" name="Line 52"/>
              <p:cNvSpPr>
                <a:spLocks noChangeShapeType="1"/>
              </p:cNvSpPr>
              <p:nvPr/>
            </p:nvSpPr>
            <p:spPr bwMode="auto">
              <a:xfrm>
                <a:off x="3379" y="845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75829" name="Object 53"/>
              <p:cNvGraphicFramePr>
                <a:graphicFrameLocks noChangeAspect="1"/>
              </p:cNvGraphicFramePr>
              <p:nvPr/>
            </p:nvGraphicFramePr>
            <p:xfrm>
              <a:off x="3152" y="709"/>
              <a:ext cx="202" cy="227"/>
            </p:xfrm>
            <a:graphic>
              <a:graphicData uri="http://schemas.openxmlformats.org/presentationml/2006/ole">
                <p:oleObj spid="_x0000_s36871" name="方程式" r:id="rId10" imgW="203040" imgH="228600" progId="Equation.3">
                  <p:embed/>
                </p:oleObj>
              </a:graphicData>
            </a:graphic>
          </p:graphicFrame>
        </p:grpSp>
        <p:sp>
          <p:nvSpPr>
            <p:cNvPr id="75830" name="AutoShape 54"/>
            <p:cNvSpPr>
              <a:spLocks noChangeArrowheads="1"/>
            </p:cNvSpPr>
            <p:nvPr/>
          </p:nvSpPr>
          <p:spPr bwMode="auto">
            <a:xfrm>
              <a:off x="2608" y="164"/>
              <a:ext cx="862" cy="3856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combinational</a:t>
              </a:r>
            </a:p>
            <a:p>
              <a:pPr algn="ctr"/>
              <a:r>
                <a:rPr lang="en-US" altLang="zh-TW"/>
                <a:t>circuit</a:t>
              </a:r>
            </a:p>
            <a:p>
              <a:pPr algn="ctr"/>
              <a:r>
                <a:rPr lang="en-US" altLang="zh-TW"/>
                <a:t>(A=Q-1)</a:t>
              </a:r>
            </a:p>
          </p:txBody>
        </p:sp>
        <p:graphicFrame>
          <p:nvGraphicFramePr>
            <p:cNvPr id="75831" name="Object 55"/>
            <p:cNvGraphicFramePr>
              <a:graphicFrameLocks noChangeAspect="1"/>
            </p:cNvGraphicFramePr>
            <p:nvPr/>
          </p:nvGraphicFramePr>
          <p:xfrm>
            <a:off x="3606" y="482"/>
            <a:ext cx="227" cy="272"/>
          </p:xfrm>
          <a:graphic>
            <a:graphicData uri="http://schemas.openxmlformats.org/presentationml/2006/ole">
              <p:oleObj spid="_x0000_s36867" name="方程式" r:id="rId11" imgW="190440" imgH="228600" progId="Equation.3">
                <p:embed/>
              </p:oleObj>
            </a:graphicData>
          </a:graphic>
        </p:graphicFrame>
        <p:sp>
          <p:nvSpPr>
            <p:cNvPr id="75832" name="Line 56"/>
            <p:cNvSpPr>
              <a:spLocks noChangeShapeType="1"/>
            </p:cNvSpPr>
            <p:nvPr/>
          </p:nvSpPr>
          <p:spPr bwMode="auto">
            <a:xfrm>
              <a:off x="3470" y="1661"/>
              <a:ext cx="5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75833" name="Object 57"/>
            <p:cNvGraphicFramePr>
              <a:graphicFrameLocks noChangeAspect="1"/>
            </p:cNvGraphicFramePr>
            <p:nvPr/>
          </p:nvGraphicFramePr>
          <p:xfrm>
            <a:off x="3651" y="1434"/>
            <a:ext cx="211" cy="257"/>
          </p:xfrm>
          <a:graphic>
            <a:graphicData uri="http://schemas.openxmlformats.org/presentationml/2006/ole">
              <p:oleObj spid="_x0000_s36868" name="方程式" r:id="rId12" imgW="177480" imgH="215640" progId="Equation.3">
                <p:embed/>
              </p:oleObj>
            </a:graphicData>
          </a:graphic>
        </p:graphicFrame>
        <p:sp>
          <p:nvSpPr>
            <p:cNvPr id="75834" name="Line 58"/>
            <p:cNvSpPr>
              <a:spLocks noChangeShapeType="1"/>
            </p:cNvSpPr>
            <p:nvPr/>
          </p:nvSpPr>
          <p:spPr bwMode="auto">
            <a:xfrm>
              <a:off x="3470" y="2614"/>
              <a:ext cx="5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75835" name="Object 59"/>
            <p:cNvGraphicFramePr>
              <a:graphicFrameLocks noChangeAspect="1"/>
            </p:cNvGraphicFramePr>
            <p:nvPr/>
          </p:nvGraphicFramePr>
          <p:xfrm>
            <a:off x="3606" y="2341"/>
            <a:ext cx="227" cy="256"/>
          </p:xfrm>
          <a:graphic>
            <a:graphicData uri="http://schemas.openxmlformats.org/presentationml/2006/ole">
              <p:oleObj spid="_x0000_s36869" name="方程式" r:id="rId13" imgW="190440" imgH="215640" progId="Equation.3">
                <p:embed/>
              </p:oleObj>
            </a:graphicData>
          </a:graphic>
        </p:graphicFrame>
        <p:sp>
          <p:nvSpPr>
            <p:cNvPr id="75836" name="Line 60"/>
            <p:cNvSpPr>
              <a:spLocks noChangeShapeType="1"/>
            </p:cNvSpPr>
            <p:nvPr/>
          </p:nvSpPr>
          <p:spPr bwMode="auto">
            <a:xfrm>
              <a:off x="3470" y="3475"/>
              <a:ext cx="5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75837" name="Object 61"/>
            <p:cNvGraphicFramePr>
              <a:graphicFrameLocks noChangeAspect="1"/>
            </p:cNvGraphicFramePr>
            <p:nvPr/>
          </p:nvGraphicFramePr>
          <p:xfrm>
            <a:off x="3651" y="3249"/>
            <a:ext cx="227" cy="272"/>
          </p:xfrm>
          <a:graphic>
            <a:graphicData uri="http://schemas.openxmlformats.org/presentationml/2006/ole">
              <p:oleObj spid="_x0000_s36870" name="方程式" r:id="rId14" imgW="190440" imgH="228600" progId="Equation.3">
                <p:embed/>
              </p:oleObj>
            </a:graphicData>
          </a:graphic>
        </p:graphicFrame>
        <p:sp>
          <p:nvSpPr>
            <p:cNvPr id="75838" name="Oval 62"/>
            <p:cNvSpPr>
              <a:spLocks noChangeArrowheads="1"/>
            </p:cNvSpPr>
            <p:nvPr/>
          </p:nvSpPr>
          <p:spPr bwMode="auto">
            <a:xfrm>
              <a:off x="5148" y="799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5839" name="Oval 63"/>
            <p:cNvSpPr>
              <a:spLocks noChangeArrowheads="1"/>
            </p:cNvSpPr>
            <p:nvPr/>
          </p:nvSpPr>
          <p:spPr bwMode="auto">
            <a:xfrm>
              <a:off x="5148" y="1706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5840" name="Oval 64"/>
            <p:cNvSpPr>
              <a:spLocks noChangeArrowheads="1"/>
            </p:cNvSpPr>
            <p:nvPr/>
          </p:nvSpPr>
          <p:spPr bwMode="auto">
            <a:xfrm>
              <a:off x="5148" y="2614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5841" name="Oval 65"/>
            <p:cNvSpPr>
              <a:spLocks noChangeArrowheads="1"/>
            </p:cNvSpPr>
            <p:nvPr/>
          </p:nvSpPr>
          <p:spPr bwMode="auto">
            <a:xfrm>
              <a:off x="5148" y="3521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5842" name="Line 66"/>
            <p:cNvSpPr>
              <a:spLocks noChangeShapeType="1"/>
            </p:cNvSpPr>
            <p:nvPr/>
          </p:nvSpPr>
          <p:spPr bwMode="auto">
            <a:xfrm flipH="1">
              <a:off x="3470" y="391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5843" name="Line 67"/>
            <p:cNvSpPr>
              <a:spLocks noChangeShapeType="1"/>
            </p:cNvSpPr>
            <p:nvPr/>
          </p:nvSpPr>
          <p:spPr bwMode="auto">
            <a:xfrm flipH="1">
              <a:off x="3470" y="1344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5844" name="Line 68"/>
            <p:cNvSpPr>
              <a:spLocks noChangeShapeType="1"/>
            </p:cNvSpPr>
            <p:nvPr/>
          </p:nvSpPr>
          <p:spPr bwMode="auto">
            <a:xfrm flipH="1">
              <a:off x="3470" y="2251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5845" name="Line 69"/>
            <p:cNvSpPr>
              <a:spLocks noChangeShapeType="1"/>
            </p:cNvSpPr>
            <p:nvPr/>
          </p:nvSpPr>
          <p:spPr bwMode="auto">
            <a:xfrm flipH="1">
              <a:off x="3470" y="3203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75846" name="AutoShape 70"/>
            <p:cNvCxnSpPr>
              <a:cxnSpLocks noChangeShapeType="1"/>
              <a:stCxn id="75838" idx="0"/>
              <a:endCxn id="75842" idx="0"/>
            </p:cNvCxnSpPr>
            <p:nvPr/>
          </p:nvCxnSpPr>
          <p:spPr bwMode="auto">
            <a:xfrm rot="5400000" flipH="1">
              <a:off x="4321" y="-52"/>
              <a:ext cx="408" cy="1293"/>
            </a:xfrm>
            <a:prstGeom prst="bentConnector3">
              <a:avLst>
                <a:gd name="adj1" fmla="val 101468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cxnSp>
        <p:cxnSp>
          <p:nvCxnSpPr>
            <p:cNvPr id="75847" name="AutoShape 71"/>
            <p:cNvCxnSpPr>
              <a:cxnSpLocks noChangeShapeType="1"/>
              <a:stCxn id="75839" idx="1"/>
              <a:endCxn id="75843" idx="0"/>
            </p:cNvCxnSpPr>
            <p:nvPr/>
          </p:nvCxnSpPr>
          <p:spPr bwMode="auto">
            <a:xfrm rot="5400000" flipH="1">
              <a:off x="4332" y="890"/>
              <a:ext cx="369" cy="1277"/>
            </a:xfrm>
            <a:prstGeom prst="bentConnector3">
              <a:avLst>
                <a:gd name="adj1" fmla="val 10135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cxnSp>
        <p:cxnSp>
          <p:nvCxnSpPr>
            <p:cNvPr id="75848" name="AutoShape 72"/>
            <p:cNvCxnSpPr>
              <a:cxnSpLocks noChangeShapeType="1"/>
              <a:stCxn id="75840" idx="2"/>
              <a:endCxn id="75844" idx="0"/>
            </p:cNvCxnSpPr>
            <p:nvPr/>
          </p:nvCxnSpPr>
          <p:spPr bwMode="auto">
            <a:xfrm rot="10800000">
              <a:off x="3878" y="2251"/>
              <a:ext cx="1270" cy="386"/>
            </a:xfrm>
            <a:prstGeom prst="bentConnector4">
              <a:avLst>
                <a:gd name="adj1" fmla="val -1028"/>
                <a:gd name="adj2" fmla="val 102329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cxnSp>
        <p:cxnSp>
          <p:nvCxnSpPr>
            <p:cNvPr id="75849" name="AutoShape 73"/>
            <p:cNvCxnSpPr>
              <a:cxnSpLocks noChangeShapeType="1"/>
              <a:stCxn id="75841" idx="0"/>
              <a:endCxn id="75845" idx="0"/>
            </p:cNvCxnSpPr>
            <p:nvPr/>
          </p:nvCxnSpPr>
          <p:spPr bwMode="auto">
            <a:xfrm rot="5400000" flipH="1">
              <a:off x="4366" y="2715"/>
              <a:ext cx="318" cy="1293"/>
            </a:xfrm>
            <a:prstGeom prst="bentConnector3">
              <a:avLst>
                <a:gd name="adj1" fmla="val 9874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cxnSp>
        <p:sp>
          <p:nvSpPr>
            <p:cNvPr id="75850" name="Line 74"/>
            <p:cNvSpPr>
              <a:spLocks noChangeShapeType="1"/>
            </p:cNvSpPr>
            <p:nvPr/>
          </p:nvSpPr>
          <p:spPr bwMode="auto">
            <a:xfrm>
              <a:off x="2290" y="3521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5851" name="Text Box 75"/>
            <p:cNvSpPr txBox="1">
              <a:spLocks noChangeArrowheads="1"/>
            </p:cNvSpPr>
            <p:nvPr/>
          </p:nvSpPr>
          <p:spPr bwMode="auto">
            <a:xfrm>
              <a:off x="1882" y="3430"/>
              <a:ext cx="42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/>
                <a:t>Count</a:t>
              </a:r>
            </a:p>
          </p:txBody>
        </p:sp>
        <p:sp>
          <p:nvSpPr>
            <p:cNvPr id="75852" name="Text Box 76"/>
            <p:cNvSpPr txBox="1">
              <a:spLocks noChangeArrowheads="1"/>
            </p:cNvSpPr>
            <p:nvPr/>
          </p:nvSpPr>
          <p:spPr bwMode="auto">
            <a:xfrm>
              <a:off x="3969" y="119"/>
              <a:ext cx="37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/>
                <a:t>Load</a:t>
              </a:r>
            </a:p>
          </p:txBody>
        </p:sp>
        <p:sp>
          <p:nvSpPr>
            <p:cNvPr id="75853" name="Line 77"/>
            <p:cNvSpPr>
              <a:spLocks noChangeShapeType="1"/>
            </p:cNvSpPr>
            <p:nvPr/>
          </p:nvSpPr>
          <p:spPr bwMode="auto">
            <a:xfrm>
              <a:off x="4150" y="300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5854" name="Line 78"/>
            <p:cNvSpPr>
              <a:spLocks noChangeShapeType="1"/>
            </p:cNvSpPr>
            <p:nvPr/>
          </p:nvSpPr>
          <p:spPr bwMode="auto">
            <a:xfrm>
              <a:off x="4150" y="1071"/>
              <a:ext cx="0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5855" name="Line 79"/>
            <p:cNvSpPr>
              <a:spLocks noChangeShapeType="1"/>
            </p:cNvSpPr>
            <p:nvPr/>
          </p:nvSpPr>
          <p:spPr bwMode="auto">
            <a:xfrm>
              <a:off x="4150" y="1979"/>
              <a:ext cx="0" cy="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5856" name="Line 80"/>
            <p:cNvSpPr>
              <a:spLocks noChangeShapeType="1"/>
            </p:cNvSpPr>
            <p:nvPr/>
          </p:nvSpPr>
          <p:spPr bwMode="auto">
            <a:xfrm>
              <a:off x="4150" y="2840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5" name="Group 81"/>
          <p:cNvGrpSpPr>
            <a:grpSpLocks/>
          </p:cNvGrpSpPr>
          <p:nvPr/>
        </p:nvGrpSpPr>
        <p:grpSpPr bwMode="auto">
          <a:xfrm>
            <a:off x="468313" y="4005263"/>
            <a:ext cx="2951162" cy="1366837"/>
            <a:chOff x="295" y="2523"/>
            <a:chExt cx="1859" cy="861"/>
          </a:xfrm>
        </p:grpSpPr>
        <p:sp>
          <p:nvSpPr>
            <p:cNvPr id="75858" name="AutoShape 82"/>
            <p:cNvSpPr>
              <a:spLocks noChangeArrowheads="1"/>
            </p:cNvSpPr>
            <p:nvPr/>
          </p:nvSpPr>
          <p:spPr bwMode="auto">
            <a:xfrm>
              <a:off x="295" y="2523"/>
              <a:ext cx="1859" cy="861"/>
            </a:xfrm>
            <a:prstGeom prst="wedgeRoundRectCallout">
              <a:avLst>
                <a:gd name="adj1" fmla="val 89431"/>
                <a:gd name="adj2" fmla="val 17713"/>
                <a:gd name="adj3" fmla="val 16667"/>
              </a:avLst>
            </a:prstGeom>
            <a:solidFill>
              <a:schemeClr val="bg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zh-TW" altLang="zh-TW"/>
            </a:p>
          </p:txBody>
        </p:sp>
        <p:graphicFrame>
          <p:nvGraphicFramePr>
            <p:cNvPr id="75859" name="Object 83"/>
            <p:cNvGraphicFramePr>
              <a:graphicFrameLocks noChangeAspect="1"/>
            </p:cNvGraphicFramePr>
            <p:nvPr/>
          </p:nvGraphicFramePr>
          <p:xfrm>
            <a:off x="431" y="2886"/>
            <a:ext cx="1501" cy="393"/>
          </p:xfrm>
          <a:graphic>
            <a:graphicData uri="http://schemas.openxmlformats.org/presentationml/2006/ole">
              <p:oleObj spid="_x0000_s36866" name="方程式" r:id="rId15" imgW="1422360" imgH="457200" progId="Equation.3">
                <p:embed/>
              </p:oleObj>
            </a:graphicData>
          </a:graphic>
        </p:graphicFrame>
        <p:sp>
          <p:nvSpPr>
            <p:cNvPr id="75860" name="Text Box 84"/>
            <p:cNvSpPr txBox="1">
              <a:spLocks noChangeArrowheads="1"/>
            </p:cNvSpPr>
            <p:nvPr/>
          </p:nvSpPr>
          <p:spPr bwMode="auto">
            <a:xfrm>
              <a:off x="418" y="2597"/>
              <a:ext cx="92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/>
                <a:t>How to design?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Recall: the down-counter design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787900" y="1773238"/>
            <a:ext cx="3859213" cy="4275137"/>
            <a:chOff x="3016" y="1117"/>
            <a:chExt cx="2431" cy="2693"/>
          </a:xfrm>
        </p:grpSpPr>
        <p:pic>
          <p:nvPicPr>
            <p:cNvPr id="76804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016" y="1117"/>
              <a:ext cx="2431" cy="26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6805" name="AutoShape 5"/>
            <p:cNvSpPr>
              <a:spLocks noChangeArrowheads="1"/>
            </p:cNvSpPr>
            <p:nvPr/>
          </p:nvSpPr>
          <p:spPr bwMode="auto">
            <a:xfrm>
              <a:off x="3424" y="1162"/>
              <a:ext cx="409" cy="254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800"/>
                <a:t>combinational</a:t>
              </a:r>
            </a:p>
            <a:p>
              <a:pPr algn="ctr"/>
              <a:r>
                <a:rPr lang="en-US" altLang="zh-TW" sz="800"/>
                <a:t>circuit</a:t>
              </a:r>
            </a:p>
          </p:txBody>
        </p:sp>
        <p:graphicFrame>
          <p:nvGraphicFramePr>
            <p:cNvPr id="76806" name="Object 6"/>
            <p:cNvGraphicFramePr>
              <a:graphicFrameLocks noChangeAspect="1"/>
            </p:cNvGraphicFramePr>
            <p:nvPr/>
          </p:nvGraphicFramePr>
          <p:xfrm>
            <a:off x="3833" y="1525"/>
            <a:ext cx="164" cy="227"/>
          </p:xfrm>
          <a:graphic>
            <a:graphicData uri="http://schemas.openxmlformats.org/presentationml/2006/ole">
              <p:oleObj spid="_x0000_s37892" name="方程式" r:id="rId4" imgW="164880" imgH="228600" progId="Equation.3">
                <p:embed/>
              </p:oleObj>
            </a:graphicData>
          </a:graphic>
        </p:graphicFrame>
        <p:graphicFrame>
          <p:nvGraphicFramePr>
            <p:cNvPr id="76807" name="Object 7"/>
            <p:cNvGraphicFramePr>
              <a:graphicFrameLocks noChangeAspect="1"/>
            </p:cNvGraphicFramePr>
            <p:nvPr/>
          </p:nvGraphicFramePr>
          <p:xfrm>
            <a:off x="3839" y="2121"/>
            <a:ext cx="152" cy="215"/>
          </p:xfrm>
          <a:graphic>
            <a:graphicData uri="http://schemas.openxmlformats.org/presentationml/2006/ole">
              <p:oleObj spid="_x0000_s37893" name="方程式" r:id="rId5" imgW="152280" imgH="215640" progId="Equation.3">
                <p:embed/>
              </p:oleObj>
            </a:graphicData>
          </a:graphic>
        </p:graphicFrame>
        <p:graphicFrame>
          <p:nvGraphicFramePr>
            <p:cNvPr id="76808" name="Object 8"/>
            <p:cNvGraphicFramePr>
              <a:graphicFrameLocks noChangeAspect="1"/>
            </p:cNvGraphicFramePr>
            <p:nvPr/>
          </p:nvGraphicFramePr>
          <p:xfrm>
            <a:off x="3827" y="2704"/>
            <a:ext cx="165" cy="215"/>
          </p:xfrm>
          <a:graphic>
            <a:graphicData uri="http://schemas.openxmlformats.org/presentationml/2006/ole">
              <p:oleObj spid="_x0000_s37894" name="方程式" r:id="rId6" imgW="164880" imgH="215640" progId="Equation.3">
                <p:embed/>
              </p:oleObj>
            </a:graphicData>
          </a:graphic>
        </p:graphicFrame>
        <p:graphicFrame>
          <p:nvGraphicFramePr>
            <p:cNvPr id="76809" name="Object 9"/>
            <p:cNvGraphicFramePr>
              <a:graphicFrameLocks noChangeAspect="1"/>
            </p:cNvGraphicFramePr>
            <p:nvPr/>
          </p:nvGraphicFramePr>
          <p:xfrm>
            <a:off x="3833" y="3288"/>
            <a:ext cx="152" cy="227"/>
          </p:xfrm>
          <a:graphic>
            <a:graphicData uri="http://schemas.openxmlformats.org/presentationml/2006/ole">
              <p:oleObj spid="_x0000_s37895" name="方程式" r:id="rId7" imgW="152280" imgH="228600" progId="Equation.3">
                <p:embed/>
              </p:oleObj>
            </a:graphicData>
          </a:graphic>
        </p:graphicFrame>
        <p:graphicFrame>
          <p:nvGraphicFramePr>
            <p:cNvPr id="76810" name="Object 10"/>
            <p:cNvGraphicFramePr>
              <a:graphicFrameLocks noChangeAspect="1"/>
            </p:cNvGraphicFramePr>
            <p:nvPr/>
          </p:nvGraphicFramePr>
          <p:xfrm>
            <a:off x="4200" y="1434"/>
            <a:ext cx="151" cy="181"/>
          </p:xfrm>
          <a:graphic>
            <a:graphicData uri="http://schemas.openxmlformats.org/presentationml/2006/ole">
              <p:oleObj spid="_x0000_s37896" name="方程式" r:id="rId8" imgW="190440" imgH="228600" progId="Equation.3">
                <p:embed/>
              </p:oleObj>
            </a:graphicData>
          </a:graphic>
        </p:graphicFrame>
        <p:graphicFrame>
          <p:nvGraphicFramePr>
            <p:cNvPr id="76811" name="Object 11"/>
            <p:cNvGraphicFramePr>
              <a:graphicFrameLocks noChangeAspect="1"/>
            </p:cNvGraphicFramePr>
            <p:nvPr/>
          </p:nvGraphicFramePr>
          <p:xfrm>
            <a:off x="4160" y="2029"/>
            <a:ext cx="141" cy="170"/>
          </p:xfrm>
          <a:graphic>
            <a:graphicData uri="http://schemas.openxmlformats.org/presentationml/2006/ole">
              <p:oleObj spid="_x0000_s37897" name="方程式" r:id="rId9" imgW="177480" imgH="215640" progId="Equation.3">
                <p:embed/>
              </p:oleObj>
            </a:graphicData>
          </a:graphic>
        </p:graphicFrame>
        <p:graphicFrame>
          <p:nvGraphicFramePr>
            <p:cNvPr id="76812" name="Object 12"/>
            <p:cNvGraphicFramePr>
              <a:graphicFrameLocks noChangeAspect="1"/>
            </p:cNvGraphicFramePr>
            <p:nvPr/>
          </p:nvGraphicFramePr>
          <p:xfrm>
            <a:off x="4155" y="2619"/>
            <a:ext cx="151" cy="171"/>
          </p:xfrm>
          <a:graphic>
            <a:graphicData uri="http://schemas.openxmlformats.org/presentationml/2006/ole">
              <p:oleObj spid="_x0000_s37898" name="方程式" r:id="rId10" imgW="190440" imgH="215640" progId="Equation.3">
                <p:embed/>
              </p:oleObj>
            </a:graphicData>
          </a:graphic>
        </p:graphicFrame>
        <p:graphicFrame>
          <p:nvGraphicFramePr>
            <p:cNvPr id="76813" name="Object 13"/>
            <p:cNvGraphicFramePr>
              <a:graphicFrameLocks noChangeAspect="1"/>
            </p:cNvGraphicFramePr>
            <p:nvPr/>
          </p:nvGraphicFramePr>
          <p:xfrm>
            <a:off x="4150" y="3198"/>
            <a:ext cx="151" cy="181"/>
          </p:xfrm>
          <a:graphic>
            <a:graphicData uri="http://schemas.openxmlformats.org/presentationml/2006/ole">
              <p:oleObj spid="_x0000_s37899" name="方程式" r:id="rId11" imgW="190440" imgH="228600" progId="Equation.3">
                <p:embed/>
              </p:oleObj>
            </a:graphicData>
          </a:graphic>
        </p:graphicFrame>
      </p:grpSp>
      <p:graphicFrame>
        <p:nvGraphicFramePr>
          <p:cNvPr id="76814" name="Object 14"/>
          <p:cNvGraphicFramePr>
            <a:graphicFrameLocks noChangeAspect="1"/>
          </p:cNvGraphicFramePr>
          <p:nvPr/>
        </p:nvGraphicFramePr>
        <p:xfrm>
          <a:off x="1116013" y="3284538"/>
          <a:ext cx="3241675" cy="609600"/>
        </p:xfrm>
        <a:graphic>
          <a:graphicData uri="http://schemas.openxmlformats.org/presentationml/2006/ole">
            <p:oleObj spid="_x0000_s37890" name="方程式" r:id="rId12" imgW="1346040" imgH="253800" progId="Equation.3">
              <p:embed/>
            </p:oleObj>
          </a:graphicData>
        </a:graphic>
      </p:graphicFrame>
      <p:graphicFrame>
        <p:nvGraphicFramePr>
          <p:cNvPr id="76815" name="Object 15"/>
          <p:cNvGraphicFramePr>
            <a:graphicFrameLocks noChangeAspect="1"/>
          </p:cNvGraphicFramePr>
          <p:nvPr/>
        </p:nvGraphicFramePr>
        <p:xfrm>
          <a:off x="1116013" y="4292600"/>
          <a:ext cx="3024187" cy="504825"/>
        </p:xfrm>
        <a:graphic>
          <a:graphicData uri="http://schemas.openxmlformats.org/presentationml/2006/ole">
            <p:oleObj spid="_x0000_s37891" name="方程式" r:id="rId13" imgW="13716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6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6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The complete design</a:t>
            </a:r>
          </a:p>
        </p:txBody>
      </p:sp>
      <p:pic>
        <p:nvPicPr>
          <p:cNvPr id="778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3800" y="2133600"/>
            <a:ext cx="3771900" cy="404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16013" y="1989138"/>
            <a:ext cx="3859212" cy="4275137"/>
            <a:chOff x="3016" y="1117"/>
            <a:chExt cx="2431" cy="2693"/>
          </a:xfrm>
        </p:grpSpPr>
        <p:pic>
          <p:nvPicPr>
            <p:cNvPr id="77829" name="Picture 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016" y="1117"/>
              <a:ext cx="2431" cy="26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7830" name="AutoShape 6"/>
            <p:cNvSpPr>
              <a:spLocks noChangeArrowheads="1"/>
            </p:cNvSpPr>
            <p:nvPr/>
          </p:nvSpPr>
          <p:spPr bwMode="auto">
            <a:xfrm>
              <a:off x="3424" y="1162"/>
              <a:ext cx="409" cy="254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800"/>
                <a:t>combinational</a:t>
              </a:r>
            </a:p>
            <a:p>
              <a:pPr algn="ctr"/>
              <a:r>
                <a:rPr lang="en-US" altLang="zh-TW" sz="800"/>
                <a:t>circuit</a:t>
              </a:r>
            </a:p>
          </p:txBody>
        </p:sp>
        <p:graphicFrame>
          <p:nvGraphicFramePr>
            <p:cNvPr id="77831" name="Object 7"/>
            <p:cNvGraphicFramePr>
              <a:graphicFrameLocks noChangeAspect="1"/>
            </p:cNvGraphicFramePr>
            <p:nvPr/>
          </p:nvGraphicFramePr>
          <p:xfrm>
            <a:off x="3833" y="1525"/>
            <a:ext cx="164" cy="227"/>
          </p:xfrm>
          <a:graphic>
            <a:graphicData uri="http://schemas.openxmlformats.org/presentationml/2006/ole">
              <p:oleObj spid="_x0000_s38914" name="方程式" r:id="rId5" imgW="164880" imgH="228600" progId="Equation.3">
                <p:embed/>
              </p:oleObj>
            </a:graphicData>
          </a:graphic>
        </p:graphicFrame>
        <p:graphicFrame>
          <p:nvGraphicFramePr>
            <p:cNvPr id="77832" name="Object 8"/>
            <p:cNvGraphicFramePr>
              <a:graphicFrameLocks noChangeAspect="1"/>
            </p:cNvGraphicFramePr>
            <p:nvPr/>
          </p:nvGraphicFramePr>
          <p:xfrm>
            <a:off x="3839" y="2121"/>
            <a:ext cx="152" cy="215"/>
          </p:xfrm>
          <a:graphic>
            <a:graphicData uri="http://schemas.openxmlformats.org/presentationml/2006/ole">
              <p:oleObj spid="_x0000_s38915" name="方程式" r:id="rId6" imgW="152280" imgH="215640" progId="Equation.3">
                <p:embed/>
              </p:oleObj>
            </a:graphicData>
          </a:graphic>
        </p:graphicFrame>
        <p:graphicFrame>
          <p:nvGraphicFramePr>
            <p:cNvPr id="77833" name="Object 9"/>
            <p:cNvGraphicFramePr>
              <a:graphicFrameLocks noChangeAspect="1"/>
            </p:cNvGraphicFramePr>
            <p:nvPr/>
          </p:nvGraphicFramePr>
          <p:xfrm>
            <a:off x="3827" y="2704"/>
            <a:ext cx="165" cy="215"/>
          </p:xfrm>
          <a:graphic>
            <a:graphicData uri="http://schemas.openxmlformats.org/presentationml/2006/ole">
              <p:oleObj spid="_x0000_s38916" name="方程式" r:id="rId7" imgW="164880" imgH="215640" progId="Equation.3">
                <p:embed/>
              </p:oleObj>
            </a:graphicData>
          </a:graphic>
        </p:graphicFrame>
        <p:graphicFrame>
          <p:nvGraphicFramePr>
            <p:cNvPr id="77834" name="Object 10"/>
            <p:cNvGraphicFramePr>
              <a:graphicFrameLocks noChangeAspect="1"/>
            </p:cNvGraphicFramePr>
            <p:nvPr/>
          </p:nvGraphicFramePr>
          <p:xfrm>
            <a:off x="3833" y="3288"/>
            <a:ext cx="152" cy="227"/>
          </p:xfrm>
          <a:graphic>
            <a:graphicData uri="http://schemas.openxmlformats.org/presentationml/2006/ole">
              <p:oleObj spid="_x0000_s38917" name="方程式" r:id="rId8" imgW="152280" imgH="228600" progId="Equation.3">
                <p:embed/>
              </p:oleObj>
            </a:graphicData>
          </a:graphic>
        </p:graphicFrame>
        <p:graphicFrame>
          <p:nvGraphicFramePr>
            <p:cNvPr id="77835" name="Object 11"/>
            <p:cNvGraphicFramePr>
              <a:graphicFrameLocks noChangeAspect="1"/>
            </p:cNvGraphicFramePr>
            <p:nvPr/>
          </p:nvGraphicFramePr>
          <p:xfrm>
            <a:off x="4200" y="1434"/>
            <a:ext cx="151" cy="181"/>
          </p:xfrm>
          <a:graphic>
            <a:graphicData uri="http://schemas.openxmlformats.org/presentationml/2006/ole">
              <p:oleObj spid="_x0000_s38918" name="方程式" r:id="rId9" imgW="190440" imgH="228600" progId="Equation.3">
                <p:embed/>
              </p:oleObj>
            </a:graphicData>
          </a:graphic>
        </p:graphicFrame>
        <p:graphicFrame>
          <p:nvGraphicFramePr>
            <p:cNvPr id="77836" name="Object 12"/>
            <p:cNvGraphicFramePr>
              <a:graphicFrameLocks noChangeAspect="1"/>
            </p:cNvGraphicFramePr>
            <p:nvPr/>
          </p:nvGraphicFramePr>
          <p:xfrm>
            <a:off x="4160" y="2029"/>
            <a:ext cx="141" cy="170"/>
          </p:xfrm>
          <a:graphic>
            <a:graphicData uri="http://schemas.openxmlformats.org/presentationml/2006/ole">
              <p:oleObj spid="_x0000_s38919" name="方程式" r:id="rId10" imgW="177480" imgH="215640" progId="Equation.3">
                <p:embed/>
              </p:oleObj>
            </a:graphicData>
          </a:graphic>
        </p:graphicFrame>
        <p:graphicFrame>
          <p:nvGraphicFramePr>
            <p:cNvPr id="77837" name="Object 13"/>
            <p:cNvGraphicFramePr>
              <a:graphicFrameLocks noChangeAspect="1"/>
            </p:cNvGraphicFramePr>
            <p:nvPr/>
          </p:nvGraphicFramePr>
          <p:xfrm>
            <a:off x="4155" y="2619"/>
            <a:ext cx="151" cy="171"/>
          </p:xfrm>
          <a:graphic>
            <a:graphicData uri="http://schemas.openxmlformats.org/presentationml/2006/ole">
              <p:oleObj spid="_x0000_s38920" name="方程式" r:id="rId11" imgW="190440" imgH="215640" progId="Equation.3">
                <p:embed/>
              </p:oleObj>
            </a:graphicData>
          </a:graphic>
        </p:graphicFrame>
        <p:graphicFrame>
          <p:nvGraphicFramePr>
            <p:cNvPr id="77838" name="Object 14"/>
            <p:cNvGraphicFramePr>
              <a:graphicFrameLocks noChangeAspect="1"/>
            </p:cNvGraphicFramePr>
            <p:nvPr/>
          </p:nvGraphicFramePr>
          <p:xfrm>
            <a:off x="4150" y="3198"/>
            <a:ext cx="151" cy="181"/>
          </p:xfrm>
          <a:graphic>
            <a:graphicData uri="http://schemas.openxmlformats.org/presentationml/2006/ole">
              <p:oleObj spid="_x0000_s38921" name="方程式" r:id="rId12" imgW="190440" imgH="228600" progId="Equation.3">
                <p:embed/>
              </p:oleObj>
            </a:graphicData>
          </a:graphic>
        </p:graphicFrame>
      </p:grpSp>
      <p:sp>
        <p:nvSpPr>
          <p:cNvPr id="77839" name="AutoShape 15"/>
          <p:cNvSpPr>
            <a:spLocks noChangeArrowheads="1"/>
          </p:cNvSpPr>
          <p:nvPr/>
        </p:nvSpPr>
        <p:spPr bwMode="auto">
          <a:xfrm>
            <a:off x="1619250" y="1916113"/>
            <a:ext cx="1657350" cy="4392612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7840" name="AutoShape 16"/>
          <p:cNvSpPr>
            <a:spLocks noChangeArrowheads="1"/>
          </p:cNvSpPr>
          <p:nvPr/>
        </p:nvSpPr>
        <p:spPr bwMode="auto">
          <a:xfrm>
            <a:off x="3348038" y="1916113"/>
            <a:ext cx="3024187" cy="433387"/>
          </a:xfrm>
          <a:prstGeom prst="curvedDownArrow">
            <a:avLst>
              <a:gd name="adj1" fmla="val 139561"/>
              <a:gd name="adj2" fmla="val 279121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Problem 4</a:t>
            </a:r>
            <a:endParaRPr lang="zh-TW" altLang="en-US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Timer</a:t>
            </a:r>
            <a:endParaRPr lang="zh-TW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Problem 4: Timer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  <p:sp>
        <p:nvSpPr>
          <p:cNvPr id="12291" name="Rectangle 65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20208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dirty="0" smtClean="0"/>
              <a:t>start counting down when “START” button pressed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dirty="0" smtClean="0"/>
              <a:t>00:00 -&gt; 00:01 -&gt; … -&gt; 00:99 -&gt; 01:00 -&gt;01:01 -&gt; …-&gt;59:99 -&gt; 00:00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dirty="0" smtClean="0"/>
              <a:t>refresh every 0.1 second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dirty="0" smtClean="0"/>
              <a:t>Receive 1 KHz clock signal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200" dirty="0" smtClean="0"/>
              <a:t>(a) Circuit to generate 1-cycle pulse every one second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200" dirty="0" smtClean="0"/>
              <a:t>(b) 4-digit counter of the timer</a:t>
            </a:r>
          </a:p>
        </p:txBody>
      </p:sp>
      <p:grpSp>
        <p:nvGrpSpPr>
          <p:cNvPr id="12292" name="Group 64"/>
          <p:cNvGrpSpPr>
            <a:grpSpLocks/>
          </p:cNvGrpSpPr>
          <p:nvPr/>
        </p:nvGrpSpPr>
        <p:grpSpPr bwMode="auto">
          <a:xfrm>
            <a:off x="1066800" y="4343400"/>
            <a:ext cx="7315200" cy="2317750"/>
            <a:chOff x="960" y="1632"/>
            <a:chExt cx="4608" cy="1460"/>
          </a:xfrm>
        </p:grpSpPr>
        <p:sp>
          <p:nvSpPr>
            <p:cNvPr id="12294" name="Rectangle 6"/>
            <p:cNvSpPr>
              <a:spLocks noChangeArrowheads="1"/>
            </p:cNvSpPr>
            <p:nvPr/>
          </p:nvSpPr>
          <p:spPr bwMode="auto">
            <a:xfrm>
              <a:off x="1680" y="1824"/>
              <a:ext cx="1296" cy="81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dirty="0" smtClean="0"/>
                <a:t>timer</a:t>
              </a:r>
              <a:endParaRPr lang="en-US" altLang="zh-TW" dirty="0"/>
            </a:p>
          </p:txBody>
        </p:sp>
        <p:sp>
          <p:nvSpPr>
            <p:cNvPr id="12295" name="AutoShape 7"/>
            <p:cNvSpPr>
              <a:spLocks noChangeArrowheads="1"/>
            </p:cNvSpPr>
            <p:nvPr/>
          </p:nvSpPr>
          <p:spPr bwMode="auto">
            <a:xfrm>
              <a:off x="1776" y="2544"/>
              <a:ext cx="96" cy="9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296" name="Line 8"/>
            <p:cNvSpPr>
              <a:spLocks noChangeShapeType="1"/>
            </p:cNvSpPr>
            <p:nvPr/>
          </p:nvSpPr>
          <p:spPr bwMode="auto">
            <a:xfrm>
              <a:off x="1824" y="26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297" name="Text Box 9"/>
            <p:cNvSpPr txBox="1">
              <a:spLocks noChangeArrowheads="1"/>
            </p:cNvSpPr>
            <p:nvPr/>
          </p:nvSpPr>
          <p:spPr bwMode="auto">
            <a:xfrm>
              <a:off x="1536" y="2880"/>
              <a:ext cx="76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/>
                <a:t>1 KHz clock</a:t>
              </a:r>
            </a:p>
          </p:txBody>
        </p:sp>
        <p:sp>
          <p:nvSpPr>
            <p:cNvPr id="12298" name="Line 10"/>
            <p:cNvSpPr>
              <a:spLocks noChangeShapeType="1"/>
            </p:cNvSpPr>
            <p:nvPr/>
          </p:nvSpPr>
          <p:spPr bwMode="auto">
            <a:xfrm>
              <a:off x="2976" y="1920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299" name="Line 11"/>
            <p:cNvSpPr>
              <a:spLocks noChangeShapeType="1"/>
            </p:cNvSpPr>
            <p:nvPr/>
          </p:nvSpPr>
          <p:spPr bwMode="auto">
            <a:xfrm>
              <a:off x="3072" y="1872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00" name="Text Box 12"/>
            <p:cNvSpPr txBox="1">
              <a:spLocks noChangeArrowheads="1"/>
            </p:cNvSpPr>
            <p:nvPr/>
          </p:nvSpPr>
          <p:spPr bwMode="auto">
            <a:xfrm>
              <a:off x="3024" y="1920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/>
                <a:t>4</a:t>
              </a:r>
            </a:p>
          </p:txBody>
        </p:sp>
        <p:sp>
          <p:nvSpPr>
            <p:cNvPr id="12301" name="Text Box 13"/>
            <p:cNvSpPr txBox="1">
              <a:spLocks noChangeArrowheads="1"/>
            </p:cNvSpPr>
            <p:nvPr/>
          </p:nvSpPr>
          <p:spPr bwMode="auto">
            <a:xfrm>
              <a:off x="3024" y="1632"/>
              <a:ext cx="28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/>
                <a:t>EN</a:t>
              </a:r>
            </a:p>
          </p:txBody>
        </p:sp>
        <p:sp>
          <p:nvSpPr>
            <p:cNvPr id="12302" name="Line 14"/>
            <p:cNvSpPr>
              <a:spLocks noChangeShapeType="1"/>
            </p:cNvSpPr>
            <p:nvPr/>
          </p:nvSpPr>
          <p:spPr bwMode="auto">
            <a:xfrm>
              <a:off x="2976" y="24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03" name="Line 15"/>
            <p:cNvSpPr>
              <a:spLocks noChangeShapeType="1"/>
            </p:cNvSpPr>
            <p:nvPr/>
          </p:nvSpPr>
          <p:spPr bwMode="auto">
            <a:xfrm>
              <a:off x="3072" y="2400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04" name="Text Box 16"/>
            <p:cNvSpPr txBox="1">
              <a:spLocks noChangeArrowheads="1"/>
            </p:cNvSpPr>
            <p:nvPr/>
          </p:nvSpPr>
          <p:spPr bwMode="auto">
            <a:xfrm>
              <a:off x="3024" y="2448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/>
                <a:t>8</a:t>
              </a:r>
            </a:p>
          </p:txBody>
        </p:sp>
        <p:sp>
          <p:nvSpPr>
            <p:cNvPr id="12305" name="Text Box 17"/>
            <p:cNvSpPr txBox="1">
              <a:spLocks noChangeArrowheads="1"/>
            </p:cNvSpPr>
            <p:nvPr/>
          </p:nvSpPr>
          <p:spPr bwMode="auto">
            <a:xfrm>
              <a:off x="3024" y="2160"/>
              <a:ext cx="4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/>
                <a:t>display</a:t>
              </a:r>
            </a:p>
          </p:txBody>
        </p:sp>
        <p:grpSp>
          <p:nvGrpSpPr>
            <p:cNvPr id="12306" name="Group 18"/>
            <p:cNvGrpSpPr>
              <a:grpSpLocks/>
            </p:cNvGrpSpPr>
            <p:nvPr/>
          </p:nvGrpSpPr>
          <p:grpSpPr bwMode="auto">
            <a:xfrm>
              <a:off x="3648" y="1824"/>
              <a:ext cx="1920" cy="771"/>
              <a:chOff x="3360" y="1440"/>
              <a:chExt cx="1920" cy="771"/>
            </a:xfrm>
          </p:grpSpPr>
          <p:grpSp>
            <p:nvGrpSpPr>
              <p:cNvPr id="12319" name="Group 19"/>
              <p:cNvGrpSpPr>
                <a:grpSpLocks/>
              </p:cNvGrpSpPr>
              <p:nvPr/>
            </p:nvGrpSpPr>
            <p:grpSpPr bwMode="auto">
              <a:xfrm>
                <a:off x="3539" y="1622"/>
                <a:ext cx="318" cy="453"/>
                <a:chOff x="1519" y="1480"/>
                <a:chExt cx="318" cy="453"/>
              </a:xfrm>
            </p:grpSpPr>
            <p:sp>
              <p:nvSpPr>
                <p:cNvPr id="12345" name="Line 20"/>
                <p:cNvSpPr>
                  <a:spLocks noChangeShapeType="1"/>
                </p:cNvSpPr>
                <p:nvPr/>
              </p:nvSpPr>
              <p:spPr bwMode="auto">
                <a:xfrm>
                  <a:off x="1565" y="1480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2346" name="Line 21"/>
                <p:cNvSpPr>
                  <a:spLocks noChangeShapeType="1"/>
                </p:cNvSpPr>
                <p:nvPr/>
              </p:nvSpPr>
              <p:spPr bwMode="auto">
                <a:xfrm>
                  <a:off x="1519" y="1480"/>
                  <a:ext cx="0" cy="1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2347" name="Line 22"/>
                <p:cNvSpPr>
                  <a:spLocks noChangeShapeType="1"/>
                </p:cNvSpPr>
                <p:nvPr/>
              </p:nvSpPr>
              <p:spPr bwMode="auto">
                <a:xfrm>
                  <a:off x="1837" y="1480"/>
                  <a:ext cx="0" cy="1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2348" name="Line 23"/>
                <p:cNvSpPr>
                  <a:spLocks noChangeShapeType="1"/>
                </p:cNvSpPr>
                <p:nvPr/>
              </p:nvSpPr>
              <p:spPr bwMode="auto">
                <a:xfrm>
                  <a:off x="1565" y="170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2349" name="Line 24"/>
                <p:cNvSpPr>
                  <a:spLocks noChangeShapeType="1"/>
                </p:cNvSpPr>
                <p:nvPr/>
              </p:nvSpPr>
              <p:spPr bwMode="auto">
                <a:xfrm>
                  <a:off x="1565" y="1933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2350" name="Line 25"/>
                <p:cNvSpPr>
                  <a:spLocks noChangeShapeType="1"/>
                </p:cNvSpPr>
                <p:nvPr/>
              </p:nvSpPr>
              <p:spPr bwMode="auto">
                <a:xfrm>
                  <a:off x="1519" y="1706"/>
                  <a:ext cx="0" cy="1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2351" name="Line 26"/>
                <p:cNvSpPr>
                  <a:spLocks noChangeShapeType="1"/>
                </p:cNvSpPr>
                <p:nvPr/>
              </p:nvSpPr>
              <p:spPr bwMode="auto">
                <a:xfrm>
                  <a:off x="1837" y="1706"/>
                  <a:ext cx="0" cy="1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2320" name="Group 27"/>
              <p:cNvGrpSpPr>
                <a:grpSpLocks/>
              </p:cNvGrpSpPr>
              <p:nvPr/>
            </p:nvGrpSpPr>
            <p:grpSpPr bwMode="auto">
              <a:xfrm>
                <a:off x="3902" y="1622"/>
                <a:ext cx="318" cy="453"/>
                <a:chOff x="1519" y="1480"/>
                <a:chExt cx="318" cy="453"/>
              </a:xfrm>
            </p:grpSpPr>
            <p:sp>
              <p:nvSpPr>
                <p:cNvPr id="12338" name="Line 28"/>
                <p:cNvSpPr>
                  <a:spLocks noChangeShapeType="1"/>
                </p:cNvSpPr>
                <p:nvPr/>
              </p:nvSpPr>
              <p:spPr bwMode="auto">
                <a:xfrm>
                  <a:off x="1565" y="1480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2339" name="Line 29"/>
                <p:cNvSpPr>
                  <a:spLocks noChangeShapeType="1"/>
                </p:cNvSpPr>
                <p:nvPr/>
              </p:nvSpPr>
              <p:spPr bwMode="auto">
                <a:xfrm>
                  <a:off x="1519" y="1480"/>
                  <a:ext cx="0" cy="1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2340" name="Line 30"/>
                <p:cNvSpPr>
                  <a:spLocks noChangeShapeType="1"/>
                </p:cNvSpPr>
                <p:nvPr/>
              </p:nvSpPr>
              <p:spPr bwMode="auto">
                <a:xfrm>
                  <a:off x="1837" y="1480"/>
                  <a:ext cx="0" cy="1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2341" name="Line 31"/>
                <p:cNvSpPr>
                  <a:spLocks noChangeShapeType="1"/>
                </p:cNvSpPr>
                <p:nvPr/>
              </p:nvSpPr>
              <p:spPr bwMode="auto">
                <a:xfrm>
                  <a:off x="1565" y="170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2342" name="Line 32"/>
                <p:cNvSpPr>
                  <a:spLocks noChangeShapeType="1"/>
                </p:cNvSpPr>
                <p:nvPr/>
              </p:nvSpPr>
              <p:spPr bwMode="auto">
                <a:xfrm>
                  <a:off x="1565" y="1933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2343" name="Line 33"/>
                <p:cNvSpPr>
                  <a:spLocks noChangeShapeType="1"/>
                </p:cNvSpPr>
                <p:nvPr/>
              </p:nvSpPr>
              <p:spPr bwMode="auto">
                <a:xfrm>
                  <a:off x="1519" y="1706"/>
                  <a:ext cx="0" cy="1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2344" name="Line 34"/>
                <p:cNvSpPr>
                  <a:spLocks noChangeShapeType="1"/>
                </p:cNvSpPr>
                <p:nvPr/>
              </p:nvSpPr>
              <p:spPr bwMode="auto">
                <a:xfrm>
                  <a:off x="1837" y="1706"/>
                  <a:ext cx="0" cy="1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2321" name="Group 35"/>
              <p:cNvGrpSpPr>
                <a:grpSpLocks/>
              </p:cNvGrpSpPr>
              <p:nvPr/>
            </p:nvGrpSpPr>
            <p:grpSpPr bwMode="auto">
              <a:xfrm>
                <a:off x="4310" y="1622"/>
                <a:ext cx="318" cy="453"/>
                <a:chOff x="1519" y="1480"/>
                <a:chExt cx="318" cy="453"/>
              </a:xfrm>
            </p:grpSpPr>
            <p:sp>
              <p:nvSpPr>
                <p:cNvPr id="12331" name="Line 36"/>
                <p:cNvSpPr>
                  <a:spLocks noChangeShapeType="1"/>
                </p:cNvSpPr>
                <p:nvPr/>
              </p:nvSpPr>
              <p:spPr bwMode="auto">
                <a:xfrm>
                  <a:off x="1565" y="1480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2332" name="Line 37"/>
                <p:cNvSpPr>
                  <a:spLocks noChangeShapeType="1"/>
                </p:cNvSpPr>
                <p:nvPr/>
              </p:nvSpPr>
              <p:spPr bwMode="auto">
                <a:xfrm>
                  <a:off x="1519" y="1480"/>
                  <a:ext cx="0" cy="1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2333" name="Line 38"/>
                <p:cNvSpPr>
                  <a:spLocks noChangeShapeType="1"/>
                </p:cNvSpPr>
                <p:nvPr/>
              </p:nvSpPr>
              <p:spPr bwMode="auto">
                <a:xfrm>
                  <a:off x="1837" y="1480"/>
                  <a:ext cx="0" cy="1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2334" name="Line 39"/>
                <p:cNvSpPr>
                  <a:spLocks noChangeShapeType="1"/>
                </p:cNvSpPr>
                <p:nvPr/>
              </p:nvSpPr>
              <p:spPr bwMode="auto">
                <a:xfrm>
                  <a:off x="1565" y="170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2335" name="Line 40"/>
                <p:cNvSpPr>
                  <a:spLocks noChangeShapeType="1"/>
                </p:cNvSpPr>
                <p:nvPr/>
              </p:nvSpPr>
              <p:spPr bwMode="auto">
                <a:xfrm>
                  <a:off x="1565" y="1933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2336" name="Line 41"/>
                <p:cNvSpPr>
                  <a:spLocks noChangeShapeType="1"/>
                </p:cNvSpPr>
                <p:nvPr/>
              </p:nvSpPr>
              <p:spPr bwMode="auto">
                <a:xfrm>
                  <a:off x="1519" y="1706"/>
                  <a:ext cx="0" cy="1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2337" name="Line 42"/>
                <p:cNvSpPr>
                  <a:spLocks noChangeShapeType="1"/>
                </p:cNvSpPr>
                <p:nvPr/>
              </p:nvSpPr>
              <p:spPr bwMode="auto">
                <a:xfrm>
                  <a:off x="1837" y="1706"/>
                  <a:ext cx="0" cy="1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2322" name="Group 43"/>
              <p:cNvGrpSpPr>
                <a:grpSpLocks/>
              </p:cNvGrpSpPr>
              <p:nvPr/>
            </p:nvGrpSpPr>
            <p:grpSpPr bwMode="auto">
              <a:xfrm>
                <a:off x="4719" y="1622"/>
                <a:ext cx="318" cy="453"/>
                <a:chOff x="1519" y="1480"/>
                <a:chExt cx="318" cy="453"/>
              </a:xfrm>
            </p:grpSpPr>
            <p:sp>
              <p:nvSpPr>
                <p:cNvPr id="12324" name="Line 44"/>
                <p:cNvSpPr>
                  <a:spLocks noChangeShapeType="1"/>
                </p:cNvSpPr>
                <p:nvPr/>
              </p:nvSpPr>
              <p:spPr bwMode="auto">
                <a:xfrm>
                  <a:off x="1565" y="1480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2325" name="Line 45"/>
                <p:cNvSpPr>
                  <a:spLocks noChangeShapeType="1"/>
                </p:cNvSpPr>
                <p:nvPr/>
              </p:nvSpPr>
              <p:spPr bwMode="auto">
                <a:xfrm>
                  <a:off x="1519" y="1480"/>
                  <a:ext cx="0" cy="1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2326" name="Line 46"/>
                <p:cNvSpPr>
                  <a:spLocks noChangeShapeType="1"/>
                </p:cNvSpPr>
                <p:nvPr/>
              </p:nvSpPr>
              <p:spPr bwMode="auto">
                <a:xfrm>
                  <a:off x="1837" y="1480"/>
                  <a:ext cx="0" cy="1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2327" name="Line 47"/>
                <p:cNvSpPr>
                  <a:spLocks noChangeShapeType="1"/>
                </p:cNvSpPr>
                <p:nvPr/>
              </p:nvSpPr>
              <p:spPr bwMode="auto">
                <a:xfrm>
                  <a:off x="1565" y="170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2328" name="Line 48"/>
                <p:cNvSpPr>
                  <a:spLocks noChangeShapeType="1"/>
                </p:cNvSpPr>
                <p:nvPr/>
              </p:nvSpPr>
              <p:spPr bwMode="auto">
                <a:xfrm>
                  <a:off x="1565" y="1933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2329" name="Line 49"/>
                <p:cNvSpPr>
                  <a:spLocks noChangeShapeType="1"/>
                </p:cNvSpPr>
                <p:nvPr/>
              </p:nvSpPr>
              <p:spPr bwMode="auto">
                <a:xfrm>
                  <a:off x="1519" y="1706"/>
                  <a:ext cx="0" cy="1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2330" name="Line 50"/>
                <p:cNvSpPr>
                  <a:spLocks noChangeShapeType="1"/>
                </p:cNvSpPr>
                <p:nvPr/>
              </p:nvSpPr>
              <p:spPr bwMode="auto">
                <a:xfrm>
                  <a:off x="1837" y="1706"/>
                  <a:ext cx="0" cy="1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12323" name="AutoShape 51"/>
              <p:cNvSpPr>
                <a:spLocks noChangeArrowheads="1"/>
              </p:cNvSpPr>
              <p:nvPr/>
            </p:nvSpPr>
            <p:spPr bwMode="auto">
              <a:xfrm>
                <a:off x="3360" y="1440"/>
                <a:ext cx="1920" cy="771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12307" name="Group 52"/>
            <p:cNvGrpSpPr>
              <a:grpSpLocks/>
            </p:cNvGrpSpPr>
            <p:nvPr/>
          </p:nvGrpSpPr>
          <p:grpSpPr bwMode="auto">
            <a:xfrm>
              <a:off x="4608" y="2496"/>
              <a:ext cx="868" cy="492"/>
              <a:chOff x="3696" y="2544"/>
              <a:chExt cx="868" cy="492"/>
            </a:xfrm>
          </p:grpSpPr>
          <p:sp>
            <p:nvSpPr>
              <p:cNvPr id="12317" name="AutoShape 53"/>
              <p:cNvSpPr>
                <a:spLocks/>
              </p:cNvSpPr>
              <p:nvPr/>
            </p:nvSpPr>
            <p:spPr bwMode="auto">
              <a:xfrm rot="-5400000">
                <a:off x="3912" y="2328"/>
                <a:ext cx="288" cy="720"/>
              </a:xfrm>
              <a:prstGeom prst="leftBrace">
                <a:avLst>
                  <a:gd name="adj1" fmla="val 20833"/>
                  <a:gd name="adj2" fmla="val 50000"/>
                </a:avLst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318" name="Text Box 54"/>
              <p:cNvSpPr txBox="1">
                <a:spLocks noChangeArrowheads="1"/>
              </p:cNvSpPr>
              <p:nvPr/>
            </p:nvSpPr>
            <p:spPr bwMode="auto">
              <a:xfrm>
                <a:off x="3830" y="2823"/>
                <a:ext cx="734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hlink"/>
                    </a:solidFill>
                  </a:rPr>
                  <a:t>0.01 second</a:t>
                </a:r>
                <a:endParaRPr lang="en-US" altLang="zh-TW" dirty="0">
                  <a:solidFill>
                    <a:schemeClr val="hlink"/>
                  </a:solidFill>
                </a:endParaRPr>
              </a:p>
            </p:txBody>
          </p:sp>
        </p:grpSp>
        <p:grpSp>
          <p:nvGrpSpPr>
            <p:cNvPr id="12308" name="Group 55"/>
            <p:cNvGrpSpPr>
              <a:grpSpLocks/>
            </p:cNvGrpSpPr>
            <p:nvPr/>
          </p:nvGrpSpPr>
          <p:grpSpPr bwMode="auto">
            <a:xfrm>
              <a:off x="3792" y="2496"/>
              <a:ext cx="720" cy="492"/>
              <a:chOff x="3696" y="2544"/>
              <a:chExt cx="720" cy="492"/>
            </a:xfrm>
          </p:grpSpPr>
          <p:sp>
            <p:nvSpPr>
              <p:cNvPr id="12315" name="AutoShape 56"/>
              <p:cNvSpPr>
                <a:spLocks/>
              </p:cNvSpPr>
              <p:nvPr/>
            </p:nvSpPr>
            <p:spPr bwMode="auto">
              <a:xfrm rot="-5400000">
                <a:off x="3912" y="2328"/>
                <a:ext cx="288" cy="720"/>
              </a:xfrm>
              <a:prstGeom prst="leftBrace">
                <a:avLst>
                  <a:gd name="adj1" fmla="val 20833"/>
                  <a:gd name="adj2" fmla="val 50000"/>
                </a:avLst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316" name="Text Box 57"/>
              <p:cNvSpPr txBox="1">
                <a:spLocks noChangeArrowheads="1"/>
              </p:cNvSpPr>
              <p:nvPr/>
            </p:nvSpPr>
            <p:spPr bwMode="auto">
              <a:xfrm>
                <a:off x="3830" y="2823"/>
                <a:ext cx="476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hlink"/>
                    </a:solidFill>
                  </a:rPr>
                  <a:t>second</a:t>
                </a:r>
                <a:endParaRPr lang="en-US" altLang="zh-TW" dirty="0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12309" name="Oval 58"/>
            <p:cNvSpPr>
              <a:spLocks noChangeArrowheads="1"/>
            </p:cNvSpPr>
            <p:nvPr/>
          </p:nvSpPr>
          <p:spPr bwMode="auto">
            <a:xfrm>
              <a:off x="960" y="1872"/>
              <a:ext cx="48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/>
                <a:t>Start</a:t>
              </a:r>
            </a:p>
          </p:txBody>
        </p:sp>
        <p:sp>
          <p:nvSpPr>
            <p:cNvPr id="12310" name="Oval 59"/>
            <p:cNvSpPr>
              <a:spLocks noChangeArrowheads="1"/>
            </p:cNvSpPr>
            <p:nvPr/>
          </p:nvSpPr>
          <p:spPr bwMode="auto">
            <a:xfrm>
              <a:off x="960" y="2160"/>
              <a:ext cx="48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/>
                <a:t>Stop</a:t>
              </a:r>
            </a:p>
          </p:txBody>
        </p:sp>
        <p:sp>
          <p:nvSpPr>
            <p:cNvPr id="12311" name="Oval 60"/>
            <p:cNvSpPr>
              <a:spLocks noChangeArrowheads="1"/>
            </p:cNvSpPr>
            <p:nvPr/>
          </p:nvSpPr>
          <p:spPr bwMode="auto">
            <a:xfrm>
              <a:off x="960" y="2400"/>
              <a:ext cx="48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/>
                <a:t>Reset</a:t>
              </a:r>
            </a:p>
          </p:txBody>
        </p:sp>
        <p:sp>
          <p:nvSpPr>
            <p:cNvPr id="12312" name="Line 61"/>
            <p:cNvSpPr>
              <a:spLocks noChangeShapeType="1"/>
            </p:cNvSpPr>
            <p:nvPr/>
          </p:nvSpPr>
          <p:spPr bwMode="auto">
            <a:xfrm>
              <a:off x="1440" y="20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13" name="Line 62"/>
            <p:cNvSpPr>
              <a:spLocks noChangeShapeType="1"/>
            </p:cNvSpPr>
            <p:nvPr/>
          </p:nvSpPr>
          <p:spPr bwMode="auto">
            <a:xfrm>
              <a:off x="1440" y="225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14" name="Line 63"/>
            <p:cNvSpPr>
              <a:spLocks noChangeShapeType="1"/>
            </p:cNvSpPr>
            <p:nvPr/>
          </p:nvSpPr>
          <p:spPr bwMode="auto">
            <a:xfrm>
              <a:off x="1440" y="249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2293" name="Text Box 66"/>
          <p:cNvSpPr txBox="1">
            <a:spLocks noChangeArrowheads="1"/>
          </p:cNvSpPr>
          <p:nvPr/>
        </p:nvSpPr>
        <p:spPr bwMode="auto">
          <a:xfrm>
            <a:off x="2057400" y="3962400"/>
            <a:ext cx="27400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hlink"/>
                </a:solidFill>
              </a:rPr>
              <a:t>(Hint: use RTL design method)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Circuit to generate 1-cycle pulse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649287"/>
          </a:xfrm>
        </p:spPr>
        <p:txBody>
          <a:bodyPr/>
          <a:lstStyle/>
          <a:p>
            <a:r>
              <a:rPr lang="en-US" altLang="zh-TW" dirty="0" smtClean="0"/>
              <a:t>Divide-by-ten clock generator</a:t>
            </a:r>
            <a:endParaRPr lang="zh-TW" altLang="en-US" dirty="0"/>
          </a:p>
        </p:txBody>
      </p:sp>
      <p:grpSp>
        <p:nvGrpSpPr>
          <p:cNvPr id="18" name="群組 17"/>
          <p:cNvGrpSpPr/>
          <p:nvPr/>
        </p:nvGrpSpPr>
        <p:grpSpPr>
          <a:xfrm>
            <a:off x="685800" y="2590800"/>
            <a:ext cx="3668798" cy="1295400"/>
            <a:chOff x="685800" y="3200400"/>
            <a:chExt cx="3668798" cy="1295400"/>
          </a:xfrm>
        </p:grpSpPr>
        <p:sp>
          <p:nvSpPr>
            <p:cNvPr id="4" name="矩形 3"/>
            <p:cNvSpPr/>
            <p:nvPr/>
          </p:nvSpPr>
          <p:spPr bwMode="auto">
            <a:xfrm>
              <a:off x="685800" y="3200400"/>
              <a:ext cx="1143000" cy="12954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標楷體" pitchFamily="65" charset="-120"/>
                  <a:cs typeface="新細明體" charset="-120"/>
                </a:rPr>
                <a:t>BCD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 smtClean="0">
                  <a:cs typeface="新細明體" charset="-120"/>
                </a:rPr>
                <a:t>Counter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cxnSp>
          <p:nvCxnSpPr>
            <p:cNvPr id="6" name="直線單箭頭接點 5"/>
            <p:cNvCxnSpPr/>
            <p:nvPr/>
          </p:nvCxnSpPr>
          <p:spPr bwMode="auto">
            <a:xfrm flipV="1">
              <a:off x="1783830" y="3897443"/>
              <a:ext cx="809468" cy="1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" name="文字方塊 9"/>
            <p:cNvSpPr txBox="1"/>
            <p:nvPr/>
          </p:nvSpPr>
          <p:spPr>
            <a:xfrm>
              <a:off x="1981200" y="3429000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Q</a:t>
              </a:r>
              <a:endParaRPr lang="zh-TW" altLang="en-US" dirty="0"/>
            </a:p>
          </p:txBody>
        </p:sp>
        <p:sp>
          <p:nvSpPr>
            <p:cNvPr id="12" name="圓角矩形 11"/>
            <p:cNvSpPr/>
            <p:nvPr/>
          </p:nvSpPr>
          <p:spPr bwMode="auto">
            <a:xfrm>
              <a:off x="2590800" y="3657600"/>
              <a:ext cx="838200" cy="5334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標楷體" pitchFamily="65" charset="-120"/>
                  <a:cs typeface="新細明體" charset="-120"/>
                </a:rPr>
                <a:t>Q==9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cxnSp>
          <p:nvCxnSpPr>
            <p:cNvPr id="14" name="直線單箭頭接點 13"/>
            <p:cNvCxnSpPr>
              <a:stCxn id="12" idx="3"/>
            </p:cNvCxnSpPr>
            <p:nvPr/>
          </p:nvCxnSpPr>
          <p:spPr bwMode="auto">
            <a:xfrm>
              <a:off x="3429000" y="3924300"/>
              <a:ext cx="438462" cy="312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5" name="文字方塊 14"/>
            <p:cNvSpPr txBox="1"/>
            <p:nvPr/>
          </p:nvSpPr>
          <p:spPr>
            <a:xfrm>
              <a:off x="3886200" y="3810000"/>
              <a:ext cx="4683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CO</a:t>
              </a:r>
              <a:endParaRPr lang="zh-TW" altLang="en-US" dirty="0"/>
            </a:p>
          </p:txBody>
        </p:sp>
      </p:grpSp>
      <p:grpSp>
        <p:nvGrpSpPr>
          <p:cNvPr id="94" name="群組 93"/>
          <p:cNvGrpSpPr/>
          <p:nvPr/>
        </p:nvGrpSpPr>
        <p:grpSpPr>
          <a:xfrm>
            <a:off x="457200" y="3886200"/>
            <a:ext cx="8229600" cy="2776954"/>
            <a:chOff x="685800" y="3886200"/>
            <a:chExt cx="8229600" cy="2776954"/>
          </a:xfrm>
        </p:grpSpPr>
        <p:grpSp>
          <p:nvGrpSpPr>
            <p:cNvPr id="87" name="群組 86"/>
            <p:cNvGrpSpPr/>
            <p:nvPr/>
          </p:nvGrpSpPr>
          <p:grpSpPr>
            <a:xfrm>
              <a:off x="685800" y="3886200"/>
              <a:ext cx="8229600" cy="2133600"/>
              <a:chOff x="381000" y="4495800"/>
              <a:chExt cx="8229600" cy="2133600"/>
            </a:xfrm>
          </p:grpSpPr>
          <p:sp>
            <p:nvSpPr>
              <p:cNvPr id="20" name="Line 15"/>
              <p:cNvSpPr>
                <a:spLocks noChangeShapeType="1"/>
              </p:cNvSpPr>
              <p:nvPr/>
            </p:nvSpPr>
            <p:spPr bwMode="auto">
              <a:xfrm>
                <a:off x="990600" y="5334000"/>
                <a:ext cx="381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21" name="Group 20"/>
              <p:cNvGrpSpPr>
                <a:grpSpLocks/>
              </p:cNvGrpSpPr>
              <p:nvPr/>
            </p:nvGrpSpPr>
            <p:grpSpPr bwMode="auto">
              <a:xfrm>
                <a:off x="1371600" y="5029200"/>
                <a:ext cx="838200" cy="304800"/>
                <a:chOff x="1440" y="2544"/>
                <a:chExt cx="528" cy="192"/>
              </a:xfrm>
            </p:grpSpPr>
            <p:sp>
              <p:nvSpPr>
                <p:cNvPr id="82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1440" y="2544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83" name="Line 17"/>
                <p:cNvSpPr>
                  <a:spLocks noChangeShapeType="1"/>
                </p:cNvSpPr>
                <p:nvPr/>
              </p:nvSpPr>
              <p:spPr bwMode="auto">
                <a:xfrm>
                  <a:off x="1440" y="2544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84" name="Line 18"/>
                <p:cNvSpPr>
                  <a:spLocks noChangeShapeType="1"/>
                </p:cNvSpPr>
                <p:nvPr/>
              </p:nvSpPr>
              <p:spPr bwMode="auto">
                <a:xfrm>
                  <a:off x="1728" y="2544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85" name="Line 19"/>
                <p:cNvSpPr>
                  <a:spLocks noChangeShapeType="1"/>
                </p:cNvSpPr>
                <p:nvPr/>
              </p:nvSpPr>
              <p:spPr bwMode="auto">
                <a:xfrm>
                  <a:off x="1728" y="2736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22" name="Group 21"/>
              <p:cNvGrpSpPr>
                <a:grpSpLocks/>
              </p:cNvGrpSpPr>
              <p:nvPr/>
            </p:nvGrpSpPr>
            <p:grpSpPr bwMode="auto">
              <a:xfrm>
                <a:off x="2209800" y="5029200"/>
                <a:ext cx="838200" cy="304800"/>
                <a:chOff x="1440" y="2544"/>
                <a:chExt cx="528" cy="192"/>
              </a:xfrm>
            </p:grpSpPr>
            <p:sp>
              <p:nvSpPr>
                <p:cNvPr id="78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1440" y="2544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9" name="Line 23"/>
                <p:cNvSpPr>
                  <a:spLocks noChangeShapeType="1"/>
                </p:cNvSpPr>
                <p:nvPr/>
              </p:nvSpPr>
              <p:spPr bwMode="auto">
                <a:xfrm>
                  <a:off x="1440" y="2544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80" name="Line 24"/>
                <p:cNvSpPr>
                  <a:spLocks noChangeShapeType="1"/>
                </p:cNvSpPr>
                <p:nvPr/>
              </p:nvSpPr>
              <p:spPr bwMode="auto">
                <a:xfrm>
                  <a:off x="1728" y="2544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81" name="Line 25"/>
                <p:cNvSpPr>
                  <a:spLocks noChangeShapeType="1"/>
                </p:cNvSpPr>
                <p:nvPr/>
              </p:nvSpPr>
              <p:spPr bwMode="auto">
                <a:xfrm>
                  <a:off x="1728" y="2736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23" name="Group 26"/>
              <p:cNvGrpSpPr>
                <a:grpSpLocks/>
              </p:cNvGrpSpPr>
              <p:nvPr/>
            </p:nvGrpSpPr>
            <p:grpSpPr bwMode="auto">
              <a:xfrm>
                <a:off x="3048000" y="5029200"/>
                <a:ext cx="838200" cy="304800"/>
                <a:chOff x="1440" y="2544"/>
                <a:chExt cx="528" cy="192"/>
              </a:xfrm>
            </p:grpSpPr>
            <p:sp>
              <p:nvSpPr>
                <p:cNvPr id="74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1440" y="2544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5" name="Line 28"/>
                <p:cNvSpPr>
                  <a:spLocks noChangeShapeType="1"/>
                </p:cNvSpPr>
                <p:nvPr/>
              </p:nvSpPr>
              <p:spPr bwMode="auto">
                <a:xfrm>
                  <a:off x="1440" y="2544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6" name="Line 29"/>
                <p:cNvSpPr>
                  <a:spLocks noChangeShapeType="1"/>
                </p:cNvSpPr>
                <p:nvPr/>
              </p:nvSpPr>
              <p:spPr bwMode="auto">
                <a:xfrm>
                  <a:off x="1728" y="2544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7" name="Line 30"/>
                <p:cNvSpPr>
                  <a:spLocks noChangeShapeType="1"/>
                </p:cNvSpPr>
                <p:nvPr/>
              </p:nvSpPr>
              <p:spPr bwMode="auto">
                <a:xfrm>
                  <a:off x="1728" y="2736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24" name="Text Box 31"/>
              <p:cNvSpPr txBox="1">
                <a:spLocks noChangeArrowheads="1"/>
              </p:cNvSpPr>
              <p:nvPr/>
            </p:nvSpPr>
            <p:spPr bwMode="auto">
              <a:xfrm>
                <a:off x="381000" y="5562600"/>
                <a:ext cx="795338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counter</a:t>
                </a:r>
              </a:p>
            </p:txBody>
          </p:sp>
          <p:sp>
            <p:nvSpPr>
              <p:cNvPr id="25" name="Text Box 32"/>
              <p:cNvSpPr txBox="1">
                <a:spLocks noChangeArrowheads="1"/>
              </p:cNvSpPr>
              <p:nvPr/>
            </p:nvSpPr>
            <p:spPr bwMode="auto">
              <a:xfrm>
                <a:off x="533400" y="6172200"/>
                <a:ext cx="46839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dirty="0" smtClean="0"/>
                  <a:t>CO</a:t>
                </a:r>
                <a:endParaRPr lang="en-US" altLang="zh-TW" dirty="0"/>
              </a:p>
            </p:txBody>
          </p:sp>
          <p:sp>
            <p:nvSpPr>
              <p:cNvPr id="26" name="AutoShape 33"/>
              <p:cNvSpPr>
                <a:spLocks noChangeArrowheads="1"/>
              </p:cNvSpPr>
              <p:nvPr/>
            </p:nvSpPr>
            <p:spPr bwMode="auto">
              <a:xfrm>
                <a:off x="1371600" y="5562600"/>
                <a:ext cx="838200" cy="381000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dirty="0" smtClean="0"/>
                  <a:t>0</a:t>
                </a:r>
                <a:endParaRPr lang="en-US" altLang="zh-TW" dirty="0"/>
              </a:p>
            </p:txBody>
          </p:sp>
          <p:sp>
            <p:nvSpPr>
              <p:cNvPr id="27" name="Line 34"/>
              <p:cNvSpPr>
                <a:spLocks noChangeShapeType="1"/>
              </p:cNvSpPr>
              <p:nvPr/>
            </p:nvSpPr>
            <p:spPr bwMode="auto">
              <a:xfrm>
                <a:off x="1371600" y="5334000"/>
                <a:ext cx="0" cy="1219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" name="Line 35"/>
              <p:cNvSpPr>
                <a:spLocks noChangeShapeType="1"/>
              </p:cNvSpPr>
              <p:nvPr/>
            </p:nvSpPr>
            <p:spPr bwMode="auto">
              <a:xfrm>
                <a:off x="2209800" y="5334000"/>
                <a:ext cx="0" cy="1219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" name="Line 36"/>
              <p:cNvSpPr>
                <a:spLocks noChangeShapeType="1"/>
              </p:cNvSpPr>
              <p:nvPr/>
            </p:nvSpPr>
            <p:spPr bwMode="auto">
              <a:xfrm>
                <a:off x="3048000" y="5410200"/>
                <a:ext cx="0" cy="1219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0" name="AutoShape 37"/>
              <p:cNvSpPr>
                <a:spLocks noChangeArrowheads="1"/>
              </p:cNvSpPr>
              <p:nvPr/>
            </p:nvSpPr>
            <p:spPr bwMode="auto">
              <a:xfrm>
                <a:off x="2209800" y="5562600"/>
                <a:ext cx="838200" cy="381000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dirty="0" smtClean="0"/>
                  <a:t>1</a:t>
                </a:r>
                <a:endParaRPr lang="en-US" altLang="zh-TW" dirty="0"/>
              </a:p>
            </p:txBody>
          </p:sp>
          <p:sp>
            <p:nvSpPr>
              <p:cNvPr id="32" name="AutoShape 39"/>
              <p:cNvSpPr>
                <a:spLocks noChangeArrowheads="1"/>
              </p:cNvSpPr>
              <p:nvPr/>
            </p:nvSpPr>
            <p:spPr bwMode="auto">
              <a:xfrm>
                <a:off x="6934200" y="6096000"/>
                <a:ext cx="838200" cy="3810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1</a:t>
                </a:r>
              </a:p>
            </p:txBody>
          </p:sp>
          <p:sp>
            <p:nvSpPr>
              <p:cNvPr id="33" name="AutoShape 40"/>
              <p:cNvSpPr>
                <a:spLocks noChangeArrowheads="1"/>
              </p:cNvSpPr>
              <p:nvPr/>
            </p:nvSpPr>
            <p:spPr bwMode="auto">
              <a:xfrm>
                <a:off x="3048000" y="5562600"/>
                <a:ext cx="838200" cy="381000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dirty="0" smtClean="0"/>
                  <a:t>2</a:t>
                </a:r>
                <a:endParaRPr lang="en-US" altLang="zh-TW" dirty="0"/>
              </a:p>
            </p:txBody>
          </p:sp>
          <p:grpSp>
            <p:nvGrpSpPr>
              <p:cNvPr id="34" name="Group 41"/>
              <p:cNvGrpSpPr>
                <a:grpSpLocks/>
              </p:cNvGrpSpPr>
              <p:nvPr/>
            </p:nvGrpSpPr>
            <p:grpSpPr bwMode="auto">
              <a:xfrm>
                <a:off x="3886200" y="5029200"/>
                <a:ext cx="838200" cy="304800"/>
                <a:chOff x="1440" y="2544"/>
                <a:chExt cx="528" cy="192"/>
              </a:xfrm>
            </p:grpSpPr>
            <p:sp>
              <p:nvSpPr>
                <p:cNvPr id="70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1440" y="2544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1" name="Line 43"/>
                <p:cNvSpPr>
                  <a:spLocks noChangeShapeType="1"/>
                </p:cNvSpPr>
                <p:nvPr/>
              </p:nvSpPr>
              <p:spPr bwMode="auto">
                <a:xfrm>
                  <a:off x="1440" y="2544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2" name="Line 44"/>
                <p:cNvSpPr>
                  <a:spLocks noChangeShapeType="1"/>
                </p:cNvSpPr>
                <p:nvPr/>
              </p:nvSpPr>
              <p:spPr bwMode="auto">
                <a:xfrm>
                  <a:off x="1728" y="2544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3" name="Line 45"/>
                <p:cNvSpPr>
                  <a:spLocks noChangeShapeType="1"/>
                </p:cNvSpPr>
                <p:nvPr/>
              </p:nvSpPr>
              <p:spPr bwMode="auto">
                <a:xfrm>
                  <a:off x="1728" y="2736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35" name="Group 46"/>
              <p:cNvGrpSpPr>
                <a:grpSpLocks/>
              </p:cNvGrpSpPr>
              <p:nvPr/>
            </p:nvGrpSpPr>
            <p:grpSpPr bwMode="auto">
              <a:xfrm>
                <a:off x="4724400" y="5029200"/>
                <a:ext cx="838200" cy="304800"/>
                <a:chOff x="1440" y="2544"/>
                <a:chExt cx="528" cy="192"/>
              </a:xfrm>
            </p:grpSpPr>
            <p:sp>
              <p:nvSpPr>
                <p:cNvPr id="66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1440" y="2544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7" name="Line 48"/>
                <p:cNvSpPr>
                  <a:spLocks noChangeShapeType="1"/>
                </p:cNvSpPr>
                <p:nvPr/>
              </p:nvSpPr>
              <p:spPr bwMode="auto">
                <a:xfrm>
                  <a:off x="1440" y="2544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8" name="Line 49"/>
                <p:cNvSpPr>
                  <a:spLocks noChangeShapeType="1"/>
                </p:cNvSpPr>
                <p:nvPr/>
              </p:nvSpPr>
              <p:spPr bwMode="auto">
                <a:xfrm>
                  <a:off x="1728" y="2544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9" name="Line 50"/>
                <p:cNvSpPr>
                  <a:spLocks noChangeShapeType="1"/>
                </p:cNvSpPr>
                <p:nvPr/>
              </p:nvSpPr>
              <p:spPr bwMode="auto">
                <a:xfrm>
                  <a:off x="1728" y="2736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36" name="Line 51"/>
              <p:cNvSpPr>
                <a:spLocks noChangeShapeType="1"/>
              </p:cNvSpPr>
              <p:nvPr/>
            </p:nvSpPr>
            <p:spPr bwMode="auto">
              <a:xfrm>
                <a:off x="3886200" y="5410200"/>
                <a:ext cx="0" cy="1219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7" name="Line 52"/>
              <p:cNvSpPr>
                <a:spLocks noChangeShapeType="1"/>
              </p:cNvSpPr>
              <p:nvPr/>
            </p:nvSpPr>
            <p:spPr bwMode="auto">
              <a:xfrm>
                <a:off x="4724400" y="5410200"/>
                <a:ext cx="0" cy="1219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8" name="AutoShape 53"/>
              <p:cNvSpPr>
                <a:spLocks noChangeArrowheads="1"/>
              </p:cNvSpPr>
              <p:nvPr/>
            </p:nvSpPr>
            <p:spPr bwMode="auto">
              <a:xfrm>
                <a:off x="3886200" y="5562600"/>
                <a:ext cx="838200" cy="381000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dirty="0" smtClean="0"/>
                  <a:t>3</a:t>
                </a:r>
                <a:endParaRPr lang="en-US" altLang="zh-TW" dirty="0"/>
              </a:p>
            </p:txBody>
          </p:sp>
          <p:sp>
            <p:nvSpPr>
              <p:cNvPr id="39" name="AutoShape 54"/>
              <p:cNvSpPr>
                <a:spLocks noChangeArrowheads="1"/>
              </p:cNvSpPr>
              <p:nvPr/>
            </p:nvSpPr>
            <p:spPr bwMode="auto">
              <a:xfrm>
                <a:off x="4724400" y="5562600"/>
                <a:ext cx="838200" cy="381000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dirty="0" smtClean="0"/>
                  <a:t>4</a:t>
                </a:r>
                <a:endParaRPr lang="en-US" altLang="zh-TW" dirty="0"/>
              </a:p>
            </p:txBody>
          </p:sp>
          <p:grpSp>
            <p:nvGrpSpPr>
              <p:cNvPr id="40" name="Group 55"/>
              <p:cNvGrpSpPr>
                <a:grpSpLocks/>
              </p:cNvGrpSpPr>
              <p:nvPr/>
            </p:nvGrpSpPr>
            <p:grpSpPr bwMode="auto">
              <a:xfrm>
                <a:off x="5562600" y="5029200"/>
                <a:ext cx="838200" cy="304800"/>
                <a:chOff x="1440" y="2544"/>
                <a:chExt cx="528" cy="192"/>
              </a:xfrm>
            </p:grpSpPr>
            <p:sp>
              <p:nvSpPr>
                <p:cNvPr id="62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1440" y="2544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3" name="Line 57"/>
                <p:cNvSpPr>
                  <a:spLocks noChangeShapeType="1"/>
                </p:cNvSpPr>
                <p:nvPr/>
              </p:nvSpPr>
              <p:spPr bwMode="auto">
                <a:xfrm>
                  <a:off x="1440" y="2544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4" name="Line 58"/>
                <p:cNvSpPr>
                  <a:spLocks noChangeShapeType="1"/>
                </p:cNvSpPr>
                <p:nvPr/>
              </p:nvSpPr>
              <p:spPr bwMode="auto">
                <a:xfrm>
                  <a:off x="1728" y="2544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5" name="Line 59"/>
                <p:cNvSpPr>
                  <a:spLocks noChangeShapeType="1"/>
                </p:cNvSpPr>
                <p:nvPr/>
              </p:nvSpPr>
              <p:spPr bwMode="auto">
                <a:xfrm>
                  <a:off x="1728" y="2736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41" name="Line 60"/>
              <p:cNvSpPr>
                <a:spLocks noChangeShapeType="1"/>
              </p:cNvSpPr>
              <p:nvPr/>
            </p:nvSpPr>
            <p:spPr bwMode="auto">
              <a:xfrm>
                <a:off x="5562600" y="5334000"/>
                <a:ext cx="0" cy="1219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" name="Text Box 61"/>
              <p:cNvSpPr txBox="1">
                <a:spLocks noChangeArrowheads="1"/>
              </p:cNvSpPr>
              <p:nvPr/>
            </p:nvSpPr>
            <p:spPr bwMode="auto">
              <a:xfrm>
                <a:off x="5638800" y="5638800"/>
                <a:ext cx="387350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…</a:t>
                </a:r>
              </a:p>
            </p:txBody>
          </p:sp>
          <p:grpSp>
            <p:nvGrpSpPr>
              <p:cNvPr id="43" name="Group 62"/>
              <p:cNvGrpSpPr>
                <a:grpSpLocks/>
              </p:cNvGrpSpPr>
              <p:nvPr/>
            </p:nvGrpSpPr>
            <p:grpSpPr bwMode="auto">
              <a:xfrm>
                <a:off x="6934200" y="5029200"/>
                <a:ext cx="838200" cy="304800"/>
                <a:chOff x="1440" y="2544"/>
                <a:chExt cx="528" cy="192"/>
              </a:xfrm>
            </p:grpSpPr>
            <p:sp>
              <p:nvSpPr>
                <p:cNvPr id="58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1440" y="2544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9" name="Line 64"/>
                <p:cNvSpPr>
                  <a:spLocks noChangeShapeType="1"/>
                </p:cNvSpPr>
                <p:nvPr/>
              </p:nvSpPr>
              <p:spPr bwMode="auto">
                <a:xfrm>
                  <a:off x="1440" y="2544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0" name="Line 65"/>
                <p:cNvSpPr>
                  <a:spLocks noChangeShapeType="1"/>
                </p:cNvSpPr>
                <p:nvPr/>
              </p:nvSpPr>
              <p:spPr bwMode="auto">
                <a:xfrm>
                  <a:off x="1728" y="2544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1" name="Line 66"/>
                <p:cNvSpPr>
                  <a:spLocks noChangeShapeType="1"/>
                </p:cNvSpPr>
                <p:nvPr/>
              </p:nvSpPr>
              <p:spPr bwMode="auto">
                <a:xfrm>
                  <a:off x="1728" y="2736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44" name="Line 67"/>
              <p:cNvSpPr>
                <a:spLocks noChangeShapeType="1"/>
              </p:cNvSpPr>
              <p:nvPr/>
            </p:nvSpPr>
            <p:spPr bwMode="auto">
              <a:xfrm>
                <a:off x="6934200" y="5410200"/>
                <a:ext cx="0" cy="1219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45" name="Group 68"/>
              <p:cNvGrpSpPr>
                <a:grpSpLocks/>
              </p:cNvGrpSpPr>
              <p:nvPr/>
            </p:nvGrpSpPr>
            <p:grpSpPr bwMode="auto">
              <a:xfrm>
                <a:off x="7772400" y="5029200"/>
                <a:ext cx="838200" cy="304800"/>
                <a:chOff x="1440" y="2544"/>
                <a:chExt cx="528" cy="192"/>
              </a:xfrm>
            </p:grpSpPr>
            <p:sp>
              <p:nvSpPr>
                <p:cNvPr id="54" name="Line 69"/>
                <p:cNvSpPr>
                  <a:spLocks noChangeShapeType="1"/>
                </p:cNvSpPr>
                <p:nvPr/>
              </p:nvSpPr>
              <p:spPr bwMode="auto">
                <a:xfrm flipV="1">
                  <a:off x="1440" y="2544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5" name="Line 70"/>
                <p:cNvSpPr>
                  <a:spLocks noChangeShapeType="1"/>
                </p:cNvSpPr>
                <p:nvPr/>
              </p:nvSpPr>
              <p:spPr bwMode="auto">
                <a:xfrm>
                  <a:off x="1440" y="2544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6" name="Line 71"/>
                <p:cNvSpPr>
                  <a:spLocks noChangeShapeType="1"/>
                </p:cNvSpPr>
                <p:nvPr/>
              </p:nvSpPr>
              <p:spPr bwMode="auto">
                <a:xfrm>
                  <a:off x="1728" y="2544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7" name="Line 72"/>
                <p:cNvSpPr>
                  <a:spLocks noChangeShapeType="1"/>
                </p:cNvSpPr>
                <p:nvPr/>
              </p:nvSpPr>
              <p:spPr bwMode="auto">
                <a:xfrm>
                  <a:off x="1728" y="2736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46" name="Line 73"/>
              <p:cNvSpPr>
                <a:spLocks noChangeShapeType="1"/>
              </p:cNvSpPr>
              <p:nvPr/>
            </p:nvSpPr>
            <p:spPr bwMode="auto">
              <a:xfrm>
                <a:off x="7772400" y="5410200"/>
                <a:ext cx="0" cy="1219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7" name="AutoShape 74"/>
              <p:cNvSpPr>
                <a:spLocks noChangeArrowheads="1"/>
              </p:cNvSpPr>
              <p:nvPr/>
            </p:nvSpPr>
            <p:spPr bwMode="auto">
              <a:xfrm>
                <a:off x="7772400" y="5562600"/>
                <a:ext cx="838200" cy="381000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dirty="0" smtClean="0"/>
                  <a:t>0</a:t>
                </a:r>
                <a:endParaRPr lang="en-US" altLang="zh-TW" dirty="0"/>
              </a:p>
            </p:txBody>
          </p:sp>
          <p:sp>
            <p:nvSpPr>
              <p:cNvPr id="48" name="AutoShape 75"/>
              <p:cNvSpPr>
                <a:spLocks noChangeArrowheads="1"/>
              </p:cNvSpPr>
              <p:nvPr/>
            </p:nvSpPr>
            <p:spPr bwMode="auto">
              <a:xfrm>
                <a:off x="6096000" y="5562600"/>
                <a:ext cx="838200" cy="381000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8</a:t>
                </a:r>
              </a:p>
            </p:txBody>
          </p:sp>
          <p:sp>
            <p:nvSpPr>
              <p:cNvPr id="49" name="AutoShape 76"/>
              <p:cNvSpPr>
                <a:spLocks noChangeArrowheads="1"/>
              </p:cNvSpPr>
              <p:nvPr/>
            </p:nvSpPr>
            <p:spPr bwMode="auto">
              <a:xfrm>
                <a:off x="6934200" y="5562600"/>
                <a:ext cx="838200" cy="3810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dirty="0"/>
                  <a:t>9</a:t>
                </a:r>
              </a:p>
            </p:txBody>
          </p:sp>
          <p:sp>
            <p:nvSpPr>
              <p:cNvPr id="50" name="AutoShape 77"/>
              <p:cNvSpPr>
                <a:spLocks noChangeArrowheads="1"/>
              </p:cNvSpPr>
              <p:nvPr/>
            </p:nvSpPr>
            <p:spPr bwMode="auto">
              <a:xfrm>
                <a:off x="1371600" y="6096000"/>
                <a:ext cx="5562600" cy="38100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0</a:t>
                </a:r>
              </a:p>
            </p:txBody>
          </p:sp>
          <p:grpSp>
            <p:nvGrpSpPr>
              <p:cNvPr id="51" name="Group 80"/>
              <p:cNvGrpSpPr>
                <a:grpSpLocks/>
              </p:cNvGrpSpPr>
              <p:nvPr/>
            </p:nvGrpSpPr>
            <p:grpSpPr bwMode="auto">
              <a:xfrm>
                <a:off x="3886200" y="4495800"/>
                <a:ext cx="1233488" cy="336550"/>
                <a:chOff x="2448" y="2592"/>
                <a:chExt cx="777" cy="212"/>
              </a:xfrm>
            </p:grpSpPr>
            <p:sp>
              <p:nvSpPr>
                <p:cNvPr id="52" name="Line 78"/>
                <p:cNvSpPr>
                  <a:spLocks noChangeShapeType="1"/>
                </p:cNvSpPr>
                <p:nvPr/>
              </p:nvSpPr>
              <p:spPr bwMode="auto">
                <a:xfrm>
                  <a:off x="2448" y="2736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3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2880" y="2592"/>
                  <a:ext cx="345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/>
                    <a:t>time</a:t>
                  </a:r>
                </a:p>
              </p:txBody>
            </p:sp>
          </p:grpSp>
          <p:sp>
            <p:nvSpPr>
              <p:cNvPr id="86" name="AutoShape 74"/>
              <p:cNvSpPr>
                <a:spLocks noChangeArrowheads="1"/>
              </p:cNvSpPr>
              <p:nvPr/>
            </p:nvSpPr>
            <p:spPr bwMode="auto">
              <a:xfrm>
                <a:off x="7772400" y="6096000"/>
                <a:ext cx="838200" cy="381000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dirty="0" smtClean="0"/>
                  <a:t>0</a:t>
                </a:r>
                <a:endParaRPr lang="en-US" altLang="zh-TW" dirty="0"/>
              </a:p>
            </p:txBody>
          </p:sp>
        </p:grpSp>
        <p:cxnSp>
          <p:nvCxnSpPr>
            <p:cNvPr id="89" name="直線接點 88"/>
            <p:cNvCxnSpPr/>
            <p:nvPr/>
          </p:nvCxnSpPr>
          <p:spPr bwMode="auto">
            <a:xfrm rot="5400000">
              <a:off x="1447800" y="6248400"/>
              <a:ext cx="457200" cy="1588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0" name="直線接點 89"/>
            <p:cNvCxnSpPr/>
            <p:nvPr/>
          </p:nvCxnSpPr>
          <p:spPr bwMode="auto">
            <a:xfrm rot="5400000">
              <a:off x="7849394" y="6323806"/>
              <a:ext cx="457200" cy="1588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2" name="直線接點 91"/>
            <p:cNvCxnSpPr/>
            <p:nvPr/>
          </p:nvCxnSpPr>
          <p:spPr bwMode="auto">
            <a:xfrm>
              <a:off x="1676400" y="6248400"/>
              <a:ext cx="6400800" cy="1588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sp>
          <p:nvSpPr>
            <p:cNvPr id="93" name="文字方塊 92"/>
            <p:cNvSpPr txBox="1"/>
            <p:nvPr/>
          </p:nvSpPr>
          <p:spPr>
            <a:xfrm>
              <a:off x="3200400" y="6324600"/>
              <a:ext cx="22060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10 cycles  = 0.01 second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4-digit counter</a:t>
            </a:r>
            <a:endParaRPr lang="zh-TW" altLang="en-US" dirty="0"/>
          </a:p>
        </p:txBody>
      </p:sp>
      <p:grpSp>
        <p:nvGrpSpPr>
          <p:cNvPr id="50" name="群組 49"/>
          <p:cNvGrpSpPr/>
          <p:nvPr/>
        </p:nvGrpSpPr>
        <p:grpSpPr>
          <a:xfrm>
            <a:off x="457200" y="2209800"/>
            <a:ext cx="8426687" cy="2700339"/>
            <a:chOff x="457200" y="2209800"/>
            <a:chExt cx="8426687" cy="2700339"/>
          </a:xfrm>
        </p:grpSpPr>
        <p:grpSp>
          <p:nvGrpSpPr>
            <p:cNvPr id="4" name="Group 3"/>
            <p:cNvGrpSpPr>
              <a:grpSpLocks/>
            </p:cNvGrpSpPr>
            <p:nvPr/>
          </p:nvGrpSpPr>
          <p:grpSpPr bwMode="auto">
            <a:xfrm>
              <a:off x="457200" y="2819401"/>
              <a:ext cx="8229600" cy="2090738"/>
              <a:chOff x="336" y="1632"/>
              <a:chExt cx="5184" cy="1317"/>
            </a:xfrm>
          </p:grpSpPr>
          <p:grpSp>
            <p:nvGrpSpPr>
              <p:cNvPr id="5" name="Group 4"/>
              <p:cNvGrpSpPr>
                <a:grpSpLocks/>
              </p:cNvGrpSpPr>
              <p:nvPr/>
            </p:nvGrpSpPr>
            <p:grpSpPr bwMode="auto">
              <a:xfrm>
                <a:off x="4320" y="1632"/>
                <a:ext cx="1016" cy="912"/>
                <a:chOff x="3312" y="1440"/>
                <a:chExt cx="1016" cy="912"/>
              </a:xfrm>
            </p:grpSpPr>
            <p:sp>
              <p:nvSpPr>
                <p:cNvPr id="40" name="Rectangle 5"/>
                <p:cNvSpPr>
                  <a:spLocks noChangeArrowheads="1"/>
                </p:cNvSpPr>
                <p:nvPr/>
              </p:nvSpPr>
              <p:spPr bwMode="auto">
                <a:xfrm>
                  <a:off x="3312" y="1440"/>
                  <a:ext cx="1008" cy="91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altLang="zh-TW">
                      <a:cs typeface="新細明體" charset="-120"/>
                    </a:rPr>
                    <a:t>BCD</a:t>
                  </a:r>
                </a:p>
                <a:p>
                  <a:pPr algn="ctr"/>
                  <a:r>
                    <a:rPr lang="en-US" altLang="zh-TW">
                      <a:cs typeface="新細明體" charset="-120"/>
                    </a:rPr>
                    <a:t>Counter</a:t>
                  </a:r>
                </a:p>
              </p:txBody>
            </p:sp>
            <p:sp>
              <p:nvSpPr>
                <p:cNvPr id="41" name="AutoShape 6"/>
                <p:cNvSpPr>
                  <a:spLocks noChangeArrowheads="1"/>
                </p:cNvSpPr>
                <p:nvPr/>
              </p:nvSpPr>
              <p:spPr bwMode="auto">
                <a:xfrm>
                  <a:off x="3850" y="2208"/>
                  <a:ext cx="96" cy="144"/>
                </a:xfrm>
                <a:prstGeom prst="triangle">
                  <a:avLst>
                    <a:gd name="adj" fmla="val 50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42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3312" y="1488"/>
                  <a:ext cx="293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>
                      <a:cs typeface="新細明體" charset="-120"/>
                    </a:rPr>
                    <a:t>CO</a:t>
                  </a:r>
                </a:p>
              </p:txBody>
            </p:sp>
            <p:sp>
              <p:nvSpPr>
                <p:cNvPr id="43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4042" y="1488"/>
                  <a:ext cx="286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>
                      <a:cs typeface="新細明體" charset="-120"/>
                    </a:rPr>
                    <a:t>EN</a:t>
                  </a:r>
                </a:p>
              </p:txBody>
            </p:sp>
            <p:sp>
              <p:nvSpPr>
                <p:cNvPr id="44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3312" y="1824"/>
                  <a:ext cx="208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>
                      <a:cs typeface="新細明體" charset="-120"/>
                    </a:rPr>
                    <a:t>Q</a:t>
                  </a:r>
                </a:p>
              </p:txBody>
            </p:sp>
          </p:grpSp>
          <p:grpSp>
            <p:nvGrpSpPr>
              <p:cNvPr id="6" name="Group 10"/>
              <p:cNvGrpSpPr>
                <a:grpSpLocks/>
              </p:cNvGrpSpPr>
              <p:nvPr/>
            </p:nvGrpSpPr>
            <p:grpSpPr bwMode="auto">
              <a:xfrm>
                <a:off x="3072" y="1632"/>
                <a:ext cx="1016" cy="912"/>
                <a:chOff x="3312" y="1440"/>
                <a:chExt cx="1016" cy="912"/>
              </a:xfrm>
            </p:grpSpPr>
            <p:sp>
              <p:nvSpPr>
                <p:cNvPr id="35" name="Rectangle 11"/>
                <p:cNvSpPr>
                  <a:spLocks noChangeArrowheads="1"/>
                </p:cNvSpPr>
                <p:nvPr/>
              </p:nvSpPr>
              <p:spPr bwMode="auto">
                <a:xfrm>
                  <a:off x="3312" y="1440"/>
                  <a:ext cx="1008" cy="91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altLang="zh-TW" dirty="0" smtClean="0">
                      <a:cs typeface="新細明體" charset="-120"/>
                    </a:rPr>
                    <a:t>BCD</a:t>
                  </a:r>
                  <a:endParaRPr lang="en-US" altLang="zh-TW" dirty="0">
                    <a:cs typeface="新細明體" charset="-120"/>
                  </a:endParaRPr>
                </a:p>
                <a:p>
                  <a:pPr algn="ctr"/>
                  <a:r>
                    <a:rPr lang="en-US" altLang="zh-TW" dirty="0">
                      <a:cs typeface="新細明體" charset="-120"/>
                    </a:rPr>
                    <a:t>Counter</a:t>
                  </a:r>
                </a:p>
              </p:txBody>
            </p:sp>
            <p:sp>
              <p:nvSpPr>
                <p:cNvPr id="36" name="AutoShape 12"/>
                <p:cNvSpPr>
                  <a:spLocks noChangeArrowheads="1"/>
                </p:cNvSpPr>
                <p:nvPr/>
              </p:nvSpPr>
              <p:spPr bwMode="auto">
                <a:xfrm>
                  <a:off x="3850" y="2208"/>
                  <a:ext cx="96" cy="144"/>
                </a:xfrm>
                <a:prstGeom prst="triangle">
                  <a:avLst>
                    <a:gd name="adj" fmla="val 50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37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3312" y="1488"/>
                  <a:ext cx="293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>
                      <a:cs typeface="新細明體" charset="-120"/>
                    </a:rPr>
                    <a:t>CO</a:t>
                  </a:r>
                </a:p>
              </p:txBody>
            </p:sp>
            <p:sp>
              <p:nvSpPr>
                <p:cNvPr id="3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4042" y="1488"/>
                  <a:ext cx="286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>
                      <a:cs typeface="新細明體" charset="-120"/>
                    </a:rPr>
                    <a:t>EN</a:t>
                  </a:r>
                </a:p>
              </p:txBody>
            </p:sp>
            <p:sp>
              <p:nvSpPr>
                <p:cNvPr id="39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3312" y="1824"/>
                  <a:ext cx="208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>
                      <a:cs typeface="新細明體" charset="-120"/>
                    </a:rPr>
                    <a:t>Q</a:t>
                  </a:r>
                </a:p>
              </p:txBody>
            </p:sp>
          </p:grpSp>
          <p:sp>
            <p:nvSpPr>
              <p:cNvPr id="7" name="Text Box 16"/>
              <p:cNvSpPr txBox="1">
                <a:spLocks noChangeArrowheads="1"/>
              </p:cNvSpPr>
              <p:nvPr/>
            </p:nvSpPr>
            <p:spPr bwMode="auto">
              <a:xfrm>
                <a:off x="4032" y="2736"/>
                <a:ext cx="332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 dirty="0" smtClean="0">
                    <a:cs typeface="新細明體" charset="-120"/>
                  </a:rPr>
                  <a:t>ms0</a:t>
                </a:r>
                <a:endParaRPr lang="en-US" altLang="zh-TW" dirty="0">
                  <a:cs typeface="新細明體" charset="-120"/>
                </a:endParaRPr>
              </a:p>
            </p:txBody>
          </p:sp>
          <p:sp>
            <p:nvSpPr>
              <p:cNvPr id="8" name="Text Box 17"/>
              <p:cNvSpPr txBox="1">
                <a:spLocks noChangeArrowheads="1"/>
              </p:cNvSpPr>
              <p:nvPr/>
            </p:nvSpPr>
            <p:spPr bwMode="auto">
              <a:xfrm>
                <a:off x="2784" y="2688"/>
                <a:ext cx="332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 dirty="0" smtClean="0">
                    <a:cs typeface="新細明體" charset="-120"/>
                  </a:rPr>
                  <a:t>ms1</a:t>
                </a:r>
                <a:endParaRPr lang="en-US" altLang="zh-TW" dirty="0">
                  <a:cs typeface="新細明體" charset="-120"/>
                </a:endParaRPr>
              </a:p>
            </p:txBody>
          </p:sp>
          <p:sp>
            <p:nvSpPr>
              <p:cNvPr id="9" name="Line 18"/>
              <p:cNvSpPr>
                <a:spLocks noChangeShapeType="1"/>
              </p:cNvSpPr>
              <p:nvPr/>
            </p:nvSpPr>
            <p:spPr bwMode="auto">
              <a:xfrm flipH="1">
                <a:off x="4176" y="211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" name="Line 19"/>
              <p:cNvSpPr>
                <a:spLocks noChangeShapeType="1"/>
              </p:cNvSpPr>
              <p:nvPr/>
            </p:nvSpPr>
            <p:spPr bwMode="auto">
              <a:xfrm flipH="1">
                <a:off x="2928" y="216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cxnSp>
            <p:nvCxnSpPr>
              <p:cNvPr id="11" name="AutoShape 20"/>
              <p:cNvCxnSpPr>
                <a:cxnSpLocks noChangeShapeType="1"/>
                <a:stCxn id="10" idx="1"/>
                <a:endCxn id="8" idx="0"/>
              </p:cNvCxnSpPr>
              <p:nvPr/>
            </p:nvCxnSpPr>
            <p:spPr bwMode="auto">
              <a:xfrm rot="16200000" flipH="1">
                <a:off x="2675" y="2413"/>
                <a:ext cx="528" cy="2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" name="AutoShape 21"/>
              <p:cNvCxnSpPr>
                <a:cxnSpLocks noChangeShapeType="1"/>
                <a:stCxn id="9" idx="1"/>
                <a:endCxn id="7" idx="0"/>
              </p:cNvCxnSpPr>
              <p:nvPr/>
            </p:nvCxnSpPr>
            <p:spPr bwMode="auto">
              <a:xfrm rot="16200000" flipH="1">
                <a:off x="3875" y="2413"/>
                <a:ext cx="624" cy="2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13" name="Line 22"/>
              <p:cNvSpPr>
                <a:spLocks noChangeShapeType="1"/>
              </p:cNvSpPr>
              <p:nvPr/>
            </p:nvSpPr>
            <p:spPr bwMode="auto">
              <a:xfrm flipH="1">
                <a:off x="4080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" name="Line 23"/>
              <p:cNvSpPr>
                <a:spLocks noChangeShapeType="1"/>
              </p:cNvSpPr>
              <p:nvPr/>
            </p:nvSpPr>
            <p:spPr bwMode="auto">
              <a:xfrm flipH="1">
                <a:off x="5328" y="177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15" name="Group 24"/>
              <p:cNvGrpSpPr>
                <a:grpSpLocks/>
              </p:cNvGrpSpPr>
              <p:nvPr/>
            </p:nvGrpSpPr>
            <p:grpSpPr bwMode="auto">
              <a:xfrm>
                <a:off x="1872" y="1632"/>
                <a:ext cx="1016" cy="912"/>
                <a:chOff x="3312" y="1440"/>
                <a:chExt cx="1016" cy="912"/>
              </a:xfrm>
            </p:grpSpPr>
            <p:sp>
              <p:nvSpPr>
                <p:cNvPr id="30" name="Rectangle 25"/>
                <p:cNvSpPr>
                  <a:spLocks noChangeArrowheads="1"/>
                </p:cNvSpPr>
                <p:nvPr/>
              </p:nvSpPr>
              <p:spPr bwMode="auto">
                <a:xfrm>
                  <a:off x="3312" y="1440"/>
                  <a:ext cx="1008" cy="91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altLang="zh-TW">
                      <a:cs typeface="新細明體" charset="-120"/>
                    </a:rPr>
                    <a:t>BCD</a:t>
                  </a:r>
                </a:p>
                <a:p>
                  <a:pPr algn="ctr"/>
                  <a:r>
                    <a:rPr lang="en-US" altLang="zh-TW">
                      <a:cs typeface="新細明體" charset="-120"/>
                    </a:rPr>
                    <a:t>Counter</a:t>
                  </a:r>
                </a:p>
              </p:txBody>
            </p:sp>
            <p:sp>
              <p:nvSpPr>
                <p:cNvPr id="31" name="AutoShape 26"/>
                <p:cNvSpPr>
                  <a:spLocks noChangeArrowheads="1"/>
                </p:cNvSpPr>
                <p:nvPr/>
              </p:nvSpPr>
              <p:spPr bwMode="auto">
                <a:xfrm>
                  <a:off x="3850" y="2208"/>
                  <a:ext cx="96" cy="144"/>
                </a:xfrm>
                <a:prstGeom prst="triangle">
                  <a:avLst>
                    <a:gd name="adj" fmla="val 50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32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312" y="1488"/>
                  <a:ext cx="293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>
                      <a:cs typeface="新細明體" charset="-120"/>
                    </a:rPr>
                    <a:t>CO</a:t>
                  </a:r>
                </a:p>
              </p:txBody>
            </p:sp>
            <p:sp>
              <p:nvSpPr>
                <p:cNvPr id="33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4042" y="1488"/>
                  <a:ext cx="286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>
                      <a:cs typeface="新細明體" charset="-120"/>
                    </a:rPr>
                    <a:t>EN</a:t>
                  </a:r>
                </a:p>
              </p:txBody>
            </p:sp>
            <p:sp>
              <p:nvSpPr>
                <p:cNvPr id="34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3312" y="1824"/>
                  <a:ext cx="208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>
                      <a:cs typeface="新細明體" charset="-120"/>
                    </a:rPr>
                    <a:t>Q</a:t>
                  </a:r>
                </a:p>
              </p:txBody>
            </p:sp>
          </p:grpSp>
          <p:grpSp>
            <p:nvGrpSpPr>
              <p:cNvPr id="16" name="Group 30"/>
              <p:cNvGrpSpPr>
                <a:grpSpLocks/>
              </p:cNvGrpSpPr>
              <p:nvPr/>
            </p:nvGrpSpPr>
            <p:grpSpPr bwMode="auto">
              <a:xfrm>
                <a:off x="624" y="1632"/>
                <a:ext cx="1016" cy="912"/>
                <a:chOff x="3312" y="1440"/>
                <a:chExt cx="1016" cy="912"/>
              </a:xfrm>
            </p:grpSpPr>
            <p:sp>
              <p:nvSpPr>
                <p:cNvPr id="25" name="Rectangle 31"/>
                <p:cNvSpPr>
                  <a:spLocks noChangeArrowheads="1"/>
                </p:cNvSpPr>
                <p:nvPr/>
              </p:nvSpPr>
              <p:spPr bwMode="auto">
                <a:xfrm>
                  <a:off x="3312" y="1440"/>
                  <a:ext cx="1008" cy="91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altLang="zh-TW">
                      <a:cs typeface="新細明體" charset="-120"/>
                    </a:rPr>
                    <a:t>Mod-6</a:t>
                  </a:r>
                </a:p>
                <a:p>
                  <a:pPr algn="ctr"/>
                  <a:r>
                    <a:rPr lang="en-US" altLang="zh-TW">
                      <a:cs typeface="新細明體" charset="-120"/>
                    </a:rPr>
                    <a:t>Counter</a:t>
                  </a:r>
                </a:p>
              </p:txBody>
            </p:sp>
            <p:sp>
              <p:nvSpPr>
                <p:cNvPr id="26" name="AutoShape 32"/>
                <p:cNvSpPr>
                  <a:spLocks noChangeArrowheads="1"/>
                </p:cNvSpPr>
                <p:nvPr/>
              </p:nvSpPr>
              <p:spPr bwMode="auto">
                <a:xfrm>
                  <a:off x="3850" y="2208"/>
                  <a:ext cx="96" cy="144"/>
                </a:xfrm>
                <a:prstGeom prst="triangle">
                  <a:avLst>
                    <a:gd name="adj" fmla="val 50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7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312" y="1488"/>
                  <a:ext cx="293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>
                      <a:cs typeface="新細明體" charset="-120"/>
                    </a:rPr>
                    <a:t>CO</a:t>
                  </a:r>
                </a:p>
              </p:txBody>
            </p:sp>
            <p:sp>
              <p:nvSpPr>
                <p:cNvPr id="28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4042" y="1488"/>
                  <a:ext cx="286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>
                      <a:cs typeface="新細明體" charset="-120"/>
                    </a:rPr>
                    <a:t>EN</a:t>
                  </a:r>
                </a:p>
              </p:txBody>
            </p:sp>
            <p:sp>
              <p:nvSpPr>
                <p:cNvPr id="29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3312" y="1824"/>
                  <a:ext cx="208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>
                      <a:cs typeface="新細明體" charset="-120"/>
                    </a:rPr>
                    <a:t>Q</a:t>
                  </a:r>
                </a:p>
              </p:txBody>
            </p:sp>
          </p:grpSp>
          <p:sp>
            <p:nvSpPr>
              <p:cNvPr id="17" name="Text Box 36"/>
              <p:cNvSpPr txBox="1">
                <a:spLocks noChangeArrowheads="1"/>
              </p:cNvSpPr>
              <p:nvPr/>
            </p:nvSpPr>
            <p:spPr bwMode="auto">
              <a:xfrm>
                <a:off x="1584" y="2688"/>
                <a:ext cx="253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 dirty="0" smtClean="0">
                    <a:cs typeface="新細明體" charset="-120"/>
                  </a:rPr>
                  <a:t>S0</a:t>
                </a:r>
                <a:endParaRPr lang="en-US" altLang="zh-TW" dirty="0">
                  <a:cs typeface="新細明體" charset="-120"/>
                </a:endParaRPr>
              </a:p>
            </p:txBody>
          </p:sp>
          <p:sp>
            <p:nvSpPr>
              <p:cNvPr id="18" name="Text Box 37"/>
              <p:cNvSpPr txBox="1">
                <a:spLocks noChangeArrowheads="1"/>
              </p:cNvSpPr>
              <p:nvPr/>
            </p:nvSpPr>
            <p:spPr bwMode="auto">
              <a:xfrm>
                <a:off x="336" y="2688"/>
                <a:ext cx="253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 dirty="0" smtClean="0">
                    <a:cs typeface="新細明體" charset="-120"/>
                  </a:rPr>
                  <a:t>S1</a:t>
                </a:r>
                <a:endParaRPr lang="en-US" altLang="zh-TW" dirty="0">
                  <a:cs typeface="新細明體" charset="-120"/>
                </a:endParaRPr>
              </a:p>
            </p:txBody>
          </p:sp>
          <p:sp>
            <p:nvSpPr>
              <p:cNvPr id="19" name="Line 38"/>
              <p:cNvSpPr>
                <a:spLocks noChangeShapeType="1"/>
              </p:cNvSpPr>
              <p:nvPr/>
            </p:nvSpPr>
            <p:spPr bwMode="auto">
              <a:xfrm flipH="1">
                <a:off x="1728" y="211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" name="Line 39"/>
              <p:cNvSpPr>
                <a:spLocks noChangeShapeType="1"/>
              </p:cNvSpPr>
              <p:nvPr/>
            </p:nvSpPr>
            <p:spPr bwMode="auto">
              <a:xfrm flipH="1">
                <a:off x="480" y="216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cxnSp>
            <p:nvCxnSpPr>
              <p:cNvPr id="21" name="AutoShape 40"/>
              <p:cNvCxnSpPr>
                <a:cxnSpLocks noChangeShapeType="1"/>
                <a:stCxn id="20" idx="1"/>
                <a:endCxn id="18" idx="0"/>
              </p:cNvCxnSpPr>
              <p:nvPr/>
            </p:nvCxnSpPr>
            <p:spPr bwMode="auto">
              <a:xfrm rot="16200000" flipH="1" flipV="1">
                <a:off x="207" y="2415"/>
                <a:ext cx="528" cy="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2" name="AutoShape 41"/>
              <p:cNvCxnSpPr>
                <a:cxnSpLocks noChangeShapeType="1"/>
                <a:stCxn id="19" idx="1"/>
              </p:cNvCxnSpPr>
              <p:nvPr/>
            </p:nvCxnSpPr>
            <p:spPr bwMode="auto">
              <a:xfrm>
                <a:off x="1728" y="2112"/>
                <a:ext cx="1" cy="57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23" name="Line 42"/>
              <p:cNvSpPr>
                <a:spLocks noChangeShapeType="1"/>
              </p:cNvSpPr>
              <p:nvPr/>
            </p:nvSpPr>
            <p:spPr bwMode="auto">
              <a:xfrm flipH="1">
                <a:off x="1632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" name="Line 43"/>
              <p:cNvSpPr>
                <a:spLocks noChangeShapeType="1"/>
              </p:cNvSpPr>
              <p:nvPr/>
            </p:nvSpPr>
            <p:spPr bwMode="auto">
              <a:xfrm flipH="1">
                <a:off x="2880" y="177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  <p:cxnSp>
          <p:nvCxnSpPr>
            <p:cNvPr id="48" name="直線接點 47"/>
            <p:cNvCxnSpPr/>
            <p:nvPr/>
          </p:nvCxnSpPr>
          <p:spPr bwMode="auto">
            <a:xfrm rot="5400000" flipH="1" flipV="1">
              <a:off x="8420100" y="2781300"/>
              <a:ext cx="533400" cy="158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49" name="文字方塊 48"/>
            <p:cNvSpPr txBox="1"/>
            <p:nvPr/>
          </p:nvSpPr>
          <p:spPr>
            <a:xfrm>
              <a:off x="7086600" y="2209800"/>
              <a:ext cx="17972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From div-10 circuit</a:t>
              </a:r>
              <a:endParaRPr lang="zh-TW" altLang="en-US" dirty="0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Problem 5</a:t>
            </a:r>
            <a:endParaRPr lang="zh-TW" altLang="en-US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Realizing arithmetic operations with RTL design</a:t>
            </a: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General procedure to design a sequential circuit</a:t>
            </a:r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2209800"/>
            <a:ext cx="3505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Step 1: draw the state diagram and state table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Step 2: assign state values and flip flops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Step 3: draw the spec of the combinational part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draw the truth table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Step 4: realize the combinational part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logic simplification if necessary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 smtClean="0"/>
          </a:p>
        </p:txBody>
      </p:sp>
      <p:grpSp>
        <p:nvGrpSpPr>
          <p:cNvPr id="6148" name="Group 5"/>
          <p:cNvGrpSpPr>
            <a:grpSpLocks/>
          </p:cNvGrpSpPr>
          <p:nvPr/>
        </p:nvGrpSpPr>
        <p:grpSpPr bwMode="auto">
          <a:xfrm>
            <a:off x="4343400" y="2667000"/>
            <a:ext cx="4191000" cy="1376363"/>
            <a:chOff x="240" y="2592"/>
            <a:chExt cx="3120" cy="1143"/>
          </a:xfrm>
        </p:grpSpPr>
        <p:pic>
          <p:nvPicPr>
            <p:cNvPr id="6149" name="Picture 6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40" y="2592"/>
              <a:ext cx="3120" cy="9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6150" name="Group 7"/>
            <p:cNvGrpSpPr>
              <a:grpSpLocks/>
            </p:cNvGrpSpPr>
            <p:nvPr/>
          </p:nvGrpSpPr>
          <p:grpSpPr bwMode="auto">
            <a:xfrm>
              <a:off x="2304" y="3264"/>
              <a:ext cx="465" cy="471"/>
              <a:chOff x="2544" y="2448"/>
              <a:chExt cx="465" cy="471"/>
            </a:xfrm>
          </p:grpSpPr>
          <p:sp>
            <p:nvSpPr>
              <p:cNvPr id="6151" name="Line 8"/>
              <p:cNvSpPr>
                <a:spLocks noChangeShapeType="1"/>
              </p:cNvSpPr>
              <p:nvPr/>
            </p:nvSpPr>
            <p:spPr bwMode="auto">
              <a:xfrm flipV="1">
                <a:off x="2736" y="2448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52" name="Text Box 9"/>
              <p:cNvSpPr txBox="1">
                <a:spLocks noChangeArrowheads="1"/>
              </p:cNvSpPr>
              <p:nvPr/>
            </p:nvSpPr>
            <p:spPr bwMode="auto">
              <a:xfrm>
                <a:off x="2544" y="2639"/>
                <a:ext cx="465" cy="2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solidFill>
                      <a:schemeClr val="tx2"/>
                    </a:solidFill>
                  </a:rPr>
                  <a:t>clock</a:t>
                </a:r>
              </a:p>
            </p:txBody>
          </p:sp>
        </p:grp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dirty="0" smtClean="0"/>
              <a:t>Problem 5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716087"/>
          </a:xfrm>
        </p:spPr>
        <p:txBody>
          <a:bodyPr/>
          <a:lstStyle/>
          <a:p>
            <a:pPr marL="357188" indent="-357188" eaLnBrk="1" hangingPunct="1">
              <a:lnSpc>
                <a:spcPct val="80000"/>
              </a:lnSpc>
            </a:pPr>
            <a:r>
              <a:rPr lang="en-US" altLang="zh-TW" sz="2400" dirty="0" smtClean="0"/>
              <a:t>Design the circuit to realize the computation</a:t>
            </a:r>
          </a:p>
          <a:p>
            <a:pPr marL="757238" lvl="1" indent="-357188" eaLnBrk="1" hangingPunct="1">
              <a:lnSpc>
                <a:spcPct val="80000"/>
              </a:lnSpc>
            </a:pPr>
            <a:r>
              <a:rPr lang="en-US" altLang="zh-TW" sz="2000" dirty="0" smtClean="0"/>
              <a:t>Q = (A-B) + (C-D)</a:t>
            </a:r>
          </a:p>
          <a:p>
            <a:pPr marL="357188" indent="-357188" eaLnBrk="1" hangingPunct="1">
              <a:lnSpc>
                <a:spcPct val="80000"/>
              </a:lnSpc>
            </a:pPr>
            <a:r>
              <a:rPr lang="en-US" altLang="zh-TW" sz="2400" dirty="0" smtClean="0"/>
              <a:t>Write-down:</a:t>
            </a:r>
          </a:p>
          <a:p>
            <a:pPr marL="900113" lvl="1" indent="-363538" eaLnBrk="1" hangingPunct="1">
              <a:lnSpc>
                <a:spcPct val="80000"/>
              </a:lnSpc>
              <a:buFont typeface="Wingdings" pitchFamily="2" charset="2"/>
              <a:buAutoNum type="alphaLcParenBoth"/>
            </a:pPr>
            <a:r>
              <a:rPr lang="en-US" altLang="zh-TW" sz="2000" dirty="0" smtClean="0"/>
              <a:t>State diagram of the control unit</a:t>
            </a:r>
          </a:p>
          <a:p>
            <a:pPr marL="900113" lvl="1" indent="-363538" eaLnBrk="1" hangingPunct="1">
              <a:lnSpc>
                <a:spcPct val="80000"/>
              </a:lnSpc>
              <a:buFont typeface="Wingdings" pitchFamily="2" charset="2"/>
              <a:buAutoNum type="alphaLcParenBoth"/>
            </a:pPr>
            <a:r>
              <a:rPr lang="en-US" altLang="zh-TW" sz="2000" dirty="0" smtClean="0"/>
              <a:t>Circuit of the data path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133600" y="3886200"/>
            <a:ext cx="4876800" cy="2514600"/>
            <a:chOff x="1200" y="2064"/>
            <a:chExt cx="3072" cy="1584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112" y="2112"/>
              <a:ext cx="1056" cy="15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dirty="0" smtClean="0"/>
                <a:t>Your</a:t>
              </a:r>
            </a:p>
            <a:p>
              <a:pPr algn="ctr"/>
              <a:r>
                <a:rPr lang="en-US" altLang="zh-TW" dirty="0" smtClean="0"/>
                <a:t>Design</a:t>
              </a:r>
              <a:endParaRPr lang="en-US" altLang="zh-TW" dirty="0"/>
            </a:p>
          </p:txBody>
        </p: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1584" y="2064"/>
              <a:ext cx="528" cy="345"/>
              <a:chOff x="1584" y="2055"/>
              <a:chExt cx="528" cy="345"/>
            </a:xfrm>
          </p:grpSpPr>
          <p:sp>
            <p:nvSpPr>
              <p:cNvPr id="31" name="Line 7"/>
              <p:cNvSpPr>
                <a:spLocks noChangeShapeType="1"/>
              </p:cNvSpPr>
              <p:nvPr/>
            </p:nvSpPr>
            <p:spPr bwMode="auto">
              <a:xfrm>
                <a:off x="1776" y="230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2" name="Line 8"/>
              <p:cNvSpPr>
                <a:spLocks noChangeShapeType="1"/>
              </p:cNvSpPr>
              <p:nvPr/>
            </p:nvSpPr>
            <p:spPr bwMode="auto">
              <a:xfrm>
                <a:off x="1872" y="225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3" name="Text Box 9"/>
              <p:cNvSpPr txBox="1">
                <a:spLocks noChangeArrowheads="1"/>
              </p:cNvSpPr>
              <p:nvPr/>
            </p:nvSpPr>
            <p:spPr bwMode="auto">
              <a:xfrm>
                <a:off x="1814" y="2055"/>
                <a:ext cx="1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n</a:t>
                </a:r>
              </a:p>
            </p:txBody>
          </p:sp>
          <p:sp>
            <p:nvSpPr>
              <p:cNvPr id="34" name="Text Box 10"/>
              <p:cNvSpPr txBox="1">
                <a:spLocks noChangeArrowheads="1"/>
              </p:cNvSpPr>
              <p:nvPr/>
            </p:nvSpPr>
            <p:spPr bwMode="auto">
              <a:xfrm>
                <a:off x="1584" y="2160"/>
                <a:ext cx="20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A</a:t>
                </a:r>
              </a:p>
            </p:txBody>
          </p:sp>
        </p:grpSp>
        <p:grpSp>
          <p:nvGrpSpPr>
            <p:cNvPr id="8" name="Group 11"/>
            <p:cNvGrpSpPr>
              <a:grpSpLocks/>
            </p:cNvGrpSpPr>
            <p:nvPr/>
          </p:nvGrpSpPr>
          <p:grpSpPr bwMode="auto">
            <a:xfrm>
              <a:off x="1584" y="2352"/>
              <a:ext cx="528" cy="345"/>
              <a:chOff x="1584" y="2055"/>
              <a:chExt cx="528" cy="345"/>
            </a:xfrm>
          </p:grpSpPr>
          <p:sp>
            <p:nvSpPr>
              <p:cNvPr id="27" name="Line 12"/>
              <p:cNvSpPr>
                <a:spLocks noChangeShapeType="1"/>
              </p:cNvSpPr>
              <p:nvPr/>
            </p:nvSpPr>
            <p:spPr bwMode="auto">
              <a:xfrm>
                <a:off x="1776" y="230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" name="Line 13"/>
              <p:cNvSpPr>
                <a:spLocks noChangeShapeType="1"/>
              </p:cNvSpPr>
              <p:nvPr/>
            </p:nvSpPr>
            <p:spPr bwMode="auto">
              <a:xfrm>
                <a:off x="1872" y="225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" name="Text Box 14"/>
              <p:cNvSpPr txBox="1">
                <a:spLocks noChangeArrowheads="1"/>
              </p:cNvSpPr>
              <p:nvPr/>
            </p:nvSpPr>
            <p:spPr bwMode="auto">
              <a:xfrm>
                <a:off x="1814" y="2055"/>
                <a:ext cx="1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n</a:t>
                </a:r>
              </a:p>
            </p:txBody>
          </p:sp>
          <p:sp>
            <p:nvSpPr>
              <p:cNvPr id="30" name="Text Box 15"/>
              <p:cNvSpPr txBox="1">
                <a:spLocks noChangeArrowheads="1"/>
              </p:cNvSpPr>
              <p:nvPr/>
            </p:nvSpPr>
            <p:spPr bwMode="auto">
              <a:xfrm>
                <a:off x="1584" y="2160"/>
                <a:ext cx="20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B</a:t>
                </a:r>
              </a:p>
            </p:txBody>
          </p:sp>
        </p:grpSp>
        <p:grpSp>
          <p:nvGrpSpPr>
            <p:cNvPr id="9" name="Group 16"/>
            <p:cNvGrpSpPr>
              <a:grpSpLocks/>
            </p:cNvGrpSpPr>
            <p:nvPr/>
          </p:nvGrpSpPr>
          <p:grpSpPr bwMode="auto">
            <a:xfrm>
              <a:off x="1584" y="2640"/>
              <a:ext cx="528" cy="345"/>
              <a:chOff x="1584" y="2055"/>
              <a:chExt cx="528" cy="345"/>
            </a:xfrm>
          </p:grpSpPr>
          <p:sp>
            <p:nvSpPr>
              <p:cNvPr id="23" name="Line 17"/>
              <p:cNvSpPr>
                <a:spLocks noChangeShapeType="1"/>
              </p:cNvSpPr>
              <p:nvPr/>
            </p:nvSpPr>
            <p:spPr bwMode="auto">
              <a:xfrm>
                <a:off x="1776" y="230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" name="Line 18"/>
              <p:cNvSpPr>
                <a:spLocks noChangeShapeType="1"/>
              </p:cNvSpPr>
              <p:nvPr/>
            </p:nvSpPr>
            <p:spPr bwMode="auto">
              <a:xfrm>
                <a:off x="1872" y="225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" name="Text Box 19"/>
              <p:cNvSpPr txBox="1">
                <a:spLocks noChangeArrowheads="1"/>
              </p:cNvSpPr>
              <p:nvPr/>
            </p:nvSpPr>
            <p:spPr bwMode="auto">
              <a:xfrm>
                <a:off x="1814" y="2055"/>
                <a:ext cx="1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n</a:t>
                </a:r>
              </a:p>
            </p:txBody>
          </p:sp>
          <p:sp>
            <p:nvSpPr>
              <p:cNvPr id="26" name="Text Box 20"/>
              <p:cNvSpPr txBox="1">
                <a:spLocks noChangeArrowheads="1"/>
              </p:cNvSpPr>
              <p:nvPr/>
            </p:nvSpPr>
            <p:spPr bwMode="auto">
              <a:xfrm>
                <a:off x="1584" y="2160"/>
                <a:ext cx="20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C</a:t>
                </a:r>
              </a:p>
            </p:txBody>
          </p:sp>
        </p:grpSp>
        <p:grpSp>
          <p:nvGrpSpPr>
            <p:cNvPr id="10" name="Group 21"/>
            <p:cNvGrpSpPr>
              <a:grpSpLocks/>
            </p:cNvGrpSpPr>
            <p:nvPr/>
          </p:nvGrpSpPr>
          <p:grpSpPr bwMode="auto">
            <a:xfrm>
              <a:off x="1584" y="2928"/>
              <a:ext cx="528" cy="345"/>
              <a:chOff x="1584" y="2055"/>
              <a:chExt cx="528" cy="345"/>
            </a:xfrm>
          </p:grpSpPr>
          <p:sp>
            <p:nvSpPr>
              <p:cNvPr id="19" name="Line 22"/>
              <p:cNvSpPr>
                <a:spLocks noChangeShapeType="1"/>
              </p:cNvSpPr>
              <p:nvPr/>
            </p:nvSpPr>
            <p:spPr bwMode="auto">
              <a:xfrm>
                <a:off x="1776" y="230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" name="Line 23"/>
              <p:cNvSpPr>
                <a:spLocks noChangeShapeType="1"/>
              </p:cNvSpPr>
              <p:nvPr/>
            </p:nvSpPr>
            <p:spPr bwMode="auto">
              <a:xfrm>
                <a:off x="1872" y="225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1" name="Text Box 24"/>
              <p:cNvSpPr txBox="1">
                <a:spLocks noChangeArrowheads="1"/>
              </p:cNvSpPr>
              <p:nvPr/>
            </p:nvSpPr>
            <p:spPr bwMode="auto">
              <a:xfrm>
                <a:off x="1814" y="2055"/>
                <a:ext cx="1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n</a:t>
                </a:r>
              </a:p>
            </p:txBody>
          </p:sp>
          <p:sp>
            <p:nvSpPr>
              <p:cNvPr id="22" name="Text Box 25"/>
              <p:cNvSpPr txBox="1">
                <a:spLocks noChangeArrowheads="1"/>
              </p:cNvSpPr>
              <p:nvPr/>
            </p:nvSpPr>
            <p:spPr bwMode="auto">
              <a:xfrm>
                <a:off x="1584" y="2160"/>
                <a:ext cx="20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D</a:t>
                </a:r>
              </a:p>
            </p:txBody>
          </p:sp>
        </p:grpSp>
        <p:sp>
          <p:nvSpPr>
            <p:cNvPr id="11" name="Line 26"/>
            <p:cNvSpPr>
              <a:spLocks noChangeShapeType="1"/>
            </p:cNvSpPr>
            <p:nvPr/>
          </p:nvSpPr>
          <p:spPr bwMode="auto">
            <a:xfrm>
              <a:off x="1776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" name="Oval 27"/>
            <p:cNvSpPr>
              <a:spLocks noChangeArrowheads="1"/>
            </p:cNvSpPr>
            <p:nvPr/>
          </p:nvSpPr>
          <p:spPr bwMode="auto">
            <a:xfrm>
              <a:off x="1200" y="3360"/>
              <a:ext cx="576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START</a:t>
              </a:r>
            </a:p>
          </p:txBody>
        </p:sp>
        <p:sp>
          <p:nvSpPr>
            <p:cNvPr id="13" name="Line 28"/>
            <p:cNvSpPr>
              <a:spLocks noChangeShapeType="1"/>
            </p:cNvSpPr>
            <p:nvPr/>
          </p:nvSpPr>
          <p:spPr bwMode="auto">
            <a:xfrm>
              <a:off x="3168" y="278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" name="Line 29"/>
            <p:cNvSpPr>
              <a:spLocks noChangeShapeType="1"/>
            </p:cNvSpPr>
            <p:nvPr/>
          </p:nvSpPr>
          <p:spPr bwMode="auto">
            <a:xfrm>
              <a:off x="3312" y="2736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" name="Text Box 30"/>
            <p:cNvSpPr txBox="1">
              <a:spLocks noChangeArrowheads="1"/>
            </p:cNvSpPr>
            <p:nvPr/>
          </p:nvSpPr>
          <p:spPr bwMode="auto">
            <a:xfrm>
              <a:off x="3302" y="2775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/>
                <a:t>n</a:t>
              </a:r>
            </a:p>
          </p:txBody>
        </p:sp>
        <p:sp>
          <p:nvSpPr>
            <p:cNvPr id="16" name="Text Box 31"/>
            <p:cNvSpPr txBox="1">
              <a:spLocks noChangeArrowheads="1"/>
            </p:cNvSpPr>
            <p:nvPr/>
          </p:nvSpPr>
          <p:spPr bwMode="auto">
            <a:xfrm>
              <a:off x="3696" y="2688"/>
              <a:ext cx="2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/>
                <a:t>Q</a:t>
              </a:r>
            </a:p>
          </p:txBody>
        </p:sp>
        <p:sp>
          <p:nvSpPr>
            <p:cNvPr id="17" name="Line 32"/>
            <p:cNvSpPr>
              <a:spLocks noChangeShapeType="1"/>
            </p:cNvSpPr>
            <p:nvPr/>
          </p:nvSpPr>
          <p:spPr bwMode="auto">
            <a:xfrm>
              <a:off x="3168" y="331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" name="Oval 33"/>
            <p:cNvSpPr>
              <a:spLocks noChangeArrowheads="1"/>
            </p:cNvSpPr>
            <p:nvPr/>
          </p:nvSpPr>
          <p:spPr bwMode="auto">
            <a:xfrm>
              <a:off x="3696" y="3168"/>
              <a:ext cx="576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FINISH</a:t>
              </a: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hardware algorithm</a:t>
            </a:r>
            <a:endParaRPr lang="zh-TW" altLang="en-US" dirty="0"/>
          </a:p>
        </p:txBody>
      </p:sp>
      <p:grpSp>
        <p:nvGrpSpPr>
          <p:cNvPr id="27" name="群組 26"/>
          <p:cNvGrpSpPr/>
          <p:nvPr/>
        </p:nvGrpSpPr>
        <p:grpSpPr>
          <a:xfrm>
            <a:off x="2286000" y="2209800"/>
            <a:ext cx="2182813" cy="3657600"/>
            <a:chOff x="1981200" y="1905000"/>
            <a:chExt cx="2182813" cy="3657600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981200" y="2514600"/>
              <a:ext cx="7620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STOP</a:t>
              </a: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1981200" y="3352800"/>
              <a:ext cx="7620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Step 0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981200" y="4191000"/>
              <a:ext cx="7620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Step 1</a:t>
              </a: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981200" y="5105400"/>
              <a:ext cx="7620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Step 2</a:t>
              </a: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2362200" y="29718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2362200" y="38100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2362200" y="46482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15" name="AutoShape 14"/>
            <p:cNvCxnSpPr>
              <a:cxnSpLocks noChangeShapeType="1"/>
              <a:stCxn id="9" idx="2"/>
              <a:endCxn id="6" idx="2"/>
            </p:cNvCxnSpPr>
            <p:nvPr/>
          </p:nvCxnSpPr>
          <p:spPr bwMode="auto">
            <a:xfrm rot="10800000">
              <a:off x="1981200" y="2743200"/>
              <a:ext cx="1588" cy="2590800"/>
            </a:xfrm>
            <a:prstGeom prst="curvedConnector3">
              <a:avLst>
                <a:gd name="adj1" fmla="val 38938551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6" name="AutoShape 15"/>
            <p:cNvCxnSpPr>
              <a:cxnSpLocks noChangeShapeType="1"/>
              <a:stCxn id="6" idx="7"/>
              <a:endCxn id="6" idx="1"/>
            </p:cNvCxnSpPr>
            <p:nvPr/>
          </p:nvCxnSpPr>
          <p:spPr bwMode="auto">
            <a:xfrm rot="16200000" flipH="1" flipV="1">
              <a:off x="2360613" y="2312987"/>
              <a:ext cx="1588" cy="539750"/>
            </a:xfrm>
            <a:prstGeom prst="curvedConnector3">
              <a:avLst>
                <a:gd name="adj1" fmla="val -186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graphicFrame>
          <p:nvGraphicFramePr>
            <p:cNvPr id="17" name="Object 16"/>
            <p:cNvGraphicFramePr>
              <a:graphicFrameLocks noChangeAspect="1"/>
            </p:cNvGraphicFramePr>
            <p:nvPr/>
          </p:nvGraphicFramePr>
          <p:xfrm>
            <a:off x="2057400" y="1905000"/>
            <a:ext cx="609600" cy="258763"/>
          </p:xfrm>
          <a:graphic>
            <a:graphicData uri="http://schemas.openxmlformats.org/presentationml/2006/ole">
              <p:oleObj spid="_x0000_s39938" name="方程式" r:id="rId3" imgW="507960" imgH="215640" progId="Equation.3">
                <p:embed/>
              </p:oleObj>
            </a:graphicData>
          </a:graphic>
        </p:graphicFrame>
        <p:graphicFrame>
          <p:nvGraphicFramePr>
            <p:cNvPr id="18" name="Object 17"/>
            <p:cNvGraphicFramePr>
              <a:graphicFrameLocks noChangeAspect="1"/>
            </p:cNvGraphicFramePr>
            <p:nvPr/>
          </p:nvGraphicFramePr>
          <p:xfrm>
            <a:off x="2438400" y="2971800"/>
            <a:ext cx="1600200" cy="246063"/>
          </p:xfrm>
          <a:graphic>
            <a:graphicData uri="http://schemas.openxmlformats.org/presentationml/2006/ole">
              <p:oleObj spid="_x0000_s39939" name="方程式" r:id="rId4" imgW="507960" imgH="177480" progId="Equation.3">
                <p:embed/>
              </p:oleObj>
            </a:graphicData>
          </a:graphic>
        </p:graphicFrame>
        <p:graphicFrame>
          <p:nvGraphicFramePr>
            <p:cNvPr id="19" name="Object 18"/>
            <p:cNvGraphicFramePr>
              <a:graphicFrameLocks noChangeAspect="1"/>
            </p:cNvGraphicFramePr>
            <p:nvPr/>
          </p:nvGraphicFramePr>
          <p:xfrm>
            <a:off x="2743200" y="3429000"/>
            <a:ext cx="1384300" cy="395288"/>
          </p:xfrm>
          <a:graphic>
            <a:graphicData uri="http://schemas.openxmlformats.org/presentationml/2006/ole">
              <p:oleObj spid="_x0000_s39940" name="方程式" r:id="rId5" imgW="711000" imgH="203040" progId="Equation.3">
                <p:embed/>
              </p:oleObj>
            </a:graphicData>
          </a:graphic>
        </p:graphicFrame>
        <p:graphicFrame>
          <p:nvGraphicFramePr>
            <p:cNvPr id="20" name="Object 19"/>
            <p:cNvGraphicFramePr>
              <a:graphicFrameLocks noChangeAspect="1"/>
            </p:cNvGraphicFramePr>
            <p:nvPr/>
          </p:nvGraphicFramePr>
          <p:xfrm>
            <a:off x="2743200" y="4191000"/>
            <a:ext cx="1408113" cy="395288"/>
          </p:xfrm>
          <a:graphic>
            <a:graphicData uri="http://schemas.openxmlformats.org/presentationml/2006/ole">
              <p:oleObj spid="_x0000_s39941" name="方程式" r:id="rId6" imgW="723600" imgH="203040" progId="Equation.3">
                <p:embed/>
              </p:oleObj>
            </a:graphicData>
          </a:graphic>
        </p:graphicFrame>
        <p:graphicFrame>
          <p:nvGraphicFramePr>
            <p:cNvPr id="21" name="Object 20"/>
            <p:cNvGraphicFramePr>
              <a:graphicFrameLocks noChangeAspect="1"/>
            </p:cNvGraphicFramePr>
            <p:nvPr/>
          </p:nvGraphicFramePr>
          <p:xfrm>
            <a:off x="2730500" y="5105400"/>
            <a:ext cx="1433513" cy="395288"/>
          </p:xfrm>
          <a:graphic>
            <a:graphicData uri="http://schemas.openxmlformats.org/presentationml/2006/ole">
              <p:oleObj spid="_x0000_s39942" name="方程式" r:id="rId7" imgW="736560" imgH="203040" progId="Equation.3">
                <p:embed/>
              </p:oleObj>
            </a:graphicData>
          </a:graphic>
        </p:graphicFrame>
        <p:graphicFrame>
          <p:nvGraphicFramePr>
            <p:cNvPr id="39944" name="Object 8"/>
            <p:cNvGraphicFramePr>
              <a:graphicFrameLocks noChangeAspect="1"/>
            </p:cNvGraphicFramePr>
            <p:nvPr/>
          </p:nvGraphicFramePr>
          <p:xfrm>
            <a:off x="2965450" y="2438400"/>
            <a:ext cx="938213" cy="395288"/>
          </p:xfrm>
          <a:graphic>
            <a:graphicData uri="http://schemas.openxmlformats.org/presentationml/2006/ole">
              <p:oleObj spid="_x0000_s39944" name="方程式" r:id="rId8" imgW="482400" imgH="203040" progId="Equation.3">
                <p:embed/>
              </p:oleObj>
            </a:graphicData>
          </a:graphic>
        </p:graphicFrame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data path</a:t>
            </a:r>
            <a:endParaRPr lang="zh-TW" altLang="en-US" dirty="0"/>
          </a:p>
        </p:txBody>
      </p:sp>
      <p:sp>
        <p:nvSpPr>
          <p:cNvPr id="74" name="內容版面配置區 73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649287"/>
          </a:xfrm>
        </p:spPr>
        <p:txBody>
          <a:bodyPr/>
          <a:lstStyle/>
          <a:p>
            <a:r>
              <a:rPr lang="en-US" altLang="zh-TW" sz="2400" dirty="0" smtClean="0"/>
              <a:t>Capable of realizing all operations in the algorithm</a:t>
            </a:r>
            <a:endParaRPr lang="zh-TW" altLang="en-US" sz="2400" dirty="0"/>
          </a:p>
        </p:txBody>
      </p:sp>
      <p:grpSp>
        <p:nvGrpSpPr>
          <p:cNvPr id="58" name="群組 57"/>
          <p:cNvGrpSpPr/>
          <p:nvPr/>
        </p:nvGrpSpPr>
        <p:grpSpPr>
          <a:xfrm>
            <a:off x="1295400" y="2743200"/>
            <a:ext cx="2182813" cy="3657600"/>
            <a:chOff x="1981200" y="1905000"/>
            <a:chExt cx="2182813" cy="3657600"/>
          </a:xfrm>
        </p:grpSpPr>
        <p:sp>
          <p:nvSpPr>
            <p:cNvPr id="59" name="Oval 5"/>
            <p:cNvSpPr>
              <a:spLocks noChangeArrowheads="1"/>
            </p:cNvSpPr>
            <p:nvPr/>
          </p:nvSpPr>
          <p:spPr bwMode="auto">
            <a:xfrm>
              <a:off x="1981200" y="2514600"/>
              <a:ext cx="7620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STOP</a:t>
              </a:r>
            </a:p>
          </p:txBody>
        </p:sp>
        <p:sp>
          <p:nvSpPr>
            <p:cNvPr id="60" name="Oval 6"/>
            <p:cNvSpPr>
              <a:spLocks noChangeArrowheads="1"/>
            </p:cNvSpPr>
            <p:nvPr/>
          </p:nvSpPr>
          <p:spPr bwMode="auto">
            <a:xfrm>
              <a:off x="1981200" y="3352800"/>
              <a:ext cx="7620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Step 0</a:t>
              </a:r>
            </a:p>
          </p:txBody>
        </p:sp>
        <p:sp>
          <p:nvSpPr>
            <p:cNvPr id="61" name="Oval 7"/>
            <p:cNvSpPr>
              <a:spLocks noChangeArrowheads="1"/>
            </p:cNvSpPr>
            <p:nvPr/>
          </p:nvSpPr>
          <p:spPr bwMode="auto">
            <a:xfrm>
              <a:off x="1981200" y="4191000"/>
              <a:ext cx="7620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Step 1</a:t>
              </a:r>
            </a:p>
          </p:txBody>
        </p:sp>
        <p:sp>
          <p:nvSpPr>
            <p:cNvPr id="62" name="Oval 8"/>
            <p:cNvSpPr>
              <a:spLocks noChangeArrowheads="1"/>
            </p:cNvSpPr>
            <p:nvPr/>
          </p:nvSpPr>
          <p:spPr bwMode="auto">
            <a:xfrm>
              <a:off x="1981200" y="5105400"/>
              <a:ext cx="7620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Step 2</a:t>
              </a:r>
            </a:p>
          </p:txBody>
        </p:sp>
        <p:sp>
          <p:nvSpPr>
            <p:cNvPr id="63" name="Line 10"/>
            <p:cNvSpPr>
              <a:spLocks noChangeShapeType="1"/>
            </p:cNvSpPr>
            <p:nvPr/>
          </p:nvSpPr>
          <p:spPr bwMode="auto">
            <a:xfrm>
              <a:off x="2362200" y="29718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4" name="Line 11"/>
            <p:cNvSpPr>
              <a:spLocks noChangeShapeType="1"/>
            </p:cNvSpPr>
            <p:nvPr/>
          </p:nvSpPr>
          <p:spPr bwMode="auto">
            <a:xfrm>
              <a:off x="2362200" y="38100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5" name="Line 12"/>
            <p:cNvSpPr>
              <a:spLocks noChangeShapeType="1"/>
            </p:cNvSpPr>
            <p:nvPr/>
          </p:nvSpPr>
          <p:spPr bwMode="auto">
            <a:xfrm>
              <a:off x="2362200" y="46482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66" name="AutoShape 14"/>
            <p:cNvCxnSpPr>
              <a:cxnSpLocks noChangeShapeType="1"/>
              <a:stCxn id="62" idx="2"/>
              <a:endCxn id="59" idx="2"/>
            </p:cNvCxnSpPr>
            <p:nvPr/>
          </p:nvCxnSpPr>
          <p:spPr bwMode="auto">
            <a:xfrm rot="10800000">
              <a:off x="1981200" y="2743200"/>
              <a:ext cx="1588" cy="2590800"/>
            </a:xfrm>
            <a:prstGeom prst="curvedConnector3">
              <a:avLst>
                <a:gd name="adj1" fmla="val 38938551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7" name="AutoShape 15"/>
            <p:cNvCxnSpPr>
              <a:cxnSpLocks noChangeShapeType="1"/>
              <a:stCxn id="59" idx="7"/>
              <a:endCxn id="59" idx="1"/>
            </p:cNvCxnSpPr>
            <p:nvPr/>
          </p:nvCxnSpPr>
          <p:spPr bwMode="auto">
            <a:xfrm rot="16200000" flipH="1" flipV="1">
              <a:off x="2360613" y="2312987"/>
              <a:ext cx="1588" cy="539750"/>
            </a:xfrm>
            <a:prstGeom prst="curvedConnector3">
              <a:avLst>
                <a:gd name="adj1" fmla="val -186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graphicFrame>
          <p:nvGraphicFramePr>
            <p:cNvPr id="68" name="Object 16"/>
            <p:cNvGraphicFramePr>
              <a:graphicFrameLocks noChangeAspect="1"/>
            </p:cNvGraphicFramePr>
            <p:nvPr/>
          </p:nvGraphicFramePr>
          <p:xfrm>
            <a:off x="2057400" y="1905000"/>
            <a:ext cx="609600" cy="258763"/>
          </p:xfrm>
          <a:graphic>
            <a:graphicData uri="http://schemas.openxmlformats.org/presentationml/2006/ole">
              <p:oleObj spid="_x0000_s40962" name="方程式" r:id="rId3" imgW="507960" imgH="215640" progId="Equation.3">
                <p:embed/>
              </p:oleObj>
            </a:graphicData>
          </a:graphic>
        </p:graphicFrame>
        <p:graphicFrame>
          <p:nvGraphicFramePr>
            <p:cNvPr id="69" name="Object 17"/>
            <p:cNvGraphicFramePr>
              <a:graphicFrameLocks noChangeAspect="1"/>
            </p:cNvGraphicFramePr>
            <p:nvPr/>
          </p:nvGraphicFramePr>
          <p:xfrm>
            <a:off x="2438400" y="2971800"/>
            <a:ext cx="1600200" cy="246063"/>
          </p:xfrm>
          <a:graphic>
            <a:graphicData uri="http://schemas.openxmlformats.org/presentationml/2006/ole">
              <p:oleObj spid="_x0000_s40963" name="方程式" r:id="rId4" imgW="507960" imgH="177480" progId="Equation.3">
                <p:embed/>
              </p:oleObj>
            </a:graphicData>
          </a:graphic>
        </p:graphicFrame>
        <p:graphicFrame>
          <p:nvGraphicFramePr>
            <p:cNvPr id="70" name="Object 18"/>
            <p:cNvGraphicFramePr>
              <a:graphicFrameLocks noChangeAspect="1"/>
            </p:cNvGraphicFramePr>
            <p:nvPr/>
          </p:nvGraphicFramePr>
          <p:xfrm>
            <a:off x="2743200" y="3429000"/>
            <a:ext cx="1384300" cy="395288"/>
          </p:xfrm>
          <a:graphic>
            <a:graphicData uri="http://schemas.openxmlformats.org/presentationml/2006/ole">
              <p:oleObj spid="_x0000_s40964" name="方程式" r:id="rId5" imgW="711000" imgH="203040" progId="Equation.3">
                <p:embed/>
              </p:oleObj>
            </a:graphicData>
          </a:graphic>
        </p:graphicFrame>
        <p:graphicFrame>
          <p:nvGraphicFramePr>
            <p:cNvPr id="71" name="Object 19"/>
            <p:cNvGraphicFramePr>
              <a:graphicFrameLocks noChangeAspect="1"/>
            </p:cNvGraphicFramePr>
            <p:nvPr/>
          </p:nvGraphicFramePr>
          <p:xfrm>
            <a:off x="2743200" y="4191000"/>
            <a:ext cx="1408113" cy="395288"/>
          </p:xfrm>
          <a:graphic>
            <a:graphicData uri="http://schemas.openxmlformats.org/presentationml/2006/ole">
              <p:oleObj spid="_x0000_s40965" name="方程式" r:id="rId6" imgW="723600" imgH="203040" progId="Equation.3">
                <p:embed/>
              </p:oleObj>
            </a:graphicData>
          </a:graphic>
        </p:graphicFrame>
        <p:graphicFrame>
          <p:nvGraphicFramePr>
            <p:cNvPr id="72" name="Object 20"/>
            <p:cNvGraphicFramePr>
              <a:graphicFrameLocks noChangeAspect="1"/>
            </p:cNvGraphicFramePr>
            <p:nvPr/>
          </p:nvGraphicFramePr>
          <p:xfrm>
            <a:off x="2730500" y="5105400"/>
            <a:ext cx="1433513" cy="395288"/>
          </p:xfrm>
          <a:graphic>
            <a:graphicData uri="http://schemas.openxmlformats.org/presentationml/2006/ole">
              <p:oleObj spid="_x0000_s40966" name="方程式" r:id="rId7" imgW="736560" imgH="203040" progId="Equation.3">
                <p:embed/>
              </p:oleObj>
            </a:graphicData>
          </a:graphic>
        </p:graphicFrame>
        <p:graphicFrame>
          <p:nvGraphicFramePr>
            <p:cNvPr id="73" name="Object 8"/>
            <p:cNvGraphicFramePr>
              <a:graphicFrameLocks noChangeAspect="1"/>
            </p:cNvGraphicFramePr>
            <p:nvPr/>
          </p:nvGraphicFramePr>
          <p:xfrm>
            <a:off x="2965450" y="2438400"/>
            <a:ext cx="938213" cy="395288"/>
          </p:xfrm>
          <a:graphic>
            <a:graphicData uri="http://schemas.openxmlformats.org/presentationml/2006/ole">
              <p:oleObj spid="_x0000_s40967" name="方程式" r:id="rId8" imgW="482400" imgH="203040" progId="Equation.3">
                <p:embed/>
              </p:oleObj>
            </a:graphicData>
          </a:graphic>
        </p:graphicFrame>
      </p:grpSp>
      <p:grpSp>
        <p:nvGrpSpPr>
          <p:cNvPr id="80" name="群組 79"/>
          <p:cNvGrpSpPr/>
          <p:nvPr/>
        </p:nvGrpSpPr>
        <p:grpSpPr>
          <a:xfrm>
            <a:off x="4191000" y="2819400"/>
            <a:ext cx="4495800" cy="3581400"/>
            <a:chOff x="4191000" y="2819400"/>
            <a:chExt cx="4495800" cy="3581400"/>
          </a:xfrm>
        </p:grpSpPr>
        <p:grpSp>
          <p:nvGrpSpPr>
            <p:cNvPr id="4" name="Group 28"/>
            <p:cNvGrpSpPr>
              <a:grpSpLocks/>
            </p:cNvGrpSpPr>
            <p:nvPr/>
          </p:nvGrpSpPr>
          <p:grpSpPr bwMode="auto">
            <a:xfrm>
              <a:off x="5943600" y="4038600"/>
              <a:ext cx="1828800" cy="914400"/>
              <a:chOff x="3792" y="2496"/>
              <a:chExt cx="1152" cy="576"/>
            </a:xfrm>
          </p:grpSpPr>
          <p:sp>
            <p:nvSpPr>
              <p:cNvPr id="47" name="Rectangle 29"/>
              <p:cNvSpPr>
                <a:spLocks noChangeArrowheads="1"/>
              </p:cNvSpPr>
              <p:nvPr/>
            </p:nvSpPr>
            <p:spPr bwMode="auto">
              <a:xfrm>
                <a:off x="3792" y="2640"/>
                <a:ext cx="115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Adder</a:t>
                </a:r>
              </a:p>
            </p:txBody>
          </p:sp>
          <p:sp>
            <p:nvSpPr>
              <p:cNvPr id="48" name="Line 30"/>
              <p:cNvSpPr>
                <a:spLocks noChangeShapeType="1"/>
              </p:cNvSpPr>
              <p:nvPr/>
            </p:nvSpPr>
            <p:spPr bwMode="auto">
              <a:xfrm flipV="1">
                <a:off x="4080" y="249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9" name="Line 31"/>
              <p:cNvSpPr>
                <a:spLocks noChangeShapeType="1"/>
              </p:cNvSpPr>
              <p:nvPr/>
            </p:nvSpPr>
            <p:spPr bwMode="auto">
              <a:xfrm flipV="1">
                <a:off x="4656" y="249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5" name="Line 32"/>
            <p:cNvSpPr>
              <a:spLocks noChangeShapeType="1"/>
            </p:cNvSpPr>
            <p:nvPr/>
          </p:nvSpPr>
          <p:spPr bwMode="auto">
            <a:xfrm>
              <a:off x="6858000" y="49530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6" name="Group 33"/>
            <p:cNvGrpSpPr>
              <a:grpSpLocks/>
            </p:cNvGrpSpPr>
            <p:nvPr/>
          </p:nvGrpSpPr>
          <p:grpSpPr bwMode="auto">
            <a:xfrm>
              <a:off x="7010400" y="2819400"/>
              <a:ext cx="1676400" cy="1233488"/>
              <a:chOff x="4320" y="1623"/>
              <a:chExt cx="1056" cy="777"/>
            </a:xfrm>
          </p:grpSpPr>
          <p:sp>
            <p:nvSpPr>
              <p:cNvPr id="33" name="AutoShape 34"/>
              <p:cNvSpPr>
                <a:spLocks noChangeArrowheads="1"/>
              </p:cNvSpPr>
              <p:nvPr/>
            </p:nvSpPr>
            <p:spPr bwMode="auto">
              <a:xfrm>
                <a:off x="4320" y="2064"/>
                <a:ext cx="1056" cy="192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MUX</a:t>
                </a:r>
              </a:p>
            </p:txBody>
          </p:sp>
          <p:grpSp>
            <p:nvGrpSpPr>
              <p:cNvPr id="34" name="Group 35"/>
              <p:cNvGrpSpPr>
                <a:grpSpLocks/>
              </p:cNvGrpSpPr>
              <p:nvPr/>
            </p:nvGrpSpPr>
            <p:grpSpPr bwMode="auto">
              <a:xfrm>
                <a:off x="4454" y="1623"/>
                <a:ext cx="272" cy="441"/>
                <a:chOff x="4454" y="1623"/>
                <a:chExt cx="272" cy="441"/>
              </a:xfrm>
            </p:grpSpPr>
            <p:sp>
              <p:nvSpPr>
                <p:cNvPr id="45" name="Line 36"/>
                <p:cNvSpPr>
                  <a:spLocks noChangeShapeType="1"/>
                </p:cNvSpPr>
                <p:nvPr/>
              </p:nvSpPr>
              <p:spPr bwMode="auto">
                <a:xfrm>
                  <a:off x="4560" y="182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6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4454" y="1623"/>
                  <a:ext cx="272" cy="2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dirty="0" smtClean="0"/>
                    <a:t>~B</a:t>
                  </a:r>
                  <a:endParaRPr lang="en-US" altLang="zh-TW" dirty="0"/>
                </a:p>
              </p:txBody>
            </p:sp>
          </p:grpSp>
          <p:grpSp>
            <p:nvGrpSpPr>
              <p:cNvPr id="35" name="Group 38"/>
              <p:cNvGrpSpPr>
                <a:grpSpLocks/>
              </p:cNvGrpSpPr>
              <p:nvPr/>
            </p:nvGrpSpPr>
            <p:grpSpPr bwMode="auto">
              <a:xfrm>
                <a:off x="4656" y="1632"/>
                <a:ext cx="201" cy="441"/>
                <a:chOff x="4454" y="1623"/>
                <a:chExt cx="201" cy="441"/>
              </a:xfrm>
            </p:grpSpPr>
            <p:sp>
              <p:nvSpPr>
                <p:cNvPr id="43" name="Line 39"/>
                <p:cNvSpPr>
                  <a:spLocks noChangeShapeType="1"/>
                </p:cNvSpPr>
                <p:nvPr/>
              </p:nvSpPr>
              <p:spPr bwMode="auto">
                <a:xfrm>
                  <a:off x="4560" y="182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4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4454" y="1623"/>
                  <a:ext cx="201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dirty="0" smtClean="0"/>
                    <a:t>C</a:t>
                  </a:r>
                  <a:endParaRPr lang="en-US" altLang="zh-TW" dirty="0"/>
                </a:p>
              </p:txBody>
            </p:sp>
          </p:grpSp>
          <p:grpSp>
            <p:nvGrpSpPr>
              <p:cNvPr id="36" name="Group 41"/>
              <p:cNvGrpSpPr>
                <a:grpSpLocks/>
              </p:cNvGrpSpPr>
              <p:nvPr/>
            </p:nvGrpSpPr>
            <p:grpSpPr bwMode="auto">
              <a:xfrm>
                <a:off x="4848" y="1632"/>
                <a:ext cx="279" cy="441"/>
                <a:chOff x="4454" y="1623"/>
                <a:chExt cx="279" cy="441"/>
              </a:xfrm>
            </p:grpSpPr>
            <p:sp>
              <p:nvSpPr>
                <p:cNvPr id="41" name="Line 42"/>
                <p:cNvSpPr>
                  <a:spLocks noChangeShapeType="1"/>
                </p:cNvSpPr>
                <p:nvPr/>
              </p:nvSpPr>
              <p:spPr bwMode="auto">
                <a:xfrm>
                  <a:off x="4560" y="182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2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4454" y="1623"/>
                  <a:ext cx="279" cy="2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dirty="0" smtClean="0"/>
                    <a:t>~D</a:t>
                  </a:r>
                  <a:endParaRPr lang="en-US" altLang="zh-TW" dirty="0"/>
                </a:p>
              </p:txBody>
            </p:sp>
          </p:grpSp>
          <p:sp>
            <p:nvSpPr>
              <p:cNvPr id="38" name="Line 47"/>
              <p:cNvSpPr>
                <a:spLocks noChangeShapeType="1"/>
              </p:cNvSpPr>
              <p:nvPr/>
            </p:nvSpPr>
            <p:spPr bwMode="auto">
              <a:xfrm>
                <a:off x="4800" y="225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7" name="Group 48"/>
            <p:cNvGrpSpPr>
              <a:grpSpLocks/>
            </p:cNvGrpSpPr>
            <p:nvPr/>
          </p:nvGrpSpPr>
          <p:grpSpPr bwMode="auto">
            <a:xfrm>
              <a:off x="5410200" y="2895600"/>
              <a:ext cx="990600" cy="1143000"/>
              <a:chOff x="3456" y="1680"/>
              <a:chExt cx="624" cy="720"/>
            </a:xfrm>
          </p:grpSpPr>
          <p:sp>
            <p:nvSpPr>
              <p:cNvPr id="28" name="AutoShape 49"/>
              <p:cNvSpPr>
                <a:spLocks noChangeArrowheads="1"/>
              </p:cNvSpPr>
              <p:nvPr/>
            </p:nvSpPr>
            <p:spPr bwMode="auto">
              <a:xfrm>
                <a:off x="3456" y="2064"/>
                <a:ext cx="624" cy="192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MUX</a:t>
                </a:r>
              </a:p>
            </p:txBody>
          </p:sp>
          <p:sp>
            <p:nvSpPr>
              <p:cNvPr id="29" name="Line 50"/>
              <p:cNvSpPr>
                <a:spLocks noChangeShapeType="1"/>
              </p:cNvSpPr>
              <p:nvPr/>
            </p:nvSpPr>
            <p:spPr bwMode="auto">
              <a:xfrm>
                <a:off x="3648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0" name="Line 51"/>
              <p:cNvSpPr>
                <a:spLocks noChangeShapeType="1"/>
              </p:cNvSpPr>
              <p:nvPr/>
            </p:nvSpPr>
            <p:spPr bwMode="auto">
              <a:xfrm>
                <a:off x="3888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" name="Text Box 52"/>
              <p:cNvSpPr txBox="1">
                <a:spLocks noChangeArrowheads="1"/>
              </p:cNvSpPr>
              <p:nvPr/>
            </p:nvSpPr>
            <p:spPr bwMode="auto">
              <a:xfrm>
                <a:off x="3840" y="1680"/>
                <a:ext cx="209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 dirty="0" smtClean="0"/>
                  <a:t>A</a:t>
                </a:r>
                <a:endParaRPr lang="en-US" altLang="zh-TW" dirty="0"/>
              </a:p>
            </p:txBody>
          </p:sp>
          <p:sp>
            <p:nvSpPr>
              <p:cNvPr id="32" name="Line 53"/>
              <p:cNvSpPr>
                <a:spLocks noChangeShapeType="1"/>
              </p:cNvSpPr>
              <p:nvPr/>
            </p:nvSpPr>
            <p:spPr bwMode="auto">
              <a:xfrm>
                <a:off x="3744" y="225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  <p:cxnSp>
          <p:nvCxnSpPr>
            <p:cNvPr id="8" name="AutoShape 54"/>
            <p:cNvCxnSpPr>
              <a:cxnSpLocks noChangeShapeType="1"/>
              <a:stCxn id="32" idx="1"/>
              <a:endCxn id="48" idx="1"/>
            </p:cNvCxnSpPr>
            <p:nvPr/>
          </p:nvCxnSpPr>
          <p:spPr bwMode="auto">
            <a:xfrm>
              <a:off x="5867400" y="4038600"/>
              <a:ext cx="5334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grpSp>
          <p:nvGrpSpPr>
            <p:cNvPr id="9" name="Group 55"/>
            <p:cNvGrpSpPr>
              <a:grpSpLocks/>
            </p:cNvGrpSpPr>
            <p:nvPr/>
          </p:nvGrpSpPr>
          <p:grpSpPr bwMode="auto">
            <a:xfrm>
              <a:off x="5638800" y="5257800"/>
              <a:ext cx="2514600" cy="1143000"/>
              <a:chOff x="3552" y="3360"/>
              <a:chExt cx="1584" cy="720"/>
            </a:xfrm>
          </p:grpSpPr>
          <p:grpSp>
            <p:nvGrpSpPr>
              <p:cNvPr id="23" name="Group 56"/>
              <p:cNvGrpSpPr>
                <a:grpSpLocks/>
              </p:cNvGrpSpPr>
              <p:nvPr/>
            </p:nvGrpSpPr>
            <p:grpSpPr bwMode="auto">
              <a:xfrm>
                <a:off x="3552" y="3360"/>
                <a:ext cx="1584" cy="624"/>
                <a:chOff x="3408" y="3312"/>
                <a:chExt cx="1584" cy="624"/>
              </a:xfrm>
            </p:grpSpPr>
            <p:sp>
              <p:nvSpPr>
                <p:cNvPr id="25" name="Rectangle 57"/>
                <p:cNvSpPr>
                  <a:spLocks noChangeArrowheads="1"/>
                </p:cNvSpPr>
                <p:nvPr/>
              </p:nvSpPr>
              <p:spPr bwMode="auto">
                <a:xfrm>
                  <a:off x="3408" y="3312"/>
                  <a:ext cx="1584" cy="62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altLang="zh-TW"/>
                    <a:t>register Q</a:t>
                  </a:r>
                </a:p>
              </p:txBody>
            </p:sp>
            <p:sp>
              <p:nvSpPr>
                <p:cNvPr id="26" name="AutoShape 58"/>
                <p:cNvSpPr>
                  <a:spLocks noChangeArrowheads="1"/>
                </p:cNvSpPr>
                <p:nvPr/>
              </p:nvSpPr>
              <p:spPr bwMode="auto">
                <a:xfrm rot="5400000">
                  <a:off x="3408" y="3792"/>
                  <a:ext cx="96" cy="96"/>
                </a:xfrm>
                <a:prstGeom prst="triangle">
                  <a:avLst>
                    <a:gd name="adj" fmla="val 50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7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3408" y="3408"/>
                  <a:ext cx="314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1200"/>
                    <a:t>Load</a:t>
                  </a:r>
                </a:p>
              </p:txBody>
            </p:sp>
          </p:grpSp>
          <p:sp>
            <p:nvSpPr>
              <p:cNvPr id="24" name="Line 60"/>
              <p:cNvSpPr>
                <a:spLocks noChangeShapeType="1"/>
              </p:cNvSpPr>
              <p:nvPr/>
            </p:nvSpPr>
            <p:spPr bwMode="auto">
              <a:xfrm>
                <a:off x="4320" y="398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  <p:cxnSp>
          <p:nvCxnSpPr>
            <p:cNvPr id="10" name="AutoShape 61"/>
            <p:cNvCxnSpPr>
              <a:cxnSpLocks noChangeShapeType="1"/>
              <a:stCxn id="38" idx="1"/>
              <a:endCxn id="49" idx="1"/>
            </p:cNvCxnSpPr>
            <p:nvPr/>
          </p:nvCxnSpPr>
          <p:spPr bwMode="auto">
            <a:xfrm flipH="1" flipV="1">
              <a:off x="7315200" y="4038600"/>
              <a:ext cx="457200" cy="14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1" name="AutoShape 62"/>
            <p:cNvCxnSpPr>
              <a:cxnSpLocks noChangeShapeType="1"/>
              <a:stCxn id="24" idx="1"/>
              <a:endCxn id="29" idx="0"/>
            </p:cNvCxnSpPr>
            <p:nvPr/>
          </p:nvCxnSpPr>
          <p:spPr bwMode="auto">
            <a:xfrm rot="16200000" flipV="1">
              <a:off x="4686300" y="4229100"/>
              <a:ext cx="3200400" cy="1143000"/>
            </a:xfrm>
            <a:prstGeom prst="bentConnector5">
              <a:avLst>
                <a:gd name="adj1" fmla="val -7144"/>
                <a:gd name="adj2" fmla="val 141250"/>
                <a:gd name="adj3" fmla="val 107144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cxnSp>
        <p:sp>
          <p:nvSpPr>
            <p:cNvPr id="12" name="Line 63"/>
            <p:cNvSpPr>
              <a:spLocks noChangeShapeType="1"/>
            </p:cNvSpPr>
            <p:nvPr/>
          </p:nvSpPr>
          <p:spPr bwMode="auto">
            <a:xfrm>
              <a:off x="6934200" y="3733800"/>
              <a:ext cx="30480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" name="Text Box 64"/>
            <p:cNvSpPr txBox="1">
              <a:spLocks noChangeArrowheads="1"/>
            </p:cNvSpPr>
            <p:nvPr/>
          </p:nvSpPr>
          <p:spPr bwMode="auto">
            <a:xfrm>
              <a:off x="6324600" y="3581400"/>
              <a:ext cx="68480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dirty="0" smtClean="0">
                  <a:solidFill>
                    <a:schemeClr val="folHlink"/>
                  </a:solidFill>
                </a:rPr>
                <a:t>SELB</a:t>
              </a:r>
              <a:endParaRPr lang="en-US" altLang="zh-TW" dirty="0">
                <a:solidFill>
                  <a:schemeClr val="folHlink"/>
                </a:solidFill>
              </a:endParaRPr>
            </a:p>
          </p:txBody>
        </p:sp>
        <p:sp>
          <p:nvSpPr>
            <p:cNvPr id="15" name="Line 72"/>
            <p:cNvSpPr>
              <a:spLocks noChangeShapeType="1"/>
            </p:cNvSpPr>
            <p:nvPr/>
          </p:nvSpPr>
          <p:spPr bwMode="auto">
            <a:xfrm>
              <a:off x="4800600" y="5562600"/>
              <a:ext cx="8382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" name="Text Box 73"/>
            <p:cNvSpPr txBox="1">
              <a:spLocks noChangeArrowheads="1"/>
            </p:cNvSpPr>
            <p:nvPr/>
          </p:nvSpPr>
          <p:spPr bwMode="auto">
            <a:xfrm>
              <a:off x="4495800" y="5410200"/>
              <a:ext cx="3097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dirty="0" smtClean="0">
                  <a:solidFill>
                    <a:schemeClr val="folHlink"/>
                  </a:solidFill>
                </a:rPr>
                <a:t>L</a:t>
              </a:r>
              <a:endParaRPr lang="en-US" altLang="zh-TW" dirty="0">
                <a:solidFill>
                  <a:schemeClr val="folHlink"/>
                </a:solidFill>
              </a:endParaRPr>
            </a:p>
          </p:txBody>
        </p:sp>
        <p:cxnSp>
          <p:nvCxnSpPr>
            <p:cNvPr id="51" name="直線單箭頭接點 50"/>
            <p:cNvCxnSpPr>
              <a:endCxn id="28" idx="2"/>
            </p:cNvCxnSpPr>
            <p:nvPr/>
          </p:nvCxnSpPr>
          <p:spPr bwMode="auto">
            <a:xfrm>
              <a:off x="4876800" y="3657600"/>
              <a:ext cx="657225" cy="1588"/>
            </a:xfrm>
            <a:prstGeom prst="straightConnector1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2" name="文字方塊 51"/>
            <p:cNvSpPr txBox="1"/>
            <p:nvPr/>
          </p:nvSpPr>
          <p:spPr>
            <a:xfrm>
              <a:off x="4191000" y="3505200"/>
              <a:ext cx="6960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tx2"/>
                  </a:solidFill>
                </a:rPr>
                <a:t>SELA</a:t>
              </a:r>
              <a:endParaRPr lang="zh-TW" altLang="en-US" dirty="0">
                <a:solidFill>
                  <a:schemeClr val="tx2"/>
                </a:solidFill>
              </a:endParaRPr>
            </a:p>
          </p:txBody>
        </p:sp>
        <p:cxnSp>
          <p:nvCxnSpPr>
            <p:cNvPr id="54" name="直線單箭頭接點 53"/>
            <p:cNvCxnSpPr>
              <a:endCxn id="47" idx="3"/>
            </p:cNvCxnSpPr>
            <p:nvPr/>
          </p:nvCxnSpPr>
          <p:spPr bwMode="auto">
            <a:xfrm rot="10800000" flipV="1">
              <a:off x="7772401" y="4609474"/>
              <a:ext cx="367259" cy="625"/>
            </a:xfrm>
            <a:prstGeom prst="straightConnector1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6" name="文字方塊 55"/>
            <p:cNvSpPr txBox="1"/>
            <p:nvPr/>
          </p:nvSpPr>
          <p:spPr>
            <a:xfrm>
              <a:off x="8153400" y="4419600"/>
              <a:ext cx="4812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 smtClean="0">
                  <a:solidFill>
                    <a:schemeClr val="tx2"/>
                  </a:solidFill>
                </a:rPr>
                <a:t>Cin</a:t>
              </a:r>
              <a:endParaRPr lang="zh-TW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5410200" y="3200400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0</a:t>
              </a:r>
              <a:endParaRPr lang="zh-TW" altLang="en-US" sz="1200" dirty="0"/>
            </a:p>
          </p:txBody>
        </p:sp>
        <p:sp>
          <p:nvSpPr>
            <p:cNvPr id="76" name="文字方塊 75"/>
            <p:cNvSpPr txBox="1"/>
            <p:nvPr/>
          </p:nvSpPr>
          <p:spPr>
            <a:xfrm>
              <a:off x="6096000" y="3200400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1</a:t>
              </a:r>
              <a:endParaRPr lang="zh-TW" altLang="en-US" sz="1200" dirty="0"/>
            </a:p>
          </p:txBody>
        </p:sp>
        <p:sp>
          <p:nvSpPr>
            <p:cNvPr id="77" name="文字方塊 76"/>
            <p:cNvSpPr txBox="1"/>
            <p:nvPr/>
          </p:nvSpPr>
          <p:spPr>
            <a:xfrm>
              <a:off x="7010400" y="3200400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00</a:t>
              </a:r>
              <a:endParaRPr lang="zh-TW" altLang="en-US" sz="1200" dirty="0"/>
            </a:p>
          </p:txBody>
        </p:sp>
        <p:sp>
          <p:nvSpPr>
            <p:cNvPr id="78" name="文字方塊 77"/>
            <p:cNvSpPr txBox="1"/>
            <p:nvPr/>
          </p:nvSpPr>
          <p:spPr>
            <a:xfrm>
              <a:off x="7391400" y="3200400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01</a:t>
              </a:r>
              <a:endParaRPr lang="zh-TW" altLang="en-US" sz="1200" dirty="0"/>
            </a:p>
          </p:txBody>
        </p:sp>
        <p:sp>
          <p:nvSpPr>
            <p:cNvPr id="79" name="文字方塊 78"/>
            <p:cNvSpPr txBox="1"/>
            <p:nvPr/>
          </p:nvSpPr>
          <p:spPr>
            <a:xfrm>
              <a:off x="8001000" y="3200400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10</a:t>
              </a:r>
              <a:endParaRPr lang="zh-TW" altLang="en-US" sz="1200" dirty="0"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State diagram for the control unit</a:t>
            </a:r>
            <a:endParaRPr lang="zh-TW" altLang="en-US" dirty="0"/>
          </a:p>
        </p:txBody>
      </p:sp>
      <p:sp>
        <p:nvSpPr>
          <p:cNvPr id="74" name="內容版面配置區 73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649287"/>
          </a:xfrm>
        </p:spPr>
        <p:txBody>
          <a:bodyPr/>
          <a:lstStyle/>
          <a:p>
            <a:r>
              <a:rPr lang="en-US" altLang="zh-TW" sz="2400" dirty="0" smtClean="0"/>
              <a:t>Control signals (L, SELA, SELB, </a:t>
            </a:r>
            <a:r>
              <a:rPr lang="en-US" altLang="zh-TW" sz="2400" dirty="0" err="1" smtClean="0"/>
              <a:t>Cin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p:grpSp>
        <p:nvGrpSpPr>
          <p:cNvPr id="20" name="群組 57"/>
          <p:cNvGrpSpPr/>
          <p:nvPr/>
        </p:nvGrpSpPr>
        <p:grpSpPr>
          <a:xfrm>
            <a:off x="1295400" y="2743200"/>
            <a:ext cx="2182813" cy="3657600"/>
            <a:chOff x="1981200" y="1905000"/>
            <a:chExt cx="2182813" cy="3657600"/>
          </a:xfrm>
        </p:grpSpPr>
        <p:sp>
          <p:nvSpPr>
            <p:cNvPr id="59" name="Oval 5"/>
            <p:cNvSpPr>
              <a:spLocks noChangeArrowheads="1"/>
            </p:cNvSpPr>
            <p:nvPr/>
          </p:nvSpPr>
          <p:spPr bwMode="auto">
            <a:xfrm>
              <a:off x="1981200" y="2514600"/>
              <a:ext cx="7620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STOP</a:t>
              </a:r>
            </a:p>
          </p:txBody>
        </p:sp>
        <p:sp>
          <p:nvSpPr>
            <p:cNvPr id="60" name="Oval 6"/>
            <p:cNvSpPr>
              <a:spLocks noChangeArrowheads="1"/>
            </p:cNvSpPr>
            <p:nvPr/>
          </p:nvSpPr>
          <p:spPr bwMode="auto">
            <a:xfrm>
              <a:off x="1981200" y="3352800"/>
              <a:ext cx="7620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Step 0</a:t>
              </a:r>
            </a:p>
          </p:txBody>
        </p:sp>
        <p:sp>
          <p:nvSpPr>
            <p:cNvPr id="61" name="Oval 7"/>
            <p:cNvSpPr>
              <a:spLocks noChangeArrowheads="1"/>
            </p:cNvSpPr>
            <p:nvPr/>
          </p:nvSpPr>
          <p:spPr bwMode="auto">
            <a:xfrm>
              <a:off x="1981200" y="4191000"/>
              <a:ext cx="7620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Step 1</a:t>
              </a:r>
            </a:p>
          </p:txBody>
        </p:sp>
        <p:sp>
          <p:nvSpPr>
            <p:cNvPr id="62" name="Oval 8"/>
            <p:cNvSpPr>
              <a:spLocks noChangeArrowheads="1"/>
            </p:cNvSpPr>
            <p:nvPr/>
          </p:nvSpPr>
          <p:spPr bwMode="auto">
            <a:xfrm>
              <a:off x="1981200" y="5105400"/>
              <a:ext cx="7620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Step 2</a:t>
              </a:r>
            </a:p>
          </p:txBody>
        </p:sp>
        <p:sp>
          <p:nvSpPr>
            <p:cNvPr id="63" name="Line 10"/>
            <p:cNvSpPr>
              <a:spLocks noChangeShapeType="1"/>
            </p:cNvSpPr>
            <p:nvPr/>
          </p:nvSpPr>
          <p:spPr bwMode="auto">
            <a:xfrm>
              <a:off x="2362200" y="29718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4" name="Line 11"/>
            <p:cNvSpPr>
              <a:spLocks noChangeShapeType="1"/>
            </p:cNvSpPr>
            <p:nvPr/>
          </p:nvSpPr>
          <p:spPr bwMode="auto">
            <a:xfrm>
              <a:off x="2362200" y="38100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5" name="Line 12"/>
            <p:cNvSpPr>
              <a:spLocks noChangeShapeType="1"/>
            </p:cNvSpPr>
            <p:nvPr/>
          </p:nvSpPr>
          <p:spPr bwMode="auto">
            <a:xfrm>
              <a:off x="2362200" y="46482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66" name="AutoShape 14"/>
            <p:cNvCxnSpPr>
              <a:cxnSpLocks noChangeShapeType="1"/>
              <a:stCxn id="62" idx="2"/>
              <a:endCxn id="59" idx="2"/>
            </p:cNvCxnSpPr>
            <p:nvPr/>
          </p:nvCxnSpPr>
          <p:spPr bwMode="auto">
            <a:xfrm rot="10800000">
              <a:off x="1981200" y="2743200"/>
              <a:ext cx="1588" cy="2590800"/>
            </a:xfrm>
            <a:prstGeom prst="curvedConnector3">
              <a:avLst>
                <a:gd name="adj1" fmla="val 38938551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7" name="AutoShape 15"/>
            <p:cNvCxnSpPr>
              <a:cxnSpLocks noChangeShapeType="1"/>
              <a:stCxn id="59" idx="7"/>
              <a:endCxn id="59" idx="1"/>
            </p:cNvCxnSpPr>
            <p:nvPr/>
          </p:nvCxnSpPr>
          <p:spPr bwMode="auto">
            <a:xfrm rot="16200000" flipH="1" flipV="1">
              <a:off x="2360613" y="2312987"/>
              <a:ext cx="1588" cy="539750"/>
            </a:xfrm>
            <a:prstGeom prst="curvedConnector3">
              <a:avLst>
                <a:gd name="adj1" fmla="val -186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graphicFrame>
          <p:nvGraphicFramePr>
            <p:cNvPr id="68" name="Object 16"/>
            <p:cNvGraphicFramePr>
              <a:graphicFrameLocks noChangeAspect="1"/>
            </p:cNvGraphicFramePr>
            <p:nvPr/>
          </p:nvGraphicFramePr>
          <p:xfrm>
            <a:off x="2057400" y="1905000"/>
            <a:ext cx="609600" cy="258763"/>
          </p:xfrm>
          <a:graphic>
            <a:graphicData uri="http://schemas.openxmlformats.org/presentationml/2006/ole">
              <p:oleObj spid="_x0000_s41986" name="方程式" r:id="rId3" imgW="507960" imgH="215640" progId="Equation.3">
                <p:embed/>
              </p:oleObj>
            </a:graphicData>
          </a:graphic>
        </p:graphicFrame>
        <p:graphicFrame>
          <p:nvGraphicFramePr>
            <p:cNvPr id="69" name="Object 17"/>
            <p:cNvGraphicFramePr>
              <a:graphicFrameLocks noChangeAspect="1"/>
            </p:cNvGraphicFramePr>
            <p:nvPr/>
          </p:nvGraphicFramePr>
          <p:xfrm>
            <a:off x="2438400" y="2971800"/>
            <a:ext cx="1600200" cy="246063"/>
          </p:xfrm>
          <a:graphic>
            <a:graphicData uri="http://schemas.openxmlformats.org/presentationml/2006/ole">
              <p:oleObj spid="_x0000_s41987" name="方程式" r:id="rId4" imgW="507960" imgH="177480" progId="Equation.3">
                <p:embed/>
              </p:oleObj>
            </a:graphicData>
          </a:graphic>
        </p:graphicFrame>
        <p:graphicFrame>
          <p:nvGraphicFramePr>
            <p:cNvPr id="70" name="Object 18"/>
            <p:cNvGraphicFramePr>
              <a:graphicFrameLocks noChangeAspect="1"/>
            </p:cNvGraphicFramePr>
            <p:nvPr/>
          </p:nvGraphicFramePr>
          <p:xfrm>
            <a:off x="2743200" y="3429000"/>
            <a:ext cx="1384300" cy="395288"/>
          </p:xfrm>
          <a:graphic>
            <a:graphicData uri="http://schemas.openxmlformats.org/presentationml/2006/ole">
              <p:oleObj spid="_x0000_s41988" name="方程式" r:id="rId5" imgW="711000" imgH="203040" progId="Equation.3">
                <p:embed/>
              </p:oleObj>
            </a:graphicData>
          </a:graphic>
        </p:graphicFrame>
        <p:graphicFrame>
          <p:nvGraphicFramePr>
            <p:cNvPr id="71" name="Object 19"/>
            <p:cNvGraphicFramePr>
              <a:graphicFrameLocks noChangeAspect="1"/>
            </p:cNvGraphicFramePr>
            <p:nvPr/>
          </p:nvGraphicFramePr>
          <p:xfrm>
            <a:off x="2743200" y="4191000"/>
            <a:ext cx="1408113" cy="395288"/>
          </p:xfrm>
          <a:graphic>
            <a:graphicData uri="http://schemas.openxmlformats.org/presentationml/2006/ole">
              <p:oleObj spid="_x0000_s41989" name="方程式" r:id="rId6" imgW="723600" imgH="203040" progId="Equation.3">
                <p:embed/>
              </p:oleObj>
            </a:graphicData>
          </a:graphic>
        </p:graphicFrame>
        <p:graphicFrame>
          <p:nvGraphicFramePr>
            <p:cNvPr id="72" name="Object 20"/>
            <p:cNvGraphicFramePr>
              <a:graphicFrameLocks noChangeAspect="1"/>
            </p:cNvGraphicFramePr>
            <p:nvPr/>
          </p:nvGraphicFramePr>
          <p:xfrm>
            <a:off x="2730500" y="5105400"/>
            <a:ext cx="1433513" cy="395288"/>
          </p:xfrm>
          <a:graphic>
            <a:graphicData uri="http://schemas.openxmlformats.org/presentationml/2006/ole">
              <p:oleObj spid="_x0000_s41990" name="方程式" r:id="rId7" imgW="736560" imgH="203040" progId="Equation.3">
                <p:embed/>
              </p:oleObj>
            </a:graphicData>
          </a:graphic>
        </p:graphicFrame>
        <p:graphicFrame>
          <p:nvGraphicFramePr>
            <p:cNvPr id="73" name="Object 8"/>
            <p:cNvGraphicFramePr>
              <a:graphicFrameLocks noChangeAspect="1"/>
            </p:cNvGraphicFramePr>
            <p:nvPr/>
          </p:nvGraphicFramePr>
          <p:xfrm>
            <a:off x="2965450" y="2438400"/>
            <a:ext cx="938213" cy="395288"/>
          </p:xfrm>
          <a:graphic>
            <a:graphicData uri="http://schemas.openxmlformats.org/presentationml/2006/ole">
              <p:oleObj spid="_x0000_s41991" name="方程式" r:id="rId8" imgW="482400" imgH="203040" progId="Equation.3">
                <p:embed/>
              </p:oleObj>
            </a:graphicData>
          </a:graphic>
        </p:graphicFrame>
      </p:grpSp>
      <p:sp>
        <p:nvSpPr>
          <p:cNvPr id="75" name="文字方塊 74"/>
          <p:cNvSpPr txBox="1"/>
          <p:nvPr/>
        </p:nvSpPr>
        <p:spPr>
          <a:xfrm>
            <a:off x="2209800" y="2971800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(0, X, XX, X)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2590800" y="4038600"/>
            <a:ext cx="1188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(1, 1, 00, 1)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2514600" y="4800600"/>
            <a:ext cx="1188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(1, 0, 01, 0)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2438400" y="5638800"/>
            <a:ext cx="1143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(1, 0, 10, 1)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79" name="群組 78"/>
          <p:cNvGrpSpPr/>
          <p:nvPr/>
        </p:nvGrpSpPr>
        <p:grpSpPr>
          <a:xfrm>
            <a:off x="4191000" y="2819400"/>
            <a:ext cx="4495800" cy="3581400"/>
            <a:chOff x="4191000" y="2819400"/>
            <a:chExt cx="4495800" cy="3581400"/>
          </a:xfrm>
        </p:grpSpPr>
        <p:grpSp>
          <p:nvGrpSpPr>
            <p:cNvPr id="80" name="Group 28"/>
            <p:cNvGrpSpPr>
              <a:grpSpLocks/>
            </p:cNvGrpSpPr>
            <p:nvPr/>
          </p:nvGrpSpPr>
          <p:grpSpPr bwMode="auto">
            <a:xfrm>
              <a:off x="5943600" y="4038600"/>
              <a:ext cx="1828800" cy="914400"/>
              <a:chOff x="3792" y="2496"/>
              <a:chExt cx="1152" cy="576"/>
            </a:xfrm>
          </p:grpSpPr>
          <p:sp>
            <p:nvSpPr>
              <p:cNvPr id="122" name="Rectangle 29"/>
              <p:cNvSpPr>
                <a:spLocks noChangeArrowheads="1"/>
              </p:cNvSpPr>
              <p:nvPr/>
            </p:nvSpPr>
            <p:spPr bwMode="auto">
              <a:xfrm>
                <a:off x="3792" y="2640"/>
                <a:ext cx="115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Adder</a:t>
                </a:r>
              </a:p>
            </p:txBody>
          </p:sp>
          <p:sp>
            <p:nvSpPr>
              <p:cNvPr id="123" name="Line 30"/>
              <p:cNvSpPr>
                <a:spLocks noChangeShapeType="1"/>
              </p:cNvSpPr>
              <p:nvPr/>
            </p:nvSpPr>
            <p:spPr bwMode="auto">
              <a:xfrm flipV="1">
                <a:off x="4080" y="249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4" name="Line 31"/>
              <p:cNvSpPr>
                <a:spLocks noChangeShapeType="1"/>
              </p:cNvSpPr>
              <p:nvPr/>
            </p:nvSpPr>
            <p:spPr bwMode="auto">
              <a:xfrm flipV="1">
                <a:off x="4656" y="249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81" name="Line 32"/>
            <p:cNvSpPr>
              <a:spLocks noChangeShapeType="1"/>
            </p:cNvSpPr>
            <p:nvPr/>
          </p:nvSpPr>
          <p:spPr bwMode="auto">
            <a:xfrm>
              <a:off x="6858000" y="49530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82" name="Group 33"/>
            <p:cNvGrpSpPr>
              <a:grpSpLocks/>
            </p:cNvGrpSpPr>
            <p:nvPr/>
          </p:nvGrpSpPr>
          <p:grpSpPr bwMode="auto">
            <a:xfrm>
              <a:off x="7010400" y="2819400"/>
              <a:ext cx="1676400" cy="1233488"/>
              <a:chOff x="4320" y="1623"/>
              <a:chExt cx="1056" cy="777"/>
            </a:xfrm>
          </p:grpSpPr>
          <p:sp>
            <p:nvSpPr>
              <p:cNvPr id="111" name="AutoShape 34"/>
              <p:cNvSpPr>
                <a:spLocks noChangeArrowheads="1"/>
              </p:cNvSpPr>
              <p:nvPr/>
            </p:nvSpPr>
            <p:spPr bwMode="auto">
              <a:xfrm>
                <a:off x="4320" y="2064"/>
                <a:ext cx="1056" cy="192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MUX</a:t>
                </a:r>
              </a:p>
            </p:txBody>
          </p:sp>
          <p:grpSp>
            <p:nvGrpSpPr>
              <p:cNvPr id="112" name="Group 35"/>
              <p:cNvGrpSpPr>
                <a:grpSpLocks/>
              </p:cNvGrpSpPr>
              <p:nvPr/>
            </p:nvGrpSpPr>
            <p:grpSpPr bwMode="auto">
              <a:xfrm>
                <a:off x="4454" y="1623"/>
                <a:ext cx="272" cy="441"/>
                <a:chOff x="4454" y="1623"/>
                <a:chExt cx="272" cy="441"/>
              </a:xfrm>
            </p:grpSpPr>
            <p:sp>
              <p:nvSpPr>
                <p:cNvPr id="120" name="Line 36"/>
                <p:cNvSpPr>
                  <a:spLocks noChangeShapeType="1"/>
                </p:cNvSpPr>
                <p:nvPr/>
              </p:nvSpPr>
              <p:spPr bwMode="auto">
                <a:xfrm>
                  <a:off x="4560" y="182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21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4454" y="1623"/>
                  <a:ext cx="272" cy="2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dirty="0" smtClean="0"/>
                    <a:t>~B</a:t>
                  </a:r>
                  <a:endParaRPr lang="en-US" altLang="zh-TW" dirty="0"/>
                </a:p>
              </p:txBody>
            </p:sp>
          </p:grpSp>
          <p:grpSp>
            <p:nvGrpSpPr>
              <p:cNvPr id="113" name="Group 38"/>
              <p:cNvGrpSpPr>
                <a:grpSpLocks/>
              </p:cNvGrpSpPr>
              <p:nvPr/>
            </p:nvGrpSpPr>
            <p:grpSpPr bwMode="auto">
              <a:xfrm>
                <a:off x="4656" y="1632"/>
                <a:ext cx="201" cy="441"/>
                <a:chOff x="4454" y="1623"/>
                <a:chExt cx="201" cy="441"/>
              </a:xfrm>
            </p:grpSpPr>
            <p:sp>
              <p:nvSpPr>
                <p:cNvPr id="118" name="Line 39"/>
                <p:cNvSpPr>
                  <a:spLocks noChangeShapeType="1"/>
                </p:cNvSpPr>
                <p:nvPr/>
              </p:nvSpPr>
              <p:spPr bwMode="auto">
                <a:xfrm>
                  <a:off x="4560" y="182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9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4454" y="1623"/>
                  <a:ext cx="201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dirty="0" smtClean="0"/>
                    <a:t>C</a:t>
                  </a:r>
                  <a:endParaRPr lang="en-US" altLang="zh-TW" dirty="0"/>
                </a:p>
              </p:txBody>
            </p:sp>
          </p:grpSp>
          <p:grpSp>
            <p:nvGrpSpPr>
              <p:cNvPr id="114" name="Group 41"/>
              <p:cNvGrpSpPr>
                <a:grpSpLocks/>
              </p:cNvGrpSpPr>
              <p:nvPr/>
            </p:nvGrpSpPr>
            <p:grpSpPr bwMode="auto">
              <a:xfrm>
                <a:off x="4848" y="1632"/>
                <a:ext cx="279" cy="441"/>
                <a:chOff x="4454" y="1623"/>
                <a:chExt cx="279" cy="441"/>
              </a:xfrm>
            </p:grpSpPr>
            <p:sp>
              <p:nvSpPr>
                <p:cNvPr id="116" name="Line 42"/>
                <p:cNvSpPr>
                  <a:spLocks noChangeShapeType="1"/>
                </p:cNvSpPr>
                <p:nvPr/>
              </p:nvSpPr>
              <p:spPr bwMode="auto">
                <a:xfrm>
                  <a:off x="4560" y="182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7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4454" y="1623"/>
                  <a:ext cx="279" cy="2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dirty="0" smtClean="0"/>
                    <a:t>~D</a:t>
                  </a:r>
                  <a:endParaRPr lang="en-US" altLang="zh-TW" dirty="0"/>
                </a:p>
              </p:txBody>
            </p:sp>
          </p:grpSp>
          <p:sp>
            <p:nvSpPr>
              <p:cNvPr id="115" name="Line 47"/>
              <p:cNvSpPr>
                <a:spLocks noChangeShapeType="1"/>
              </p:cNvSpPr>
              <p:nvPr/>
            </p:nvSpPr>
            <p:spPr bwMode="auto">
              <a:xfrm>
                <a:off x="4800" y="225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83" name="Group 48"/>
            <p:cNvGrpSpPr>
              <a:grpSpLocks/>
            </p:cNvGrpSpPr>
            <p:nvPr/>
          </p:nvGrpSpPr>
          <p:grpSpPr bwMode="auto">
            <a:xfrm>
              <a:off x="5410200" y="2895600"/>
              <a:ext cx="990600" cy="1143000"/>
              <a:chOff x="3456" y="1680"/>
              <a:chExt cx="624" cy="720"/>
            </a:xfrm>
          </p:grpSpPr>
          <p:sp>
            <p:nvSpPr>
              <p:cNvPr id="106" name="AutoShape 49"/>
              <p:cNvSpPr>
                <a:spLocks noChangeArrowheads="1"/>
              </p:cNvSpPr>
              <p:nvPr/>
            </p:nvSpPr>
            <p:spPr bwMode="auto">
              <a:xfrm>
                <a:off x="3456" y="2064"/>
                <a:ext cx="624" cy="192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MUX</a:t>
                </a:r>
              </a:p>
            </p:txBody>
          </p:sp>
          <p:sp>
            <p:nvSpPr>
              <p:cNvPr id="107" name="Line 50"/>
              <p:cNvSpPr>
                <a:spLocks noChangeShapeType="1"/>
              </p:cNvSpPr>
              <p:nvPr/>
            </p:nvSpPr>
            <p:spPr bwMode="auto">
              <a:xfrm>
                <a:off x="3648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8" name="Line 51"/>
              <p:cNvSpPr>
                <a:spLocks noChangeShapeType="1"/>
              </p:cNvSpPr>
              <p:nvPr/>
            </p:nvSpPr>
            <p:spPr bwMode="auto">
              <a:xfrm>
                <a:off x="3888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9" name="Text Box 52"/>
              <p:cNvSpPr txBox="1">
                <a:spLocks noChangeArrowheads="1"/>
              </p:cNvSpPr>
              <p:nvPr/>
            </p:nvSpPr>
            <p:spPr bwMode="auto">
              <a:xfrm>
                <a:off x="3840" y="1680"/>
                <a:ext cx="209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 dirty="0" smtClean="0"/>
                  <a:t>A</a:t>
                </a:r>
                <a:endParaRPr lang="en-US" altLang="zh-TW" dirty="0"/>
              </a:p>
            </p:txBody>
          </p:sp>
          <p:sp>
            <p:nvSpPr>
              <p:cNvPr id="110" name="Line 53"/>
              <p:cNvSpPr>
                <a:spLocks noChangeShapeType="1"/>
              </p:cNvSpPr>
              <p:nvPr/>
            </p:nvSpPr>
            <p:spPr bwMode="auto">
              <a:xfrm>
                <a:off x="3744" y="225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  <p:cxnSp>
          <p:nvCxnSpPr>
            <p:cNvPr id="84" name="AutoShape 54"/>
            <p:cNvCxnSpPr>
              <a:cxnSpLocks noChangeShapeType="1"/>
              <a:stCxn id="110" idx="1"/>
              <a:endCxn id="123" idx="1"/>
            </p:cNvCxnSpPr>
            <p:nvPr/>
          </p:nvCxnSpPr>
          <p:spPr bwMode="auto">
            <a:xfrm>
              <a:off x="5867400" y="4038600"/>
              <a:ext cx="5334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grpSp>
          <p:nvGrpSpPr>
            <p:cNvPr id="85" name="Group 55"/>
            <p:cNvGrpSpPr>
              <a:grpSpLocks/>
            </p:cNvGrpSpPr>
            <p:nvPr/>
          </p:nvGrpSpPr>
          <p:grpSpPr bwMode="auto">
            <a:xfrm>
              <a:off x="5638800" y="5257800"/>
              <a:ext cx="2514600" cy="1143000"/>
              <a:chOff x="3552" y="3360"/>
              <a:chExt cx="1584" cy="720"/>
            </a:xfrm>
          </p:grpSpPr>
          <p:grpSp>
            <p:nvGrpSpPr>
              <p:cNvPr id="101" name="Group 56"/>
              <p:cNvGrpSpPr>
                <a:grpSpLocks/>
              </p:cNvGrpSpPr>
              <p:nvPr/>
            </p:nvGrpSpPr>
            <p:grpSpPr bwMode="auto">
              <a:xfrm>
                <a:off x="3552" y="3360"/>
                <a:ext cx="1584" cy="624"/>
                <a:chOff x="3408" y="3312"/>
                <a:chExt cx="1584" cy="624"/>
              </a:xfrm>
            </p:grpSpPr>
            <p:sp>
              <p:nvSpPr>
                <p:cNvPr id="103" name="Rectangle 57"/>
                <p:cNvSpPr>
                  <a:spLocks noChangeArrowheads="1"/>
                </p:cNvSpPr>
                <p:nvPr/>
              </p:nvSpPr>
              <p:spPr bwMode="auto">
                <a:xfrm>
                  <a:off x="3408" y="3312"/>
                  <a:ext cx="1584" cy="62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altLang="zh-TW"/>
                    <a:t>register Q</a:t>
                  </a:r>
                </a:p>
              </p:txBody>
            </p:sp>
            <p:sp>
              <p:nvSpPr>
                <p:cNvPr id="104" name="AutoShape 58"/>
                <p:cNvSpPr>
                  <a:spLocks noChangeArrowheads="1"/>
                </p:cNvSpPr>
                <p:nvPr/>
              </p:nvSpPr>
              <p:spPr bwMode="auto">
                <a:xfrm rot="5400000">
                  <a:off x="3408" y="3792"/>
                  <a:ext cx="96" cy="96"/>
                </a:xfrm>
                <a:prstGeom prst="triangle">
                  <a:avLst>
                    <a:gd name="adj" fmla="val 50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05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3408" y="3408"/>
                  <a:ext cx="314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1200"/>
                    <a:t>Load</a:t>
                  </a:r>
                </a:p>
              </p:txBody>
            </p:sp>
          </p:grpSp>
          <p:sp>
            <p:nvSpPr>
              <p:cNvPr id="102" name="Line 60"/>
              <p:cNvSpPr>
                <a:spLocks noChangeShapeType="1"/>
              </p:cNvSpPr>
              <p:nvPr/>
            </p:nvSpPr>
            <p:spPr bwMode="auto">
              <a:xfrm>
                <a:off x="4320" y="398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  <p:cxnSp>
          <p:nvCxnSpPr>
            <p:cNvPr id="86" name="AutoShape 61"/>
            <p:cNvCxnSpPr>
              <a:cxnSpLocks noChangeShapeType="1"/>
              <a:stCxn id="115" idx="1"/>
              <a:endCxn id="124" idx="1"/>
            </p:cNvCxnSpPr>
            <p:nvPr/>
          </p:nvCxnSpPr>
          <p:spPr bwMode="auto">
            <a:xfrm flipH="1" flipV="1">
              <a:off x="7315200" y="4038600"/>
              <a:ext cx="457200" cy="14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" name="AutoShape 62"/>
            <p:cNvCxnSpPr>
              <a:cxnSpLocks noChangeShapeType="1"/>
              <a:endCxn id="107" idx="0"/>
            </p:cNvCxnSpPr>
            <p:nvPr/>
          </p:nvCxnSpPr>
          <p:spPr bwMode="auto">
            <a:xfrm rot="16200000" flipV="1">
              <a:off x="4686300" y="4229100"/>
              <a:ext cx="3200400" cy="1143000"/>
            </a:xfrm>
            <a:prstGeom prst="bentConnector5">
              <a:avLst>
                <a:gd name="adj1" fmla="val -7144"/>
                <a:gd name="adj2" fmla="val 141250"/>
                <a:gd name="adj3" fmla="val 107144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cxnSp>
        <p:sp>
          <p:nvSpPr>
            <p:cNvPr id="88" name="Line 63"/>
            <p:cNvSpPr>
              <a:spLocks noChangeShapeType="1"/>
            </p:cNvSpPr>
            <p:nvPr/>
          </p:nvSpPr>
          <p:spPr bwMode="auto">
            <a:xfrm>
              <a:off x="6934200" y="3733800"/>
              <a:ext cx="30480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9" name="Text Box 64"/>
            <p:cNvSpPr txBox="1">
              <a:spLocks noChangeArrowheads="1"/>
            </p:cNvSpPr>
            <p:nvPr/>
          </p:nvSpPr>
          <p:spPr bwMode="auto">
            <a:xfrm>
              <a:off x="6324600" y="3581400"/>
              <a:ext cx="68480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dirty="0" smtClean="0">
                  <a:solidFill>
                    <a:schemeClr val="folHlink"/>
                  </a:solidFill>
                </a:rPr>
                <a:t>SELB</a:t>
              </a:r>
              <a:endParaRPr lang="en-US" altLang="zh-TW" dirty="0">
                <a:solidFill>
                  <a:schemeClr val="folHlink"/>
                </a:solidFill>
              </a:endParaRPr>
            </a:p>
          </p:txBody>
        </p:sp>
        <p:sp>
          <p:nvSpPr>
            <p:cNvPr id="90" name="Line 72"/>
            <p:cNvSpPr>
              <a:spLocks noChangeShapeType="1"/>
            </p:cNvSpPr>
            <p:nvPr/>
          </p:nvSpPr>
          <p:spPr bwMode="auto">
            <a:xfrm>
              <a:off x="4800600" y="5562600"/>
              <a:ext cx="8382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1" name="Text Box 73"/>
            <p:cNvSpPr txBox="1">
              <a:spLocks noChangeArrowheads="1"/>
            </p:cNvSpPr>
            <p:nvPr/>
          </p:nvSpPr>
          <p:spPr bwMode="auto">
            <a:xfrm>
              <a:off x="4495800" y="5410200"/>
              <a:ext cx="3097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dirty="0" smtClean="0">
                  <a:solidFill>
                    <a:schemeClr val="folHlink"/>
                  </a:solidFill>
                </a:rPr>
                <a:t>L</a:t>
              </a:r>
              <a:endParaRPr lang="en-US" altLang="zh-TW" dirty="0">
                <a:solidFill>
                  <a:schemeClr val="folHlink"/>
                </a:solidFill>
              </a:endParaRPr>
            </a:p>
          </p:txBody>
        </p:sp>
        <p:cxnSp>
          <p:nvCxnSpPr>
            <p:cNvPr id="92" name="直線單箭頭接點 91"/>
            <p:cNvCxnSpPr>
              <a:endCxn id="106" idx="2"/>
            </p:cNvCxnSpPr>
            <p:nvPr/>
          </p:nvCxnSpPr>
          <p:spPr bwMode="auto">
            <a:xfrm>
              <a:off x="4876800" y="3657600"/>
              <a:ext cx="657225" cy="1588"/>
            </a:xfrm>
            <a:prstGeom prst="straightConnector1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3" name="文字方塊 92"/>
            <p:cNvSpPr txBox="1"/>
            <p:nvPr/>
          </p:nvSpPr>
          <p:spPr>
            <a:xfrm>
              <a:off x="4191000" y="3505200"/>
              <a:ext cx="6960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tx2"/>
                  </a:solidFill>
                </a:rPr>
                <a:t>SELA</a:t>
              </a:r>
              <a:endParaRPr lang="zh-TW" altLang="en-US" dirty="0">
                <a:solidFill>
                  <a:schemeClr val="tx2"/>
                </a:solidFill>
              </a:endParaRPr>
            </a:p>
          </p:txBody>
        </p:sp>
        <p:cxnSp>
          <p:nvCxnSpPr>
            <p:cNvPr id="94" name="直線單箭頭接點 93"/>
            <p:cNvCxnSpPr>
              <a:endCxn id="122" idx="3"/>
            </p:cNvCxnSpPr>
            <p:nvPr/>
          </p:nvCxnSpPr>
          <p:spPr bwMode="auto">
            <a:xfrm rot="10800000" flipV="1">
              <a:off x="7772401" y="4609474"/>
              <a:ext cx="367259" cy="625"/>
            </a:xfrm>
            <a:prstGeom prst="straightConnector1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5" name="文字方塊 94"/>
            <p:cNvSpPr txBox="1"/>
            <p:nvPr/>
          </p:nvSpPr>
          <p:spPr>
            <a:xfrm>
              <a:off x="8153400" y="4419600"/>
              <a:ext cx="4812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 smtClean="0">
                  <a:solidFill>
                    <a:schemeClr val="tx2"/>
                  </a:solidFill>
                </a:rPr>
                <a:t>Cin</a:t>
              </a:r>
              <a:endParaRPr lang="zh-TW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96" name="文字方塊 95"/>
            <p:cNvSpPr txBox="1"/>
            <p:nvPr/>
          </p:nvSpPr>
          <p:spPr>
            <a:xfrm>
              <a:off x="5410200" y="3200400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0</a:t>
              </a:r>
              <a:endParaRPr lang="zh-TW" altLang="en-US" sz="1200" dirty="0"/>
            </a:p>
          </p:txBody>
        </p:sp>
        <p:sp>
          <p:nvSpPr>
            <p:cNvPr id="97" name="文字方塊 96"/>
            <p:cNvSpPr txBox="1"/>
            <p:nvPr/>
          </p:nvSpPr>
          <p:spPr>
            <a:xfrm>
              <a:off x="6096000" y="3200400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1</a:t>
              </a:r>
              <a:endParaRPr lang="zh-TW" altLang="en-US" sz="1200" dirty="0"/>
            </a:p>
          </p:txBody>
        </p:sp>
        <p:sp>
          <p:nvSpPr>
            <p:cNvPr id="98" name="文字方塊 97"/>
            <p:cNvSpPr txBox="1"/>
            <p:nvPr/>
          </p:nvSpPr>
          <p:spPr>
            <a:xfrm>
              <a:off x="7010400" y="3200400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00</a:t>
              </a:r>
              <a:endParaRPr lang="zh-TW" altLang="en-US" sz="1200" dirty="0"/>
            </a:p>
          </p:txBody>
        </p:sp>
        <p:sp>
          <p:nvSpPr>
            <p:cNvPr id="99" name="文字方塊 98"/>
            <p:cNvSpPr txBox="1"/>
            <p:nvPr/>
          </p:nvSpPr>
          <p:spPr>
            <a:xfrm>
              <a:off x="7391400" y="3200400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01</a:t>
              </a:r>
              <a:endParaRPr lang="zh-TW" altLang="en-US" sz="1200" dirty="0"/>
            </a:p>
          </p:txBody>
        </p:sp>
        <p:sp>
          <p:nvSpPr>
            <p:cNvPr id="100" name="文字方塊 99"/>
            <p:cNvSpPr txBox="1"/>
            <p:nvPr/>
          </p:nvSpPr>
          <p:spPr>
            <a:xfrm>
              <a:off x="8001000" y="3200400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10</a:t>
              </a:r>
              <a:endParaRPr lang="zh-TW" altLang="en-US" sz="1200" dirty="0"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Problems (Part 2)</a:t>
            </a:r>
            <a:endParaRPr lang="zh-TW" altLang="en-US" smtClean="0"/>
          </a:p>
        </p:txBody>
      </p:sp>
      <p:sp>
        <p:nvSpPr>
          <p:cNvPr id="14339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Creative Exercises</a:t>
            </a:r>
            <a:endParaRPr lang="zh-TW" altLang="en-US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Problem 6: Minimize Amount of Registers in a Circuit (20%)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Design the data path to realize the following computation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AutoNum type="arabicParenBoth"/>
            </a:pPr>
            <a:r>
              <a:rPr lang="en-US" altLang="zh-TW" sz="2000" smtClean="0"/>
              <a:t>C=A+B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AutoNum type="arabicParenBoth"/>
            </a:pPr>
            <a:r>
              <a:rPr lang="en-US" altLang="zh-TW" sz="2000" smtClean="0"/>
              <a:t>D=E+F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AutoNum type="arabicParenBoth"/>
            </a:pPr>
            <a:r>
              <a:rPr lang="en-US" altLang="zh-TW" sz="2000" smtClean="0"/>
              <a:t>A=C-D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AutoNum type="arabicParenBoth"/>
            </a:pPr>
            <a:r>
              <a:rPr lang="en-US" altLang="zh-TW" sz="2000" smtClean="0"/>
              <a:t>D=D+A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AutoNum type="arabicParenBoth"/>
            </a:pPr>
            <a:r>
              <a:rPr lang="en-US" altLang="zh-TW" sz="2000" smtClean="0"/>
              <a:t>output the content of 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use </a:t>
            </a:r>
            <a:r>
              <a:rPr lang="en-US" altLang="zh-TW" sz="2400" smtClean="0">
                <a:solidFill>
                  <a:schemeClr val="hlink"/>
                </a:solidFill>
              </a:rPr>
              <a:t>minimum amount of registers</a:t>
            </a:r>
            <a:r>
              <a:rPr lang="en-US" altLang="zh-TW" sz="2400" smtClean="0"/>
              <a:t> to store values A-F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/>
              <a:t>each of A, B, C, D, E, F not necessary has a dedicated register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Write-down: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AutoNum type="alphaLcParenBoth"/>
            </a:pPr>
            <a:r>
              <a:rPr lang="en-US" altLang="zh-TW" sz="2000" smtClean="0"/>
              <a:t>micro-operations with control signals specified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AutoNum type="alphaLcParenBoth"/>
            </a:pPr>
            <a:r>
              <a:rPr lang="en-US" altLang="zh-TW" sz="2000" smtClean="0"/>
              <a:t>circuit of the data path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AutoNum type="alphaLcParenBoth"/>
            </a:pPr>
            <a:r>
              <a:rPr lang="en-US" altLang="zh-TW" sz="2000" smtClean="0">
                <a:solidFill>
                  <a:schemeClr val="hlink"/>
                </a:solidFill>
              </a:rPr>
              <a:t>how you minimize amount of registers</a:t>
            </a:r>
          </a:p>
          <a:p>
            <a:pPr eaLnBrk="1" hangingPunct="1">
              <a:lnSpc>
                <a:spcPct val="80000"/>
              </a:lnSpc>
            </a:pPr>
            <a:endParaRPr lang="en-US" altLang="zh-TW" sz="2400" smtClean="0"/>
          </a:p>
        </p:txBody>
      </p:sp>
      <p:sp>
        <p:nvSpPr>
          <p:cNvPr id="15364" name="AutoShape 4"/>
          <p:cNvSpPr>
            <a:spLocks noChangeArrowheads="1"/>
          </p:cNvSpPr>
          <p:nvPr/>
        </p:nvSpPr>
        <p:spPr bwMode="auto">
          <a:xfrm>
            <a:off x="5486400" y="2590800"/>
            <a:ext cx="2971800" cy="990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400">
                <a:solidFill>
                  <a:schemeClr val="hlink"/>
                </a:solidFill>
              </a:rPr>
              <a:t>the computation may</a:t>
            </a:r>
          </a:p>
          <a:p>
            <a:pPr algn="ctr"/>
            <a:r>
              <a:rPr lang="en-US" altLang="zh-TW" sz="2400">
                <a:solidFill>
                  <a:schemeClr val="hlink"/>
                </a:solidFill>
              </a:rPr>
              <a:t>be changed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Problem 7: Greatest Common Divisor (25%)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22494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Find the greatest common divisor (</a:t>
            </a:r>
            <a:r>
              <a:rPr lang="zh-TW" altLang="en-US" sz="2800" smtClean="0"/>
              <a:t>最大公因數</a:t>
            </a:r>
            <a:r>
              <a:rPr lang="en-US" altLang="zh-TW" sz="2800" smtClean="0"/>
              <a:t>) for two integers A and B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Hardware algorithm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State-diagram of the control unit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Circuit diagram of the data path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3276600" y="4572000"/>
            <a:ext cx="1066800" cy="1371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GCD</a:t>
            </a:r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>
            <a:off x="2819400" y="4876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2286000" y="472440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start</a:t>
            </a:r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>
            <a:off x="2819400" y="5638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2971800" y="55626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2879725" y="56245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n</a:t>
            </a: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2498725" y="5472113"/>
            <a:ext cx="330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B</a:t>
            </a:r>
          </a:p>
        </p:txBody>
      </p:sp>
      <p:sp>
        <p:nvSpPr>
          <p:cNvPr id="16395" name="Line 11"/>
          <p:cNvSpPr>
            <a:spLocks noChangeShapeType="1"/>
          </p:cNvSpPr>
          <p:nvPr/>
        </p:nvSpPr>
        <p:spPr bwMode="auto">
          <a:xfrm>
            <a:off x="4343400" y="5257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>
            <a:off x="4648200" y="51816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4556125" y="52435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n</a:t>
            </a:r>
          </a:p>
        </p:txBody>
      </p:sp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5013325" y="5091113"/>
            <a:ext cx="330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Q</a:t>
            </a:r>
          </a:p>
        </p:txBody>
      </p:sp>
      <p:sp>
        <p:nvSpPr>
          <p:cNvPr id="16399" name="Line 7"/>
          <p:cNvSpPr>
            <a:spLocks noChangeShapeType="1"/>
          </p:cNvSpPr>
          <p:nvPr/>
        </p:nvSpPr>
        <p:spPr bwMode="auto">
          <a:xfrm>
            <a:off x="2835275" y="51958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6400" name="Line 8"/>
          <p:cNvSpPr>
            <a:spLocks noChangeShapeType="1"/>
          </p:cNvSpPr>
          <p:nvPr/>
        </p:nvSpPr>
        <p:spPr bwMode="auto">
          <a:xfrm>
            <a:off x="2987675" y="5119688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6401" name="Text Box 9"/>
          <p:cNvSpPr txBox="1">
            <a:spLocks noChangeArrowheads="1"/>
          </p:cNvSpPr>
          <p:nvPr/>
        </p:nvSpPr>
        <p:spPr bwMode="auto">
          <a:xfrm>
            <a:off x="2895600" y="51816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n</a:t>
            </a:r>
          </a:p>
        </p:txBody>
      </p:sp>
      <p:sp>
        <p:nvSpPr>
          <p:cNvPr id="16402" name="Text Box 10"/>
          <p:cNvSpPr txBox="1">
            <a:spLocks noChangeArrowheads="1"/>
          </p:cNvSpPr>
          <p:nvPr/>
        </p:nvSpPr>
        <p:spPr bwMode="auto">
          <a:xfrm>
            <a:off x="2514600" y="5029200"/>
            <a:ext cx="330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A</a:t>
            </a:r>
          </a:p>
        </p:txBody>
      </p:sp>
      <p:cxnSp>
        <p:nvCxnSpPr>
          <p:cNvPr id="16403" name="直線單箭頭接點 59"/>
          <p:cNvCxnSpPr>
            <a:cxnSpLocks noChangeShapeType="1"/>
          </p:cNvCxnSpPr>
          <p:nvPr/>
        </p:nvCxnSpPr>
        <p:spPr bwMode="auto">
          <a:xfrm>
            <a:off x="4343400" y="4800600"/>
            <a:ext cx="685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6404" name="文字方塊 60"/>
          <p:cNvSpPr txBox="1">
            <a:spLocks noChangeArrowheads="1"/>
          </p:cNvSpPr>
          <p:nvPr/>
        </p:nvSpPr>
        <p:spPr bwMode="auto">
          <a:xfrm>
            <a:off x="5029200" y="4648200"/>
            <a:ext cx="6985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Finish</a:t>
            </a:r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Steps of RTL Design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35052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1: always starts from the general framework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signals: the order sent from control unit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status signals: reports from data path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2:  specify the </a:t>
            </a:r>
            <a:r>
              <a:rPr lang="en-US" altLang="zh-TW" sz="2000" smtClean="0">
                <a:solidFill>
                  <a:schemeClr val="hlink"/>
                </a:solidFill>
              </a:rPr>
              <a:t>behavior</a:t>
            </a:r>
            <a:r>
              <a:rPr lang="en-US" altLang="zh-TW" sz="2000" smtClean="0"/>
              <a:t> of each part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unit: state-diagram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data path: </a:t>
            </a:r>
            <a:r>
              <a:rPr lang="en-US" altLang="zh-TW" sz="1800" smtClean="0">
                <a:solidFill>
                  <a:schemeClr val="hlink"/>
                </a:solidFill>
              </a:rPr>
              <a:t>micro-operation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3: design circuits from behavior specification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unit: state-diagram to circuit (Chapter 5)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data path: micro-operation to circuit (</a:t>
            </a:r>
            <a:r>
              <a:rPr lang="en-US" altLang="zh-TW" sz="1800" smtClean="0">
                <a:solidFill>
                  <a:schemeClr val="hlink"/>
                </a:solidFill>
              </a:rPr>
              <a:t>Sec. 7.3 – 7.6</a:t>
            </a:r>
            <a:r>
              <a:rPr lang="en-US" altLang="zh-TW" sz="1800" smtClean="0"/>
              <a:t>)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0" y="3657600"/>
            <a:ext cx="4648200" cy="147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General Rules of the Exam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Open Book (but no discussion)</a:t>
            </a:r>
          </a:p>
          <a:p>
            <a:pPr eaLnBrk="1" hangingPunct="1"/>
            <a:r>
              <a:rPr lang="en-US" altLang="zh-TW" smtClean="0"/>
              <a:t>You can use any circuit mentioned in the textbook as a building block (without drawing detailed gate-level circuit)</a:t>
            </a:r>
          </a:p>
          <a:p>
            <a:pPr lvl="1" eaLnBrk="1" hangingPunct="1"/>
            <a:r>
              <a:rPr lang="en-US" altLang="zh-TW" smtClean="0"/>
              <a:t>unless special restrictions are imposed</a:t>
            </a:r>
          </a:p>
          <a:p>
            <a:pPr eaLnBrk="1" hangingPunct="1"/>
            <a:r>
              <a:rPr lang="en-US" altLang="zh-TW" smtClean="0"/>
              <a:t>Just specify the Boolean equation for a combinational circuit</a:t>
            </a:r>
          </a:p>
          <a:p>
            <a:pPr lvl="1" eaLnBrk="1" hangingPunct="1"/>
            <a:endParaRPr lang="en-US" altLang="zh-TW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Problems (Part 1)</a:t>
            </a:r>
          </a:p>
        </p:txBody>
      </p:sp>
      <p:sp>
        <p:nvSpPr>
          <p:cNvPr id="921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Standard exercises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Problem 1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Timing analysis for an sequential circuit</a:t>
            </a:r>
            <a:endParaRPr lang="zh-TW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Problem 1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9540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Draw the timing waveform for the following circuit</a:t>
            </a:r>
          </a:p>
        </p:txBody>
      </p:sp>
      <p:pic>
        <p:nvPicPr>
          <p:cNvPr id="1088" name="Picture 64" descr="C:\Users\odie\cguwork\comp_org-10f\lectures\midterm\midterm-2011\prob1_ck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2895600"/>
            <a:ext cx="3668713" cy="34512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Problem 1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9540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Draw the timing waveform for the following circuit</a:t>
            </a:r>
          </a:p>
        </p:txBody>
      </p:sp>
      <p:grpSp>
        <p:nvGrpSpPr>
          <p:cNvPr id="2" name="群組 111"/>
          <p:cNvGrpSpPr/>
          <p:nvPr/>
        </p:nvGrpSpPr>
        <p:grpSpPr>
          <a:xfrm>
            <a:off x="2819400" y="3276600"/>
            <a:ext cx="5715794" cy="2776954"/>
            <a:chOff x="2819400" y="3200400"/>
            <a:chExt cx="5715794" cy="2776954"/>
          </a:xfrm>
        </p:grpSpPr>
        <p:cxnSp>
          <p:nvCxnSpPr>
            <p:cNvPr id="64" name="直線接點 63"/>
            <p:cNvCxnSpPr/>
            <p:nvPr/>
          </p:nvCxnSpPr>
          <p:spPr bwMode="auto">
            <a:xfrm>
              <a:off x="3505200" y="4114800"/>
              <a:ext cx="457200" cy="158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grpSp>
          <p:nvGrpSpPr>
            <p:cNvPr id="3" name="群組 14"/>
            <p:cNvGrpSpPr/>
            <p:nvPr/>
          </p:nvGrpSpPr>
          <p:grpSpPr>
            <a:xfrm>
              <a:off x="3961606" y="3733800"/>
              <a:ext cx="915194" cy="382588"/>
              <a:chOff x="1828006" y="2286000"/>
              <a:chExt cx="915194" cy="382588"/>
            </a:xfrm>
          </p:grpSpPr>
          <p:cxnSp>
            <p:nvCxnSpPr>
              <p:cNvPr id="107" name="直線接點 6"/>
              <p:cNvCxnSpPr/>
              <p:nvPr/>
            </p:nvCxnSpPr>
            <p:spPr bwMode="auto">
              <a:xfrm rot="5400000" flipH="1" flipV="1">
                <a:off x="1638300" y="2476500"/>
                <a:ext cx="381000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08" name="直線接點 8"/>
              <p:cNvCxnSpPr/>
              <p:nvPr/>
            </p:nvCxnSpPr>
            <p:spPr bwMode="auto">
              <a:xfrm>
                <a:off x="1828800" y="2286000"/>
                <a:ext cx="457200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09" name="直線接點 108"/>
              <p:cNvCxnSpPr/>
              <p:nvPr/>
            </p:nvCxnSpPr>
            <p:spPr bwMode="auto">
              <a:xfrm rot="5400000">
                <a:off x="2096294" y="2476500"/>
                <a:ext cx="380206" cy="794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10" name="直線接點 109"/>
              <p:cNvCxnSpPr/>
              <p:nvPr/>
            </p:nvCxnSpPr>
            <p:spPr bwMode="auto">
              <a:xfrm>
                <a:off x="2286000" y="2667000"/>
                <a:ext cx="457200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grpSp>
          <p:nvGrpSpPr>
            <p:cNvPr id="4" name="群組 15"/>
            <p:cNvGrpSpPr/>
            <p:nvPr/>
          </p:nvGrpSpPr>
          <p:grpSpPr>
            <a:xfrm>
              <a:off x="4876800" y="3733800"/>
              <a:ext cx="915194" cy="382588"/>
              <a:chOff x="1828006" y="2286000"/>
              <a:chExt cx="915194" cy="382588"/>
            </a:xfrm>
          </p:grpSpPr>
          <p:cxnSp>
            <p:nvCxnSpPr>
              <p:cNvPr id="103" name="直線接點 102"/>
              <p:cNvCxnSpPr/>
              <p:nvPr/>
            </p:nvCxnSpPr>
            <p:spPr bwMode="auto">
              <a:xfrm rot="5400000" flipH="1" flipV="1">
                <a:off x="1638300" y="2476500"/>
                <a:ext cx="381000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04" name="直線接點 103"/>
              <p:cNvCxnSpPr/>
              <p:nvPr/>
            </p:nvCxnSpPr>
            <p:spPr bwMode="auto">
              <a:xfrm>
                <a:off x="1828800" y="2286000"/>
                <a:ext cx="457200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05" name="直線接點 104"/>
              <p:cNvCxnSpPr/>
              <p:nvPr/>
            </p:nvCxnSpPr>
            <p:spPr bwMode="auto">
              <a:xfrm rot="5400000">
                <a:off x="2096294" y="2476500"/>
                <a:ext cx="380206" cy="794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06" name="直線接點 105"/>
              <p:cNvCxnSpPr/>
              <p:nvPr/>
            </p:nvCxnSpPr>
            <p:spPr bwMode="auto">
              <a:xfrm>
                <a:off x="2286000" y="2667000"/>
                <a:ext cx="457200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grpSp>
          <p:nvGrpSpPr>
            <p:cNvPr id="5" name="群組 20"/>
            <p:cNvGrpSpPr/>
            <p:nvPr/>
          </p:nvGrpSpPr>
          <p:grpSpPr>
            <a:xfrm>
              <a:off x="5791200" y="3733800"/>
              <a:ext cx="915194" cy="382588"/>
              <a:chOff x="1828006" y="2286000"/>
              <a:chExt cx="915194" cy="382588"/>
            </a:xfrm>
          </p:grpSpPr>
          <p:cxnSp>
            <p:nvCxnSpPr>
              <p:cNvPr id="99" name="直線接點 98"/>
              <p:cNvCxnSpPr/>
              <p:nvPr/>
            </p:nvCxnSpPr>
            <p:spPr bwMode="auto">
              <a:xfrm rot="5400000" flipH="1" flipV="1">
                <a:off x="1638300" y="2476500"/>
                <a:ext cx="381000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00" name="直線接點 99"/>
              <p:cNvCxnSpPr/>
              <p:nvPr/>
            </p:nvCxnSpPr>
            <p:spPr bwMode="auto">
              <a:xfrm>
                <a:off x="1828800" y="2286000"/>
                <a:ext cx="457200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01" name="直線接點 100"/>
              <p:cNvCxnSpPr/>
              <p:nvPr/>
            </p:nvCxnSpPr>
            <p:spPr bwMode="auto">
              <a:xfrm rot="5400000">
                <a:off x="2096294" y="2476500"/>
                <a:ext cx="380206" cy="794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02" name="直線接點 101"/>
              <p:cNvCxnSpPr/>
              <p:nvPr/>
            </p:nvCxnSpPr>
            <p:spPr bwMode="auto">
              <a:xfrm>
                <a:off x="2286000" y="2667000"/>
                <a:ext cx="457200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grpSp>
          <p:nvGrpSpPr>
            <p:cNvPr id="6" name="群組 25"/>
            <p:cNvGrpSpPr/>
            <p:nvPr/>
          </p:nvGrpSpPr>
          <p:grpSpPr>
            <a:xfrm>
              <a:off x="6705600" y="3733800"/>
              <a:ext cx="915194" cy="382588"/>
              <a:chOff x="1828006" y="2286000"/>
              <a:chExt cx="915194" cy="382588"/>
            </a:xfrm>
          </p:grpSpPr>
          <p:cxnSp>
            <p:nvCxnSpPr>
              <p:cNvPr id="95" name="直線接點 94"/>
              <p:cNvCxnSpPr/>
              <p:nvPr/>
            </p:nvCxnSpPr>
            <p:spPr bwMode="auto">
              <a:xfrm rot="5400000" flipH="1" flipV="1">
                <a:off x="1638300" y="2476500"/>
                <a:ext cx="381000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96" name="直線接點 95"/>
              <p:cNvCxnSpPr/>
              <p:nvPr/>
            </p:nvCxnSpPr>
            <p:spPr bwMode="auto">
              <a:xfrm>
                <a:off x="1828800" y="2286000"/>
                <a:ext cx="457200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97" name="直線接點 96"/>
              <p:cNvCxnSpPr/>
              <p:nvPr/>
            </p:nvCxnSpPr>
            <p:spPr bwMode="auto">
              <a:xfrm rot="5400000">
                <a:off x="2096294" y="2476500"/>
                <a:ext cx="380206" cy="794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98" name="直線接點 97"/>
              <p:cNvCxnSpPr/>
              <p:nvPr/>
            </p:nvCxnSpPr>
            <p:spPr bwMode="auto">
              <a:xfrm>
                <a:off x="2286000" y="2667000"/>
                <a:ext cx="457200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grpSp>
          <p:nvGrpSpPr>
            <p:cNvPr id="7" name="群組 30"/>
            <p:cNvGrpSpPr/>
            <p:nvPr/>
          </p:nvGrpSpPr>
          <p:grpSpPr>
            <a:xfrm>
              <a:off x="7620000" y="3733800"/>
              <a:ext cx="915194" cy="382588"/>
              <a:chOff x="1828006" y="2286000"/>
              <a:chExt cx="915194" cy="382588"/>
            </a:xfrm>
          </p:grpSpPr>
          <p:cxnSp>
            <p:nvCxnSpPr>
              <p:cNvPr id="91" name="直線接點 90"/>
              <p:cNvCxnSpPr/>
              <p:nvPr/>
            </p:nvCxnSpPr>
            <p:spPr bwMode="auto">
              <a:xfrm rot="5400000" flipH="1" flipV="1">
                <a:off x="1638300" y="2476500"/>
                <a:ext cx="381000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92" name="直線接點 91"/>
              <p:cNvCxnSpPr/>
              <p:nvPr/>
            </p:nvCxnSpPr>
            <p:spPr bwMode="auto">
              <a:xfrm>
                <a:off x="1828800" y="2286000"/>
                <a:ext cx="457200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93" name="直線接點 92"/>
              <p:cNvCxnSpPr/>
              <p:nvPr/>
            </p:nvCxnSpPr>
            <p:spPr bwMode="auto">
              <a:xfrm rot="5400000">
                <a:off x="2096294" y="2476500"/>
                <a:ext cx="380206" cy="794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94" name="直線接點 93"/>
              <p:cNvCxnSpPr/>
              <p:nvPr/>
            </p:nvCxnSpPr>
            <p:spPr bwMode="auto">
              <a:xfrm>
                <a:off x="2286000" y="2667000"/>
                <a:ext cx="457200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sp>
          <p:nvSpPr>
            <p:cNvPr id="70" name="文字方塊 69"/>
            <p:cNvSpPr txBox="1"/>
            <p:nvPr/>
          </p:nvSpPr>
          <p:spPr>
            <a:xfrm>
              <a:off x="2971800" y="3886200"/>
              <a:ext cx="4363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 smtClean="0"/>
                <a:t>clk</a:t>
              </a:r>
              <a:endParaRPr lang="zh-TW" altLang="en-US" dirty="0"/>
            </a:p>
          </p:txBody>
        </p:sp>
        <p:cxnSp>
          <p:nvCxnSpPr>
            <p:cNvPr id="71" name="直線單箭頭接點 70"/>
            <p:cNvCxnSpPr/>
            <p:nvPr/>
          </p:nvCxnSpPr>
          <p:spPr bwMode="auto">
            <a:xfrm>
              <a:off x="5486400" y="3352800"/>
              <a:ext cx="533400" cy="158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2" name="文字方塊 71"/>
            <p:cNvSpPr txBox="1"/>
            <p:nvPr/>
          </p:nvSpPr>
          <p:spPr>
            <a:xfrm>
              <a:off x="6096000" y="3200400"/>
              <a:ext cx="5517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time</a:t>
              </a:r>
              <a:endParaRPr lang="zh-TW" altLang="en-US" dirty="0"/>
            </a:p>
          </p:txBody>
        </p:sp>
        <p:graphicFrame>
          <p:nvGraphicFramePr>
            <p:cNvPr id="73" name="物件 72"/>
            <p:cNvGraphicFramePr>
              <a:graphicFrameLocks noChangeAspect="1"/>
            </p:cNvGraphicFramePr>
            <p:nvPr/>
          </p:nvGraphicFramePr>
          <p:xfrm>
            <a:off x="2819400" y="4495800"/>
            <a:ext cx="533400" cy="400050"/>
          </p:xfrm>
          <a:graphic>
            <a:graphicData uri="http://schemas.openxmlformats.org/presentationml/2006/ole">
              <p:oleObj spid="_x0000_s43010" name="方程式" r:id="rId3" imgW="304560" imgH="228600" progId="Equation.3">
                <p:embed/>
              </p:oleObj>
            </a:graphicData>
          </a:graphic>
        </p:graphicFrame>
        <p:sp>
          <p:nvSpPr>
            <p:cNvPr id="74" name="文字方塊 73"/>
            <p:cNvSpPr txBox="1"/>
            <p:nvPr/>
          </p:nvSpPr>
          <p:spPr>
            <a:xfrm>
              <a:off x="2895600" y="5105400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X</a:t>
              </a:r>
              <a:endParaRPr lang="zh-TW" altLang="en-US" dirty="0"/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2895600" y="5638800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Y</a:t>
              </a:r>
              <a:endParaRPr lang="zh-TW" altLang="en-US" dirty="0"/>
            </a:p>
          </p:txBody>
        </p:sp>
        <p:sp>
          <p:nvSpPr>
            <p:cNvPr id="76" name="圓角矩形 75"/>
            <p:cNvSpPr/>
            <p:nvPr/>
          </p:nvSpPr>
          <p:spPr bwMode="auto">
            <a:xfrm>
              <a:off x="3962400" y="4495800"/>
              <a:ext cx="914400" cy="3810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標楷體" pitchFamily="65" charset="-120"/>
                  <a:cs typeface="新細明體" charset="-120"/>
                </a:rPr>
                <a:t>00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sp>
          <p:nvSpPr>
            <p:cNvPr id="77" name="圓角矩形 76"/>
            <p:cNvSpPr/>
            <p:nvPr/>
          </p:nvSpPr>
          <p:spPr bwMode="auto">
            <a:xfrm>
              <a:off x="3962400" y="5029200"/>
              <a:ext cx="914400" cy="3810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標楷體" pitchFamily="65" charset="-120"/>
                  <a:cs typeface="新細明體" charset="-120"/>
                </a:rPr>
                <a:t>0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sp>
          <p:nvSpPr>
            <p:cNvPr id="78" name="圓角矩形 77"/>
            <p:cNvSpPr/>
            <p:nvPr/>
          </p:nvSpPr>
          <p:spPr bwMode="auto">
            <a:xfrm>
              <a:off x="3962400" y="5562600"/>
              <a:ext cx="914400" cy="3810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cs typeface="新細明體" charset="-120"/>
                </a:rPr>
                <a:t>1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sp>
          <p:nvSpPr>
            <p:cNvPr id="79" name="圓角矩形 78"/>
            <p:cNvSpPr/>
            <p:nvPr/>
          </p:nvSpPr>
          <p:spPr bwMode="auto">
            <a:xfrm>
              <a:off x="4876800" y="5562600"/>
              <a:ext cx="914400" cy="3810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cs typeface="新細明體" charset="-120"/>
                </a:rPr>
                <a:t>1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sp>
          <p:nvSpPr>
            <p:cNvPr id="80" name="圓角矩形 79"/>
            <p:cNvSpPr/>
            <p:nvPr/>
          </p:nvSpPr>
          <p:spPr bwMode="auto">
            <a:xfrm>
              <a:off x="4876800" y="5029200"/>
              <a:ext cx="914400" cy="3810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cs typeface="新細明體" charset="-120"/>
                </a:rPr>
                <a:t>1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sp>
          <p:nvSpPr>
            <p:cNvPr id="83" name="圓角矩形 82"/>
            <p:cNvSpPr/>
            <p:nvPr/>
          </p:nvSpPr>
          <p:spPr bwMode="auto">
            <a:xfrm>
              <a:off x="5791200" y="5029200"/>
              <a:ext cx="914400" cy="3810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標楷體" pitchFamily="65" charset="-120"/>
                  <a:cs typeface="新細明體" charset="-120"/>
                </a:rPr>
                <a:t>0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sp>
          <p:nvSpPr>
            <p:cNvPr id="84" name="圓角矩形 83"/>
            <p:cNvSpPr/>
            <p:nvPr/>
          </p:nvSpPr>
          <p:spPr bwMode="auto">
            <a:xfrm>
              <a:off x="5791200" y="5562600"/>
              <a:ext cx="914400" cy="3810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標楷體" pitchFamily="65" charset="-120"/>
                  <a:cs typeface="新細明體" charset="-120"/>
                </a:rPr>
                <a:t>0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sp>
          <p:nvSpPr>
            <p:cNvPr id="86" name="圓角矩形 85"/>
            <p:cNvSpPr/>
            <p:nvPr/>
          </p:nvSpPr>
          <p:spPr bwMode="auto">
            <a:xfrm>
              <a:off x="6705600" y="5029200"/>
              <a:ext cx="914400" cy="3810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標楷體" pitchFamily="65" charset="-120"/>
                  <a:cs typeface="新細明體" charset="-120"/>
                </a:rPr>
                <a:t>0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sp>
          <p:nvSpPr>
            <p:cNvPr id="87" name="圓角矩形 86"/>
            <p:cNvSpPr/>
            <p:nvPr/>
          </p:nvSpPr>
          <p:spPr bwMode="auto">
            <a:xfrm>
              <a:off x="6705600" y="5562600"/>
              <a:ext cx="914400" cy="3810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標楷體" pitchFamily="65" charset="-120"/>
                  <a:cs typeface="新細明體" charset="-120"/>
                </a:rPr>
                <a:t>0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sp>
          <p:nvSpPr>
            <p:cNvPr id="89" name="圓角矩形 88"/>
            <p:cNvSpPr/>
            <p:nvPr/>
          </p:nvSpPr>
          <p:spPr bwMode="auto">
            <a:xfrm>
              <a:off x="7620000" y="5029200"/>
              <a:ext cx="914400" cy="3810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標楷體" pitchFamily="65" charset="-120"/>
                  <a:cs typeface="新細明體" charset="-120"/>
                </a:rPr>
                <a:t>0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sp>
          <p:nvSpPr>
            <p:cNvPr id="90" name="圓角矩形 89"/>
            <p:cNvSpPr/>
            <p:nvPr/>
          </p:nvSpPr>
          <p:spPr bwMode="auto">
            <a:xfrm>
              <a:off x="7620000" y="5562600"/>
              <a:ext cx="914400" cy="3810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標楷體" pitchFamily="65" charset="-120"/>
                  <a:cs typeface="新細明體" charset="-120"/>
                </a:rPr>
                <a:t>0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sp>
          <p:nvSpPr>
            <p:cNvPr id="111" name="圓角矩形 110"/>
            <p:cNvSpPr/>
            <p:nvPr/>
          </p:nvSpPr>
          <p:spPr bwMode="auto">
            <a:xfrm>
              <a:off x="4876800" y="4495800"/>
              <a:ext cx="3657600" cy="381000"/>
            </a:xfrm>
            <a:prstGeom prst="round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標楷體" pitchFamily="65" charset="-120"/>
                  <a:cs typeface="新細明體" charset="-120"/>
                </a:rPr>
                <a:t>???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新細明體"/>
      </a:majorFont>
      <a:minorFont>
        <a:latin typeface="Times New Roman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6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  <a:cs typeface="新細明體" charset="-120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lec_template</Template>
  <TotalTime>347</TotalTime>
  <Words>1202</Words>
  <Application>Microsoft PowerPoint</Application>
  <PresentationFormat>如螢幕大小 (4:3)</PresentationFormat>
  <Paragraphs>436</Paragraphs>
  <Slides>36</Slides>
  <Notes>0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38" baseType="lpstr">
      <vt:lpstr>Blends</vt:lpstr>
      <vt:lpstr>方程式</vt:lpstr>
      <vt:lpstr>Midterm Problems and Solutions</vt:lpstr>
      <vt:lpstr>Coverage of your midterm exam</vt:lpstr>
      <vt:lpstr>General procedure to design a sequential circuit</vt:lpstr>
      <vt:lpstr>Steps of RTL Design</vt:lpstr>
      <vt:lpstr>General Rules of the Exam</vt:lpstr>
      <vt:lpstr>Problems (Part 1)</vt:lpstr>
      <vt:lpstr>Problem 1</vt:lpstr>
      <vt:lpstr>Problem 1</vt:lpstr>
      <vt:lpstr>Problem 1</vt:lpstr>
      <vt:lpstr>Solution to Problem 2</vt:lpstr>
      <vt:lpstr>Problem 2</vt:lpstr>
      <vt:lpstr>Problem 2</vt:lpstr>
      <vt:lpstr>Solution to Problem 2</vt:lpstr>
      <vt:lpstr>Problem 3</vt:lpstr>
      <vt:lpstr>Problem 3</vt:lpstr>
      <vt:lpstr>How to design a down counter</vt:lpstr>
      <vt:lpstr>How to design a down counter</vt:lpstr>
      <vt:lpstr>How to design a down counter</vt:lpstr>
      <vt:lpstr>Solution</vt:lpstr>
      <vt:lpstr>Solution</vt:lpstr>
      <vt:lpstr>Solution</vt:lpstr>
      <vt:lpstr>Solution</vt:lpstr>
      <vt:lpstr>Recall: the down-counter design</vt:lpstr>
      <vt:lpstr>The complete design</vt:lpstr>
      <vt:lpstr>Problem 4</vt:lpstr>
      <vt:lpstr>Problem 4: Timer</vt:lpstr>
      <vt:lpstr>Circuit to generate 1-cycle pulse</vt:lpstr>
      <vt:lpstr>4-digit counter</vt:lpstr>
      <vt:lpstr>Problem 5</vt:lpstr>
      <vt:lpstr>Problem 5</vt:lpstr>
      <vt:lpstr>The hardware algorithm</vt:lpstr>
      <vt:lpstr>The data path</vt:lpstr>
      <vt:lpstr>State diagram for the control unit</vt:lpstr>
      <vt:lpstr>Problems (Part 2)</vt:lpstr>
      <vt:lpstr>Problem 6: Minimize Amount of Registers in a Circuit (20%)</vt:lpstr>
      <vt:lpstr>Problem 7: Greatest Common Divisor (25%)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odie</cp:lastModifiedBy>
  <cp:revision>45</cp:revision>
  <cp:lastPrinted>1601-01-01T00:00:00Z</cp:lastPrinted>
  <dcterms:created xsi:type="dcterms:W3CDTF">2009-11-05T16:21:55Z</dcterms:created>
  <dcterms:modified xsi:type="dcterms:W3CDTF">2011-11-24T16:26:15Z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