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1" r:id="rId2"/>
    <p:sldId id="277" r:id="rId3"/>
    <p:sldId id="262" r:id="rId4"/>
    <p:sldId id="286" r:id="rId5"/>
    <p:sldId id="276" r:id="rId6"/>
    <p:sldId id="278" r:id="rId7"/>
    <p:sldId id="279" r:id="rId8"/>
    <p:sldId id="287" r:id="rId9"/>
    <p:sldId id="299" r:id="rId10"/>
    <p:sldId id="280" r:id="rId11"/>
    <p:sldId id="281" r:id="rId12"/>
    <p:sldId id="288" r:id="rId13"/>
    <p:sldId id="282" r:id="rId14"/>
    <p:sldId id="265" r:id="rId15"/>
    <p:sldId id="289" r:id="rId16"/>
    <p:sldId id="290" r:id="rId17"/>
    <p:sldId id="291" r:id="rId18"/>
    <p:sldId id="292" r:id="rId19"/>
    <p:sldId id="283" r:id="rId20"/>
    <p:sldId id="273" r:id="rId21"/>
    <p:sldId id="293" r:id="rId22"/>
    <p:sldId id="284" r:id="rId23"/>
    <p:sldId id="274" r:id="rId24"/>
    <p:sldId id="294" r:id="rId25"/>
    <p:sldId id="296" r:id="rId26"/>
    <p:sldId id="285" r:id="rId27"/>
    <p:sldId id="275" r:id="rId28"/>
    <p:sldId id="297" r:id="rId29"/>
    <p:sldId id="298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18" autoAdjust="0"/>
  </p:normalViewPr>
  <p:slideViewPr>
    <p:cSldViewPr>
      <p:cViewPr varScale="1">
        <p:scale>
          <a:sx n="87" d="100"/>
          <a:sy n="87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13840FF-4038-4BD5-A15B-F25A5D4B09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03A03-5C45-4452-8A19-0D1A32C949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77C2-8D87-428F-8D81-27E2FE51D3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66830-9AA9-4807-9B2C-B549B85D16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D2837-BC91-44F9-9956-FABF6DBEDC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65D14-ED59-44D7-B0F8-BC287D030F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2C63C-22FE-4C4F-A88D-AADFF4F2C0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71A5F-6D1E-4BEB-ACF7-E8B7E5EA96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71452-276E-4CE9-BD89-1BF93D0654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FA42D-8D64-4ECC-AE71-114BDA9389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9660-D020-4A5D-921E-30C0CD4318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67D4FD40-85A1-4C47-8417-FCCF7A8944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Midterm Problems and Solutions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Up/down counter with parallel load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017713"/>
            <a:ext cx="8345488" cy="573087"/>
          </a:xfrm>
        </p:spPr>
        <p:txBody>
          <a:bodyPr/>
          <a:lstStyle/>
          <a:p>
            <a:r>
              <a:rPr lang="en-US" altLang="zh-TW" sz="2400" dirty="0" smtClean="0"/>
              <a:t>Gate-level design of a up/down counter with parallel load</a:t>
            </a:r>
            <a:endParaRPr lang="zh-TW" altLang="en-US" sz="2400" dirty="0"/>
          </a:p>
        </p:txBody>
      </p:sp>
      <p:grpSp>
        <p:nvGrpSpPr>
          <p:cNvPr id="47" name="群組 46"/>
          <p:cNvGrpSpPr/>
          <p:nvPr/>
        </p:nvGrpSpPr>
        <p:grpSpPr>
          <a:xfrm>
            <a:off x="5029200" y="2895600"/>
            <a:ext cx="3490913" cy="2346325"/>
            <a:chOff x="4419600" y="2971800"/>
            <a:chExt cx="3490913" cy="2346325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419600" y="3548063"/>
              <a:ext cx="280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471987" y="3087688"/>
              <a:ext cx="5389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S[1]</a:t>
              </a:r>
              <a:endParaRPr lang="en-US" altLang="zh-TW" dirty="0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408612" y="3087688"/>
              <a:ext cx="5389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S[0]</a:t>
              </a:r>
              <a:endParaRPr lang="en-US" altLang="zh-TW" dirty="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6435725" y="2971800"/>
              <a:ext cx="0" cy="2303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508750" y="3114675"/>
              <a:ext cx="7397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Q(t+1)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4708525" y="3690938"/>
              <a:ext cx="2973387" cy="363538"/>
              <a:chOff x="567" y="2597"/>
              <a:chExt cx="1873" cy="229"/>
            </a:xfrm>
          </p:grpSpPr>
          <p:sp>
            <p:nvSpPr>
              <p:cNvPr id="38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</a:t>
                </a:r>
              </a:p>
            </p:txBody>
          </p:sp>
        </p:grp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4708525" y="4122738"/>
              <a:ext cx="3189287" cy="363538"/>
              <a:chOff x="567" y="2597"/>
              <a:chExt cx="2009" cy="229"/>
            </a:xfrm>
          </p:grpSpPr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1</a:t>
                </a: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Q(t+1)=Q(t</a:t>
                </a:r>
                <a:r>
                  <a:rPr lang="en-US" altLang="zh-TW" dirty="0" smtClean="0"/>
                  <a:t>)-1</a:t>
                </a:r>
                <a:endParaRPr lang="en-US" altLang="zh-TW" dirty="0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708525" y="4556125"/>
              <a:ext cx="3201988" cy="365125"/>
              <a:chOff x="567" y="2597"/>
              <a:chExt cx="2017" cy="230"/>
            </a:xfrm>
          </p:grpSpPr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33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0</a:t>
                </a:r>
                <a:endParaRPr lang="en-US" altLang="zh-TW" dirty="0"/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9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Q(t+1</a:t>
                </a:r>
                <a:r>
                  <a:rPr lang="en-US" altLang="zh-TW" dirty="0" smtClean="0"/>
                  <a:t>)=Q(t)+1</a:t>
                </a:r>
                <a:endParaRPr lang="en-US" altLang="zh-TW" dirty="0"/>
              </a:p>
            </p:txBody>
          </p:sp>
        </p:grp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>
              <a:off x="4724400" y="4953000"/>
              <a:ext cx="2973387" cy="365125"/>
              <a:chOff x="567" y="2597"/>
              <a:chExt cx="1873" cy="230"/>
            </a:xfrm>
          </p:grpSpPr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45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en-US" altLang="zh-TW" dirty="0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Q(t+1)=D(t)</a:t>
                </a:r>
              </a:p>
            </p:txBody>
          </p:sp>
        </p:grpSp>
      </p:grpSp>
      <p:grpSp>
        <p:nvGrpSpPr>
          <p:cNvPr id="60" name="群組 59"/>
          <p:cNvGrpSpPr/>
          <p:nvPr/>
        </p:nvGrpSpPr>
        <p:grpSpPr>
          <a:xfrm>
            <a:off x="1431925" y="2971800"/>
            <a:ext cx="2613025" cy="2122487"/>
            <a:chOff x="1431925" y="2971800"/>
            <a:chExt cx="2613025" cy="212248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95525" y="3273425"/>
              <a:ext cx="936625" cy="11509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counter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55888" y="4208462"/>
              <a:ext cx="142875" cy="2159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27325" y="4424362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490788" y="4757737"/>
              <a:ext cx="6254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clock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431925" y="3921125"/>
              <a:ext cx="33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dirty="0"/>
                <a:t>D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714750" y="3965575"/>
              <a:ext cx="33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719263" y="341630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447800" y="32004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en-US" altLang="zh-TW" dirty="0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81200" y="3352800"/>
              <a:ext cx="71438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28800" y="2971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1762125" y="4038600"/>
              <a:ext cx="564386" cy="414754"/>
              <a:chOff x="1762125" y="4038600"/>
              <a:chExt cx="564386" cy="414754"/>
            </a:xfrm>
          </p:grpSpPr>
          <p:cxnSp>
            <p:nvCxnSpPr>
              <p:cNvPr id="51" name="直線單箭頭接點 50"/>
              <p:cNvCxnSpPr>
                <a:stCxn id="10" idx="3"/>
              </p:cNvCxnSpPr>
              <p:nvPr/>
            </p:nvCxnSpPr>
            <p:spPr bwMode="auto">
              <a:xfrm flipV="1">
                <a:off x="1762125" y="4085863"/>
                <a:ext cx="564386" cy="353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3" name="直線接點 52"/>
              <p:cNvCxnSpPr/>
              <p:nvPr/>
            </p:nvCxnSpPr>
            <p:spPr bwMode="auto">
              <a:xfrm rot="16200000" flipH="1">
                <a:off x="1905000" y="4038600"/>
                <a:ext cx="152400" cy="1524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文字方塊 53"/>
              <p:cNvSpPr txBox="1"/>
              <p:nvPr/>
            </p:nvSpPr>
            <p:spPr>
              <a:xfrm>
                <a:off x="1905000" y="41148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3200400" y="4038600"/>
              <a:ext cx="564386" cy="414754"/>
              <a:chOff x="1762125" y="4038600"/>
              <a:chExt cx="564386" cy="414754"/>
            </a:xfrm>
          </p:grpSpPr>
          <p:cxnSp>
            <p:nvCxnSpPr>
              <p:cNvPr id="57" name="直線單箭頭接點 56"/>
              <p:cNvCxnSpPr/>
              <p:nvPr/>
            </p:nvCxnSpPr>
            <p:spPr bwMode="auto">
              <a:xfrm flipV="1">
                <a:off x="1762125" y="4085863"/>
                <a:ext cx="564386" cy="353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直線接點 57"/>
              <p:cNvCxnSpPr/>
              <p:nvPr/>
            </p:nvCxnSpPr>
            <p:spPr bwMode="auto">
              <a:xfrm rot="16200000" flipH="1">
                <a:off x="1905000" y="4038600"/>
                <a:ext cx="152400" cy="1524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文字方塊 58"/>
              <p:cNvSpPr txBox="1"/>
              <p:nvPr/>
            </p:nvSpPr>
            <p:spPr>
              <a:xfrm>
                <a:off x="1905000" y="41148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Solution</a:t>
            </a:r>
          </a:p>
        </p:txBody>
      </p:sp>
      <p:grpSp>
        <p:nvGrpSpPr>
          <p:cNvPr id="124" name="群組 123"/>
          <p:cNvGrpSpPr/>
          <p:nvPr/>
        </p:nvGrpSpPr>
        <p:grpSpPr>
          <a:xfrm>
            <a:off x="2286000" y="1752600"/>
            <a:ext cx="4724400" cy="5001399"/>
            <a:chOff x="2667000" y="1752600"/>
            <a:chExt cx="3747878" cy="5001399"/>
          </a:xfrm>
        </p:grpSpPr>
        <p:grpSp>
          <p:nvGrpSpPr>
            <p:cNvPr id="87" name="群組 86"/>
            <p:cNvGrpSpPr/>
            <p:nvPr/>
          </p:nvGrpSpPr>
          <p:grpSpPr>
            <a:xfrm>
              <a:off x="3352800" y="1828800"/>
              <a:ext cx="2743200" cy="4834092"/>
              <a:chOff x="3352800" y="1828800"/>
              <a:chExt cx="2743200" cy="4834092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3352800" y="1828800"/>
                <a:ext cx="2714625" cy="1252692"/>
                <a:chOff x="3228975" y="1905000"/>
                <a:chExt cx="3858779" cy="1524000"/>
              </a:xfrm>
            </p:grpSpPr>
            <p:pic>
              <p:nvPicPr>
                <p:cNvPr id="56322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667000"/>
                  <a:ext cx="525295" cy="308611"/>
                </a:xfrm>
                <a:prstGeom prst="rect">
                  <a:avLst/>
                </a:prstGeom>
                <a:noFill/>
              </p:spPr>
            </p:pic>
            <p:sp>
              <p:nvSpPr>
                <p:cNvPr id="5" name="梯形 4"/>
                <p:cNvSpPr/>
                <p:nvPr/>
              </p:nvSpPr>
              <p:spPr bwMode="auto">
                <a:xfrm rot="5400000">
                  <a:off x="4589736" y="2801664"/>
                  <a:ext cx="876300" cy="302172"/>
                </a:xfrm>
                <a:prstGeom prst="trapezoi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pic>
              <p:nvPicPr>
                <p:cNvPr id="9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971800"/>
                  <a:ext cx="525295" cy="30861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1" name="直線接點 10"/>
                <p:cNvCxnSpPr/>
                <p:nvPr/>
              </p:nvCxnSpPr>
              <p:spPr bwMode="auto">
                <a:xfrm flipH="1" flipV="1">
                  <a:off x="3228975" y="3186578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直線接點 11"/>
                <p:cNvCxnSpPr/>
                <p:nvPr/>
              </p:nvCxnSpPr>
              <p:spPr bwMode="auto">
                <a:xfrm flipH="1" flipV="1">
                  <a:off x="3228975" y="2882355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線接點 12"/>
                <p:cNvCxnSpPr/>
                <p:nvPr/>
              </p:nvCxnSpPr>
              <p:spPr bwMode="auto">
                <a:xfrm flipH="1" flipV="1">
                  <a:off x="4191000" y="2590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直線接點 13"/>
                <p:cNvCxnSpPr/>
                <p:nvPr/>
              </p:nvCxnSpPr>
              <p:spPr bwMode="auto">
                <a:xfrm flipH="1" flipV="1">
                  <a:off x="4191000" y="3352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" name="直線接點 14"/>
                <p:cNvCxnSpPr/>
                <p:nvPr/>
              </p:nvCxnSpPr>
              <p:spPr bwMode="auto">
                <a:xfrm flipH="1" flipV="1">
                  <a:off x="51816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" name="文字方塊 15"/>
                <p:cNvSpPr txBox="1"/>
                <p:nvPr/>
              </p:nvSpPr>
              <p:spPr>
                <a:xfrm>
                  <a:off x="4876800" y="2633088"/>
                  <a:ext cx="304800" cy="561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800" dirty="0" smtClean="0"/>
                    <a:t>M</a:t>
                  </a:r>
                </a:p>
                <a:p>
                  <a:r>
                    <a:rPr lang="en-US" altLang="zh-TW" sz="800" dirty="0" smtClean="0"/>
                    <a:t>U</a:t>
                  </a:r>
                </a:p>
                <a:p>
                  <a:r>
                    <a:rPr lang="en-US" altLang="zh-TW" sz="800" dirty="0" smtClean="0"/>
                    <a:t>X</a:t>
                  </a:r>
                  <a:endParaRPr lang="zh-TW" altLang="en-US" sz="800" dirty="0"/>
                </a:p>
              </p:txBody>
            </p:sp>
            <p:cxnSp>
              <p:nvCxnSpPr>
                <p:cNvPr id="17" name="直線接點 16"/>
                <p:cNvCxnSpPr>
                  <a:endCxn id="5" idx="1"/>
                </p:cNvCxnSpPr>
                <p:nvPr/>
              </p:nvCxnSpPr>
              <p:spPr bwMode="auto">
                <a:xfrm flipH="1">
                  <a:off x="5027886" y="1905000"/>
                  <a:ext cx="1314" cy="64737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2" name="矩形 21"/>
                <p:cNvSpPr/>
                <p:nvPr/>
              </p:nvSpPr>
              <p:spPr bwMode="auto">
                <a:xfrm>
                  <a:off x="5867400" y="2667000"/>
                  <a:ext cx="533400" cy="762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5867400" y="2667000"/>
                  <a:ext cx="258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</a:t>
                  </a:r>
                  <a:endParaRPr lang="zh-TW" altLang="en-US" sz="800" dirty="0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5775342" y="320040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&gt;</a:t>
                  </a:r>
                  <a:endParaRPr lang="zh-TW" altLang="en-US" sz="800" dirty="0"/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 bwMode="auto">
                <a:xfrm flipH="1" flipV="1">
                  <a:off x="64008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直線接點 25"/>
                <p:cNvCxnSpPr/>
                <p:nvPr/>
              </p:nvCxnSpPr>
              <p:spPr bwMode="auto">
                <a:xfrm flipH="1">
                  <a:off x="4249326" y="3124200"/>
                  <a:ext cx="627474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直線接點 27"/>
                <p:cNvCxnSpPr/>
                <p:nvPr/>
              </p:nvCxnSpPr>
              <p:spPr bwMode="auto">
                <a:xfrm flipH="1">
                  <a:off x="4249003" y="2819400"/>
                  <a:ext cx="627797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6" name="群組 35"/>
              <p:cNvGrpSpPr/>
              <p:nvPr/>
            </p:nvGrpSpPr>
            <p:grpSpPr>
              <a:xfrm>
                <a:off x="3381375" y="3014508"/>
                <a:ext cx="2714625" cy="1252692"/>
                <a:chOff x="3228975" y="1905000"/>
                <a:chExt cx="3858779" cy="1524000"/>
              </a:xfrm>
            </p:grpSpPr>
            <p:pic>
              <p:nvPicPr>
                <p:cNvPr id="37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667000"/>
                  <a:ext cx="525295" cy="308611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梯形 37"/>
                <p:cNvSpPr/>
                <p:nvPr/>
              </p:nvSpPr>
              <p:spPr bwMode="auto">
                <a:xfrm rot="5400000">
                  <a:off x="4589736" y="2801664"/>
                  <a:ext cx="876300" cy="302172"/>
                </a:xfrm>
                <a:prstGeom prst="trapezoi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pic>
              <p:nvPicPr>
                <p:cNvPr id="39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971800"/>
                  <a:ext cx="525295" cy="30861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40" name="直線接點 39"/>
                <p:cNvCxnSpPr/>
                <p:nvPr/>
              </p:nvCxnSpPr>
              <p:spPr bwMode="auto">
                <a:xfrm flipH="1" flipV="1">
                  <a:off x="3228975" y="3186578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直線接點 40"/>
                <p:cNvCxnSpPr/>
                <p:nvPr/>
              </p:nvCxnSpPr>
              <p:spPr bwMode="auto">
                <a:xfrm flipH="1" flipV="1">
                  <a:off x="3228975" y="2882355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直線接點 41"/>
                <p:cNvCxnSpPr/>
                <p:nvPr/>
              </p:nvCxnSpPr>
              <p:spPr bwMode="auto">
                <a:xfrm flipH="1" flipV="1">
                  <a:off x="4191000" y="2590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直線接點 42"/>
                <p:cNvCxnSpPr/>
                <p:nvPr/>
              </p:nvCxnSpPr>
              <p:spPr bwMode="auto">
                <a:xfrm flipH="1" flipV="1">
                  <a:off x="4191000" y="3352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直線接點 43"/>
                <p:cNvCxnSpPr/>
                <p:nvPr/>
              </p:nvCxnSpPr>
              <p:spPr bwMode="auto">
                <a:xfrm flipH="1" flipV="1">
                  <a:off x="51816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4876800" y="2633088"/>
                  <a:ext cx="304800" cy="561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800" dirty="0" smtClean="0"/>
                    <a:t>M</a:t>
                  </a:r>
                </a:p>
                <a:p>
                  <a:r>
                    <a:rPr lang="en-US" altLang="zh-TW" sz="800" dirty="0" smtClean="0"/>
                    <a:t>U</a:t>
                  </a:r>
                </a:p>
                <a:p>
                  <a:r>
                    <a:rPr lang="en-US" altLang="zh-TW" sz="800" dirty="0" smtClean="0"/>
                    <a:t>X</a:t>
                  </a:r>
                  <a:endParaRPr lang="zh-TW" altLang="en-US" sz="800" dirty="0"/>
                </a:p>
              </p:txBody>
            </p:sp>
            <p:cxnSp>
              <p:nvCxnSpPr>
                <p:cNvPr id="46" name="直線接點 45"/>
                <p:cNvCxnSpPr>
                  <a:endCxn id="38" idx="1"/>
                </p:cNvCxnSpPr>
                <p:nvPr/>
              </p:nvCxnSpPr>
              <p:spPr bwMode="auto">
                <a:xfrm flipH="1">
                  <a:off x="5027886" y="1905000"/>
                  <a:ext cx="1314" cy="64737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7" name="矩形 46"/>
                <p:cNvSpPr/>
                <p:nvPr/>
              </p:nvSpPr>
              <p:spPr bwMode="auto">
                <a:xfrm>
                  <a:off x="5867400" y="2667000"/>
                  <a:ext cx="533400" cy="762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5867400" y="2667000"/>
                  <a:ext cx="258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</a:t>
                  </a:r>
                  <a:endParaRPr lang="zh-TW" altLang="en-US" sz="800" dirty="0"/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5775342" y="320040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&gt;</a:t>
                  </a:r>
                  <a:endParaRPr lang="zh-TW" altLang="en-US" sz="800" dirty="0"/>
                </a:p>
              </p:txBody>
            </p:sp>
            <p:cxnSp>
              <p:nvCxnSpPr>
                <p:cNvPr id="50" name="直線接點 49"/>
                <p:cNvCxnSpPr/>
                <p:nvPr/>
              </p:nvCxnSpPr>
              <p:spPr bwMode="auto">
                <a:xfrm flipH="1" flipV="1">
                  <a:off x="64008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直線接點 50"/>
                <p:cNvCxnSpPr/>
                <p:nvPr/>
              </p:nvCxnSpPr>
              <p:spPr bwMode="auto">
                <a:xfrm flipH="1">
                  <a:off x="4249326" y="3124200"/>
                  <a:ext cx="627474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直線接點 51"/>
                <p:cNvCxnSpPr/>
                <p:nvPr/>
              </p:nvCxnSpPr>
              <p:spPr bwMode="auto">
                <a:xfrm flipH="1">
                  <a:off x="4249003" y="2819400"/>
                  <a:ext cx="627797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" name="群組 52"/>
              <p:cNvGrpSpPr/>
              <p:nvPr/>
            </p:nvGrpSpPr>
            <p:grpSpPr>
              <a:xfrm>
                <a:off x="3352800" y="4221418"/>
                <a:ext cx="2714625" cy="1252692"/>
                <a:chOff x="3228975" y="1905000"/>
                <a:chExt cx="3858779" cy="1524000"/>
              </a:xfrm>
            </p:grpSpPr>
            <p:pic>
              <p:nvPicPr>
                <p:cNvPr id="54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667000"/>
                  <a:ext cx="525295" cy="308611"/>
                </a:xfrm>
                <a:prstGeom prst="rect">
                  <a:avLst/>
                </a:prstGeom>
                <a:noFill/>
              </p:spPr>
            </p:pic>
            <p:sp>
              <p:nvSpPr>
                <p:cNvPr id="55" name="梯形 54"/>
                <p:cNvSpPr/>
                <p:nvPr/>
              </p:nvSpPr>
              <p:spPr bwMode="auto">
                <a:xfrm rot="5400000">
                  <a:off x="4589736" y="2801664"/>
                  <a:ext cx="876300" cy="302172"/>
                </a:xfrm>
                <a:prstGeom prst="trapezoi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pic>
              <p:nvPicPr>
                <p:cNvPr id="56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971800"/>
                  <a:ext cx="525295" cy="30861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57" name="直線接點 56"/>
                <p:cNvCxnSpPr/>
                <p:nvPr/>
              </p:nvCxnSpPr>
              <p:spPr bwMode="auto">
                <a:xfrm flipH="1" flipV="1">
                  <a:off x="3228975" y="3186578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直線接點 57"/>
                <p:cNvCxnSpPr/>
                <p:nvPr/>
              </p:nvCxnSpPr>
              <p:spPr bwMode="auto">
                <a:xfrm flipH="1" flipV="1">
                  <a:off x="3228975" y="2882355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直線接點 58"/>
                <p:cNvCxnSpPr/>
                <p:nvPr/>
              </p:nvCxnSpPr>
              <p:spPr bwMode="auto">
                <a:xfrm flipH="1" flipV="1">
                  <a:off x="4191000" y="2590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直線接點 59"/>
                <p:cNvCxnSpPr/>
                <p:nvPr/>
              </p:nvCxnSpPr>
              <p:spPr bwMode="auto">
                <a:xfrm flipH="1" flipV="1">
                  <a:off x="4191000" y="3352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直線接點 60"/>
                <p:cNvCxnSpPr/>
                <p:nvPr/>
              </p:nvCxnSpPr>
              <p:spPr bwMode="auto">
                <a:xfrm flipH="1" flipV="1">
                  <a:off x="51816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" name="文字方塊 61"/>
                <p:cNvSpPr txBox="1"/>
                <p:nvPr/>
              </p:nvSpPr>
              <p:spPr>
                <a:xfrm>
                  <a:off x="4876800" y="2633088"/>
                  <a:ext cx="304800" cy="561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800" dirty="0" smtClean="0"/>
                    <a:t>M</a:t>
                  </a:r>
                </a:p>
                <a:p>
                  <a:r>
                    <a:rPr lang="en-US" altLang="zh-TW" sz="800" dirty="0" smtClean="0"/>
                    <a:t>U</a:t>
                  </a:r>
                </a:p>
                <a:p>
                  <a:r>
                    <a:rPr lang="en-US" altLang="zh-TW" sz="800" dirty="0" smtClean="0"/>
                    <a:t>X</a:t>
                  </a:r>
                  <a:endParaRPr lang="zh-TW" altLang="en-US" sz="800" dirty="0"/>
                </a:p>
              </p:txBody>
            </p:sp>
            <p:cxnSp>
              <p:nvCxnSpPr>
                <p:cNvPr id="63" name="直線接點 62"/>
                <p:cNvCxnSpPr>
                  <a:endCxn id="55" idx="1"/>
                </p:cNvCxnSpPr>
                <p:nvPr/>
              </p:nvCxnSpPr>
              <p:spPr bwMode="auto">
                <a:xfrm flipH="1">
                  <a:off x="5027886" y="1905000"/>
                  <a:ext cx="1314" cy="64737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4" name="矩形 63"/>
                <p:cNvSpPr/>
                <p:nvPr/>
              </p:nvSpPr>
              <p:spPr bwMode="auto">
                <a:xfrm>
                  <a:off x="5867400" y="2667000"/>
                  <a:ext cx="533400" cy="762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sp>
              <p:nvSpPr>
                <p:cNvPr id="65" name="文字方塊 64"/>
                <p:cNvSpPr txBox="1"/>
                <p:nvPr/>
              </p:nvSpPr>
              <p:spPr>
                <a:xfrm>
                  <a:off x="5867400" y="2667000"/>
                  <a:ext cx="258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</a:t>
                  </a:r>
                  <a:endParaRPr lang="zh-TW" altLang="en-US" sz="800" dirty="0"/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5775342" y="320040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&gt;</a:t>
                  </a:r>
                  <a:endParaRPr lang="zh-TW" altLang="en-US" sz="800" dirty="0"/>
                </a:p>
              </p:txBody>
            </p:sp>
            <p:cxnSp>
              <p:nvCxnSpPr>
                <p:cNvPr id="67" name="直線接點 66"/>
                <p:cNvCxnSpPr/>
                <p:nvPr/>
              </p:nvCxnSpPr>
              <p:spPr bwMode="auto">
                <a:xfrm flipH="1" flipV="1">
                  <a:off x="64008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直線接點 67"/>
                <p:cNvCxnSpPr/>
                <p:nvPr/>
              </p:nvCxnSpPr>
              <p:spPr bwMode="auto">
                <a:xfrm flipH="1">
                  <a:off x="4249326" y="3124200"/>
                  <a:ext cx="627474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9" name="直線接點 68"/>
                <p:cNvCxnSpPr/>
                <p:nvPr/>
              </p:nvCxnSpPr>
              <p:spPr bwMode="auto">
                <a:xfrm flipH="1">
                  <a:off x="4249003" y="2819400"/>
                  <a:ext cx="627797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0" name="群組 69"/>
              <p:cNvGrpSpPr/>
              <p:nvPr/>
            </p:nvGrpSpPr>
            <p:grpSpPr>
              <a:xfrm>
                <a:off x="3352800" y="5410200"/>
                <a:ext cx="2714625" cy="1252692"/>
                <a:chOff x="3228975" y="1905000"/>
                <a:chExt cx="3858779" cy="1524000"/>
              </a:xfrm>
            </p:grpSpPr>
            <p:pic>
              <p:nvPicPr>
                <p:cNvPr id="71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667000"/>
                  <a:ext cx="525295" cy="308611"/>
                </a:xfrm>
                <a:prstGeom prst="rect">
                  <a:avLst/>
                </a:prstGeom>
                <a:noFill/>
              </p:spPr>
            </p:pic>
            <p:sp>
              <p:nvSpPr>
                <p:cNvPr id="72" name="梯形 71"/>
                <p:cNvSpPr/>
                <p:nvPr/>
              </p:nvSpPr>
              <p:spPr bwMode="auto">
                <a:xfrm rot="5400000">
                  <a:off x="4589736" y="2801664"/>
                  <a:ext cx="876300" cy="302172"/>
                </a:xfrm>
                <a:prstGeom prst="trapezoi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pic>
              <p:nvPicPr>
                <p:cNvPr id="73" name="Picture 2" descr="http://1.bp.blogspot.com/_-VwjFK-ofUU/S78Kuz2kKZI/AAAAAAAAA_s/dqtVZThzb8k/s320/gate+xo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500" r="12500"/>
                <a:stretch>
                  <a:fillRect/>
                </a:stretch>
              </p:blipFill>
              <p:spPr bwMode="auto">
                <a:xfrm>
                  <a:off x="3810000" y="2971800"/>
                  <a:ext cx="525295" cy="30861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74" name="直線接點 73"/>
                <p:cNvCxnSpPr/>
                <p:nvPr/>
              </p:nvCxnSpPr>
              <p:spPr bwMode="auto">
                <a:xfrm flipH="1" flipV="1">
                  <a:off x="3228975" y="3186578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5" name="直線接點 74"/>
                <p:cNvCxnSpPr/>
                <p:nvPr/>
              </p:nvCxnSpPr>
              <p:spPr bwMode="auto">
                <a:xfrm flipH="1" flipV="1">
                  <a:off x="3228975" y="2882355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6" name="直線接點 75"/>
                <p:cNvCxnSpPr/>
                <p:nvPr/>
              </p:nvCxnSpPr>
              <p:spPr bwMode="auto">
                <a:xfrm flipH="1" flipV="1">
                  <a:off x="4191000" y="2590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直線接點 76"/>
                <p:cNvCxnSpPr/>
                <p:nvPr/>
              </p:nvCxnSpPr>
              <p:spPr bwMode="auto">
                <a:xfrm flipH="1" flipV="1">
                  <a:off x="4191000" y="3352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直線接點 77"/>
                <p:cNvCxnSpPr/>
                <p:nvPr/>
              </p:nvCxnSpPr>
              <p:spPr bwMode="auto">
                <a:xfrm flipH="1" flipV="1">
                  <a:off x="51816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9" name="文字方塊 78"/>
                <p:cNvSpPr txBox="1"/>
                <p:nvPr/>
              </p:nvSpPr>
              <p:spPr>
                <a:xfrm>
                  <a:off x="4876800" y="2633088"/>
                  <a:ext cx="304800" cy="561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800" dirty="0" smtClean="0"/>
                    <a:t>M</a:t>
                  </a:r>
                </a:p>
                <a:p>
                  <a:r>
                    <a:rPr lang="en-US" altLang="zh-TW" sz="800" dirty="0" smtClean="0"/>
                    <a:t>U</a:t>
                  </a:r>
                </a:p>
                <a:p>
                  <a:r>
                    <a:rPr lang="en-US" altLang="zh-TW" sz="800" dirty="0" smtClean="0"/>
                    <a:t>X</a:t>
                  </a:r>
                  <a:endParaRPr lang="zh-TW" altLang="en-US" sz="800" dirty="0"/>
                </a:p>
              </p:txBody>
            </p:sp>
            <p:cxnSp>
              <p:nvCxnSpPr>
                <p:cNvPr id="80" name="直線接點 79"/>
                <p:cNvCxnSpPr>
                  <a:endCxn id="72" idx="1"/>
                </p:cNvCxnSpPr>
                <p:nvPr/>
              </p:nvCxnSpPr>
              <p:spPr bwMode="auto">
                <a:xfrm flipH="1">
                  <a:off x="5027886" y="1905000"/>
                  <a:ext cx="1314" cy="64737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1" name="矩形 80"/>
                <p:cNvSpPr/>
                <p:nvPr/>
              </p:nvSpPr>
              <p:spPr bwMode="auto">
                <a:xfrm>
                  <a:off x="5867400" y="2667000"/>
                  <a:ext cx="533400" cy="762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endParaRPr>
                </a:p>
              </p:txBody>
            </p:sp>
            <p:sp>
              <p:nvSpPr>
                <p:cNvPr id="82" name="文字方塊 81"/>
                <p:cNvSpPr txBox="1"/>
                <p:nvPr/>
              </p:nvSpPr>
              <p:spPr>
                <a:xfrm>
                  <a:off x="5867400" y="2667000"/>
                  <a:ext cx="258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</a:t>
                  </a:r>
                  <a:endParaRPr lang="zh-TW" altLang="en-US" sz="800" dirty="0"/>
                </a:p>
              </p:txBody>
            </p:sp>
            <p:sp>
              <p:nvSpPr>
                <p:cNvPr id="83" name="文字方塊 82"/>
                <p:cNvSpPr txBox="1"/>
                <p:nvPr/>
              </p:nvSpPr>
              <p:spPr>
                <a:xfrm>
                  <a:off x="5775342" y="320040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&gt;</a:t>
                  </a:r>
                  <a:endParaRPr lang="zh-TW" altLang="en-US" sz="800" dirty="0"/>
                </a:p>
              </p:txBody>
            </p:sp>
            <p:cxnSp>
              <p:nvCxnSpPr>
                <p:cNvPr id="84" name="直線接點 83"/>
                <p:cNvCxnSpPr/>
                <p:nvPr/>
              </p:nvCxnSpPr>
              <p:spPr bwMode="auto">
                <a:xfrm flipH="1" flipV="1">
                  <a:off x="6400800" y="2971800"/>
                  <a:ext cx="686954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直線接點 84"/>
                <p:cNvCxnSpPr/>
                <p:nvPr/>
              </p:nvCxnSpPr>
              <p:spPr bwMode="auto">
                <a:xfrm flipH="1">
                  <a:off x="4249326" y="3124200"/>
                  <a:ext cx="627474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直線接點 85"/>
                <p:cNvCxnSpPr/>
                <p:nvPr/>
              </p:nvCxnSpPr>
              <p:spPr bwMode="auto">
                <a:xfrm flipH="1">
                  <a:off x="4249003" y="2819400"/>
                  <a:ext cx="627797" cy="190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8" name="文字方塊 87"/>
            <p:cNvSpPr txBox="1"/>
            <p:nvPr/>
          </p:nvSpPr>
          <p:spPr>
            <a:xfrm>
              <a:off x="4343400" y="175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S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657600" y="22098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</a:t>
              </a:r>
              <a:endParaRPr lang="zh-TW" altLang="en-US" sz="12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29000" y="23622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</a:t>
              </a:r>
              <a:endParaRPr lang="zh-TW" altLang="en-US" sz="12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429000" y="25908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</a:t>
              </a:r>
              <a:endParaRPr lang="zh-TW" altLang="en-US" sz="12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672840" y="290322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D0</a:t>
              </a:r>
              <a:endParaRPr lang="zh-TW" altLang="en-US" sz="12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019800" y="25908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048000" y="24384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3048000" y="27432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535220" y="1981200"/>
              <a:ext cx="51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\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657600" y="33528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Q1</a:t>
              </a:r>
              <a:endParaRPr lang="zh-TW" altLang="en-US" sz="12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657600" y="41148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D1</a:t>
              </a:r>
              <a:endParaRPr lang="zh-TW" altLang="en-US" sz="12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6042660" y="37338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Q1</a:t>
              </a:r>
              <a:endParaRPr lang="zh-TW" altLang="en-US" sz="1200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437782" y="355586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Q1</a:t>
              </a:r>
              <a:endParaRPr lang="zh-TW" altLang="en-US" sz="12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429000" y="38100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Q1</a:t>
              </a:r>
              <a:endParaRPr lang="zh-TW" altLang="en-US" sz="1200" dirty="0"/>
            </a:p>
          </p:txBody>
        </p:sp>
        <p:graphicFrame>
          <p:nvGraphicFramePr>
            <p:cNvPr id="103" name="Object 7"/>
            <p:cNvGraphicFramePr>
              <a:graphicFrameLocks noChangeAspect="1"/>
            </p:cNvGraphicFramePr>
            <p:nvPr/>
          </p:nvGraphicFramePr>
          <p:xfrm>
            <a:off x="3050679" y="3657599"/>
            <a:ext cx="236249" cy="252000"/>
          </p:xfrm>
          <a:graphic>
            <a:graphicData uri="http://schemas.openxmlformats.org/presentationml/2006/ole">
              <p:oleObj spid="_x0000_s56323" name="方程式" r:id="rId4" imgW="228600" imgH="241200" progId="Equation.3">
                <p:embed/>
              </p:oleObj>
            </a:graphicData>
          </a:graphic>
        </p:graphicFrame>
        <p:sp>
          <p:nvSpPr>
            <p:cNvPr id="107" name="文字方塊 106"/>
            <p:cNvSpPr txBox="1"/>
            <p:nvPr/>
          </p:nvSpPr>
          <p:spPr>
            <a:xfrm>
              <a:off x="2971800" y="391400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</a:t>
              </a:r>
              <a:endParaRPr lang="zh-TW" altLang="en-US" sz="1200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6019800" y="49530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Q2</a:t>
              </a:r>
              <a:endParaRPr lang="zh-TW" altLang="en-US" sz="1200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6019800" y="612380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Q3</a:t>
              </a:r>
              <a:endParaRPr lang="zh-TW" altLang="en-US" sz="1200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642360" y="57912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Q3</a:t>
              </a:r>
              <a:endParaRPr lang="zh-TW" altLang="en-US" sz="1200" dirty="0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437782" y="59436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Q3</a:t>
              </a:r>
              <a:endParaRPr lang="zh-TW" altLang="en-US" sz="12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429000" y="620000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Q3</a:t>
              </a:r>
              <a:endParaRPr lang="zh-TW" altLang="en-US" sz="1200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3672840" y="64770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D3</a:t>
              </a:r>
              <a:endParaRPr lang="zh-TW" altLang="en-US" sz="1200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29000" y="50292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Q2</a:t>
              </a:r>
              <a:endParaRPr lang="zh-TW" altLang="en-US" sz="12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3429000" y="47625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Q2</a:t>
              </a:r>
              <a:endParaRPr lang="zh-TW" altLang="en-US" sz="12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3657600" y="457962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Q2</a:t>
              </a:r>
              <a:endParaRPr lang="zh-TW" altLang="en-US" sz="12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3649980" y="532638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D2</a:t>
              </a:r>
              <a:endParaRPr lang="zh-TW" altLang="en-US" sz="1200" dirty="0"/>
            </a:p>
          </p:txBody>
        </p:sp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2895600" y="4800600"/>
            <a:ext cx="407988" cy="252413"/>
          </p:xfrm>
          <a:graphic>
            <a:graphicData uri="http://schemas.openxmlformats.org/presentationml/2006/ole">
              <p:oleObj spid="_x0000_s56327" name="方程式" r:id="rId5" imgW="393480" imgH="241200" progId="Equation.3">
                <p:embed/>
              </p:oleObj>
            </a:graphicData>
          </a:graphic>
        </p:graphicFrame>
        <p:sp>
          <p:nvSpPr>
            <p:cNvPr id="120" name="文字方塊 119"/>
            <p:cNvSpPr txBox="1"/>
            <p:nvPr/>
          </p:nvSpPr>
          <p:spPr>
            <a:xfrm>
              <a:off x="2819400" y="510540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Q0Q1</a:t>
              </a:r>
              <a:endParaRPr lang="zh-TW" altLang="en-US" sz="1200" dirty="0"/>
            </a:p>
          </p:txBody>
        </p:sp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2743200" y="6019800"/>
            <a:ext cx="604838" cy="252413"/>
          </p:xfrm>
          <a:graphic>
            <a:graphicData uri="http://schemas.openxmlformats.org/presentationml/2006/ole">
              <p:oleObj spid="_x0000_s56328" name="方程式" r:id="rId6" imgW="583920" imgH="241200" progId="Equation.3">
                <p:embed/>
              </p:oleObj>
            </a:graphicData>
          </a:graphic>
        </p:graphicFrame>
        <p:sp>
          <p:nvSpPr>
            <p:cNvPr id="122" name="文字方塊 121"/>
            <p:cNvSpPr txBox="1"/>
            <p:nvPr/>
          </p:nvSpPr>
          <p:spPr>
            <a:xfrm>
              <a:off x="2667000" y="6324600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Q0Q1Q2</a:t>
              </a:r>
              <a:endParaRPr lang="zh-TW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4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Stop watch design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4: Stop Watch Design (15%)</a:t>
            </a:r>
          </a:p>
        </p:txBody>
      </p:sp>
      <p:sp>
        <p:nvSpPr>
          <p:cNvPr id="14339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</a:t>
            </a:r>
            <a:r>
              <a:rPr lang="en-US" altLang="zh-TW" sz="1800" smtClean="0">
                <a:sym typeface="Wingdings" pitchFamily="2" charset="2"/>
              </a:rPr>
              <a:t> 00.01  00.02  00.99  01.00  01.01</a:t>
            </a:r>
            <a:endParaRPr lang="en-US" altLang="zh-TW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 the time when “STOP”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resume counting from stopped time when “START” pressed again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the time to 00.00 when “RESET” pressed</a:t>
            </a:r>
          </a:p>
        </p:txBody>
      </p:sp>
      <p:grpSp>
        <p:nvGrpSpPr>
          <p:cNvPr id="14340" name="Group 64"/>
          <p:cNvGrpSpPr>
            <a:grpSpLocks/>
          </p:cNvGrpSpPr>
          <p:nvPr/>
        </p:nvGrpSpPr>
        <p:grpSpPr bwMode="auto">
          <a:xfrm>
            <a:off x="1066800" y="4343401"/>
            <a:ext cx="7315200" cy="2319338"/>
            <a:chOff x="960" y="1632"/>
            <a:chExt cx="4608" cy="1461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680" y="1824"/>
              <a:ext cx="1296" cy="81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count-down timer</a:t>
              </a:r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auto">
            <a:xfrm>
              <a:off x="1776" y="2544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82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536" y="2880"/>
              <a:ext cx="8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10 </a:t>
              </a:r>
              <a:r>
                <a:rPr lang="en-US" altLang="zh-TW" dirty="0"/>
                <a:t>KHz clock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976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3072" y="18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3024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3024" y="1632"/>
              <a:ext cx="2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EN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2976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3072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3024" y="2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8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024" y="2160"/>
              <a:ext cx="4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display</a:t>
              </a:r>
            </a:p>
          </p:txBody>
        </p:sp>
        <p:grpSp>
          <p:nvGrpSpPr>
            <p:cNvPr id="14354" name="Group 18"/>
            <p:cNvGrpSpPr>
              <a:grpSpLocks/>
            </p:cNvGrpSpPr>
            <p:nvPr/>
          </p:nvGrpSpPr>
          <p:grpSpPr bwMode="auto">
            <a:xfrm>
              <a:off x="3648" y="1824"/>
              <a:ext cx="1920" cy="771"/>
              <a:chOff x="3360" y="1440"/>
              <a:chExt cx="1920" cy="771"/>
            </a:xfrm>
          </p:grpSpPr>
          <p:grpSp>
            <p:nvGrpSpPr>
              <p:cNvPr id="14367" name="Group 19"/>
              <p:cNvGrpSpPr>
                <a:grpSpLocks/>
              </p:cNvGrpSpPr>
              <p:nvPr/>
            </p:nvGrpSpPr>
            <p:grpSpPr bwMode="auto">
              <a:xfrm>
                <a:off x="3539" y="1622"/>
                <a:ext cx="318" cy="453"/>
                <a:chOff x="1519" y="1480"/>
                <a:chExt cx="318" cy="453"/>
              </a:xfrm>
            </p:grpSpPr>
            <p:sp>
              <p:nvSpPr>
                <p:cNvPr id="14393" name="Line 20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4" name="Line 21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5" name="Line 22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6" name="Line 23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7" name="Line 24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8" name="Line 25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9" name="Line 26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8" name="Group 27"/>
              <p:cNvGrpSpPr>
                <a:grpSpLocks/>
              </p:cNvGrpSpPr>
              <p:nvPr/>
            </p:nvGrpSpPr>
            <p:grpSpPr bwMode="auto">
              <a:xfrm>
                <a:off x="3902" y="1622"/>
                <a:ext cx="318" cy="453"/>
                <a:chOff x="1519" y="1480"/>
                <a:chExt cx="318" cy="453"/>
              </a:xfrm>
            </p:grpSpPr>
            <p:sp>
              <p:nvSpPr>
                <p:cNvPr id="14386" name="Line 28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7" name="Line 29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8" name="Line 30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9" name="Line 31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0" name="Line 32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1" name="Line 33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2" name="Line 34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9" name="Group 35"/>
              <p:cNvGrpSpPr>
                <a:grpSpLocks/>
              </p:cNvGrpSpPr>
              <p:nvPr/>
            </p:nvGrpSpPr>
            <p:grpSpPr bwMode="auto">
              <a:xfrm>
                <a:off x="4310" y="1622"/>
                <a:ext cx="318" cy="453"/>
                <a:chOff x="1519" y="1480"/>
                <a:chExt cx="318" cy="453"/>
              </a:xfrm>
            </p:grpSpPr>
            <p:sp>
              <p:nvSpPr>
                <p:cNvPr id="14379" name="Line 36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37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1" name="Line 38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2" name="Line 39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40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4" name="Line 41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5" name="Line 42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0" name="Group 43"/>
              <p:cNvGrpSpPr>
                <a:grpSpLocks/>
              </p:cNvGrpSpPr>
              <p:nvPr/>
            </p:nvGrpSpPr>
            <p:grpSpPr bwMode="auto">
              <a:xfrm>
                <a:off x="4719" y="1622"/>
                <a:ext cx="318" cy="453"/>
                <a:chOff x="1519" y="1480"/>
                <a:chExt cx="318" cy="453"/>
              </a:xfrm>
            </p:grpSpPr>
            <p:sp>
              <p:nvSpPr>
                <p:cNvPr id="14372" name="Line 44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3" name="Line 45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4" name="Line 46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47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6" name="Line 48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7" name="Line 49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50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4371" name="AutoShape 51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1920" cy="77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4355" name="Group 52"/>
            <p:cNvGrpSpPr>
              <a:grpSpLocks/>
            </p:cNvGrpSpPr>
            <p:nvPr/>
          </p:nvGrpSpPr>
          <p:grpSpPr bwMode="auto">
            <a:xfrm>
              <a:off x="4608" y="2496"/>
              <a:ext cx="720" cy="491"/>
              <a:chOff x="3696" y="2544"/>
              <a:chExt cx="720" cy="491"/>
            </a:xfrm>
          </p:grpSpPr>
          <p:sp>
            <p:nvSpPr>
              <p:cNvPr id="14365" name="AutoShape 53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66" name="Text Box 54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hlink"/>
                    </a:solidFill>
                  </a:rPr>
                  <a:t>second</a:t>
                </a:r>
              </a:p>
            </p:txBody>
          </p:sp>
        </p:grpSp>
        <p:grpSp>
          <p:nvGrpSpPr>
            <p:cNvPr id="14356" name="Group 55"/>
            <p:cNvGrpSpPr>
              <a:grpSpLocks/>
            </p:cNvGrpSpPr>
            <p:nvPr/>
          </p:nvGrpSpPr>
          <p:grpSpPr bwMode="auto">
            <a:xfrm>
              <a:off x="3792" y="2496"/>
              <a:ext cx="720" cy="491"/>
              <a:chOff x="3696" y="2544"/>
              <a:chExt cx="720" cy="491"/>
            </a:xfrm>
          </p:grpSpPr>
          <p:sp>
            <p:nvSpPr>
              <p:cNvPr id="14363" name="AutoShape 56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64" name="Text Box 57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hlink"/>
                    </a:solidFill>
                  </a:rPr>
                  <a:t>minute</a:t>
                </a:r>
              </a:p>
            </p:txBody>
          </p:sp>
        </p:grpSp>
        <p:sp>
          <p:nvSpPr>
            <p:cNvPr id="14357" name="Oval 58"/>
            <p:cNvSpPr>
              <a:spLocks noChangeArrowheads="1"/>
            </p:cNvSpPr>
            <p:nvPr/>
          </p:nvSpPr>
          <p:spPr bwMode="auto">
            <a:xfrm>
              <a:off x="960" y="1872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Start</a:t>
              </a:r>
            </a:p>
          </p:txBody>
        </p:sp>
        <p:sp>
          <p:nvSpPr>
            <p:cNvPr id="14358" name="Oval 59"/>
            <p:cNvSpPr>
              <a:spLocks noChangeArrowheads="1"/>
            </p:cNvSpPr>
            <p:nvPr/>
          </p:nvSpPr>
          <p:spPr bwMode="auto">
            <a:xfrm>
              <a:off x="960" y="216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Stop</a:t>
              </a:r>
            </a:p>
          </p:txBody>
        </p:sp>
        <p:sp>
          <p:nvSpPr>
            <p:cNvPr id="14359" name="Oval 60"/>
            <p:cNvSpPr>
              <a:spLocks noChangeArrowheads="1"/>
            </p:cNvSpPr>
            <p:nvPr/>
          </p:nvSpPr>
          <p:spPr bwMode="auto">
            <a:xfrm>
              <a:off x="960" y="240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Reset</a:t>
              </a:r>
            </a:p>
          </p:txBody>
        </p:sp>
        <p:sp>
          <p:nvSpPr>
            <p:cNvPr id="14360" name="Line 61"/>
            <p:cNvSpPr>
              <a:spLocks noChangeShapeType="1"/>
            </p:cNvSpPr>
            <p:nvPr/>
          </p:nvSpPr>
          <p:spPr bwMode="auto">
            <a:xfrm>
              <a:off x="144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Line 62"/>
            <p:cNvSpPr>
              <a:spLocks noChangeShapeType="1"/>
            </p:cNvSpPr>
            <p:nvPr/>
          </p:nvSpPr>
          <p:spPr bwMode="auto">
            <a:xfrm>
              <a:off x="144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Line 63"/>
            <p:cNvSpPr>
              <a:spLocks noChangeShapeType="1"/>
            </p:cNvSpPr>
            <p:nvPr/>
          </p:nvSpPr>
          <p:spPr bwMode="auto">
            <a:xfrm>
              <a:off x="144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(a)</a:t>
            </a:r>
          </a:p>
        </p:txBody>
      </p:sp>
      <p:sp>
        <p:nvSpPr>
          <p:cNvPr id="104" name="矩形 103"/>
          <p:cNvSpPr/>
          <p:nvPr/>
        </p:nvSpPr>
        <p:spPr bwMode="auto">
          <a:xfrm>
            <a:off x="1981200" y="2514600"/>
            <a:ext cx="16002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286000" y="2819400"/>
            <a:ext cx="92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mod-100</a:t>
            </a:r>
            <a:br>
              <a:rPr lang="en-US" altLang="zh-TW" dirty="0" smtClean="0"/>
            </a:br>
            <a:r>
              <a:rPr lang="en-US" altLang="zh-TW" dirty="0" smtClean="0"/>
              <a:t>down</a:t>
            </a:r>
            <a:br>
              <a:rPr lang="en-US" altLang="zh-TW" dirty="0" smtClean="0"/>
            </a:br>
            <a:r>
              <a:rPr lang="en-US" altLang="zh-TW" dirty="0" smtClean="0"/>
              <a:t>counter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981200" y="259080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1905000" y="373380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066800" y="370004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clk</a:t>
            </a:r>
            <a:endParaRPr lang="zh-TW" altLang="en-US" dirty="0"/>
          </a:p>
        </p:txBody>
      </p:sp>
      <p:cxnSp>
        <p:nvCxnSpPr>
          <p:cNvPr id="127" name="直線接點 126"/>
          <p:cNvCxnSpPr/>
          <p:nvPr/>
        </p:nvCxnSpPr>
        <p:spPr bwMode="auto">
          <a:xfrm>
            <a:off x="1447800" y="3924300"/>
            <a:ext cx="533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線接點 128"/>
          <p:cNvCxnSpPr/>
          <p:nvPr/>
        </p:nvCxnSpPr>
        <p:spPr bwMode="auto">
          <a:xfrm>
            <a:off x="1447800" y="2743200"/>
            <a:ext cx="533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文字方塊 129"/>
          <p:cNvSpPr txBox="1"/>
          <p:nvPr/>
        </p:nvSpPr>
        <p:spPr>
          <a:xfrm>
            <a:off x="990600" y="25908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3886200" y="25146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36" name="直線單箭頭接點 135"/>
          <p:cNvCxnSpPr/>
          <p:nvPr/>
        </p:nvCxnSpPr>
        <p:spPr bwMode="auto">
          <a:xfrm>
            <a:off x="3581400" y="2895600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4495800" y="2590800"/>
            <a:ext cx="1066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572000" y="2720340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compare</a:t>
            </a:r>
            <a:endParaRPr lang="zh-TW" altLang="en-US" dirty="0"/>
          </a:p>
        </p:txBody>
      </p:sp>
      <p:cxnSp>
        <p:nvCxnSpPr>
          <p:cNvPr id="140" name="直線單箭頭接點 139"/>
          <p:cNvCxnSpPr/>
          <p:nvPr/>
        </p:nvCxnSpPr>
        <p:spPr bwMode="auto">
          <a:xfrm>
            <a:off x="5562600" y="2895600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文字方塊 140"/>
          <p:cNvSpPr txBox="1"/>
          <p:nvPr/>
        </p:nvSpPr>
        <p:spPr>
          <a:xfrm>
            <a:off x="6477000" y="27094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(b)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1066800" y="3505200"/>
            <a:ext cx="968830" cy="838200"/>
            <a:chOff x="2438400" y="2590800"/>
            <a:chExt cx="968830" cy="838200"/>
          </a:xfrm>
        </p:grpSpPr>
        <p:sp>
          <p:nvSpPr>
            <p:cNvPr id="105" name="文字方塊 104"/>
            <p:cNvSpPr txBox="1"/>
            <p:nvPr/>
          </p:nvSpPr>
          <p:spPr>
            <a:xfrm>
              <a:off x="2514600" y="2667000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mod-10</a:t>
              </a:r>
              <a:br>
                <a:rPr lang="en-US" altLang="zh-TW" dirty="0" smtClean="0"/>
              </a:br>
              <a:r>
                <a:rPr lang="en-US" altLang="zh-TW" dirty="0" smtClean="0"/>
                <a:t>counter</a:t>
              </a:r>
              <a:endParaRPr lang="zh-TW" altLang="en-US" dirty="0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2438400" y="2590800"/>
              <a:ext cx="968830" cy="838200"/>
              <a:chOff x="1905000" y="2514600"/>
              <a:chExt cx="1676400" cy="1600200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1981200" y="2514600"/>
                <a:ext cx="1600200" cy="16002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1905000" y="3532909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&gt;</a:t>
                </a:r>
                <a:endParaRPr lang="zh-TW" altLang="en-US" dirty="0"/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2514600" y="3505200"/>
            <a:ext cx="968830" cy="838200"/>
            <a:chOff x="2438400" y="2590800"/>
            <a:chExt cx="968830" cy="838200"/>
          </a:xfrm>
        </p:grpSpPr>
        <p:sp>
          <p:nvSpPr>
            <p:cNvPr id="27" name="文字方塊 26"/>
            <p:cNvSpPr txBox="1"/>
            <p:nvPr/>
          </p:nvSpPr>
          <p:spPr>
            <a:xfrm>
              <a:off x="2514600" y="2667000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mod-10</a:t>
              </a:r>
              <a:br>
                <a:rPr lang="en-US" altLang="zh-TW" dirty="0" smtClean="0"/>
              </a:br>
              <a:r>
                <a:rPr lang="en-US" altLang="zh-TW" dirty="0" smtClean="0"/>
                <a:t>counter</a:t>
              </a:r>
              <a:endParaRPr lang="zh-TW" altLang="en-US" dirty="0"/>
            </a:p>
          </p:txBody>
        </p:sp>
        <p:grpSp>
          <p:nvGrpSpPr>
            <p:cNvPr id="28" name="群組 16"/>
            <p:cNvGrpSpPr/>
            <p:nvPr/>
          </p:nvGrpSpPr>
          <p:grpSpPr>
            <a:xfrm>
              <a:off x="2438400" y="2590800"/>
              <a:ext cx="968830" cy="838200"/>
              <a:chOff x="1905000" y="2514600"/>
              <a:chExt cx="1676400" cy="16002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981200" y="2514600"/>
                <a:ext cx="1600200" cy="16002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1905000" y="3532909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&gt;</a:t>
                </a:r>
                <a:endParaRPr lang="zh-TW" altLang="en-US" dirty="0"/>
              </a:p>
            </p:txBody>
          </p:sp>
        </p:grpSp>
      </p:grpSp>
      <p:grpSp>
        <p:nvGrpSpPr>
          <p:cNvPr id="31" name="群組 30"/>
          <p:cNvGrpSpPr/>
          <p:nvPr/>
        </p:nvGrpSpPr>
        <p:grpSpPr>
          <a:xfrm>
            <a:off x="3977640" y="3489960"/>
            <a:ext cx="968830" cy="838200"/>
            <a:chOff x="2438400" y="2590800"/>
            <a:chExt cx="968830" cy="838200"/>
          </a:xfrm>
        </p:grpSpPr>
        <p:sp>
          <p:nvSpPr>
            <p:cNvPr id="32" name="文字方塊 31"/>
            <p:cNvSpPr txBox="1"/>
            <p:nvPr/>
          </p:nvSpPr>
          <p:spPr>
            <a:xfrm>
              <a:off x="2514600" y="2667000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mod-10</a:t>
              </a:r>
              <a:br>
                <a:rPr lang="en-US" altLang="zh-TW" dirty="0" smtClean="0"/>
              </a:br>
              <a:r>
                <a:rPr lang="en-US" altLang="zh-TW" dirty="0" smtClean="0"/>
                <a:t>counter</a:t>
              </a:r>
              <a:endParaRPr lang="zh-TW" altLang="en-US" dirty="0"/>
            </a:p>
          </p:txBody>
        </p:sp>
        <p:grpSp>
          <p:nvGrpSpPr>
            <p:cNvPr id="33" name="群組 16"/>
            <p:cNvGrpSpPr/>
            <p:nvPr/>
          </p:nvGrpSpPr>
          <p:grpSpPr>
            <a:xfrm>
              <a:off x="2438400" y="2590800"/>
              <a:ext cx="968830" cy="838200"/>
              <a:chOff x="1905000" y="2514600"/>
              <a:chExt cx="1676400" cy="16002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1981200" y="2514600"/>
                <a:ext cx="1600200" cy="16002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1905000" y="3532909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&gt;</a:t>
                </a:r>
                <a:endParaRPr lang="zh-TW" altLang="en-US" dirty="0"/>
              </a:p>
            </p:txBody>
          </p:sp>
        </p:grpSp>
      </p:grpSp>
      <p:grpSp>
        <p:nvGrpSpPr>
          <p:cNvPr id="36" name="群組 35"/>
          <p:cNvGrpSpPr/>
          <p:nvPr/>
        </p:nvGrpSpPr>
        <p:grpSpPr>
          <a:xfrm>
            <a:off x="5448300" y="3489960"/>
            <a:ext cx="968830" cy="838200"/>
            <a:chOff x="2438400" y="2590800"/>
            <a:chExt cx="968830" cy="838200"/>
          </a:xfrm>
        </p:grpSpPr>
        <p:sp>
          <p:nvSpPr>
            <p:cNvPr id="37" name="文字方塊 36"/>
            <p:cNvSpPr txBox="1"/>
            <p:nvPr/>
          </p:nvSpPr>
          <p:spPr>
            <a:xfrm>
              <a:off x="2514600" y="2667000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mod-10</a:t>
              </a:r>
              <a:br>
                <a:rPr lang="en-US" altLang="zh-TW" dirty="0" smtClean="0"/>
              </a:br>
              <a:r>
                <a:rPr lang="en-US" altLang="zh-TW" dirty="0" smtClean="0"/>
                <a:t>counter</a:t>
              </a:r>
              <a:endParaRPr lang="zh-TW" altLang="en-US" dirty="0"/>
            </a:p>
          </p:txBody>
        </p:sp>
        <p:grpSp>
          <p:nvGrpSpPr>
            <p:cNvPr id="38" name="群組 16"/>
            <p:cNvGrpSpPr/>
            <p:nvPr/>
          </p:nvGrpSpPr>
          <p:grpSpPr>
            <a:xfrm>
              <a:off x="2438400" y="2590800"/>
              <a:ext cx="968830" cy="838200"/>
              <a:chOff x="1905000" y="2514600"/>
              <a:chExt cx="1676400" cy="160020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1981200" y="2514600"/>
                <a:ext cx="1600200" cy="16002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1905000" y="3532909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&gt;</a:t>
                </a:r>
                <a:endParaRPr lang="zh-TW" altLang="en-US" dirty="0"/>
              </a:p>
            </p:txBody>
          </p:sp>
        </p:grpSp>
      </p:grpSp>
      <p:cxnSp>
        <p:nvCxnSpPr>
          <p:cNvPr id="42" name="直線單箭頭接點 41"/>
          <p:cNvCxnSpPr/>
          <p:nvPr/>
        </p:nvCxnSpPr>
        <p:spPr bwMode="auto">
          <a:xfrm flipH="1">
            <a:off x="2026920" y="3581400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線單箭頭接點 44"/>
          <p:cNvCxnSpPr/>
          <p:nvPr/>
        </p:nvCxnSpPr>
        <p:spPr bwMode="auto">
          <a:xfrm flipH="1">
            <a:off x="3482340" y="3581400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/>
          <p:nvPr/>
        </p:nvCxnSpPr>
        <p:spPr bwMode="auto">
          <a:xfrm flipH="1">
            <a:off x="4953000" y="3581400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133600" y="327660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c0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581400" y="327660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29200" y="327660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c0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 bwMode="auto">
          <a:xfrm flipV="1">
            <a:off x="1524000" y="4343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線單箭頭接點 52"/>
          <p:cNvCxnSpPr/>
          <p:nvPr/>
        </p:nvCxnSpPr>
        <p:spPr bwMode="auto">
          <a:xfrm flipV="1">
            <a:off x="2971800" y="4343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線單箭頭接點 53"/>
          <p:cNvCxnSpPr/>
          <p:nvPr/>
        </p:nvCxnSpPr>
        <p:spPr bwMode="auto">
          <a:xfrm flipV="1">
            <a:off x="4495800" y="4343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線單箭頭接點 54"/>
          <p:cNvCxnSpPr/>
          <p:nvPr/>
        </p:nvCxnSpPr>
        <p:spPr bwMode="auto">
          <a:xfrm flipV="1">
            <a:off x="5943600" y="4343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文字方塊 55"/>
          <p:cNvSpPr txBox="1"/>
          <p:nvPr/>
        </p:nvSpPr>
        <p:spPr>
          <a:xfrm>
            <a:off x="1187278" y="48768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67000" y="48768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191000" y="48768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638800" y="48768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pic>
        <p:nvPicPr>
          <p:cNvPr id="61448" name="Picture 8" descr="http://upload.wikimedia.org/wikipedia/commons/5/5d/Logic-gate-and-us.png"/>
          <p:cNvPicPr>
            <a:picLocks noChangeAspect="1" noChangeArrowheads="1"/>
          </p:cNvPicPr>
          <p:nvPr/>
        </p:nvPicPr>
        <p:blipFill>
          <a:blip r:embed="rId2" cstate="print"/>
          <a:srcRect l="8333" t="5437" r="16667"/>
          <a:stretch>
            <a:fillRect/>
          </a:stretch>
        </p:blipFill>
        <p:spPr bwMode="auto">
          <a:xfrm rot="10800000">
            <a:off x="6934200" y="3383280"/>
            <a:ext cx="685800" cy="381000"/>
          </a:xfrm>
          <a:prstGeom prst="rect">
            <a:avLst/>
          </a:prstGeom>
          <a:noFill/>
        </p:spPr>
      </p:pic>
      <p:cxnSp>
        <p:nvCxnSpPr>
          <p:cNvPr id="64" name="直線單箭頭接點 63"/>
          <p:cNvCxnSpPr/>
          <p:nvPr/>
        </p:nvCxnSpPr>
        <p:spPr bwMode="auto">
          <a:xfrm flipH="1">
            <a:off x="6400800" y="3581400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文字方塊 64"/>
          <p:cNvSpPr txBox="1"/>
          <p:nvPr/>
        </p:nvSpPr>
        <p:spPr>
          <a:xfrm>
            <a:off x="6553200" y="327660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620000" y="3276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609376" y="3471446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count.enable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(c)</a:t>
            </a:r>
          </a:p>
        </p:txBody>
      </p:sp>
      <p:sp>
        <p:nvSpPr>
          <p:cNvPr id="43" name="橢圓 42"/>
          <p:cNvSpPr/>
          <p:nvPr/>
        </p:nvSpPr>
        <p:spPr bwMode="auto">
          <a:xfrm>
            <a:off x="2209800" y="3657600"/>
            <a:ext cx="123825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5181600" y="3657600"/>
            <a:ext cx="123825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3429000" y="3886200"/>
            <a:ext cx="1752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線單箭頭接點 60"/>
          <p:cNvCxnSpPr/>
          <p:nvPr/>
        </p:nvCxnSpPr>
        <p:spPr bwMode="auto">
          <a:xfrm flipH="1">
            <a:off x="3429000" y="4191000"/>
            <a:ext cx="1752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文字方塊 68"/>
          <p:cNvSpPr txBox="1"/>
          <p:nvPr/>
        </p:nvSpPr>
        <p:spPr>
          <a:xfrm>
            <a:off x="2514600" y="38524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Hold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410200" y="38524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8862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962400" y="42334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STOP</a:t>
            </a:r>
            <a:endParaRPr lang="zh-TW" altLang="en-US" dirty="0"/>
          </a:p>
        </p:txBody>
      </p:sp>
      <p:cxnSp>
        <p:nvCxnSpPr>
          <p:cNvPr id="74" name="圖案 73"/>
          <p:cNvCxnSpPr>
            <a:stCxn id="43" idx="7"/>
            <a:endCxn id="43" idx="1"/>
          </p:cNvCxnSpPr>
          <p:nvPr/>
        </p:nvCxnSpPr>
        <p:spPr bwMode="auto">
          <a:xfrm rot="16200000" flipV="1">
            <a:off x="2828925" y="3331405"/>
            <a:ext cx="12700" cy="875574"/>
          </a:xfrm>
          <a:prstGeom prst="curvedConnector3">
            <a:avLst>
              <a:gd name="adj1" fmla="val 26786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7" name="Object 7"/>
          <p:cNvGraphicFramePr>
            <a:graphicFrameLocks noChangeAspect="1"/>
          </p:cNvGraphicFramePr>
          <p:nvPr/>
        </p:nvGraphicFramePr>
        <p:xfrm>
          <a:off x="2534125" y="3124200"/>
          <a:ext cx="590075" cy="252000"/>
        </p:xfrm>
        <a:graphic>
          <a:graphicData uri="http://schemas.openxmlformats.org/presentationml/2006/ole">
            <p:oleObj spid="_x0000_s62466" name="方程式" r:id="rId3" imgW="507960" imgH="215640" progId="Equation.3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537200" y="3124200"/>
          <a:ext cx="487363" cy="252413"/>
        </p:xfrm>
        <a:graphic>
          <a:graphicData uri="http://schemas.openxmlformats.org/presentationml/2006/ole">
            <p:oleObj spid="_x0000_s62467" name="方程式" r:id="rId4" imgW="419040" imgH="215640" progId="Equation.3">
              <p:embed/>
            </p:oleObj>
          </a:graphicData>
        </a:graphic>
      </p:graphicFrame>
      <p:cxnSp>
        <p:nvCxnSpPr>
          <p:cNvPr id="88" name="圖案 73"/>
          <p:cNvCxnSpPr/>
          <p:nvPr/>
        </p:nvCxnSpPr>
        <p:spPr bwMode="auto">
          <a:xfrm rot="16200000" flipV="1">
            <a:off x="5804263" y="3317604"/>
            <a:ext cx="12700" cy="875574"/>
          </a:xfrm>
          <a:prstGeom prst="curvedConnector3">
            <a:avLst>
              <a:gd name="adj1" fmla="val 26786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文字方塊 88"/>
          <p:cNvSpPr txBox="1"/>
          <p:nvPr/>
        </p:nvSpPr>
        <p:spPr>
          <a:xfrm>
            <a:off x="6477001" y="3886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count.enable</a:t>
            </a:r>
            <a:r>
              <a:rPr lang="en-US" altLang="zh-TW" dirty="0" smtClean="0">
                <a:solidFill>
                  <a:srgbClr val="0070C0"/>
                </a:solidFill>
              </a:rPr>
              <a:t> = 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57200" y="3886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count.enable</a:t>
            </a:r>
            <a:r>
              <a:rPr lang="en-US" altLang="zh-TW" dirty="0" smtClean="0">
                <a:solidFill>
                  <a:srgbClr val="0070C0"/>
                </a:solidFill>
              </a:rPr>
              <a:t> = 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(d)</a:t>
            </a: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914400" y="2286000"/>
            <a:ext cx="7543800" cy="3733800"/>
            <a:chOff x="384" y="1296"/>
            <a:chExt cx="4752" cy="2352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2352" y="1296"/>
              <a:ext cx="2784" cy="1210"/>
              <a:chOff x="2352" y="1296"/>
              <a:chExt cx="2784" cy="1210"/>
            </a:xfrm>
          </p:grpSpPr>
          <p:grpSp>
            <p:nvGrpSpPr>
              <p:cNvPr id="65" name="Group 5"/>
              <p:cNvGrpSpPr>
                <a:grpSpLocks/>
              </p:cNvGrpSpPr>
              <p:nvPr/>
            </p:nvGrpSpPr>
            <p:grpSpPr bwMode="auto">
              <a:xfrm>
                <a:off x="3216" y="1296"/>
                <a:ext cx="1920" cy="771"/>
                <a:chOff x="3360" y="1440"/>
                <a:chExt cx="1920" cy="771"/>
              </a:xfrm>
            </p:grpSpPr>
            <p:grpSp>
              <p:nvGrpSpPr>
                <p:cNvPr id="83" name="Group 6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11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4" name="Group 14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10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5" name="Group 22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6" name="Group 30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9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91" name="AutoShape 38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6" name="Line 39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Text Box 41"/>
              <p:cNvSpPr txBox="1">
                <a:spLocks noChangeArrowheads="1"/>
              </p:cNvSpPr>
              <p:nvPr/>
            </p:nvSpPr>
            <p:spPr bwMode="auto">
              <a:xfrm>
                <a:off x="2870" y="1431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8</a:t>
                </a:r>
              </a:p>
            </p:txBody>
          </p:sp>
          <p:sp>
            <p:nvSpPr>
              <p:cNvPr id="73" name="Text Box 42"/>
              <p:cNvSpPr txBox="1">
                <a:spLocks noChangeArrowheads="1"/>
              </p:cNvSpPr>
              <p:nvPr/>
            </p:nvSpPr>
            <p:spPr bwMode="auto">
              <a:xfrm>
                <a:off x="2352" y="1536"/>
                <a:ext cx="4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display</a:t>
                </a:r>
              </a:p>
            </p:txBody>
          </p:sp>
          <p:sp>
            <p:nvSpPr>
              <p:cNvPr id="75" name="Line 43"/>
              <p:cNvSpPr>
                <a:spLocks noChangeShapeType="1"/>
              </p:cNvSpPr>
              <p:nvPr/>
            </p:nvSpPr>
            <p:spPr bwMode="auto">
              <a:xfrm flipV="1">
                <a:off x="3552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6" name="Object 44"/>
              <p:cNvGraphicFramePr>
                <a:graphicFrameLocks noChangeAspect="1"/>
              </p:cNvGraphicFramePr>
              <p:nvPr/>
            </p:nvGraphicFramePr>
            <p:xfrm>
              <a:off x="3360" y="2304"/>
              <a:ext cx="336" cy="202"/>
            </p:xfrm>
            <a:graphic>
              <a:graphicData uri="http://schemas.openxmlformats.org/presentationml/2006/ole">
                <p:oleObj spid="_x0000_s63492" name="方程式" r:id="rId3" imgW="380880" imgH="228600" progId="Equation.3">
                  <p:embed/>
                </p:oleObj>
              </a:graphicData>
            </a:graphic>
          </p:graphicFrame>
          <p:sp>
            <p:nvSpPr>
              <p:cNvPr id="77" name="Line 45"/>
              <p:cNvSpPr>
                <a:spLocks noChangeShapeType="1"/>
              </p:cNvSpPr>
              <p:nvPr/>
            </p:nvSpPr>
            <p:spPr bwMode="auto">
              <a:xfrm flipV="1">
                <a:off x="3936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8" name="Object 46"/>
              <p:cNvGraphicFramePr>
                <a:graphicFrameLocks noChangeAspect="1"/>
              </p:cNvGraphicFramePr>
              <p:nvPr/>
            </p:nvGraphicFramePr>
            <p:xfrm>
              <a:off x="3739" y="2309"/>
              <a:ext cx="347" cy="191"/>
            </p:xfrm>
            <a:graphic>
              <a:graphicData uri="http://schemas.openxmlformats.org/presentationml/2006/ole">
                <p:oleObj spid="_x0000_s63493" name="方程式" r:id="rId4" imgW="393480" imgH="215640" progId="Equation.3">
                  <p:embed/>
                </p:oleObj>
              </a:graphicData>
            </a:graphic>
          </p:graphicFrame>
          <p:sp>
            <p:nvSpPr>
              <p:cNvPr id="79" name="Line 47"/>
              <p:cNvSpPr>
                <a:spLocks noChangeShapeType="1"/>
              </p:cNvSpPr>
              <p:nvPr/>
            </p:nvSpPr>
            <p:spPr bwMode="auto">
              <a:xfrm flipV="1">
                <a:off x="4368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" name="Object 48"/>
              <p:cNvGraphicFramePr>
                <a:graphicFrameLocks noChangeAspect="1"/>
              </p:cNvGraphicFramePr>
              <p:nvPr/>
            </p:nvGraphicFramePr>
            <p:xfrm>
              <a:off x="4181" y="2309"/>
              <a:ext cx="325" cy="191"/>
            </p:xfrm>
            <a:graphic>
              <a:graphicData uri="http://schemas.openxmlformats.org/presentationml/2006/ole">
                <p:oleObj spid="_x0000_s63494" name="方程式" r:id="rId5" imgW="368280" imgH="215640" progId="Equation.3">
                  <p:embed/>
                </p:oleObj>
              </a:graphicData>
            </a:graphic>
          </p:graphicFrame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 flipV="1">
                <a:off x="4800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" name="Object 50"/>
              <p:cNvGraphicFramePr>
                <a:graphicFrameLocks noChangeAspect="1"/>
              </p:cNvGraphicFramePr>
              <p:nvPr/>
            </p:nvGraphicFramePr>
            <p:xfrm>
              <a:off x="4608" y="2304"/>
              <a:ext cx="336" cy="202"/>
            </p:xfrm>
            <a:graphic>
              <a:graphicData uri="http://schemas.openxmlformats.org/presentationml/2006/ole">
                <p:oleObj spid="_x0000_s63495" name="方程式" r:id="rId6" imgW="380880" imgH="228600" progId="Equation.3">
                  <p:embed/>
                </p:oleObj>
              </a:graphicData>
            </a:graphic>
          </p:graphicFrame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3648" y="2736"/>
              <a:ext cx="1104" cy="816"/>
              <a:chOff x="3648" y="2736"/>
              <a:chExt cx="1104" cy="816"/>
            </a:xfrm>
          </p:grpSpPr>
          <p:sp>
            <p:nvSpPr>
              <p:cNvPr id="60" name="Rectangle 52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110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rotation register</a:t>
                </a:r>
              </a:p>
            </p:txBody>
          </p:sp>
          <p:sp>
            <p:nvSpPr>
              <p:cNvPr id="62" name="Line 53"/>
              <p:cNvSpPr>
                <a:spLocks noChangeShapeType="1"/>
              </p:cNvSpPr>
              <p:nvPr/>
            </p:nvSpPr>
            <p:spPr bwMode="auto">
              <a:xfrm flipV="1">
                <a:off x="4176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" name="Line 5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" name="Text Box 55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</p:grpSp>
        <p:sp>
          <p:nvSpPr>
            <p:cNvPr id="20" name="AutoShape 56"/>
            <p:cNvSpPr>
              <a:spLocks/>
            </p:cNvSpPr>
            <p:nvPr/>
          </p:nvSpPr>
          <p:spPr bwMode="auto">
            <a:xfrm rot="-5400000">
              <a:off x="4056" y="1848"/>
              <a:ext cx="240" cy="1536"/>
            </a:xfrm>
            <a:prstGeom prst="leftBrace">
              <a:avLst>
                <a:gd name="adj1" fmla="val 5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384" y="2352"/>
              <a:ext cx="2023" cy="1296"/>
              <a:chOff x="576" y="2256"/>
              <a:chExt cx="2023" cy="1296"/>
            </a:xfrm>
          </p:grpSpPr>
          <p:sp>
            <p:nvSpPr>
              <p:cNvPr id="28" name="AutoShape 58"/>
              <p:cNvSpPr>
                <a:spLocks noChangeArrowheads="1"/>
              </p:cNvSpPr>
              <p:nvPr/>
            </p:nvSpPr>
            <p:spPr bwMode="auto">
              <a:xfrm flipV="1">
                <a:off x="634" y="2736"/>
                <a:ext cx="1680" cy="28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grpSp>
            <p:nvGrpSpPr>
              <p:cNvPr id="29" name="Group 59"/>
              <p:cNvGrpSpPr>
                <a:grpSpLocks/>
              </p:cNvGrpSpPr>
              <p:nvPr/>
            </p:nvGrpSpPr>
            <p:grpSpPr bwMode="auto">
              <a:xfrm>
                <a:off x="576" y="3024"/>
                <a:ext cx="330" cy="528"/>
                <a:chOff x="1286" y="3312"/>
                <a:chExt cx="330" cy="528"/>
              </a:xfrm>
            </p:grpSpPr>
            <p:sp>
              <p:nvSpPr>
                <p:cNvPr id="5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88" y="33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Line 61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286" y="3351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4</a:t>
                  </a:r>
                </a:p>
              </p:txBody>
            </p:sp>
            <p:graphicFrame>
              <p:nvGraphicFramePr>
                <p:cNvPr id="59" name="Object 63"/>
                <p:cNvGraphicFramePr>
                  <a:graphicFrameLocks noChangeAspect="1"/>
                </p:cNvGraphicFramePr>
                <p:nvPr/>
              </p:nvGraphicFramePr>
              <p:xfrm>
                <a:off x="1403" y="3600"/>
                <a:ext cx="213" cy="240"/>
              </p:xfrm>
              <a:graphic>
                <a:graphicData uri="http://schemas.openxmlformats.org/presentationml/2006/ole">
                  <p:oleObj spid="_x0000_s63496" name="方程式" r:id="rId7" imgW="20304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970" y="3024"/>
                <a:ext cx="330" cy="521"/>
                <a:chOff x="1286" y="3312"/>
                <a:chExt cx="330" cy="521"/>
              </a:xfrm>
            </p:grpSpPr>
            <p:sp>
              <p:nvSpPr>
                <p:cNvPr id="5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488" y="33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Line 66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286" y="3351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4</a:t>
                  </a:r>
                </a:p>
              </p:txBody>
            </p:sp>
            <p:graphicFrame>
              <p:nvGraphicFramePr>
                <p:cNvPr id="55" name="Object 68"/>
                <p:cNvGraphicFramePr>
                  <a:graphicFrameLocks noChangeAspect="1"/>
                </p:cNvGraphicFramePr>
                <p:nvPr/>
              </p:nvGraphicFramePr>
              <p:xfrm>
                <a:off x="1403" y="3606"/>
                <a:ext cx="213" cy="227"/>
              </p:xfrm>
              <a:graphic>
                <a:graphicData uri="http://schemas.openxmlformats.org/presentationml/2006/ole">
                  <p:oleObj spid="_x0000_s63497" name="方程式" r:id="rId8" imgW="203040" imgH="215640" progId="Equation.3">
                    <p:embed/>
                  </p:oleObj>
                </a:graphicData>
              </a:graphic>
            </p:graphicFrame>
          </p:grpSp>
          <p:grpSp>
            <p:nvGrpSpPr>
              <p:cNvPr id="31" name="Group 69"/>
              <p:cNvGrpSpPr>
                <a:grpSpLocks/>
              </p:cNvGrpSpPr>
              <p:nvPr/>
            </p:nvGrpSpPr>
            <p:grpSpPr bwMode="auto">
              <a:xfrm>
                <a:off x="1354" y="3024"/>
                <a:ext cx="323" cy="521"/>
                <a:chOff x="1286" y="3312"/>
                <a:chExt cx="323" cy="521"/>
              </a:xfrm>
            </p:grpSpPr>
            <p:sp>
              <p:nvSpPr>
                <p:cNvPr id="4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488" y="33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" name="Line 71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286" y="3351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4</a:t>
                  </a:r>
                </a:p>
              </p:txBody>
            </p:sp>
            <p:graphicFrame>
              <p:nvGraphicFramePr>
                <p:cNvPr id="50" name="Object 73"/>
                <p:cNvGraphicFramePr>
                  <a:graphicFrameLocks noChangeAspect="1"/>
                </p:cNvGraphicFramePr>
                <p:nvPr/>
              </p:nvGraphicFramePr>
              <p:xfrm>
                <a:off x="1410" y="3606"/>
                <a:ext cx="199" cy="227"/>
              </p:xfrm>
              <a:graphic>
                <a:graphicData uri="http://schemas.openxmlformats.org/presentationml/2006/ole">
                  <p:oleObj spid="_x0000_s63498" name="方程式" r:id="rId9" imgW="190440" imgH="215640" progId="Equation.3">
                    <p:embed/>
                  </p:oleObj>
                </a:graphicData>
              </a:graphic>
            </p:graphicFrame>
          </p:grpSp>
          <p:grpSp>
            <p:nvGrpSpPr>
              <p:cNvPr id="32" name="Group 74"/>
              <p:cNvGrpSpPr>
                <a:grpSpLocks/>
              </p:cNvGrpSpPr>
              <p:nvPr/>
            </p:nvGrpSpPr>
            <p:grpSpPr bwMode="auto">
              <a:xfrm>
                <a:off x="1834" y="3024"/>
                <a:ext cx="330" cy="528"/>
                <a:chOff x="1286" y="3312"/>
                <a:chExt cx="330" cy="528"/>
              </a:xfrm>
            </p:grpSpPr>
            <p:sp>
              <p:nvSpPr>
                <p:cNvPr id="4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488" y="33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" name="Line 76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86" y="3351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4</a:t>
                  </a:r>
                </a:p>
              </p:txBody>
            </p:sp>
            <p:graphicFrame>
              <p:nvGraphicFramePr>
                <p:cNvPr id="46" name="Object 78"/>
                <p:cNvGraphicFramePr>
                  <a:graphicFrameLocks noChangeAspect="1"/>
                </p:cNvGraphicFramePr>
                <p:nvPr/>
              </p:nvGraphicFramePr>
              <p:xfrm>
                <a:off x="1403" y="3600"/>
                <a:ext cx="213" cy="240"/>
              </p:xfrm>
              <a:graphic>
                <a:graphicData uri="http://schemas.openxmlformats.org/presentationml/2006/ole">
                  <p:oleObj spid="_x0000_s63499" name="方程式" r:id="rId10" imgW="203040" imgH="228600" progId="Equation.3">
                    <p:embed/>
                  </p:oleObj>
                </a:graphicData>
              </a:graphic>
            </p:graphicFrame>
          </p:grpSp>
          <p:sp>
            <p:nvSpPr>
              <p:cNvPr id="33" name="Line 79"/>
              <p:cNvSpPr>
                <a:spLocks noChangeShapeType="1"/>
              </p:cNvSpPr>
              <p:nvPr/>
            </p:nvSpPr>
            <p:spPr bwMode="auto">
              <a:xfrm flipV="1">
                <a:off x="1402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auto">
              <a:xfrm>
                <a:off x="1354" y="259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Text Box 81"/>
              <p:cNvSpPr txBox="1">
                <a:spLocks noChangeArrowheads="1"/>
              </p:cNvSpPr>
              <p:nvPr/>
            </p:nvSpPr>
            <p:spPr bwMode="auto">
              <a:xfrm>
                <a:off x="1200" y="2487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  <p:graphicFrame>
            <p:nvGraphicFramePr>
              <p:cNvPr id="36" name="Object 82"/>
              <p:cNvGraphicFramePr>
                <a:graphicFrameLocks noChangeAspect="1"/>
              </p:cNvGraphicFramePr>
              <p:nvPr/>
            </p:nvGraphicFramePr>
            <p:xfrm>
              <a:off x="1306" y="2256"/>
              <a:ext cx="192" cy="192"/>
            </p:xfrm>
            <a:graphic>
              <a:graphicData uri="http://schemas.openxmlformats.org/presentationml/2006/ole">
                <p:oleObj spid="_x0000_s63500" name="方程式" r:id="rId11" imgW="177480" imgH="177480" progId="Equation.3">
                  <p:embed/>
                </p:oleObj>
              </a:graphicData>
            </a:graphic>
          </p:graphicFrame>
          <p:sp>
            <p:nvSpPr>
              <p:cNvPr id="37" name="Line 83"/>
              <p:cNvSpPr>
                <a:spLocks noChangeShapeType="1"/>
              </p:cNvSpPr>
              <p:nvPr/>
            </p:nvSpPr>
            <p:spPr bwMode="auto">
              <a:xfrm flipH="1">
                <a:off x="2064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auto">
              <a:xfrm>
                <a:off x="2208" y="27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Text Box 85"/>
              <p:cNvSpPr txBox="1">
                <a:spLocks noChangeArrowheads="1"/>
              </p:cNvSpPr>
              <p:nvPr/>
            </p:nvSpPr>
            <p:spPr bwMode="auto">
              <a:xfrm>
                <a:off x="2150" y="258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2</a:t>
                </a:r>
              </a:p>
            </p:txBody>
          </p:sp>
          <p:graphicFrame>
            <p:nvGraphicFramePr>
              <p:cNvPr id="40" name="Object 86"/>
              <p:cNvGraphicFramePr>
                <a:graphicFrameLocks noChangeAspect="1"/>
              </p:cNvGraphicFramePr>
              <p:nvPr/>
            </p:nvGraphicFramePr>
            <p:xfrm>
              <a:off x="2448" y="2736"/>
              <a:ext cx="151" cy="192"/>
            </p:xfrm>
            <a:graphic>
              <a:graphicData uri="http://schemas.openxmlformats.org/presentationml/2006/ole">
                <p:oleObj spid="_x0000_s63501" name="方程式" r:id="rId12" imgW="139680" imgH="177480" progId="Equation.3">
                  <p:embed/>
                </p:oleObj>
              </a:graphicData>
            </a:graphic>
          </p:graphicFrame>
        </p:grp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2640" y="2736"/>
              <a:ext cx="67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encoder</a:t>
              </a:r>
            </a:p>
          </p:txBody>
        </p:sp>
        <p:sp>
          <p:nvSpPr>
            <p:cNvPr id="23" name="Line 88"/>
            <p:cNvSpPr>
              <a:spLocks noChangeShapeType="1"/>
            </p:cNvSpPr>
            <p:nvPr/>
          </p:nvSpPr>
          <p:spPr bwMode="auto">
            <a:xfrm flipH="1">
              <a:off x="3312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89"/>
            <p:cNvSpPr>
              <a:spLocks noChangeShapeType="1"/>
            </p:cNvSpPr>
            <p:nvPr/>
          </p:nvSpPr>
          <p:spPr bwMode="auto">
            <a:xfrm flipH="1">
              <a:off x="2400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Rectangle 90"/>
            <p:cNvSpPr>
              <a:spLocks noChangeArrowheads="1"/>
            </p:cNvSpPr>
            <p:nvPr/>
          </p:nvSpPr>
          <p:spPr bwMode="auto">
            <a:xfrm>
              <a:off x="768" y="148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digit</a:t>
              </a:r>
            </a:p>
            <a:p>
              <a:pPr algn="ctr"/>
              <a:r>
                <a:rPr lang="en-US" altLang="zh-TW"/>
                <a:t>decode</a:t>
              </a:r>
            </a:p>
          </p:txBody>
        </p:sp>
        <p:sp>
          <p:nvSpPr>
            <p:cNvPr id="26" name="Line 91"/>
            <p:cNvSpPr>
              <a:spLocks noChangeShapeType="1"/>
            </p:cNvSpPr>
            <p:nvPr/>
          </p:nvSpPr>
          <p:spPr bwMode="auto">
            <a:xfrm flipV="1">
              <a:off x="120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92"/>
            <p:cNvSpPr>
              <a:spLocks noChangeShapeType="1"/>
            </p:cNvSpPr>
            <p:nvPr/>
          </p:nvSpPr>
          <p:spPr bwMode="auto">
            <a:xfrm>
              <a:off x="1680" y="16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5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Data path design from micro-operations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Draw the timing waveform to show how a circuit works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Description</a:t>
            </a:r>
            <a:endParaRPr lang="zh-TW" altLang="en-US" dirty="0" smtClean="0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/>
        </p:nvGraphicFramePr>
        <p:xfrm>
          <a:off x="1447800" y="2971800"/>
          <a:ext cx="2637692" cy="1143000"/>
        </p:xfrm>
        <a:graphic>
          <a:graphicData uri="http://schemas.openxmlformats.org/presentationml/2006/ole">
            <p:oleObj spid="_x0000_s2077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Solution</a:t>
            </a:r>
          </a:p>
        </p:txBody>
      </p:sp>
      <p:grpSp>
        <p:nvGrpSpPr>
          <p:cNvPr id="141" name="群組 140"/>
          <p:cNvGrpSpPr/>
          <p:nvPr/>
        </p:nvGrpSpPr>
        <p:grpSpPr>
          <a:xfrm>
            <a:off x="228600" y="1905000"/>
            <a:ext cx="2971800" cy="1981200"/>
            <a:chOff x="228600" y="1676400"/>
            <a:chExt cx="2971800" cy="19812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1295400" y="2819400"/>
              <a:ext cx="1905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28800" y="3200400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reg. R0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1295400" y="2819400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Load</a:t>
              </a:r>
              <a:endParaRPr lang="zh-TW" altLang="en-US" sz="1200" dirty="0"/>
            </a:p>
          </p:txBody>
        </p:sp>
        <p:cxnSp>
          <p:nvCxnSpPr>
            <p:cNvPr id="124" name="直線單箭頭接點 123"/>
            <p:cNvCxnSpPr>
              <a:stCxn id="125" idx="3"/>
              <a:endCxn id="122" idx="1"/>
            </p:cNvCxnSpPr>
            <p:nvPr/>
          </p:nvCxnSpPr>
          <p:spPr bwMode="auto">
            <a:xfrm>
              <a:off x="987141" y="2957900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文字方塊 124"/>
            <p:cNvSpPr txBox="1"/>
            <p:nvPr/>
          </p:nvSpPr>
          <p:spPr>
            <a:xfrm>
              <a:off x="228600" y="281940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CB + CC</a:t>
              </a:r>
              <a:endParaRPr lang="zh-TW" altLang="en-US" sz="1200" dirty="0"/>
            </a:p>
          </p:txBody>
        </p:sp>
        <p:sp>
          <p:nvSpPr>
            <p:cNvPr id="127" name="梯形 126"/>
            <p:cNvSpPr/>
            <p:nvPr/>
          </p:nvSpPr>
          <p:spPr bwMode="auto">
            <a:xfrm rot="10800000">
              <a:off x="1638300" y="2316480"/>
              <a:ext cx="1295400" cy="267963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129" name="直線單箭頭接點 128"/>
            <p:cNvCxnSpPr/>
            <p:nvPr/>
          </p:nvCxnSpPr>
          <p:spPr bwMode="auto">
            <a:xfrm>
              <a:off x="2286000" y="259080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0" name="文字方塊 129"/>
            <p:cNvSpPr txBox="1"/>
            <p:nvPr/>
          </p:nvSpPr>
          <p:spPr>
            <a:xfrm>
              <a:off x="1981200" y="225224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mux</a:t>
              </a:r>
              <a:endParaRPr lang="zh-TW" altLang="en-US" dirty="0"/>
            </a:p>
          </p:txBody>
        </p:sp>
        <p:cxnSp>
          <p:nvCxnSpPr>
            <p:cNvPr id="131" name="直線單箭頭接點 130"/>
            <p:cNvCxnSpPr/>
            <p:nvPr/>
          </p:nvCxnSpPr>
          <p:spPr bwMode="auto">
            <a:xfrm>
              <a:off x="1371600" y="2438400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2" name="文字方塊 131"/>
            <p:cNvSpPr txBox="1"/>
            <p:nvPr/>
          </p:nvSpPr>
          <p:spPr>
            <a:xfrm>
              <a:off x="990600" y="228600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CC</a:t>
              </a:r>
              <a:endParaRPr lang="zh-TW" altLang="en-US" sz="1200" dirty="0"/>
            </a:p>
          </p:txBody>
        </p:sp>
        <p:cxnSp>
          <p:nvCxnSpPr>
            <p:cNvPr id="133" name="直線單箭頭接點 132"/>
            <p:cNvCxnSpPr/>
            <p:nvPr/>
          </p:nvCxnSpPr>
          <p:spPr bwMode="auto">
            <a:xfrm>
              <a:off x="1905000" y="1981200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線單箭頭接點 135"/>
            <p:cNvCxnSpPr/>
            <p:nvPr/>
          </p:nvCxnSpPr>
          <p:spPr bwMode="auto">
            <a:xfrm>
              <a:off x="2590800" y="1981200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文字方塊 136"/>
            <p:cNvSpPr txBox="1"/>
            <p:nvPr/>
          </p:nvSpPr>
          <p:spPr>
            <a:xfrm>
              <a:off x="1752600" y="16764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R1</a:t>
              </a:r>
              <a:endParaRPr lang="zh-TW" altLang="en-US" sz="1200" dirty="0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2438400" y="16764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1905000" y="19812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dirty="0"/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2667000" y="19812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667000" y="3352800"/>
            <a:ext cx="2971800" cy="1981200"/>
            <a:chOff x="228600" y="1676400"/>
            <a:chExt cx="2971800" cy="1981200"/>
          </a:xfrm>
        </p:grpSpPr>
        <p:sp>
          <p:nvSpPr>
            <p:cNvPr id="143" name="矩形 142"/>
            <p:cNvSpPr/>
            <p:nvPr/>
          </p:nvSpPr>
          <p:spPr bwMode="auto">
            <a:xfrm>
              <a:off x="1295400" y="2819400"/>
              <a:ext cx="1905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1828800" y="3200400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reg. R1</a:t>
              </a:r>
              <a:endParaRPr lang="zh-TW" altLang="en-US" dirty="0"/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1295400" y="2819400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Load</a:t>
              </a:r>
              <a:endParaRPr lang="zh-TW" altLang="en-US" sz="1200" dirty="0"/>
            </a:p>
          </p:txBody>
        </p:sp>
        <p:cxnSp>
          <p:nvCxnSpPr>
            <p:cNvPr id="146" name="直線單箭頭接點 145"/>
            <p:cNvCxnSpPr>
              <a:stCxn id="147" idx="3"/>
              <a:endCxn id="145" idx="1"/>
            </p:cNvCxnSpPr>
            <p:nvPr/>
          </p:nvCxnSpPr>
          <p:spPr bwMode="auto">
            <a:xfrm>
              <a:off x="986693" y="2957900"/>
              <a:ext cx="30870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7" name="文字方塊 146"/>
            <p:cNvSpPr txBox="1"/>
            <p:nvPr/>
          </p:nvSpPr>
          <p:spPr>
            <a:xfrm>
              <a:off x="228600" y="2819400"/>
              <a:ext cx="758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CA + CC</a:t>
              </a:r>
              <a:endParaRPr lang="zh-TW" altLang="en-US" sz="1200" dirty="0"/>
            </a:p>
          </p:txBody>
        </p:sp>
        <p:sp>
          <p:nvSpPr>
            <p:cNvPr id="148" name="梯形 147"/>
            <p:cNvSpPr/>
            <p:nvPr/>
          </p:nvSpPr>
          <p:spPr bwMode="auto">
            <a:xfrm rot="10800000">
              <a:off x="1638300" y="2316480"/>
              <a:ext cx="1295400" cy="267963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149" name="直線單箭頭接點 148"/>
            <p:cNvCxnSpPr/>
            <p:nvPr/>
          </p:nvCxnSpPr>
          <p:spPr bwMode="auto">
            <a:xfrm>
              <a:off x="2286000" y="259080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0" name="文字方塊 149"/>
            <p:cNvSpPr txBox="1"/>
            <p:nvPr/>
          </p:nvSpPr>
          <p:spPr>
            <a:xfrm>
              <a:off x="1981200" y="225224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mux</a:t>
              </a:r>
              <a:endParaRPr lang="zh-TW" altLang="en-US" dirty="0"/>
            </a:p>
          </p:txBody>
        </p:sp>
        <p:cxnSp>
          <p:nvCxnSpPr>
            <p:cNvPr id="151" name="直線單箭頭接點 150"/>
            <p:cNvCxnSpPr/>
            <p:nvPr/>
          </p:nvCxnSpPr>
          <p:spPr bwMode="auto">
            <a:xfrm>
              <a:off x="1371600" y="2438400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文字方塊 151"/>
            <p:cNvSpPr txBox="1"/>
            <p:nvPr/>
          </p:nvSpPr>
          <p:spPr>
            <a:xfrm>
              <a:off x="990600" y="228600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CC</a:t>
              </a:r>
              <a:endParaRPr lang="zh-TW" altLang="en-US" sz="1200" dirty="0"/>
            </a:p>
          </p:txBody>
        </p:sp>
        <p:cxnSp>
          <p:nvCxnSpPr>
            <p:cNvPr id="153" name="直線單箭頭接點 152"/>
            <p:cNvCxnSpPr/>
            <p:nvPr/>
          </p:nvCxnSpPr>
          <p:spPr bwMode="auto">
            <a:xfrm>
              <a:off x="1905000" y="1981200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線單箭頭接點 153"/>
            <p:cNvCxnSpPr/>
            <p:nvPr/>
          </p:nvCxnSpPr>
          <p:spPr bwMode="auto">
            <a:xfrm>
              <a:off x="2590800" y="1981200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5" name="文字方塊 154"/>
            <p:cNvSpPr txBox="1"/>
            <p:nvPr/>
          </p:nvSpPr>
          <p:spPr>
            <a:xfrm>
              <a:off x="1752600" y="16764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R0</a:t>
              </a:r>
              <a:endParaRPr lang="zh-TW" altLang="en-US" sz="12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2438400" y="16764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1905000" y="19812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2667000" y="19812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</p:grpSp>
      <p:grpSp>
        <p:nvGrpSpPr>
          <p:cNvPr id="179" name="群組 178"/>
          <p:cNvGrpSpPr/>
          <p:nvPr/>
        </p:nvGrpSpPr>
        <p:grpSpPr>
          <a:xfrm>
            <a:off x="5562600" y="5181600"/>
            <a:ext cx="2895600" cy="1371600"/>
            <a:chOff x="5562600" y="5181600"/>
            <a:chExt cx="2895600" cy="1371600"/>
          </a:xfrm>
        </p:grpSpPr>
        <p:sp>
          <p:nvSpPr>
            <p:cNvPr id="160" name="矩形 159"/>
            <p:cNvSpPr/>
            <p:nvPr/>
          </p:nvSpPr>
          <p:spPr bwMode="auto">
            <a:xfrm>
              <a:off x="6553200" y="5715000"/>
              <a:ext cx="1905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086600" y="6096000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reg. R2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6553200" y="5715000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Load</a:t>
              </a:r>
              <a:endParaRPr lang="zh-TW" altLang="en-US" sz="1200" dirty="0"/>
            </a:p>
          </p:txBody>
        </p:sp>
        <p:cxnSp>
          <p:nvCxnSpPr>
            <p:cNvPr id="163" name="直線單箭頭接點 162"/>
            <p:cNvCxnSpPr>
              <a:stCxn id="164" idx="3"/>
              <a:endCxn id="162" idx="1"/>
            </p:cNvCxnSpPr>
            <p:nvPr/>
          </p:nvCxnSpPr>
          <p:spPr bwMode="auto">
            <a:xfrm>
              <a:off x="5990922" y="5853500"/>
              <a:ext cx="56227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4" name="文字方塊 163"/>
            <p:cNvSpPr txBox="1"/>
            <p:nvPr/>
          </p:nvSpPr>
          <p:spPr>
            <a:xfrm>
              <a:off x="5562600" y="571500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CB </a:t>
              </a:r>
              <a:endParaRPr lang="zh-TW" altLang="en-US" sz="1200" dirty="0"/>
            </a:p>
          </p:txBody>
        </p:sp>
        <p:cxnSp>
          <p:nvCxnSpPr>
            <p:cNvPr id="166" name="直線單箭頭接點 165"/>
            <p:cNvCxnSpPr/>
            <p:nvPr/>
          </p:nvCxnSpPr>
          <p:spPr bwMode="auto">
            <a:xfrm>
              <a:off x="7543800" y="548640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6" name="文字方塊 175"/>
            <p:cNvSpPr txBox="1"/>
            <p:nvPr/>
          </p:nvSpPr>
          <p:spPr>
            <a:xfrm>
              <a:off x="7391400" y="51816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R0</a:t>
              </a:r>
              <a:endParaRPr lang="zh-TW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6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RTL design for equation evaluation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Problem Description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use only </a:t>
            </a:r>
            <a:r>
              <a:rPr lang="en-US" altLang="zh-TW" sz="2400" dirty="0" smtClean="0">
                <a:solidFill>
                  <a:schemeClr val="hlink"/>
                </a:solidFill>
              </a:rPr>
              <a:t>one</a:t>
            </a:r>
            <a:r>
              <a:rPr lang="en-US" altLang="zh-TW" sz="2400" dirty="0" smtClean="0"/>
              <a:t> adder to compute Q=</a:t>
            </a:r>
            <a:r>
              <a:rPr lang="en-US" altLang="zh-TW" sz="2400" dirty="0" err="1" smtClean="0"/>
              <a:t>A+B+max</a:t>
            </a:r>
            <a:r>
              <a:rPr lang="en-US" altLang="zh-TW" sz="2400" dirty="0" smtClean="0"/>
              <a:t>{C,D}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You should give: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AutoNum type="alphaLcParenBoth"/>
            </a:pPr>
            <a:r>
              <a:rPr lang="en-US" altLang="zh-TW" sz="2000" dirty="0" smtClean="0"/>
              <a:t>State-transition diagram of the control unit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AutoNum type="alphaLcParenBoth"/>
            </a:pPr>
            <a:r>
              <a:rPr lang="en-US" altLang="zh-TW" sz="2000" dirty="0" smtClean="0"/>
              <a:t>Circuit design of the data path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676400" y="3886200"/>
            <a:ext cx="3810000" cy="1981200"/>
            <a:chOff x="1200" y="2064"/>
            <a:chExt cx="3072" cy="1584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2112" y="2112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Your</a:t>
              </a:r>
            </a:p>
            <a:p>
              <a:pPr algn="ctr"/>
              <a:r>
                <a:rPr lang="en-US" altLang="zh-TW" dirty="0" smtClean="0"/>
                <a:t>Design</a:t>
              </a:r>
              <a:endParaRPr lang="en-US" altLang="zh-TW" dirty="0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1584" y="2064"/>
              <a:ext cx="528" cy="345"/>
              <a:chOff x="1584" y="2055"/>
              <a:chExt cx="528" cy="345"/>
            </a:xfrm>
          </p:grpSpPr>
          <p:sp>
            <p:nvSpPr>
              <p:cNvPr id="15391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2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3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5394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15368" name="Group 11"/>
            <p:cNvGrpSpPr>
              <a:grpSpLocks/>
            </p:cNvGrpSpPr>
            <p:nvPr/>
          </p:nvGrpSpPr>
          <p:grpSpPr bwMode="auto">
            <a:xfrm>
              <a:off x="1584" y="2352"/>
              <a:ext cx="528" cy="345"/>
              <a:chOff x="1584" y="2055"/>
              <a:chExt cx="528" cy="345"/>
            </a:xfrm>
          </p:grpSpPr>
          <p:sp>
            <p:nvSpPr>
              <p:cNvPr id="15387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8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9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5390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15369" name="Group 16"/>
            <p:cNvGrpSpPr>
              <a:grpSpLocks/>
            </p:cNvGrpSpPr>
            <p:nvPr/>
          </p:nvGrpSpPr>
          <p:grpSpPr bwMode="auto">
            <a:xfrm>
              <a:off x="1584" y="2640"/>
              <a:ext cx="528" cy="345"/>
              <a:chOff x="1584" y="2055"/>
              <a:chExt cx="528" cy="345"/>
            </a:xfrm>
          </p:grpSpPr>
          <p:sp>
            <p:nvSpPr>
              <p:cNvPr id="15383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4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5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538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</a:t>
                </a:r>
              </a:p>
            </p:txBody>
          </p:sp>
        </p:grpSp>
        <p:grpSp>
          <p:nvGrpSpPr>
            <p:cNvPr id="15370" name="Group 21"/>
            <p:cNvGrpSpPr>
              <a:grpSpLocks/>
            </p:cNvGrpSpPr>
            <p:nvPr/>
          </p:nvGrpSpPr>
          <p:grpSpPr bwMode="auto">
            <a:xfrm>
              <a:off x="1584" y="2928"/>
              <a:ext cx="528" cy="345"/>
              <a:chOff x="1584" y="2055"/>
              <a:chExt cx="528" cy="345"/>
            </a:xfrm>
          </p:grpSpPr>
          <p:sp>
            <p:nvSpPr>
              <p:cNvPr id="15379" name="Line 2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0" name="Line 2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1" name="Text Box 2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5382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</a:t>
                </a:r>
              </a:p>
            </p:txBody>
          </p:sp>
        </p:grpSp>
        <p:sp>
          <p:nvSpPr>
            <p:cNvPr id="15371" name="Line 26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Oval 27"/>
            <p:cNvSpPr>
              <a:spLocks noChangeArrowheads="1"/>
            </p:cNvSpPr>
            <p:nvPr/>
          </p:nvSpPr>
          <p:spPr bwMode="auto">
            <a:xfrm>
              <a:off x="1200" y="336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START</a:t>
              </a:r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>
              <a:off x="3168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Text Box 30"/>
            <p:cNvSpPr txBox="1">
              <a:spLocks noChangeArrowheads="1"/>
            </p:cNvSpPr>
            <p:nvPr/>
          </p:nvSpPr>
          <p:spPr bwMode="auto">
            <a:xfrm>
              <a:off x="3302" y="27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15376" name="Text Box 31"/>
            <p:cNvSpPr txBox="1">
              <a:spLocks noChangeArrowheads="1"/>
            </p:cNvSpPr>
            <p:nvPr/>
          </p:nvSpPr>
          <p:spPr bwMode="auto">
            <a:xfrm>
              <a:off x="3696" y="26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Q</a:t>
              </a:r>
            </a:p>
          </p:txBody>
        </p:sp>
        <p:sp>
          <p:nvSpPr>
            <p:cNvPr id="15377" name="Line 32"/>
            <p:cNvSpPr>
              <a:spLocks noChangeShapeType="1"/>
            </p:cNvSpPr>
            <p:nvPr/>
          </p:nvSpPr>
          <p:spPr bwMode="auto">
            <a:xfrm>
              <a:off x="3168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Oval 33"/>
            <p:cNvSpPr>
              <a:spLocks noChangeArrowheads="1"/>
            </p:cNvSpPr>
            <p:nvPr/>
          </p:nvSpPr>
          <p:spPr bwMode="auto">
            <a:xfrm>
              <a:off x="3696" y="316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FINISH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(a)</a:t>
            </a:r>
          </a:p>
        </p:txBody>
      </p:sp>
      <p:sp>
        <p:nvSpPr>
          <p:cNvPr id="45" name="橢圓 44"/>
          <p:cNvSpPr/>
          <p:nvPr/>
        </p:nvSpPr>
        <p:spPr bwMode="auto">
          <a:xfrm>
            <a:off x="4419600" y="2050800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4419600" y="2965200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4419600" y="3886200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4419600" y="4794000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3505200" y="5715000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5257800" y="5791200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cxnSp>
        <p:nvCxnSpPr>
          <p:cNvPr id="51" name="圖案 73"/>
          <p:cNvCxnSpPr>
            <a:stCxn id="45" idx="7"/>
            <a:endCxn id="45" idx="1"/>
          </p:cNvCxnSpPr>
          <p:nvPr/>
        </p:nvCxnSpPr>
        <p:spPr bwMode="auto">
          <a:xfrm rot="16200000" flipV="1">
            <a:off x="4838700" y="1833533"/>
            <a:ext cx="12700" cy="592696"/>
          </a:xfrm>
          <a:prstGeom prst="curvedConnector3">
            <a:avLst>
              <a:gd name="adj1" fmla="val 24226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線單箭頭接點 54"/>
          <p:cNvCxnSpPr/>
          <p:nvPr/>
        </p:nvCxnSpPr>
        <p:spPr bwMode="auto">
          <a:xfrm>
            <a:off x="4838700" y="2590800"/>
            <a:ext cx="0" cy="37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838700" y="3505200"/>
            <a:ext cx="0" cy="37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線單箭頭接點 56"/>
          <p:cNvCxnSpPr/>
          <p:nvPr/>
        </p:nvCxnSpPr>
        <p:spPr bwMode="auto">
          <a:xfrm>
            <a:off x="4838700" y="4419600"/>
            <a:ext cx="0" cy="37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stCxn id="48" idx="5"/>
            <a:endCxn id="50" idx="0"/>
          </p:cNvCxnSpPr>
          <p:nvPr/>
        </p:nvCxnSpPr>
        <p:spPr bwMode="auto">
          <a:xfrm>
            <a:off x="5135048" y="5254919"/>
            <a:ext cx="541852" cy="5362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線單箭頭接點 62"/>
          <p:cNvCxnSpPr>
            <a:stCxn id="48" idx="3"/>
            <a:endCxn id="49" idx="0"/>
          </p:cNvCxnSpPr>
          <p:nvPr/>
        </p:nvCxnSpPr>
        <p:spPr bwMode="auto">
          <a:xfrm flipH="1">
            <a:off x="3924300" y="5254919"/>
            <a:ext cx="618052" cy="4600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弧形接點 66"/>
          <p:cNvCxnSpPr>
            <a:stCxn id="49" idx="2"/>
            <a:endCxn id="45" idx="2"/>
          </p:cNvCxnSpPr>
          <p:nvPr/>
        </p:nvCxnSpPr>
        <p:spPr bwMode="auto">
          <a:xfrm rot="10800000" flipH="1">
            <a:off x="3505200" y="2320800"/>
            <a:ext cx="914400" cy="3664200"/>
          </a:xfrm>
          <a:prstGeom prst="curvedConnector3">
            <a:avLst>
              <a:gd name="adj1" fmla="val -25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弧形接點 69"/>
          <p:cNvCxnSpPr>
            <a:stCxn id="50" idx="4"/>
            <a:endCxn id="45" idx="2"/>
          </p:cNvCxnSpPr>
          <p:nvPr/>
        </p:nvCxnSpPr>
        <p:spPr bwMode="auto">
          <a:xfrm rot="5400000" flipH="1">
            <a:off x="3043050" y="3697350"/>
            <a:ext cx="4010400" cy="1257300"/>
          </a:xfrm>
          <a:prstGeom prst="curvedConnector4">
            <a:avLst>
              <a:gd name="adj1" fmla="val -5700"/>
              <a:gd name="adj2" fmla="val 1181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文字方塊 79"/>
          <p:cNvSpPr txBox="1"/>
          <p:nvPr/>
        </p:nvSpPr>
        <p:spPr>
          <a:xfrm>
            <a:off x="4648200" y="21336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S0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648200" y="30480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648200" y="39624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S2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648200" y="48768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S3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486400" y="58674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S4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3713728" y="57912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S5</a:t>
            </a:r>
            <a:endParaRPr lang="zh-TW" alt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4572000" y="1524000"/>
          <a:ext cx="590550" cy="252413"/>
        </p:xfrm>
        <a:graphic>
          <a:graphicData uri="http://schemas.openxmlformats.org/presentationml/2006/ole">
            <p:oleObj spid="_x0000_s65538" name="方程式" r:id="rId3" imgW="507960" imgH="215640" progId="Equation.3">
              <p:embed/>
            </p:oleObj>
          </a:graphicData>
        </a:graphic>
      </p:graphicFrame>
      <p:sp>
        <p:nvSpPr>
          <p:cNvPr id="88" name="文字方塊 87"/>
          <p:cNvSpPr txBox="1"/>
          <p:nvPr/>
        </p:nvSpPr>
        <p:spPr>
          <a:xfrm>
            <a:off x="49530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START</a:t>
            </a:r>
            <a:endParaRPr lang="zh-TW" altLang="en-US" sz="1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5486400" y="5410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R</a:t>
            </a:r>
            <a:endParaRPr lang="zh-TW" altLang="en-US" sz="1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257800" y="3048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 &lt;- A</a:t>
            </a:r>
            <a:endParaRPr lang="zh-TW" altLang="en-US" sz="12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578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 &lt;- Q + B</a:t>
            </a:r>
            <a:endParaRPr lang="zh-TW" altLang="en-US" sz="12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334000" y="4953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Q&lt;-Q</a:t>
            </a:r>
            <a:endParaRPr lang="zh-TW" altLang="en-US" sz="1200" dirty="0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3962400" y="5334000"/>
          <a:ext cx="177800" cy="238125"/>
        </p:xfrm>
        <a:graphic>
          <a:graphicData uri="http://schemas.openxmlformats.org/presentationml/2006/ole">
            <p:oleObj spid="_x0000_s65539" name="方程式" r:id="rId4" imgW="152280" imgH="203040" progId="Equation.3">
              <p:embed/>
            </p:oleObj>
          </a:graphicData>
        </a:graphic>
      </p:graphicFrame>
      <p:sp>
        <p:nvSpPr>
          <p:cNvPr id="95" name="文字方塊 94"/>
          <p:cNvSpPr txBox="1"/>
          <p:nvPr/>
        </p:nvSpPr>
        <p:spPr>
          <a:xfrm>
            <a:off x="6172200" y="6172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Q&lt;-Q + C</a:t>
            </a:r>
            <a:endParaRPr lang="zh-TW" altLang="en-US" sz="12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505200" y="6248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Q&lt;-Q + D</a:t>
            </a:r>
            <a:endParaRPr lang="zh-TW" altLang="en-US" sz="12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562600" y="1524000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(L,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SEL0,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SEL1,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SEL2,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Cin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638800" y="220980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 x, x, x, x)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019800" y="304800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 0, x, x, x)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324600" y="403860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(1, 1, 0, 0, 0)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943600" y="4800600"/>
            <a:ext cx="105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 x, 1, 11, 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019800" y="5105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Adder_out</a:t>
            </a:r>
            <a:r>
              <a:rPr lang="en-US" altLang="zh-TW" sz="1200" dirty="0" smtClean="0"/>
              <a:t> = </a:t>
            </a:r>
            <a:endParaRPr lang="zh-TW" altLang="en-US" sz="1200" dirty="0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926262" y="5105400"/>
          <a:ext cx="693738" cy="252413"/>
        </p:xfrm>
        <a:graphic>
          <a:graphicData uri="http://schemas.openxmlformats.org/presentationml/2006/ole">
            <p:oleObj spid="_x0000_s65541" name="方程式" r:id="rId5" imgW="596880" imgH="215640" progId="Equation.3">
              <p:embed/>
            </p:oleObj>
          </a:graphicData>
        </a:graphic>
      </p:graphicFrame>
      <p:sp>
        <p:nvSpPr>
          <p:cNvPr id="105" name="文字方塊 104"/>
          <p:cNvSpPr txBox="1"/>
          <p:nvPr/>
        </p:nvSpPr>
        <p:spPr>
          <a:xfrm>
            <a:off x="3276600" y="647700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(1, 1, 0, 10, 01)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172200" y="6400800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(1, 1, 0, 01, 1)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(b)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4038600" y="4419600"/>
            <a:ext cx="19050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2000" y="48006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reg. Q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038600" y="44196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Load</a:t>
            </a:r>
            <a:endParaRPr lang="zh-TW" altLang="en-US" sz="1200" dirty="0"/>
          </a:p>
        </p:txBody>
      </p:sp>
      <p:cxnSp>
        <p:nvCxnSpPr>
          <p:cNvPr id="52" name="直線單箭頭接點 51"/>
          <p:cNvCxnSpPr>
            <a:stCxn id="53" idx="3"/>
            <a:endCxn id="44" idx="1"/>
          </p:cNvCxnSpPr>
          <p:nvPr/>
        </p:nvCxnSpPr>
        <p:spPr bwMode="auto">
          <a:xfrm>
            <a:off x="3708244" y="4558100"/>
            <a:ext cx="3303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3429000" y="44196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</a:t>
            </a:r>
            <a:endParaRPr lang="zh-TW" altLang="en-US" sz="1200" dirty="0"/>
          </a:p>
        </p:txBody>
      </p:sp>
      <p:sp>
        <p:nvSpPr>
          <p:cNvPr id="54" name="梯形 53"/>
          <p:cNvSpPr/>
          <p:nvPr/>
        </p:nvSpPr>
        <p:spPr bwMode="auto">
          <a:xfrm rot="10800000">
            <a:off x="4610100" y="2265679"/>
            <a:ext cx="876300" cy="267963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 bwMode="auto">
          <a:xfrm>
            <a:off x="5029200" y="4191000"/>
            <a:ext cx="0" cy="228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文字方塊 59"/>
          <p:cNvSpPr txBox="1"/>
          <p:nvPr/>
        </p:nvSpPr>
        <p:spPr>
          <a:xfrm>
            <a:off x="4800600" y="220345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mux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 bwMode="auto">
          <a:xfrm>
            <a:off x="4343400" y="2387600"/>
            <a:ext cx="30825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文字方塊 61"/>
          <p:cNvSpPr txBox="1"/>
          <p:nvPr/>
        </p:nvSpPr>
        <p:spPr>
          <a:xfrm>
            <a:off x="3886200" y="223760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SEL1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 bwMode="auto">
          <a:xfrm>
            <a:off x="4876800" y="193040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線單箭頭接點 64"/>
          <p:cNvCxnSpPr/>
          <p:nvPr/>
        </p:nvCxnSpPr>
        <p:spPr bwMode="auto">
          <a:xfrm>
            <a:off x="5257800" y="193040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文字方塊 65"/>
          <p:cNvSpPr txBox="1"/>
          <p:nvPr/>
        </p:nvSpPr>
        <p:spPr>
          <a:xfrm>
            <a:off x="4724400" y="1625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Q</a:t>
            </a:r>
            <a:endParaRPr lang="zh-TW" altLang="en-US" sz="12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105400" y="1625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</a:t>
            </a:r>
            <a:endParaRPr lang="zh-TW" altLang="en-US" sz="1200" dirty="0"/>
          </a:p>
        </p:txBody>
      </p:sp>
      <p:sp>
        <p:nvSpPr>
          <p:cNvPr id="73" name="梯形 72"/>
          <p:cNvSpPr/>
          <p:nvPr/>
        </p:nvSpPr>
        <p:spPr bwMode="auto">
          <a:xfrm rot="10800000">
            <a:off x="4389121" y="3901440"/>
            <a:ext cx="1295400" cy="267963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 bwMode="auto">
          <a:xfrm>
            <a:off x="4107180" y="4038600"/>
            <a:ext cx="3303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文字方塊 74"/>
          <p:cNvSpPr txBox="1"/>
          <p:nvPr/>
        </p:nvSpPr>
        <p:spPr>
          <a:xfrm>
            <a:off x="3581400" y="388620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SEL0</a:t>
            </a:r>
            <a:endParaRPr lang="zh-TW" altLang="en-US" sz="1200" dirty="0"/>
          </a:p>
        </p:txBody>
      </p:sp>
      <p:cxnSp>
        <p:nvCxnSpPr>
          <p:cNvPr id="86" name="直線單箭頭接點 85"/>
          <p:cNvCxnSpPr/>
          <p:nvPr/>
        </p:nvCxnSpPr>
        <p:spPr bwMode="auto">
          <a:xfrm>
            <a:off x="4495800" y="3429000"/>
            <a:ext cx="0" cy="457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4762500" y="383286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mux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351020" y="31623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endParaRPr lang="zh-TW" altLang="en-US" sz="1200" dirty="0"/>
          </a:p>
        </p:txBody>
      </p:sp>
      <p:pic>
        <p:nvPicPr>
          <p:cNvPr id="66566" name="Picture 6" descr="https://encrypted-tbn1.gstatic.com/images?q=tbn:ANd9GcRZiNz2N2-gR66t8wuPdVGTsgaew7y-cZNgA2bhQjQ0Cnf53G3W6A"/>
          <p:cNvPicPr>
            <a:picLocks noChangeAspect="1" noChangeArrowheads="1"/>
          </p:cNvPicPr>
          <p:nvPr/>
        </p:nvPicPr>
        <p:blipFill>
          <a:blip r:embed="rId3" cstate="print"/>
          <a:srcRect t="18391" r="28511" b="21838"/>
          <a:stretch>
            <a:fillRect/>
          </a:stretch>
        </p:blipFill>
        <p:spPr bwMode="auto">
          <a:xfrm>
            <a:off x="4889500" y="2590800"/>
            <a:ext cx="1219200" cy="990600"/>
          </a:xfrm>
          <a:prstGeom prst="rect">
            <a:avLst/>
          </a:prstGeom>
          <a:noFill/>
        </p:spPr>
      </p:pic>
      <p:cxnSp>
        <p:nvCxnSpPr>
          <p:cNvPr id="107" name="直線單箭頭接點 106"/>
          <p:cNvCxnSpPr/>
          <p:nvPr/>
        </p:nvCxnSpPr>
        <p:spPr bwMode="auto">
          <a:xfrm>
            <a:off x="5429250" y="3429000"/>
            <a:ext cx="0" cy="457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矩形 108"/>
          <p:cNvSpPr/>
          <p:nvPr/>
        </p:nvSpPr>
        <p:spPr bwMode="auto">
          <a:xfrm>
            <a:off x="5257800" y="30480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5270500" y="291465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+</a:t>
            </a:r>
            <a:endParaRPr lang="zh-TW" altLang="en-US" sz="2400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6019800" y="297180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Cin</a:t>
            </a:r>
            <a:endParaRPr lang="zh-TW" altLang="en-US" sz="12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943600" y="342900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Adder_out</a:t>
            </a:r>
            <a:endParaRPr lang="zh-TW" altLang="en-US" sz="1200" dirty="0"/>
          </a:p>
        </p:txBody>
      </p:sp>
      <p:cxnSp>
        <p:nvCxnSpPr>
          <p:cNvPr id="117" name="直線單箭頭接點 116"/>
          <p:cNvCxnSpPr>
            <a:endCxn id="113" idx="1"/>
          </p:cNvCxnSpPr>
          <p:nvPr/>
        </p:nvCxnSpPr>
        <p:spPr bwMode="auto">
          <a:xfrm flipV="1">
            <a:off x="5410200" y="3567500"/>
            <a:ext cx="533400" cy="139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橢圓 119"/>
          <p:cNvSpPr/>
          <p:nvPr/>
        </p:nvSpPr>
        <p:spPr bwMode="auto">
          <a:xfrm>
            <a:off x="5411085" y="3564741"/>
            <a:ext cx="39600" cy="3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cxnSp>
        <p:nvCxnSpPr>
          <p:cNvPr id="121" name="直線單箭頭接點 120"/>
          <p:cNvCxnSpPr/>
          <p:nvPr/>
        </p:nvCxnSpPr>
        <p:spPr bwMode="auto">
          <a:xfrm>
            <a:off x="5099050" y="253365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梯形 121"/>
          <p:cNvSpPr/>
          <p:nvPr/>
        </p:nvSpPr>
        <p:spPr bwMode="auto">
          <a:xfrm rot="10800000">
            <a:off x="6096000" y="1981200"/>
            <a:ext cx="876300" cy="267963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286500" y="1918971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mux</a:t>
            </a:r>
            <a:endParaRPr lang="zh-TW" altLang="en-US" dirty="0"/>
          </a:p>
        </p:txBody>
      </p:sp>
      <p:cxnSp>
        <p:nvCxnSpPr>
          <p:cNvPr id="126" name="直線單箭頭接點 125"/>
          <p:cNvCxnSpPr/>
          <p:nvPr/>
        </p:nvCxnSpPr>
        <p:spPr bwMode="auto">
          <a:xfrm>
            <a:off x="6216650" y="1645921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線單箭頭接點 126"/>
          <p:cNvCxnSpPr/>
          <p:nvPr/>
        </p:nvCxnSpPr>
        <p:spPr bwMode="auto">
          <a:xfrm>
            <a:off x="6661150" y="1652271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線單箭頭接點 127"/>
          <p:cNvCxnSpPr/>
          <p:nvPr/>
        </p:nvCxnSpPr>
        <p:spPr bwMode="auto">
          <a:xfrm>
            <a:off x="5791200" y="2514600"/>
            <a:ext cx="0" cy="330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圖案 129"/>
          <p:cNvCxnSpPr>
            <a:stCxn id="123" idx="2"/>
          </p:cNvCxnSpPr>
          <p:nvPr/>
        </p:nvCxnSpPr>
        <p:spPr bwMode="auto">
          <a:xfrm rot="5400000">
            <a:off x="6047851" y="2000874"/>
            <a:ext cx="257075" cy="7703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線單箭頭接點 131"/>
          <p:cNvCxnSpPr/>
          <p:nvPr/>
        </p:nvCxnSpPr>
        <p:spPr bwMode="auto">
          <a:xfrm flipH="1">
            <a:off x="6934200" y="2133600"/>
            <a:ext cx="30134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文字方塊 135"/>
          <p:cNvSpPr txBox="1"/>
          <p:nvPr/>
        </p:nvSpPr>
        <p:spPr>
          <a:xfrm>
            <a:off x="7239000" y="198120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SEL2</a:t>
            </a:r>
            <a:endParaRPr lang="zh-TW" altLang="en-US" sz="1200" dirty="0"/>
          </a:p>
        </p:txBody>
      </p:sp>
      <p:cxnSp>
        <p:nvCxnSpPr>
          <p:cNvPr id="137" name="直線單箭頭接點 136"/>
          <p:cNvCxnSpPr/>
          <p:nvPr/>
        </p:nvCxnSpPr>
        <p:spPr bwMode="auto">
          <a:xfrm>
            <a:off x="6438900" y="165100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直線單箭頭接點 137"/>
          <p:cNvCxnSpPr/>
          <p:nvPr/>
        </p:nvCxnSpPr>
        <p:spPr bwMode="auto">
          <a:xfrm>
            <a:off x="6864350" y="165100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文字方塊 138"/>
          <p:cNvSpPr txBox="1"/>
          <p:nvPr/>
        </p:nvSpPr>
        <p:spPr>
          <a:xfrm>
            <a:off x="6096000" y="1371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B</a:t>
            </a:r>
            <a:endParaRPr lang="zh-TW" altLang="en-US" sz="12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324600" y="1371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</a:t>
            </a:r>
            <a:endParaRPr lang="zh-TW" altLang="en-US" sz="12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6553200" y="1371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</a:t>
            </a:r>
            <a:endParaRPr lang="zh-TW" altLang="en-US" sz="12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5486400" y="3581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4495800" y="3581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6858000" y="1371600"/>
          <a:ext cx="192087" cy="238125"/>
        </p:xfrm>
        <a:graphic>
          <a:graphicData uri="http://schemas.openxmlformats.org/presentationml/2006/ole">
            <p:oleObj spid="_x0000_s66567" name="方程式" r:id="rId4" imgW="164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7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Normalization in a floating point unit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Description</a:t>
            </a:r>
            <a:endParaRPr lang="zh-TW" altLang="en-US" dirty="0" smtClean="0"/>
          </a:p>
        </p:txBody>
      </p:sp>
      <p:sp>
        <p:nvSpPr>
          <p:cNvPr id="3076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/>
            <a:r>
              <a:rPr lang="en-US" altLang="zh-TW" smtClean="0"/>
              <a:t>A circuit used in floating-point unit</a:t>
            </a:r>
          </a:p>
          <a:p>
            <a:pPr lvl="1" eaLnBrk="1" hangingPunct="1"/>
            <a:r>
              <a:rPr lang="en-US" altLang="zh-TW" smtClean="0"/>
              <a:t>X=amount of leading 0s if A&gt;=0</a:t>
            </a:r>
          </a:p>
          <a:p>
            <a:pPr lvl="1" eaLnBrk="1" hangingPunct="1"/>
            <a:r>
              <a:rPr lang="en-US" altLang="zh-TW" smtClean="0"/>
              <a:t>X=amount of leading 1s if A&lt;0</a:t>
            </a:r>
            <a:endParaRPr lang="zh-TW" alt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24400" y="4191000"/>
          <a:ext cx="3705225" cy="1066800"/>
        </p:xfrm>
        <a:graphic>
          <a:graphicData uri="http://schemas.openxmlformats.org/presentationml/2006/ole">
            <p:oleObj spid="_x0000_s3074" name="Equation" r:id="rId3" imgW="1676160" imgH="482400" progId="Equation.3">
              <p:embed/>
            </p:oleObj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381000" y="4191000"/>
            <a:ext cx="3810000" cy="1920875"/>
            <a:chOff x="381000" y="4191000"/>
            <a:chExt cx="3810000" cy="1920875"/>
          </a:xfrm>
        </p:grpSpPr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1512094" y="4191000"/>
              <a:ext cx="1309688" cy="19208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dirty="0"/>
                <a:t>Your</a:t>
              </a:r>
            </a:p>
            <a:p>
              <a:pPr algn="ctr"/>
              <a:r>
                <a:rPr lang="en-US" altLang="zh-TW" dirty="0"/>
                <a:t>Design</a:t>
              </a:r>
            </a:p>
          </p:txBody>
        </p:sp>
        <p:sp>
          <p:nvSpPr>
            <p:cNvPr id="3080" name="Line 26"/>
            <p:cNvSpPr>
              <a:spLocks noChangeShapeType="1"/>
            </p:cNvSpPr>
            <p:nvPr/>
          </p:nvSpPr>
          <p:spPr bwMode="auto">
            <a:xfrm>
              <a:off x="1095375" y="5871766"/>
              <a:ext cx="416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" name="Oval 27"/>
            <p:cNvSpPr>
              <a:spLocks noChangeArrowheads="1"/>
            </p:cNvSpPr>
            <p:nvPr/>
          </p:nvSpPr>
          <p:spPr bwMode="auto">
            <a:xfrm>
              <a:off x="381000" y="5751711"/>
              <a:ext cx="714375" cy="300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START</a:t>
              </a:r>
            </a:p>
          </p:txBody>
        </p:sp>
        <p:sp>
          <p:nvSpPr>
            <p:cNvPr id="3086" name="Line 32"/>
            <p:cNvSpPr>
              <a:spLocks noChangeShapeType="1"/>
            </p:cNvSpPr>
            <p:nvPr/>
          </p:nvSpPr>
          <p:spPr bwMode="auto">
            <a:xfrm>
              <a:off x="2821781" y="5691683"/>
              <a:ext cx="6548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7" name="Oval 33"/>
            <p:cNvSpPr>
              <a:spLocks noChangeArrowheads="1"/>
            </p:cNvSpPr>
            <p:nvPr/>
          </p:nvSpPr>
          <p:spPr bwMode="auto">
            <a:xfrm>
              <a:off x="3476625" y="5511601"/>
              <a:ext cx="714375" cy="300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FINISH</a:t>
              </a:r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838200" y="4724400"/>
              <a:ext cx="685800" cy="414754"/>
              <a:chOff x="838200" y="4724400"/>
              <a:chExt cx="685800" cy="414754"/>
            </a:xfrm>
          </p:grpSpPr>
          <p:cxnSp>
            <p:nvCxnSpPr>
              <p:cNvPr id="22" name="直線單箭頭接點 21"/>
              <p:cNvCxnSpPr/>
              <p:nvPr/>
            </p:nvCxnSpPr>
            <p:spPr bwMode="auto">
              <a:xfrm>
                <a:off x="838200" y="4800600"/>
                <a:ext cx="6858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線接點 23"/>
              <p:cNvCxnSpPr/>
              <p:nvPr/>
            </p:nvCxnSpPr>
            <p:spPr bwMode="auto">
              <a:xfrm rot="16200000" flipH="1">
                <a:off x="1028700" y="4762500"/>
                <a:ext cx="152400" cy="762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文字方塊 24"/>
              <p:cNvSpPr txBox="1"/>
              <p:nvPr/>
            </p:nvSpPr>
            <p:spPr>
              <a:xfrm>
                <a:off x="990600" y="48006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n</a:t>
                </a:r>
                <a:endParaRPr lang="zh-TW" altLang="en-US" dirty="0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2819400" y="4724400"/>
              <a:ext cx="685800" cy="414754"/>
              <a:chOff x="838200" y="4724400"/>
              <a:chExt cx="685800" cy="414754"/>
            </a:xfrm>
          </p:grpSpPr>
          <p:cxnSp>
            <p:nvCxnSpPr>
              <p:cNvPr id="28" name="直線單箭頭接點 27"/>
              <p:cNvCxnSpPr/>
              <p:nvPr/>
            </p:nvCxnSpPr>
            <p:spPr bwMode="auto">
              <a:xfrm>
                <a:off x="838200" y="4800600"/>
                <a:ext cx="6858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直線接點 28"/>
              <p:cNvCxnSpPr/>
              <p:nvPr/>
            </p:nvCxnSpPr>
            <p:spPr bwMode="auto">
              <a:xfrm rot="16200000" flipH="1">
                <a:off x="1028700" y="4762500"/>
                <a:ext cx="152400" cy="762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" name="文字方塊 29"/>
              <p:cNvSpPr txBox="1"/>
              <p:nvPr/>
            </p:nvSpPr>
            <p:spPr>
              <a:xfrm>
                <a:off x="990600" y="48006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n</a:t>
                </a:r>
                <a:endParaRPr lang="zh-TW" altLang="en-US" dirty="0"/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533400" y="46482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A</a:t>
              </a:r>
              <a:endParaRPr lang="zh-TW" altLang="en-US" i="1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505200" y="46482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X</a:t>
              </a:r>
              <a:endParaRPr lang="zh-TW" altLang="en-US" i="1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(a)</a:t>
            </a:r>
          </a:p>
        </p:txBody>
      </p:sp>
      <p:sp>
        <p:nvSpPr>
          <p:cNvPr id="45" name="橢圓 44"/>
          <p:cNvSpPr/>
          <p:nvPr/>
        </p:nvSpPr>
        <p:spPr bwMode="auto">
          <a:xfrm>
            <a:off x="3365133" y="2949325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3365133" y="3863725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3365133" y="4784725"/>
            <a:ext cx="8382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cxnSp>
        <p:nvCxnSpPr>
          <p:cNvPr id="51" name="圖案 73"/>
          <p:cNvCxnSpPr>
            <a:stCxn id="45" idx="7"/>
            <a:endCxn id="45" idx="1"/>
          </p:cNvCxnSpPr>
          <p:nvPr/>
        </p:nvCxnSpPr>
        <p:spPr bwMode="auto">
          <a:xfrm rot="16200000" flipV="1">
            <a:off x="3784233" y="2732058"/>
            <a:ext cx="12700" cy="592696"/>
          </a:xfrm>
          <a:prstGeom prst="curvedConnector3">
            <a:avLst>
              <a:gd name="adj1" fmla="val 24226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線單箭頭接點 54"/>
          <p:cNvCxnSpPr/>
          <p:nvPr/>
        </p:nvCxnSpPr>
        <p:spPr bwMode="auto">
          <a:xfrm>
            <a:off x="3784233" y="3489325"/>
            <a:ext cx="0" cy="37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3784233" y="4403725"/>
            <a:ext cx="0" cy="37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弧形接點 66"/>
          <p:cNvCxnSpPr>
            <a:stCxn id="47" idx="2"/>
            <a:endCxn id="45" idx="2"/>
          </p:cNvCxnSpPr>
          <p:nvPr/>
        </p:nvCxnSpPr>
        <p:spPr bwMode="auto">
          <a:xfrm rot="10800000">
            <a:off x="3365133" y="3219325"/>
            <a:ext cx="12700" cy="1835400"/>
          </a:xfrm>
          <a:prstGeom prst="curvedConnector3">
            <a:avLst>
              <a:gd name="adj1" fmla="val 575000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文字方塊 79"/>
          <p:cNvSpPr txBox="1"/>
          <p:nvPr/>
        </p:nvSpPr>
        <p:spPr>
          <a:xfrm>
            <a:off x="3517533" y="303212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Hold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365133" y="394652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prepare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3512003" y="486092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cout</a:t>
            </a:r>
            <a:endParaRPr lang="zh-TW" alt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517533" y="2422525"/>
          <a:ext cx="590550" cy="252413"/>
        </p:xfrm>
        <a:graphic>
          <a:graphicData uri="http://schemas.openxmlformats.org/presentationml/2006/ole">
            <p:oleObj spid="_x0000_s68610" name="方程式" r:id="rId3" imgW="507960" imgH="215640" progId="Equation.3">
              <p:embed/>
            </p:oleObj>
          </a:graphicData>
        </a:graphic>
      </p:graphicFrame>
      <p:sp>
        <p:nvSpPr>
          <p:cNvPr id="88" name="文字方塊 87"/>
          <p:cNvSpPr txBox="1"/>
          <p:nvPr/>
        </p:nvSpPr>
        <p:spPr>
          <a:xfrm>
            <a:off x="3898533" y="348932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START</a:t>
            </a:r>
            <a:endParaRPr lang="zh-TW" altLang="en-US" sz="1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03333" y="394652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 &lt;- A, </a:t>
            </a:r>
          </a:p>
          <a:p>
            <a:r>
              <a:rPr lang="en-US" altLang="zh-TW" sz="1200" dirty="0" smtClean="0"/>
              <a:t>CTR&lt;-0</a:t>
            </a:r>
            <a:endParaRPr lang="zh-TW" altLang="en-US" sz="12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203333" y="493712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Q &lt;- Q &lt;&lt;1,</a:t>
            </a:r>
          </a:p>
          <a:p>
            <a:r>
              <a:rPr lang="en-US" altLang="zh-TW" sz="1200" dirty="0" smtClean="0"/>
              <a:t>CTR&lt;-CTR+1</a:t>
            </a:r>
            <a:endParaRPr lang="zh-TW" altLang="en-US" sz="12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4508133" y="2422525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(CL,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S,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CR,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Cout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4584333" y="310832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 x, 0, 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889133" y="402272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(1, 0, 1, 0)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270133" y="501332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(0, 1, 0, 1)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弧形接點 53"/>
          <p:cNvCxnSpPr>
            <a:stCxn id="47" idx="5"/>
            <a:endCxn id="47" idx="3"/>
          </p:cNvCxnSpPr>
          <p:nvPr/>
        </p:nvCxnSpPr>
        <p:spPr bwMode="auto">
          <a:xfrm rot="5400000">
            <a:off x="3784233" y="4949296"/>
            <a:ext cx="12700" cy="592696"/>
          </a:xfrm>
          <a:prstGeom prst="curvedConnector3">
            <a:avLst>
              <a:gd name="adj1" fmla="val 24226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692158" y="5629275"/>
          <a:ext cx="192088" cy="238125"/>
        </p:xfrm>
        <a:graphic>
          <a:graphicData uri="http://schemas.openxmlformats.org/presentationml/2006/ole">
            <p:oleObj spid="_x0000_s68613" name="方程式" r:id="rId4" imgW="164880" imgH="203040" progId="Equation.3">
              <p:embed/>
            </p:oleObj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286000" y="3962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Answer (b)</a:t>
            </a:r>
          </a:p>
        </p:txBody>
      </p:sp>
      <p:grpSp>
        <p:nvGrpSpPr>
          <p:cNvPr id="48" name="群組 47"/>
          <p:cNvGrpSpPr/>
          <p:nvPr/>
        </p:nvGrpSpPr>
        <p:grpSpPr>
          <a:xfrm>
            <a:off x="1219200" y="2209800"/>
            <a:ext cx="3581401" cy="1916723"/>
            <a:chOff x="792217" y="2501900"/>
            <a:chExt cx="2408183" cy="1384300"/>
          </a:xfrm>
        </p:grpSpPr>
        <p:sp>
          <p:nvSpPr>
            <p:cNvPr id="49" name="矩形 48"/>
            <p:cNvSpPr/>
            <p:nvPr/>
          </p:nvSpPr>
          <p:spPr bwMode="auto">
            <a:xfrm>
              <a:off x="1295400" y="2819400"/>
              <a:ext cx="1905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1863725" y="3082889"/>
              <a:ext cx="773057" cy="244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Shift reg. Q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295400" y="299536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Load</a:t>
              </a:r>
              <a:endParaRPr lang="zh-TW" altLang="en-US" sz="1200" dirty="0"/>
            </a:p>
          </p:txBody>
        </p:sp>
        <p:cxnSp>
          <p:nvCxnSpPr>
            <p:cNvPr id="55" name="直線單箭頭接點 54"/>
            <p:cNvCxnSpPr/>
            <p:nvPr/>
          </p:nvCxnSpPr>
          <p:spPr bwMode="auto">
            <a:xfrm>
              <a:off x="997169" y="3107267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線單箭頭接點 57"/>
            <p:cNvCxnSpPr/>
            <p:nvPr/>
          </p:nvCxnSpPr>
          <p:spPr bwMode="auto">
            <a:xfrm>
              <a:off x="2278117" y="365760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線單箭頭接點 66"/>
            <p:cNvCxnSpPr/>
            <p:nvPr/>
          </p:nvCxnSpPr>
          <p:spPr bwMode="auto">
            <a:xfrm>
              <a:off x="997169" y="3437467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文字方塊 68"/>
            <p:cNvSpPr txBox="1"/>
            <p:nvPr/>
          </p:nvSpPr>
          <p:spPr>
            <a:xfrm>
              <a:off x="792217" y="2997200"/>
              <a:ext cx="1877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</a:t>
              </a:r>
              <a:endParaRPr lang="zh-TW" altLang="en-US" sz="1200" dirty="0"/>
            </a:p>
          </p:txBody>
        </p:sp>
        <p:cxnSp>
          <p:nvCxnSpPr>
            <p:cNvPr id="71" name="直線單箭頭接點 70"/>
            <p:cNvCxnSpPr/>
            <p:nvPr/>
          </p:nvCxnSpPr>
          <p:spPr bwMode="auto">
            <a:xfrm>
              <a:off x="2278117" y="2501900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文字方塊 76"/>
            <p:cNvSpPr txBox="1"/>
            <p:nvPr/>
          </p:nvSpPr>
          <p:spPr>
            <a:xfrm>
              <a:off x="2278117" y="2521979"/>
              <a:ext cx="1759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n</a:t>
              </a:r>
              <a:endParaRPr lang="zh-TW" altLang="en-US" sz="1200" dirty="0"/>
            </a:p>
          </p:txBody>
        </p:sp>
      </p:grpSp>
      <p:cxnSp>
        <p:nvCxnSpPr>
          <p:cNvPr id="99" name="直線單箭頭接點 98"/>
          <p:cNvCxnSpPr/>
          <p:nvPr/>
        </p:nvCxnSpPr>
        <p:spPr bwMode="auto">
          <a:xfrm flipH="1">
            <a:off x="4800600" y="2819400"/>
            <a:ext cx="381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文字方塊 101"/>
          <p:cNvSpPr txBox="1"/>
          <p:nvPr/>
        </p:nvSpPr>
        <p:spPr>
          <a:xfrm>
            <a:off x="1219200" y="3352800"/>
            <a:ext cx="27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</a:t>
            </a:r>
            <a:endParaRPr lang="zh-TW" altLang="en-US" sz="1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286126" y="190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endParaRPr lang="zh-TW" altLang="en-US" sz="1200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5183188" y="2636838"/>
          <a:ext cx="339725" cy="298450"/>
        </p:xfrm>
        <a:graphic>
          <a:graphicData uri="http://schemas.openxmlformats.org/presentationml/2006/ole">
            <p:oleObj spid="_x0000_s69635" name="方程式" r:id="rId3" imgW="291960" imgH="253800" progId="Equation.3">
              <p:embed/>
            </p:oleObj>
          </a:graphicData>
        </a:graphic>
      </p:graphicFrame>
      <p:grpSp>
        <p:nvGrpSpPr>
          <p:cNvPr id="134" name="群組 133"/>
          <p:cNvGrpSpPr/>
          <p:nvPr/>
        </p:nvGrpSpPr>
        <p:grpSpPr>
          <a:xfrm>
            <a:off x="3733800" y="4191000"/>
            <a:ext cx="3657601" cy="1916723"/>
            <a:chOff x="740979" y="2501900"/>
            <a:chExt cx="2459421" cy="1384300"/>
          </a:xfrm>
        </p:grpSpPr>
        <p:sp>
          <p:nvSpPr>
            <p:cNvPr id="135" name="矩形 134"/>
            <p:cNvSpPr/>
            <p:nvPr/>
          </p:nvSpPr>
          <p:spPr bwMode="auto">
            <a:xfrm>
              <a:off x="1295400" y="2819400"/>
              <a:ext cx="1905000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2073165" y="3107267"/>
              <a:ext cx="391487" cy="244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CTR</a:t>
              </a:r>
              <a:endParaRPr lang="zh-TW" altLang="en-US" dirty="0"/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1304596" y="299536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Load</a:t>
              </a:r>
              <a:endParaRPr lang="zh-TW" altLang="en-US" sz="1200" dirty="0"/>
            </a:p>
          </p:txBody>
        </p:sp>
        <p:cxnSp>
          <p:nvCxnSpPr>
            <p:cNvPr id="146" name="直線單箭頭接點 145"/>
            <p:cNvCxnSpPr/>
            <p:nvPr/>
          </p:nvCxnSpPr>
          <p:spPr bwMode="auto">
            <a:xfrm>
              <a:off x="997169" y="3107267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7" name="直線單箭頭接點 146"/>
            <p:cNvCxnSpPr/>
            <p:nvPr/>
          </p:nvCxnSpPr>
          <p:spPr bwMode="auto">
            <a:xfrm>
              <a:off x="2278117" y="365760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直線單箭頭接點 147"/>
            <p:cNvCxnSpPr/>
            <p:nvPr/>
          </p:nvCxnSpPr>
          <p:spPr bwMode="auto">
            <a:xfrm>
              <a:off x="997169" y="3437467"/>
              <a:ext cx="3082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9" name="文字方塊 148"/>
            <p:cNvSpPr txBox="1"/>
            <p:nvPr/>
          </p:nvSpPr>
          <p:spPr>
            <a:xfrm>
              <a:off x="740979" y="2997200"/>
              <a:ext cx="2621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CR</a:t>
              </a:r>
              <a:endParaRPr lang="zh-TW" altLang="en-US" sz="1200" dirty="0"/>
            </a:p>
          </p:txBody>
        </p:sp>
        <p:cxnSp>
          <p:nvCxnSpPr>
            <p:cNvPr id="150" name="直線單箭頭接點 149"/>
            <p:cNvCxnSpPr/>
            <p:nvPr/>
          </p:nvCxnSpPr>
          <p:spPr bwMode="auto">
            <a:xfrm>
              <a:off x="2278117" y="2501900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1" name="文字方塊 150"/>
            <p:cNvSpPr txBox="1"/>
            <p:nvPr/>
          </p:nvSpPr>
          <p:spPr>
            <a:xfrm>
              <a:off x="2175641" y="2832100"/>
              <a:ext cx="153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D</a:t>
              </a:r>
              <a:endParaRPr lang="zh-TW" altLang="en-US" sz="1200" dirty="0"/>
            </a:p>
          </p:txBody>
        </p:sp>
      </p:grpSp>
      <p:sp>
        <p:nvSpPr>
          <p:cNvPr id="153" name="文字方塊 152"/>
          <p:cNvSpPr txBox="1"/>
          <p:nvPr/>
        </p:nvSpPr>
        <p:spPr>
          <a:xfrm>
            <a:off x="3657600" y="533400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Cout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876926" y="3886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1981200" y="335280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Shift</a:t>
            </a:r>
            <a:endParaRPr lang="zh-TW" altLang="en-US" sz="12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4479678" y="26670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SI</a:t>
            </a:r>
            <a:endParaRPr lang="zh-TW" altLang="en-US" sz="12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4572000" y="533146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Cout</a:t>
            </a:r>
            <a:endParaRPr lang="zh-TW" altLang="en-US" sz="1200" dirty="0"/>
          </a:p>
        </p:txBody>
      </p:sp>
      <p:pic>
        <p:nvPicPr>
          <p:cNvPr id="159" name="Picture 2" descr="http://1.bp.blogspot.com/_-VwjFK-ofUU/S78Kuz2kKZI/AAAAAAAAA_s/dqtVZThzb8k/s320/gate+xor.png"/>
          <p:cNvPicPr>
            <a:picLocks noChangeAspect="1" noChangeArrowheads="1"/>
          </p:cNvPicPr>
          <p:nvPr/>
        </p:nvPicPr>
        <p:blipFill>
          <a:blip r:embed="rId4" cstate="print"/>
          <a:srcRect l="12500" r="12500"/>
          <a:stretch>
            <a:fillRect/>
          </a:stretch>
        </p:blipFill>
        <p:spPr bwMode="auto">
          <a:xfrm>
            <a:off x="6324600" y="2438400"/>
            <a:ext cx="1305402" cy="710871"/>
          </a:xfrm>
          <a:prstGeom prst="rect">
            <a:avLst/>
          </a:prstGeom>
          <a:noFill/>
        </p:spPr>
      </p:pic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5900738" y="2452688"/>
          <a:ext cx="323850" cy="269875"/>
        </p:xfrm>
        <a:graphic>
          <a:graphicData uri="http://schemas.openxmlformats.org/presentationml/2006/ole">
            <p:oleObj spid="_x0000_s69638" name="Equation" r:id="rId5" imgW="279360" imgH="228600" progId="Equation.3">
              <p:embed/>
            </p:oleObj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5884863" y="2909888"/>
          <a:ext cx="355600" cy="268287"/>
        </p:xfrm>
        <a:graphic>
          <a:graphicData uri="http://schemas.openxmlformats.org/presentationml/2006/ole">
            <p:oleObj spid="_x0000_s69639" name="Equation" r:id="rId6" imgW="304560" imgH="228600" progId="Equation.3">
              <p:embed/>
            </p:oleObj>
          </a:graphicData>
        </a:graphic>
      </p:graphicFrame>
      <p:sp>
        <p:nvSpPr>
          <p:cNvPr id="160" name="文字方塊 159"/>
          <p:cNvSpPr txBox="1"/>
          <p:nvPr/>
        </p:nvSpPr>
        <p:spPr>
          <a:xfrm>
            <a:off x="3429000" y="3810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</a:t>
            </a:r>
            <a:endParaRPr lang="zh-TW" altLang="en-US" sz="12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3286126" y="4114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Q</a:t>
            </a:r>
            <a:endParaRPr lang="zh-TW" altLang="en-US" sz="12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6019800" y="579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</a:t>
            </a:r>
            <a:endParaRPr lang="zh-TW" altLang="en-US" sz="12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5876926" y="6096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X</a:t>
            </a:r>
            <a:endParaRPr lang="zh-TW" altLang="en-US" sz="12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7696200" y="2667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</a:t>
            </a:r>
            <a:endParaRPr lang="zh-TW" altLang="en-US" sz="1200" dirty="0"/>
          </a:p>
        </p:txBody>
      </p:sp>
      <p:cxnSp>
        <p:nvCxnSpPr>
          <p:cNvPr id="179" name="直線單箭頭接點 178"/>
          <p:cNvCxnSpPr>
            <a:stCxn id="159" idx="3"/>
            <a:endCxn id="164" idx="1"/>
          </p:cNvCxnSpPr>
          <p:nvPr/>
        </p:nvCxnSpPr>
        <p:spPr bwMode="auto">
          <a:xfrm>
            <a:off x="7630002" y="2793836"/>
            <a:ext cx="66198" cy="11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Description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80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Draw the timing waveform to show how the circuit</a:t>
            </a:r>
          </a:p>
        </p:txBody>
      </p:sp>
      <p:pic>
        <p:nvPicPr>
          <p:cNvPr id="1087" name="Picture 63" descr="C:\Users\odie\Documents\sandbox\my_dropbox\Dropbox\rsync_wspace\comp_org\lectures\midterm\midterm-2012\seq_c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743200"/>
            <a:ext cx="4724400" cy="3363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Description (cont’d)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Fill in the timing waveform</a:t>
            </a:r>
          </a:p>
        </p:txBody>
      </p:sp>
      <p:grpSp>
        <p:nvGrpSpPr>
          <p:cNvPr id="2" name="群組 53"/>
          <p:cNvGrpSpPr/>
          <p:nvPr/>
        </p:nvGrpSpPr>
        <p:grpSpPr>
          <a:xfrm>
            <a:off x="1676400" y="2667000"/>
            <a:ext cx="4495800" cy="2395954"/>
            <a:chOff x="1447800" y="3048000"/>
            <a:chExt cx="4495800" cy="2395954"/>
          </a:xfrm>
        </p:grpSpPr>
        <p:grpSp>
          <p:nvGrpSpPr>
            <p:cNvPr id="3" name="群組 14"/>
            <p:cNvGrpSpPr/>
            <p:nvPr/>
          </p:nvGrpSpPr>
          <p:grpSpPr>
            <a:xfrm>
              <a:off x="22098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6" name="直線接點 5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直線接點 7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直線接點 9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線接點 11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群組 15"/>
            <p:cNvGrpSpPr/>
            <p:nvPr/>
          </p:nvGrpSpPr>
          <p:grpSpPr>
            <a:xfrm>
              <a:off x="28956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17" name="直線接點 16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線接點 18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線接點 19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群組 20"/>
            <p:cNvGrpSpPr/>
            <p:nvPr/>
          </p:nvGrpSpPr>
          <p:grpSpPr>
            <a:xfrm>
              <a:off x="35814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22" name="直線接點 21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線接點 23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群組 25"/>
            <p:cNvGrpSpPr/>
            <p:nvPr/>
          </p:nvGrpSpPr>
          <p:grpSpPr>
            <a:xfrm>
              <a:off x="42672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27" name="直線接點 26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線接點 27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線接點 28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線接點 29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30"/>
            <p:cNvGrpSpPr/>
            <p:nvPr/>
          </p:nvGrpSpPr>
          <p:grpSpPr>
            <a:xfrm>
              <a:off x="49530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32" name="直線接點 31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線接點 33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線接點 34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圓角矩形 35"/>
            <p:cNvSpPr/>
            <p:nvPr/>
          </p:nvSpPr>
          <p:spPr bwMode="auto">
            <a:xfrm>
              <a:off x="2514600" y="41148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8" name="圓角矩形 37"/>
            <p:cNvSpPr/>
            <p:nvPr/>
          </p:nvSpPr>
          <p:spPr bwMode="auto">
            <a:xfrm>
              <a:off x="25146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9" name="圓角矩形 38"/>
            <p:cNvSpPr/>
            <p:nvPr/>
          </p:nvSpPr>
          <p:spPr bwMode="auto">
            <a:xfrm>
              <a:off x="25146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0" name="圓角矩形 39"/>
            <p:cNvSpPr/>
            <p:nvPr/>
          </p:nvSpPr>
          <p:spPr bwMode="auto">
            <a:xfrm>
              <a:off x="32004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 bwMode="auto">
            <a:xfrm>
              <a:off x="32004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 bwMode="auto">
            <a:xfrm>
              <a:off x="38862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3" name="圓角矩形 42"/>
            <p:cNvSpPr/>
            <p:nvPr/>
          </p:nvSpPr>
          <p:spPr bwMode="auto">
            <a:xfrm>
              <a:off x="38862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4" name="圓角矩形 43"/>
            <p:cNvSpPr/>
            <p:nvPr/>
          </p:nvSpPr>
          <p:spPr bwMode="auto">
            <a:xfrm>
              <a:off x="45720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5" name="圓角矩形 44"/>
            <p:cNvSpPr/>
            <p:nvPr/>
          </p:nvSpPr>
          <p:spPr bwMode="auto">
            <a:xfrm>
              <a:off x="45720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447800" y="4114800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D[1:0]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752600" y="47244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752600" y="51054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49" name="圓角矩形 48"/>
            <p:cNvSpPr/>
            <p:nvPr/>
          </p:nvSpPr>
          <p:spPr bwMode="auto">
            <a:xfrm>
              <a:off x="3200400" y="4114800"/>
              <a:ext cx="27432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???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11" name="群組 52"/>
            <p:cNvGrpSpPr/>
            <p:nvPr/>
          </p:nvGrpSpPr>
          <p:grpSpPr>
            <a:xfrm>
              <a:off x="4114800" y="3048000"/>
              <a:ext cx="1008954" cy="338554"/>
              <a:chOff x="4114800" y="2895600"/>
              <a:chExt cx="1008954" cy="338554"/>
            </a:xfrm>
          </p:grpSpPr>
          <p:cxnSp>
            <p:nvCxnSpPr>
              <p:cNvPr id="51" name="直線單箭頭接點 50"/>
              <p:cNvCxnSpPr/>
              <p:nvPr/>
            </p:nvCxnSpPr>
            <p:spPr bwMode="auto">
              <a:xfrm>
                <a:off x="4114800" y="3048000"/>
                <a:ext cx="381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2" name="文字方塊 51"/>
              <p:cNvSpPr txBox="1"/>
              <p:nvPr/>
            </p:nvSpPr>
            <p:spPr>
              <a:xfrm>
                <a:off x="4572000" y="289560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Solution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Fill in the timing waveform</a:t>
            </a:r>
          </a:p>
        </p:txBody>
      </p:sp>
      <p:grpSp>
        <p:nvGrpSpPr>
          <p:cNvPr id="54" name="群組 53"/>
          <p:cNvGrpSpPr/>
          <p:nvPr/>
        </p:nvGrpSpPr>
        <p:grpSpPr>
          <a:xfrm>
            <a:off x="1676400" y="2667000"/>
            <a:ext cx="4495800" cy="2395954"/>
            <a:chOff x="1447800" y="3048000"/>
            <a:chExt cx="4495800" cy="2395954"/>
          </a:xfrm>
        </p:grpSpPr>
        <p:grpSp>
          <p:nvGrpSpPr>
            <p:cNvPr id="15" name="群組 14"/>
            <p:cNvGrpSpPr/>
            <p:nvPr/>
          </p:nvGrpSpPr>
          <p:grpSpPr>
            <a:xfrm>
              <a:off x="22098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6" name="直線接點 5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直線接點 7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直線接點 9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線接點 11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" name="群組 15"/>
            <p:cNvGrpSpPr/>
            <p:nvPr/>
          </p:nvGrpSpPr>
          <p:grpSpPr>
            <a:xfrm>
              <a:off x="28956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17" name="直線接點 16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線接點 18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線接點 19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群組 20"/>
            <p:cNvGrpSpPr/>
            <p:nvPr/>
          </p:nvGrpSpPr>
          <p:grpSpPr>
            <a:xfrm>
              <a:off x="35814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22" name="直線接點 21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線接點 23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群組 25"/>
            <p:cNvGrpSpPr/>
            <p:nvPr/>
          </p:nvGrpSpPr>
          <p:grpSpPr>
            <a:xfrm>
              <a:off x="42672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27" name="直線接點 26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線接點 27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線接點 28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線接點 29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群組 30"/>
            <p:cNvGrpSpPr/>
            <p:nvPr/>
          </p:nvGrpSpPr>
          <p:grpSpPr>
            <a:xfrm>
              <a:off x="4953000" y="3505200"/>
              <a:ext cx="687388" cy="382588"/>
              <a:chOff x="1371600" y="2971800"/>
              <a:chExt cx="687388" cy="382588"/>
            </a:xfrm>
          </p:grpSpPr>
          <p:cxnSp>
            <p:nvCxnSpPr>
              <p:cNvPr id="32" name="直線接點 31"/>
              <p:cNvCxnSpPr/>
              <p:nvPr/>
            </p:nvCxnSpPr>
            <p:spPr bwMode="auto">
              <a:xfrm>
                <a:off x="1371600" y="3352800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 rot="5400000" flipH="1" flipV="1">
                <a:off x="1485900" y="31623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線接點 33"/>
              <p:cNvCxnSpPr/>
              <p:nvPr/>
            </p:nvCxnSpPr>
            <p:spPr bwMode="auto">
              <a:xfrm>
                <a:off x="1676400" y="29718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線接點 34"/>
              <p:cNvCxnSpPr/>
              <p:nvPr/>
            </p:nvCxnSpPr>
            <p:spPr bwMode="auto">
              <a:xfrm rot="5400000">
                <a:off x="1867694" y="3161506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圓角矩形 35"/>
            <p:cNvSpPr/>
            <p:nvPr/>
          </p:nvSpPr>
          <p:spPr bwMode="auto">
            <a:xfrm>
              <a:off x="2514600" y="41148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8" name="圓角矩形 37"/>
            <p:cNvSpPr/>
            <p:nvPr/>
          </p:nvSpPr>
          <p:spPr bwMode="auto">
            <a:xfrm>
              <a:off x="25146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9" name="圓角矩形 38"/>
            <p:cNvSpPr/>
            <p:nvPr/>
          </p:nvSpPr>
          <p:spPr bwMode="auto">
            <a:xfrm>
              <a:off x="25146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0" name="圓角矩形 39"/>
            <p:cNvSpPr/>
            <p:nvPr/>
          </p:nvSpPr>
          <p:spPr bwMode="auto">
            <a:xfrm>
              <a:off x="32004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 bwMode="auto">
            <a:xfrm>
              <a:off x="32004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 bwMode="auto">
            <a:xfrm>
              <a:off x="38862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3" name="圓角矩形 42"/>
            <p:cNvSpPr/>
            <p:nvPr/>
          </p:nvSpPr>
          <p:spPr bwMode="auto">
            <a:xfrm>
              <a:off x="38862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4" name="圓角矩形 43"/>
            <p:cNvSpPr/>
            <p:nvPr/>
          </p:nvSpPr>
          <p:spPr bwMode="auto">
            <a:xfrm>
              <a:off x="4572000" y="46482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5" name="圓角矩形 44"/>
            <p:cNvSpPr/>
            <p:nvPr/>
          </p:nvSpPr>
          <p:spPr bwMode="auto">
            <a:xfrm>
              <a:off x="4572000" y="5105400"/>
              <a:ext cx="6858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447800" y="4114800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D[1:0]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752600" y="47244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752600" y="51054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49" name="圓角矩形 48"/>
            <p:cNvSpPr/>
            <p:nvPr/>
          </p:nvSpPr>
          <p:spPr bwMode="auto">
            <a:xfrm>
              <a:off x="3200400" y="4114800"/>
              <a:ext cx="2743200" cy="30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4114800" y="3048000"/>
              <a:ext cx="1008954" cy="338554"/>
              <a:chOff x="4114800" y="2895600"/>
              <a:chExt cx="1008954" cy="338554"/>
            </a:xfrm>
          </p:grpSpPr>
          <p:cxnSp>
            <p:nvCxnSpPr>
              <p:cNvPr id="51" name="直線單箭頭接點 50"/>
              <p:cNvCxnSpPr/>
              <p:nvPr/>
            </p:nvCxnSpPr>
            <p:spPr bwMode="auto">
              <a:xfrm>
                <a:off x="4114800" y="3048000"/>
                <a:ext cx="381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2" name="文字方塊 51"/>
              <p:cNvSpPr txBox="1"/>
              <p:nvPr/>
            </p:nvSpPr>
            <p:spPr>
              <a:xfrm>
                <a:off x="4572000" y="289560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</p:grpSp>
      <p:sp>
        <p:nvSpPr>
          <p:cNvPr id="50" name="圓角矩形 49"/>
          <p:cNvSpPr/>
          <p:nvPr/>
        </p:nvSpPr>
        <p:spPr bwMode="auto">
          <a:xfrm>
            <a:off x="3429000" y="3733800"/>
            <a:ext cx="685800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cs typeface="新細明體" charset="-120"/>
              </a:rPr>
              <a:t>11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55" name="圓角矩形 54"/>
          <p:cNvSpPr/>
          <p:nvPr/>
        </p:nvSpPr>
        <p:spPr bwMode="auto">
          <a:xfrm>
            <a:off x="4114800" y="3733800"/>
            <a:ext cx="685800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cs typeface="新細明體" charset="-120"/>
              </a:rPr>
              <a:t>01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56" name="圓角矩形 55"/>
          <p:cNvSpPr/>
          <p:nvPr/>
        </p:nvSpPr>
        <p:spPr bwMode="auto">
          <a:xfrm>
            <a:off x="4800600" y="3733800"/>
            <a:ext cx="685800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cs typeface="新細明體" charset="-120"/>
              </a:rPr>
              <a:t>00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  <p:sp>
        <p:nvSpPr>
          <p:cNvPr id="57" name="圓角矩形 56"/>
          <p:cNvSpPr/>
          <p:nvPr/>
        </p:nvSpPr>
        <p:spPr bwMode="auto">
          <a:xfrm>
            <a:off x="5486400" y="3733800"/>
            <a:ext cx="685800" cy="304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rPr>
              <a:t>00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新細明體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Sequential circuit design to realize a state-transition diagram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2017713"/>
            <a:ext cx="8421688" cy="649287"/>
          </a:xfrm>
        </p:spPr>
        <p:txBody>
          <a:bodyPr/>
          <a:lstStyle/>
          <a:p>
            <a:r>
              <a:rPr lang="en-US" altLang="zh-TW" sz="2800" dirty="0" smtClean="0"/>
              <a:t>Design a circuit to realize the state-transition diagram</a:t>
            </a:r>
            <a:endParaRPr lang="zh-TW" altLang="en-US" sz="28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2514600" y="2895600"/>
            <a:ext cx="2209800" cy="2768600"/>
            <a:chOff x="1600200" y="2667000"/>
            <a:chExt cx="2209800" cy="2768600"/>
          </a:xfrm>
        </p:grpSpPr>
        <p:sp>
          <p:nvSpPr>
            <p:cNvPr id="4" name="橢圓 3"/>
            <p:cNvSpPr/>
            <p:nvPr/>
          </p:nvSpPr>
          <p:spPr bwMode="auto">
            <a:xfrm>
              <a:off x="1600200" y="3276600"/>
              <a:ext cx="6858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A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3124200" y="3276600"/>
              <a:ext cx="6858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B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3124200" y="4267200"/>
              <a:ext cx="6858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C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1600200" y="4267200"/>
              <a:ext cx="6858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D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aphicFrame>
          <p:nvGraphicFramePr>
            <p:cNvPr id="8" name="物件 7"/>
            <p:cNvGraphicFramePr>
              <a:graphicFrameLocks noChangeAspect="1"/>
            </p:cNvGraphicFramePr>
            <p:nvPr/>
          </p:nvGraphicFramePr>
          <p:xfrm>
            <a:off x="2514600" y="3124200"/>
            <a:ext cx="317500" cy="294821"/>
          </p:xfrm>
          <a:graphic>
            <a:graphicData uri="http://schemas.openxmlformats.org/presentationml/2006/ole">
              <p:oleObj spid="_x0000_s27650" name="Equation" r:id="rId3" imgW="177480" imgH="164880" progId="Equation.3">
                <p:embed/>
              </p:oleObj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1752600" y="2667000"/>
            <a:ext cx="317500" cy="363537"/>
          </p:xfrm>
          <a:graphic>
            <a:graphicData uri="http://schemas.openxmlformats.org/presentationml/2006/ole">
              <p:oleObj spid="_x0000_s27651" name="Equation" r:id="rId4" imgW="177480" imgH="203040" progId="Equation.3">
                <p:embed/>
              </p:oleObj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3352800" y="2667000"/>
            <a:ext cx="249237" cy="295275"/>
          </p:xfrm>
          <a:graphic>
            <a:graphicData uri="http://schemas.openxmlformats.org/presentationml/2006/ole">
              <p:oleObj spid="_x0000_s27652" name="Equation" r:id="rId5" imgW="139680" imgH="164880" progId="Equation.3">
                <p:embed/>
              </p:oleObj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3505200" y="3810000"/>
            <a:ext cx="249237" cy="363538"/>
          </p:xfrm>
          <a:graphic>
            <a:graphicData uri="http://schemas.openxmlformats.org/presentationml/2006/ole">
              <p:oleObj spid="_x0000_s27653" name="Equation" r:id="rId6" imgW="139680" imgH="203040" progId="Equation.3">
                <p:embed/>
              </p:oleObj>
            </a:graphicData>
          </a:graphic>
        </p:graphicFrame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2362200" y="4572000"/>
            <a:ext cx="723900" cy="295275"/>
          </p:xfrm>
          <a:graphic>
            <a:graphicData uri="http://schemas.openxmlformats.org/presentationml/2006/ole">
              <p:oleObj spid="_x0000_s27654" name="Equation" r:id="rId7" imgW="406080" imgH="164880" progId="Equation.3">
                <p:embed/>
              </p:oleObj>
            </a:graphicData>
          </a:graphic>
        </p:graphicFrame>
        <p:cxnSp>
          <p:nvCxnSpPr>
            <p:cNvPr id="14" name="弧形接點 13"/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1943100" y="3101088"/>
              <a:ext cx="1588" cy="484934"/>
            </a:xfrm>
            <a:prstGeom prst="curvedConnector3">
              <a:avLst>
                <a:gd name="adj1" fmla="val 1861177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/>
            <p:cNvCxnSpPr>
              <a:stCxn id="4" idx="6"/>
              <a:endCxn id="5" idx="2"/>
            </p:cNvCxnSpPr>
            <p:nvPr/>
          </p:nvCxnSpPr>
          <p:spPr bwMode="auto">
            <a:xfrm>
              <a:off x="2286000" y="3505200"/>
              <a:ext cx="838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弧形接點 20"/>
            <p:cNvCxnSpPr>
              <a:stCxn id="5" idx="7"/>
              <a:endCxn id="5" idx="1"/>
            </p:cNvCxnSpPr>
            <p:nvPr/>
          </p:nvCxnSpPr>
          <p:spPr bwMode="auto">
            <a:xfrm rot="16200000" flipV="1">
              <a:off x="3467100" y="3101088"/>
              <a:ext cx="1588" cy="484934"/>
            </a:xfrm>
            <a:prstGeom prst="curvedConnector3">
              <a:avLst>
                <a:gd name="adj1" fmla="val 2225624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/>
            <p:cNvCxnSpPr>
              <a:stCxn id="5" idx="4"/>
              <a:endCxn id="6" idx="0"/>
            </p:cNvCxnSpPr>
            <p:nvPr/>
          </p:nvCxnSpPr>
          <p:spPr bwMode="auto">
            <a:xfrm rot="5400000">
              <a:off x="3200400" y="40005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弧形接點 26"/>
            <p:cNvCxnSpPr>
              <a:stCxn id="6" idx="5"/>
              <a:endCxn id="6" idx="3"/>
            </p:cNvCxnSpPr>
            <p:nvPr/>
          </p:nvCxnSpPr>
          <p:spPr bwMode="auto">
            <a:xfrm rot="5400000">
              <a:off x="3467100" y="4414978"/>
              <a:ext cx="1588" cy="484934"/>
            </a:xfrm>
            <a:prstGeom prst="curvedConnector3">
              <a:avLst>
                <a:gd name="adj1" fmla="val 1861177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3254375" y="5072063"/>
            <a:ext cx="498475" cy="363537"/>
          </p:xfrm>
          <a:graphic>
            <a:graphicData uri="http://schemas.openxmlformats.org/presentationml/2006/ole">
              <p:oleObj spid="_x0000_s27655" name="Equation" r:id="rId8" imgW="279360" imgH="203040" progId="Equation.3">
                <p:embed/>
              </p:oleObj>
            </a:graphicData>
          </a:graphic>
        </p:graphicFrame>
        <p:cxnSp>
          <p:nvCxnSpPr>
            <p:cNvPr id="30" name="直線單箭頭接點 29"/>
            <p:cNvCxnSpPr>
              <a:stCxn id="6" idx="2"/>
              <a:endCxn id="7" idx="6"/>
            </p:cNvCxnSpPr>
            <p:nvPr/>
          </p:nvCxnSpPr>
          <p:spPr bwMode="auto">
            <a:xfrm rot="10800000">
              <a:off x="2286000" y="4495800"/>
              <a:ext cx="838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7" idx="0"/>
              <a:endCxn id="4" idx="4"/>
            </p:cNvCxnSpPr>
            <p:nvPr/>
          </p:nvCxnSpPr>
          <p:spPr bwMode="auto">
            <a:xfrm rot="5400000" flipH="1" flipV="1">
              <a:off x="1676400" y="40005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Solution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381000" y="1828800"/>
            <a:ext cx="2989500" cy="2768600"/>
            <a:chOff x="448350" y="2438400"/>
            <a:chExt cx="2989500" cy="2768600"/>
          </a:xfrm>
        </p:grpSpPr>
        <p:grpSp>
          <p:nvGrpSpPr>
            <p:cNvPr id="53" name="群組 52"/>
            <p:cNvGrpSpPr/>
            <p:nvPr/>
          </p:nvGrpSpPr>
          <p:grpSpPr>
            <a:xfrm>
              <a:off x="838200" y="2438400"/>
              <a:ext cx="2209800" cy="2768600"/>
              <a:chOff x="1600200" y="2667000"/>
              <a:chExt cx="2209800" cy="2768600"/>
            </a:xfrm>
          </p:grpSpPr>
          <p:sp>
            <p:nvSpPr>
              <p:cNvPr id="54" name="橢圓 53"/>
              <p:cNvSpPr/>
              <p:nvPr/>
            </p:nvSpPr>
            <p:spPr bwMode="auto">
              <a:xfrm>
                <a:off x="1600200" y="3276600"/>
                <a:ext cx="685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A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 bwMode="auto">
              <a:xfrm>
                <a:off x="3124200" y="3276600"/>
                <a:ext cx="685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 bwMode="auto">
              <a:xfrm>
                <a:off x="3124200" y="4267200"/>
                <a:ext cx="685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60" name="橢圓 59"/>
              <p:cNvSpPr/>
              <p:nvPr/>
            </p:nvSpPr>
            <p:spPr bwMode="auto">
              <a:xfrm>
                <a:off x="1600200" y="4267200"/>
                <a:ext cx="685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D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graphicFrame>
            <p:nvGraphicFramePr>
              <p:cNvPr id="61" name="物件 60"/>
              <p:cNvGraphicFramePr>
                <a:graphicFrameLocks noChangeAspect="1"/>
              </p:cNvGraphicFramePr>
              <p:nvPr/>
            </p:nvGraphicFramePr>
            <p:xfrm>
              <a:off x="2514600" y="3124200"/>
              <a:ext cx="317500" cy="294821"/>
            </p:xfrm>
            <a:graphic>
              <a:graphicData uri="http://schemas.openxmlformats.org/presentationml/2006/ole">
                <p:oleObj spid="_x0000_s55298" name="Equation" r:id="rId3" imgW="177480" imgH="164880" progId="Equation.3">
                  <p:embed/>
                </p:oleObj>
              </a:graphicData>
            </a:graphic>
          </p:graphicFrame>
          <p:graphicFrame>
            <p:nvGraphicFramePr>
              <p:cNvPr id="62" name="Object 3"/>
              <p:cNvGraphicFramePr>
                <a:graphicFrameLocks noChangeAspect="1"/>
              </p:cNvGraphicFramePr>
              <p:nvPr/>
            </p:nvGraphicFramePr>
            <p:xfrm>
              <a:off x="1752600" y="2667000"/>
              <a:ext cx="317500" cy="363537"/>
            </p:xfrm>
            <a:graphic>
              <a:graphicData uri="http://schemas.openxmlformats.org/presentationml/2006/ole">
                <p:oleObj spid="_x0000_s55299" name="Equation" r:id="rId4" imgW="177480" imgH="203040" progId="Equation.3">
                  <p:embed/>
                </p:oleObj>
              </a:graphicData>
            </a:graphic>
          </p:graphicFrame>
          <p:graphicFrame>
            <p:nvGraphicFramePr>
              <p:cNvPr id="63" name="Object 4"/>
              <p:cNvGraphicFramePr>
                <a:graphicFrameLocks noChangeAspect="1"/>
              </p:cNvGraphicFramePr>
              <p:nvPr/>
            </p:nvGraphicFramePr>
            <p:xfrm>
              <a:off x="3352800" y="2667000"/>
              <a:ext cx="249237" cy="295275"/>
            </p:xfrm>
            <a:graphic>
              <a:graphicData uri="http://schemas.openxmlformats.org/presentationml/2006/ole">
                <p:oleObj spid="_x0000_s55300" name="Equation" r:id="rId5" imgW="139680" imgH="164880" progId="Equation.3">
                  <p:embed/>
                </p:oleObj>
              </a:graphicData>
            </a:graphic>
          </p:graphicFrame>
          <p:graphicFrame>
            <p:nvGraphicFramePr>
              <p:cNvPr id="64" name="Object 5"/>
              <p:cNvGraphicFramePr>
                <a:graphicFrameLocks noChangeAspect="1"/>
              </p:cNvGraphicFramePr>
              <p:nvPr/>
            </p:nvGraphicFramePr>
            <p:xfrm>
              <a:off x="3505200" y="3810000"/>
              <a:ext cx="249237" cy="363538"/>
            </p:xfrm>
            <a:graphic>
              <a:graphicData uri="http://schemas.openxmlformats.org/presentationml/2006/ole">
                <p:oleObj spid="_x0000_s55301" name="Equation" r:id="rId6" imgW="139680" imgH="203040" progId="Equation.3">
                  <p:embed/>
                </p:oleObj>
              </a:graphicData>
            </a:graphic>
          </p:graphicFrame>
          <p:graphicFrame>
            <p:nvGraphicFramePr>
              <p:cNvPr id="65" name="Object 6"/>
              <p:cNvGraphicFramePr>
                <a:graphicFrameLocks noChangeAspect="1"/>
              </p:cNvGraphicFramePr>
              <p:nvPr/>
            </p:nvGraphicFramePr>
            <p:xfrm>
              <a:off x="2362200" y="4572000"/>
              <a:ext cx="723900" cy="295275"/>
            </p:xfrm>
            <a:graphic>
              <a:graphicData uri="http://schemas.openxmlformats.org/presentationml/2006/ole">
                <p:oleObj spid="_x0000_s55302" name="Equation" r:id="rId7" imgW="406080" imgH="164880" progId="Equation.3">
                  <p:embed/>
                </p:oleObj>
              </a:graphicData>
            </a:graphic>
          </p:graphicFrame>
          <p:cxnSp>
            <p:nvCxnSpPr>
              <p:cNvPr id="66" name="弧形接點 65"/>
              <p:cNvCxnSpPr>
                <a:stCxn id="54" idx="7"/>
                <a:endCxn id="54" idx="1"/>
              </p:cNvCxnSpPr>
              <p:nvPr/>
            </p:nvCxnSpPr>
            <p:spPr bwMode="auto">
              <a:xfrm rot="16200000" flipV="1">
                <a:off x="1943100" y="3101088"/>
                <a:ext cx="1588" cy="484934"/>
              </a:xfrm>
              <a:prstGeom prst="curvedConnector3">
                <a:avLst>
                  <a:gd name="adj1" fmla="val 1861177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7" name="直線單箭頭接點 66"/>
              <p:cNvCxnSpPr>
                <a:stCxn id="54" idx="6"/>
                <a:endCxn id="58" idx="2"/>
              </p:cNvCxnSpPr>
              <p:nvPr/>
            </p:nvCxnSpPr>
            <p:spPr bwMode="auto">
              <a:xfrm>
                <a:off x="2286000" y="3505200"/>
                <a:ext cx="8382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8" name="弧形接點 67"/>
              <p:cNvCxnSpPr>
                <a:stCxn id="58" idx="7"/>
                <a:endCxn id="58" idx="1"/>
              </p:cNvCxnSpPr>
              <p:nvPr/>
            </p:nvCxnSpPr>
            <p:spPr bwMode="auto">
              <a:xfrm rot="16200000" flipV="1">
                <a:off x="3467100" y="3101088"/>
                <a:ext cx="1588" cy="484934"/>
              </a:xfrm>
              <a:prstGeom prst="curvedConnector3">
                <a:avLst>
                  <a:gd name="adj1" fmla="val 22256241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直線單箭頭接點 68"/>
              <p:cNvCxnSpPr>
                <a:stCxn id="58" idx="4"/>
                <a:endCxn id="59" idx="0"/>
              </p:cNvCxnSpPr>
              <p:nvPr/>
            </p:nvCxnSpPr>
            <p:spPr bwMode="auto">
              <a:xfrm rot="5400000">
                <a:off x="3200400" y="4000500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弧形接點 69"/>
              <p:cNvCxnSpPr>
                <a:stCxn id="59" idx="5"/>
                <a:endCxn id="59" idx="3"/>
              </p:cNvCxnSpPr>
              <p:nvPr/>
            </p:nvCxnSpPr>
            <p:spPr bwMode="auto">
              <a:xfrm rot="5400000">
                <a:off x="3467100" y="4414978"/>
                <a:ext cx="1588" cy="484934"/>
              </a:xfrm>
              <a:prstGeom prst="curvedConnector3">
                <a:avLst>
                  <a:gd name="adj1" fmla="val 1861177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71" name="Object 7"/>
              <p:cNvGraphicFramePr>
                <a:graphicFrameLocks noChangeAspect="1"/>
              </p:cNvGraphicFramePr>
              <p:nvPr/>
            </p:nvGraphicFramePr>
            <p:xfrm>
              <a:off x="3255963" y="5072063"/>
              <a:ext cx="496887" cy="363537"/>
            </p:xfrm>
            <a:graphic>
              <a:graphicData uri="http://schemas.openxmlformats.org/presentationml/2006/ole">
                <p:oleObj spid="_x0000_s55303" name="方程式" r:id="rId8" imgW="279360" imgH="203040" progId="Equation.3">
                  <p:embed/>
                </p:oleObj>
              </a:graphicData>
            </a:graphic>
          </p:graphicFrame>
          <p:cxnSp>
            <p:nvCxnSpPr>
              <p:cNvPr id="72" name="直線單箭頭接點 71"/>
              <p:cNvCxnSpPr>
                <a:stCxn id="59" idx="2"/>
                <a:endCxn id="60" idx="6"/>
              </p:cNvCxnSpPr>
              <p:nvPr/>
            </p:nvCxnSpPr>
            <p:spPr bwMode="auto">
              <a:xfrm rot="10800000">
                <a:off x="2286000" y="4495800"/>
                <a:ext cx="8382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3" name="直線單箭頭接點 72"/>
              <p:cNvCxnSpPr>
                <a:stCxn id="60" idx="0"/>
                <a:endCxn id="54" idx="4"/>
              </p:cNvCxnSpPr>
              <p:nvPr/>
            </p:nvCxnSpPr>
            <p:spPr bwMode="auto">
              <a:xfrm rot="5400000" flipH="1" flipV="1">
                <a:off x="1676400" y="4000500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4" name="文字方塊 73"/>
            <p:cNvSpPr txBox="1"/>
            <p:nvPr/>
          </p:nvSpPr>
          <p:spPr>
            <a:xfrm>
              <a:off x="457200" y="32766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00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48350" y="4267200"/>
              <a:ext cx="382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3048000" y="32766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01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048000" y="41910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4419600" y="2057400"/>
            <a:ext cx="3529012" cy="3455988"/>
            <a:chOff x="4724400" y="2027238"/>
            <a:chExt cx="3529012" cy="3455988"/>
          </a:xfrm>
        </p:grpSpPr>
        <p:grpSp>
          <p:nvGrpSpPr>
            <p:cNvPr id="98" name="Group 11"/>
            <p:cNvGrpSpPr>
              <a:grpSpLocks/>
            </p:cNvGrpSpPr>
            <p:nvPr/>
          </p:nvGrpSpPr>
          <p:grpSpPr bwMode="auto">
            <a:xfrm>
              <a:off x="6813550" y="3106738"/>
              <a:ext cx="1223963" cy="720725"/>
              <a:chOff x="4332" y="2160"/>
              <a:chExt cx="771" cy="454"/>
            </a:xfrm>
          </p:grpSpPr>
          <p:sp>
            <p:nvSpPr>
              <p:cNvPr id="116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D</a:t>
                </a:r>
              </a:p>
            </p:txBody>
          </p:sp>
          <p:sp>
            <p:nvSpPr>
              <p:cNvPr id="118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9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0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9" name="Group 17"/>
            <p:cNvGrpSpPr>
              <a:grpSpLocks/>
            </p:cNvGrpSpPr>
            <p:nvPr/>
          </p:nvGrpSpPr>
          <p:grpSpPr bwMode="auto">
            <a:xfrm>
              <a:off x="6813550" y="4114800"/>
              <a:ext cx="1223963" cy="720725"/>
              <a:chOff x="4332" y="2160"/>
              <a:chExt cx="771" cy="454"/>
            </a:xfrm>
          </p:grpSpPr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D</a:t>
                </a:r>
              </a:p>
            </p:txBody>
          </p:sp>
          <p:sp>
            <p:nvSpPr>
              <p:cNvPr id="113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0" name="AutoShape 23"/>
            <p:cNvSpPr>
              <a:spLocks noChangeArrowheads="1"/>
            </p:cNvSpPr>
            <p:nvPr/>
          </p:nvSpPr>
          <p:spPr bwMode="auto">
            <a:xfrm>
              <a:off x="5589588" y="2890838"/>
              <a:ext cx="1223963" cy="25923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101" name="Line 24"/>
            <p:cNvSpPr>
              <a:spLocks noChangeShapeType="1"/>
            </p:cNvSpPr>
            <p:nvPr/>
          </p:nvSpPr>
          <p:spPr bwMode="auto">
            <a:xfrm>
              <a:off x="5157788" y="353853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Line 25"/>
            <p:cNvSpPr>
              <a:spLocks noChangeShapeType="1"/>
            </p:cNvSpPr>
            <p:nvPr/>
          </p:nvSpPr>
          <p:spPr bwMode="auto">
            <a:xfrm>
              <a:off x="4941888" y="382746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Line 26"/>
            <p:cNvSpPr>
              <a:spLocks noChangeShapeType="1"/>
            </p:cNvSpPr>
            <p:nvPr/>
          </p:nvSpPr>
          <p:spPr bwMode="auto">
            <a:xfrm>
              <a:off x="5013325" y="4475163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5" name="AutoShape 28"/>
            <p:cNvCxnSpPr>
              <a:cxnSpLocks noChangeShapeType="1"/>
              <a:stCxn id="119" idx="1"/>
              <a:endCxn id="101" idx="0"/>
            </p:cNvCxnSpPr>
            <p:nvPr/>
          </p:nvCxnSpPr>
          <p:spPr bwMode="auto">
            <a:xfrm rot="5400000">
              <a:off x="6453188" y="1955800"/>
              <a:ext cx="287338" cy="2879725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6" name="AutoShape 29"/>
            <p:cNvCxnSpPr>
              <a:cxnSpLocks noChangeShapeType="1"/>
              <a:stCxn id="114" idx="1"/>
              <a:endCxn id="102" idx="0"/>
            </p:cNvCxnSpPr>
            <p:nvPr/>
          </p:nvCxnSpPr>
          <p:spPr bwMode="auto">
            <a:xfrm rot="16200000" flipV="1">
              <a:off x="6273800" y="2495550"/>
              <a:ext cx="431800" cy="3095625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07" name="Text Box 30"/>
            <p:cNvSpPr txBox="1">
              <a:spLocks noChangeArrowheads="1"/>
            </p:cNvSpPr>
            <p:nvPr/>
          </p:nvSpPr>
          <p:spPr bwMode="auto">
            <a:xfrm>
              <a:off x="4724400" y="4259263"/>
              <a:ext cx="33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X</a:t>
              </a:r>
            </a:p>
          </p:txBody>
        </p:sp>
        <p:sp>
          <p:nvSpPr>
            <p:cNvPr id="108" name="Text Box 31"/>
            <p:cNvSpPr txBox="1">
              <a:spLocks noChangeArrowheads="1"/>
            </p:cNvSpPr>
            <p:nvPr/>
          </p:nvSpPr>
          <p:spPr bwMode="auto">
            <a:xfrm>
              <a:off x="4724400" y="4572000"/>
              <a:ext cx="33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Y</a:t>
              </a:r>
            </a:p>
          </p:txBody>
        </p:sp>
        <p:sp>
          <p:nvSpPr>
            <p:cNvPr id="109" name="Text Box 32"/>
            <p:cNvSpPr txBox="1">
              <a:spLocks noChangeArrowheads="1"/>
            </p:cNvSpPr>
            <p:nvPr/>
          </p:nvSpPr>
          <p:spPr bwMode="auto">
            <a:xfrm>
              <a:off x="7677150" y="2819400"/>
              <a:ext cx="401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S1</a:t>
              </a:r>
              <a:endParaRPr lang="en-US" altLang="zh-TW" dirty="0"/>
            </a:p>
          </p:txBody>
        </p:sp>
        <p:sp>
          <p:nvSpPr>
            <p:cNvPr id="110" name="Text Box 33"/>
            <p:cNvSpPr txBox="1">
              <a:spLocks noChangeArrowheads="1"/>
            </p:cNvSpPr>
            <p:nvPr/>
          </p:nvSpPr>
          <p:spPr bwMode="auto">
            <a:xfrm>
              <a:off x="7750175" y="3970338"/>
              <a:ext cx="401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S0</a:t>
              </a:r>
              <a:endParaRPr lang="en-US" altLang="zh-TW" dirty="0"/>
            </a:p>
          </p:txBody>
        </p:sp>
        <p:sp>
          <p:nvSpPr>
            <p:cNvPr id="121" name="AutoShape 38"/>
            <p:cNvSpPr>
              <a:spLocks noChangeArrowheads="1"/>
            </p:cNvSpPr>
            <p:nvPr/>
          </p:nvSpPr>
          <p:spPr bwMode="auto">
            <a:xfrm>
              <a:off x="6237287" y="2027238"/>
              <a:ext cx="2016125" cy="504825"/>
            </a:xfrm>
            <a:prstGeom prst="wedgeRoundRectCallout">
              <a:avLst>
                <a:gd name="adj1" fmla="val -36380"/>
                <a:gd name="adj2" fmla="val 13144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to design this part</a:t>
              </a:r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5029200" y="472440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6781800" y="327660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6781800" y="426720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Solution</a:t>
            </a:r>
          </a:p>
        </p:txBody>
      </p:sp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4038600" y="5791200"/>
          <a:ext cx="4043362" cy="909638"/>
        </p:xfrm>
        <a:graphic>
          <a:graphicData uri="http://schemas.openxmlformats.org/presentationml/2006/ole">
            <p:oleObj spid="_x0000_s77832" name="方程式" r:id="rId3" imgW="2273040" imgH="507960" progId="Equation.3">
              <p:embed/>
            </p:oleObj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962400" y="1828800"/>
          <a:ext cx="46482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/>
                <a:gridCol w="774700"/>
                <a:gridCol w="774700"/>
                <a:gridCol w="774700"/>
                <a:gridCol w="774700"/>
                <a:gridCol w="7747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直線接點 83"/>
          <p:cNvCxnSpPr/>
          <p:nvPr/>
        </p:nvCxnSpPr>
        <p:spPr bwMode="auto">
          <a:xfrm>
            <a:off x="4038600" y="2209800"/>
            <a:ext cx="4572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線接點 84"/>
          <p:cNvCxnSpPr/>
          <p:nvPr/>
        </p:nvCxnSpPr>
        <p:spPr bwMode="auto">
          <a:xfrm>
            <a:off x="6858000" y="1828800"/>
            <a:ext cx="0" cy="3733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152400" y="2133600"/>
            <a:ext cx="3529012" cy="3455988"/>
            <a:chOff x="4724400" y="2027238"/>
            <a:chExt cx="3529012" cy="3455988"/>
          </a:xfrm>
        </p:grpSpPr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6813550" y="3106738"/>
              <a:ext cx="1223963" cy="720725"/>
              <a:chOff x="4332" y="2160"/>
              <a:chExt cx="771" cy="454"/>
            </a:xfrm>
          </p:grpSpPr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8" name="Text Box 13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D</a:t>
                </a:r>
              </a:p>
            </p:txBody>
          </p:sp>
          <p:sp>
            <p:nvSpPr>
              <p:cNvPr id="79" name="AutoShape 14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" name="Line 15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" name="Group 17"/>
            <p:cNvGrpSpPr>
              <a:grpSpLocks/>
            </p:cNvGrpSpPr>
            <p:nvPr/>
          </p:nvGrpSpPr>
          <p:grpSpPr bwMode="auto">
            <a:xfrm>
              <a:off x="6813550" y="4114800"/>
              <a:ext cx="1223963" cy="720725"/>
              <a:chOff x="4332" y="2160"/>
              <a:chExt cx="771" cy="454"/>
            </a:xfrm>
          </p:grpSpPr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" name="Text Box 19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D</a:t>
                </a:r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" name="Line 21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5589588" y="2890838"/>
              <a:ext cx="1223963" cy="25923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5157788" y="353853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4941888" y="382746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5013325" y="4475163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1" name="AutoShape 28"/>
            <p:cNvCxnSpPr>
              <a:cxnSpLocks noChangeShapeType="1"/>
              <a:stCxn id="81" idx="1"/>
              <a:endCxn id="38" idx="0"/>
            </p:cNvCxnSpPr>
            <p:nvPr/>
          </p:nvCxnSpPr>
          <p:spPr bwMode="auto">
            <a:xfrm rot="5400000">
              <a:off x="6453188" y="1955800"/>
              <a:ext cx="287338" cy="2879725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2" name="AutoShape 29"/>
            <p:cNvCxnSpPr>
              <a:cxnSpLocks noChangeShapeType="1"/>
              <a:stCxn id="55" idx="1"/>
              <a:endCxn id="39" idx="0"/>
            </p:cNvCxnSpPr>
            <p:nvPr/>
          </p:nvCxnSpPr>
          <p:spPr bwMode="auto">
            <a:xfrm rot="16200000" flipV="1">
              <a:off x="6273800" y="2495550"/>
              <a:ext cx="431800" cy="3095625"/>
            </a:xfrm>
            <a:prstGeom prst="bentConnector5">
              <a:avLst>
                <a:gd name="adj1" fmla="val -3310"/>
                <a:gd name="adj2" fmla="val -11491"/>
                <a:gd name="adj3" fmla="val 4415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4724400" y="4259263"/>
              <a:ext cx="33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X</a:t>
              </a: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4724400" y="4572000"/>
              <a:ext cx="33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Y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7677150" y="2819400"/>
              <a:ext cx="401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S1</a:t>
              </a:r>
              <a:endParaRPr lang="en-US" altLang="zh-TW" dirty="0"/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7750175" y="3970338"/>
              <a:ext cx="401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S0</a:t>
              </a:r>
              <a:endParaRPr lang="en-US" altLang="zh-TW" dirty="0"/>
            </a:p>
          </p:txBody>
        </p:sp>
        <p:sp>
          <p:nvSpPr>
            <p:cNvPr id="47" name="AutoShape 38"/>
            <p:cNvSpPr>
              <a:spLocks noChangeArrowheads="1"/>
            </p:cNvSpPr>
            <p:nvPr/>
          </p:nvSpPr>
          <p:spPr bwMode="auto">
            <a:xfrm>
              <a:off x="6237287" y="2027238"/>
              <a:ext cx="2016125" cy="504825"/>
            </a:xfrm>
            <a:prstGeom prst="wedgeRoundRectCallout">
              <a:avLst>
                <a:gd name="adj1" fmla="val -36380"/>
                <a:gd name="adj2" fmla="val 13144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to design this part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5029200" y="472440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781800" y="327660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781800" y="426720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A0</a:t>
              </a:r>
              <a:endParaRPr lang="zh-TW" altLang="en-US" dirty="0"/>
            </a:p>
          </p:txBody>
        </p:sp>
      </p:grpSp>
      <p:pic>
        <p:nvPicPr>
          <p:cNvPr id="778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52400"/>
            <a:ext cx="1784751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1028</TotalTime>
  <Words>810</Words>
  <Application>Microsoft Office PowerPoint</Application>
  <PresentationFormat>如螢幕大小 (4:3)</PresentationFormat>
  <Paragraphs>424</Paragraphs>
  <Slides>29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Blends</vt:lpstr>
      <vt:lpstr>Equation</vt:lpstr>
      <vt:lpstr>方程式</vt:lpstr>
      <vt:lpstr>Microsoft Equation 3.0</vt:lpstr>
      <vt:lpstr>Midterm Problems and Solutions</vt:lpstr>
      <vt:lpstr>Problem 1</vt:lpstr>
      <vt:lpstr>Problem Description</vt:lpstr>
      <vt:lpstr>Problem Description (cont’d)</vt:lpstr>
      <vt:lpstr>Solution</vt:lpstr>
      <vt:lpstr>Problem 2</vt:lpstr>
      <vt:lpstr>Problem Description</vt:lpstr>
      <vt:lpstr>Solution</vt:lpstr>
      <vt:lpstr>Solution</vt:lpstr>
      <vt:lpstr>Problem 3</vt:lpstr>
      <vt:lpstr>Problem Description</vt:lpstr>
      <vt:lpstr>The Solution</vt:lpstr>
      <vt:lpstr>Problem 4</vt:lpstr>
      <vt:lpstr>Problem 4: Stop Watch Design (15%)</vt:lpstr>
      <vt:lpstr>Answer (a)</vt:lpstr>
      <vt:lpstr>Answer (b)</vt:lpstr>
      <vt:lpstr>Answer (c)</vt:lpstr>
      <vt:lpstr>Answer (d)</vt:lpstr>
      <vt:lpstr>Problem 5</vt:lpstr>
      <vt:lpstr>Problem Description</vt:lpstr>
      <vt:lpstr>Solution</vt:lpstr>
      <vt:lpstr>Problem 6</vt:lpstr>
      <vt:lpstr>Problem Description</vt:lpstr>
      <vt:lpstr>Answer (a)</vt:lpstr>
      <vt:lpstr>Answer (b)</vt:lpstr>
      <vt:lpstr>Problem 7</vt:lpstr>
      <vt:lpstr>Problem Description</vt:lpstr>
      <vt:lpstr>Answer (a)</vt:lpstr>
      <vt:lpstr>Answer (b)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146</cp:revision>
  <cp:lastPrinted>1601-01-01T00:00:00Z</cp:lastPrinted>
  <dcterms:created xsi:type="dcterms:W3CDTF">2009-11-05T16:21:55Z</dcterms:created>
  <dcterms:modified xsi:type="dcterms:W3CDTF">2012-12-06T16:12:09Z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