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9"/>
  </p:notesMasterIdLst>
  <p:sldIdLst>
    <p:sldId id="256" r:id="rId3"/>
    <p:sldId id="30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E8110-8C7B-4F1C-9E67-E80B5F7F4FF3}" type="datetimeFigureOut">
              <a:rPr lang="zh-TW" altLang="en-US" smtClean="0"/>
              <a:t>2012/7/17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4803B-5EB0-4DA0-9F02-BEA920CC78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56D78-B7CD-40C8-B4D3-DE09366D44D2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5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83D26-811B-4AD8-A536-374438AD94D1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59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80B61-E18C-4709-BE3B-65EC272A8E85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7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12179-FB81-4B18-A93F-CE2587536E60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861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1032A-7E51-48CB-B7B8-9A6B319B5EC2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863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438E56-479F-4FB0-8A95-DBED0B81DE6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8239-27D6-4277-BA52-92D2321FABA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FE94B-78C2-4F02-BFA0-56EFCF5D4B4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191FE-41C4-49A3-9AE9-A8BF4DCEBD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675CC-84C8-4F16-AF9D-BDB627452BF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7D3E7-8F99-49CF-BA0B-1428441E14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F7390-FE9F-429E-AAB9-011F647E701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98DEB-E33B-480E-8651-91DB865CC4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3CF4D-9B76-48FB-86AF-D108185CDA9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D4A62-46F6-410D-8351-233F9DB7C79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618D7-8C07-4456-AD79-FD025B2C059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8CEA7941-ECAB-4CB3-A1AF-021BFC93520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Review on Computer Architecture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For 2012 summer course of the master program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CPU</a:t>
            </a:r>
            <a:br>
              <a:rPr lang="en-US" altLang="zh-TW"/>
            </a:br>
            <a:r>
              <a:rPr lang="en-US" altLang="zh-TW"/>
              <a:t>works?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r>
              <a:rPr lang="en-US" altLang="zh-TW"/>
              <a:t>registers to store </a:t>
            </a:r>
            <a:r>
              <a:rPr lang="en-US" altLang="zh-TW" i="1"/>
              <a:t>variables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p:oleObj spid="_x0000_s11266" name="點陣圖影像" r:id="rId3" imgW="5243014" imgH="3955123" progId="PBrush">
                <p:embed/>
              </p:oleObj>
            </a:graphicData>
          </a:graphic>
        </p:graphicFrame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p:oleObj spid="_x0000_s11267" name="點陣圖影像" r:id="rId4" imgW="5692633" imgH="2865368" progId="PBrush">
                <p:embed/>
              </p:oleObj>
            </a:graphicData>
          </a:graphic>
        </p:graphicFrame>
      </p:grp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CPU</a:t>
            </a:r>
            <a:br>
              <a:rPr lang="en-US" altLang="zh-TW"/>
            </a:br>
            <a:r>
              <a:rPr lang="en-US" altLang="zh-TW"/>
              <a:t>works?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function units to perform arithmetic operations (+, -, &amp;, |, ~, ^, &lt;&lt;, &gt;&gt;)</a:t>
            </a:r>
            <a:endParaRPr lang="en-US" altLang="zh-TW" sz="2400" i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p:oleObj spid="_x0000_s12290" name="點陣圖影像" r:id="rId3" imgW="5243014" imgH="3955123" progId="PBrush">
                <p:embed/>
              </p:oleObj>
            </a:graphicData>
          </a:graphic>
        </p:graphicFrame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p:oleObj spid="_x0000_s12291" name="點陣圖影像" r:id="rId4" imgW="5692633" imgH="2865368" progId="PBrush">
                <p:embed/>
              </p:oleObj>
            </a:graphicData>
          </a:graphic>
        </p:graphicFrame>
      </p:grp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5486400" y="4267200"/>
            <a:ext cx="3276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819400" y="3581400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function units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114800" y="4038600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CPU works?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still follows von Neumann model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2970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p:oleObj spid="_x0000_s13314" name="點陣圖影像" r:id="rId3" imgW="5243014" imgH="3955123" progId="PBrush">
                <p:embed/>
              </p:oleObj>
            </a:graphicData>
          </a:graphic>
        </p:graphicFrame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p:oleObj spid="_x0000_s13315" name="點陣圖影像" r:id="rId4" imgW="5692633" imgH="2865368" progId="PBrush">
                <p:embed/>
              </p:oleObj>
            </a:graphicData>
          </a:graphic>
        </p:graphicFrame>
      </p:grp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 = B+C;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load R1, B;            //R1 = mem[B];</a:t>
            </a:r>
          </a:p>
          <a:p>
            <a:r>
              <a:rPr lang="en-US" altLang="zh-TW"/>
              <a:t>load R2, C;            //R2 = mem[C];</a:t>
            </a:r>
          </a:p>
          <a:p>
            <a:r>
              <a:rPr lang="en-US" altLang="zh-TW"/>
              <a:t>add R3, R1, R2;     //R3 = R1+R2;</a:t>
            </a:r>
          </a:p>
          <a:p>
            <a:r>
              <a:rPr lang="en-US" altLang="zh-TW"/>
              <a:t>store A, R3;           //mem[A] = R3;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A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B</a:t>
              </a: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CPU works?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still follows von Neumann model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p:oleObj spid="_x0000_s14338" name="點陣圖影像" r:id="rId3" imgW="5243014" imgH="3955123" progId="PBrush">
                <p:embed/>
              </p:oleObj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p:oleObj spid="_x0000_s14339" name="點陣圖影像" r:id="rId4" imgW="5692633" imgH="2865368" progId="PBrush">
                <p:embed/>
              </p:oleObj>
            </a:graphicData>
          </a:graphic>
        </p:graphicFrame>
      </p:grp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 = B+C;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load R1, B;            //R1 = mem[B];</a:t>
            </a:r>
          </a:p>
          <a:p>
            <a:r>
              <a:rPr lang="en-US" altLang="zh-TW"/>
              <a:t>load R2, C;            //R2 = mem[C];</a:t>
            </a:r>
          </a:p>
          <a:p>
            <a:r>
              <a:rPr lang="en-US" altLang="zh-TW"/>
              <a:t>add R3, R1, R2;     //R3 = R1+R2;</a:t>
            </a:r>
          </a:p>
          <a:p>
            <a:r>
              <a:rPr lang="en-US" altLang="zh-TW"/>
              <a:t>store A, R3;           //mem[A] = R3;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A</a:t>
              </a: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B</a:t>
              </a: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memory</a:t>
              </a:r>
            </a:p>
          </p:txBody>
        </p:sp>
      </p:grp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CPU works?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still follows von Neumann model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3174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p:oleObj spid="_x0000_s15362" name="點陣圖影像" r:id="rId3" imgW="5243014" imgH="3955123" progId="PBrush">
                <p:embed/>
              </p:oleObj>
            </a:graphicData>
          </a:graphic>
        </p:graphicFrame>
        <p:graphicFrame>
          <p:nvGraphicFramePr>
            <p:cNvPr id="3175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p:oleObj spid="_x0000_s15363" name="點陣圖影像" r:id="rId4" imgW="5692633" imgH="2865368" progId="PBrush">
                <p:embed/>
              </p:oleObj>
            </a:graphicData>
          </a:graphic>
        </p:graphicFrame>
      </p:grp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 = B+C;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load R1, B;            //R1 = mem[B];</a:t>
            </a:r>
          </a:p>
          <a:p>
            <a:r>
              <a:rPr lang="en-US" altLang="zh-TW"/>
              <a:t>load R2, C;            //R2 = mem[C];</a:t>
            </a:r>
          </a:p>
          <a:p>
            <a:r>
              <a:rPr lang="en-US" altLang="zh-TW"/>
              <a:t>add R3, R1, R2;     //R3 = R1+R2;</a:t>
            </a:r>
          </a:p>
          <a:p>
            <a:r>
              <a:rPr lang="en-US" altLang="zh-TW"/>
              <a:t>store A, R3;           //mem[A] = R3;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A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B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memory</a:t>
              </a:r>
            </a:p>
          </p:txBody>
        </p:sp>
      </p:grp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CPU works?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still follows von Neumann model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p:oleObj spid="_x0000_s16386" name="點陣圖影像" r:id="rId3" imgW="5243014" imgH="3955123" progId="PBrush">
                <p:embed/>
              </p:oleObj>
            </a:graphicData>
          </a:graphic>
        </p:graphicFrame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p:oleObj spid="_x0000_s16387" name="點陣圖影像" r:id="rId4" imgW="5692633" imgH="2865368" progId="PBrush">
                <p:embed/>
              </p:oleObj>
            </a:graphicData>
          </a:graphic>
        </p:graphicFrame>
      </p:grp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 = B+C;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load R1, B;            //R1 = mem[B];</a:t>
            </a:r>
          </a:p>
          <a:p>
            <a:r>
              <a:rPr lang="en-US" altLang="zh-TW"/>
              <a:t>load R2, C;            //R2 = mem[C];</a:t>
            </a:r>
          </a:p>
          <a:p>
            <a:r>
              <a:rPr lang="en-US" altLang="zh-TW"/>
              <a:t>add R3, R1, R2;     //R3 = R1+R2;</a:t>
            </a:r>
          </a:p>
          <a:p>
            <a:r>
              <a:rPr lang="en-US" altLang="zh-TW"/>
              <a:t>store A, R3;           //mem[A] = R3;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A</a:t>
              </a: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B</a:t>
              </a: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memory</a:t>
              </a:r>
            </a:p>
          </p:txBody>
        </p:sp>
      </p:grp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CPU works?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still follows von Neumann model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p:oleObj spid="_x0000_s17410" name="點陣圖影像" r:id="rId3" imgW="5243014" imgH="3955123" progId="PBrush">
                <p:embed/>
              </p:oleObj>
            </a:graphicData>
          </a:graphic>
        </p:graphicFrame>
        <p:graphicFrame>
          <p:nvGraphicFramePr>
            <p:cNvPr id="33798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p:oleObj spid="_x0000_s17411" name="點陣圖影像" r:id="rId4" imgW="5692633" imgH="2865368" progId="PBrush">
                <p:embed/>
              </p:oleObj>
            </a:graphicData>
          </a:graphic>
        </p:graphicFrame>
      </p:grp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 = B+C;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load R1, B;            //R1 = mem[B];</a:t>
            </a:r>
          </a:p>
          <a:p>
            <a:r>
              <a:rPr lang="en-US" altLang="zh-TW"/>
              <a:t>load R2, C;            //R2 = mem[C];</a:t>
            </a:r>
          </a:p>
          <a:p>
            <a:r>
              <a:rPr lang="en-US" altLang="zh-TW"/>
              <a:t>add R3, R1, R2;     //R3 = R1+R2;</a:t>
            </a:r>
          </a:p>
          <a:p>
            <a:r>
              <a:rPr lang="en-US" altLang="zh-TW"/>
              <a:t>store A, R3;           //mem[A] = R3;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A</a:t>
              </a: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B</a:t>
              </a: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</a:t>
              </a:r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memory</a:t>
              </a:r>
            </a:p>
          </p:txBody>
        </p:sp>
      </p:grp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r>
              <a:rPr lang="en-US" altLang="zh-TW"/>
              <a:t>The assembly program to realize a C sample code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2362200"/>
            <a:ext cx="6538913" cy="3567113"/>
            <a:chOff x="1008" y="1920"/>
            <a:chExt cx="4119" cy="2247"/>
          </a:xfrm>
        </p:grpSpPr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D = A+B*C;</a:t>
              </a:r>
            </a:p>
            <a:p>
              <a:r>
                <a:rPr lang="en-US" altLang="zh-TW" sz="2400"/>
                <a:t>E = D+F;</a:t>
              </a:r>
            </a:p>
            <a:p>
              <a:r>
                <a:rPr lang="en-US" altLang="zh-TW" sz="2400"/>
                <a:t>A = A-1;</a:t>
              </a:r>
            </a:p>
          </p:txBody>
        </p:sp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2247" cy="20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/>
                <a:t>load R1, A;              //R1 = mem[A];</a:t>
              </a:r>
            </a:p>
            <a:p>
              <a:r>
                <a:rPr lang="en-US" altLang="zh-TW"/>
                <a:t>load R2, B;              //R2 = mem[B];</a:t>
              </a:r>
            </a:p>
            <a:p>
              <a:r>
                <a:rPr lang="en-US" altLang="zh-TW"/>
                <a:t>load R3, C;              //R3 = mem[C];</a:t>
              </a:r>
            </a:p>
            <a:p>
              <a:r>
                <a:rPr lang="en-US" altLang="zh-TW"/>
                <a:t>mult R4, R2, R3;     //R4=R2*R3;</a:t>
              </a:r>
            </a:p>
            <a:p>
              <a:r>
                <a:rPr lang="en-US" altLang="zh-TW"/>
                <a:t>add  R5, R1, R4;      //R5=R1+R4;</a:t>
              </a:r>
            </a:p>
            <a:p>
              <a:r>
                <a:rPr lang="en-US" altLang="zh-TW"/>
                <a:t>store D, R5;             //mem[D] = R5;</a:t>
              </a:r>
            </a:p>
            <a:p>
              <a:r>
                <a:rPr lang="en-US" altLang="zh-TW"/>
                <a:t>load  R6, F;             //R6 = mem[D];</a:t>
              </a:r>
            </a:p>
            <a:p>
              <a:r>
                <a:rPr lang="en-US" altLang="zh-TW"/>
                <a:t>add   R7, R5, R6;    //R7 = R5+R6;</a:t>
              </a:r>
            </a:p>
            <a:p>
              <a:r>
                <a:rPr lang="en-US" altLang="zh-TW"/>
                <a:t>store  E, R7;            //mem[E] = R7;</a:t>
              </a:r>
            </a:p>
            <a:p>
              <a:r>
                <a:rPr lang="en-US" altLang="zh-TW"/>
                <a:t>sub    R1, R1, 1;      //R1 = R1-1;</a:t>
              </a:r>
            </a:p>
            <a:p>
              <a:r>
                <a:rPr lang="en-US" altLang="zh-TW"/>
                <a:t>store  A, R1;           //mem[A] = R1;</a:t>
              </a: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assembly program</a:t>
              </a:r>
            </a:p>
          </p:txBody>
        </p:sp>
        <p:sp>
          <p:nvSpPr>
            <p:cNvPr id="34823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Operations supported by a MIPS/ARM processor</a:t>
            </a:r>
          </a:p>
          <a:p>
            <a:pPr lvl="1"/>
            <a:r>
              <a:rPr lang="en-US" altLang="zh-TW" sz="2000" dirty="0" smtClean="0"/>
              <a:t>such that all high-level language operations can be realized</a:t>
            </a:r>
          </a:p>
          <a:p>
            <a:r>
              <a:rPr lang="en-US" altLang="zh-TW" sz="2400" dirty="0" smtClean="0"/>
              <a:t>Instruction format of a MIPS/ARM processor</a:t>
            </a:r>
          </a:p>
          <a:p>
            <a:pPr lvl="1"/>
            <a:r>
              <a:rPr lang="en-US" altLang="zh-TW" sz="2000" dirty="0" smtClean="0"/>
              <a:t>for ease of hardware decoding and execution</a:t>
            </a:r>
          </a:p>
          <a:p>
            <a:r>
              <a:rPr lang="en-US" altLang="zh-TW" sz="2400" dirty="0" smtClean="0"/>
              <a:t>How a MIPS/ARM processor accesses memory operands?</a:t>
            </a:r>
          </a:p>
          <a:p>
            <a:pPr lvl="1"/>
            <a:r>
              <a:rPr lang="en-US" altLang="zh-TW" sz="2000" dirty="0" smtClean="0"/>
              <a:t>The memory addressing modes</a:t>
            </a:r>
          </a:p>
          <a:p>
            <a:r>
              <a:rPr lang="en-US" altLang="zh-TW" sz="2400" dirty="0" smtClean="0"/>
              <a:t>RISC vs. CISC processors?</a:t>
            </a:r>
          </a:p>
          <a:p>
            <a:pPr lvl="1"/>
            <a:r>
              <a:rPr lang="en-US" altLang="zh-TW" sz="2000" dirty="0" smtClean="0"/>
              <a:t>The design philosophy?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982659"/>
          </a:xfrm>
        </p:spPr>
        <p:txBody>
          <a:bodyPr/>
          <a:lstStyle/>
          <a:p>
            <a:r>
              <a:rPr lang="en-US" altLang="zh-TW" dirty="0" smtClean="0"/>
              <a:t>Translate the following C program to MIPS/ARM assembly code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14612" y="3357562"/>
            <a:ext cx="239687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A[100], B[100], S;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 = 0;</a:t>
            </a:r>
          </a:p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=0;i&lt;100;i++)</a:t>
            </a:r>
          </a:p>
          <a:p>
            <a:r>
              <a:rPr lang="en-US" altLang="zh-TW" dirty="0" smtClean="0"/>
              <a:t>    S = S + 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]*B[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Textbook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96973"/>
          </a:xfrm>
        </p:spPr>
        <p:txBody>
          <a:bodyPr/>
          <a:lstStyle/>
          <a:p>
            <a:pPr algn="just"/>
            <a:r>
              <a:rPr lang="en-US" sz="2000" i="1" dirty="0" smtClean="0"/>
              <a:t>Computer Organization and Design: The Hardware/Software Interface</a:t>
            </a:r>
            <a:r>
              <a:rPr lang="en-US" sz="2000" dirty="0" smtClean="0"/>
              <a:t>. David A. Patterson and John L. Hennessy, Morgan Kaufmann Ed., Fourth Edition, 2004. </a:t>
            </a:r>
          </a:p>
          <a:p>
            <a:pPr algn="just"/>
            <a:endParaRPr lang="zh-TW" altLang="en-US" sz="2000" dirty="0"/>
          </a:p>
        </p:txBody>
      </p:sp>
      <p:pic>
        <p:nvPicPr>
          <p:cNvPr id="59394" name="Picture 2" descr="C:\Users\odie\Downloads\patterson-hennessy-4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500438"/>
            <a:ext cx="2433257" cy="2989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 Arithmetic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Chap. 3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VLSI design flow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14400" y="1905000"/>
            <a:ext cx="7810500" cy="2971800"/>
            <a:chOff x="576" y="1200"/>
            <a:chExt cx="4920" cy="1872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576" y="1344"/>
              <a:ext cx="1776" cy="1728"/>
              <a:chOff x="576" y="1344"/>
              <a:chExt cx="1776" cy="1728"/>
            </a:xfrm>
          </p:grpSpPr>
          <p:sp>
            <p:nvSpPr>
              <p:cNvPr id="10252" name="Rectangle 5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17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ESL design</a:t>
                </a:r>
              </a:p>
              <a:p>
                <a:pPr algn="ctr"/>
                <a:r>
                  <a:rPr lang="en-US" altLang="zh-TW"/>
                  <a:t>(Electronic System Level)</a:t>
                </a:r>
              </a:p>
            </p:txBody>
          </p:sp>
          <p:sp>
            <p:nvSpPr>
              <p:cNvPr id="10253" name="Rectangle 6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1776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RTL design</a:t>
                </a:r>
              </a:p>
              <a:p>
                <a:pPr algn="ctr"/>
                <a:r>
                  <a:rPr lang="en-US" altLang="zh-TW"/>
                  <a:t>(Register Transfer Level)</a:t>
                </a:r>
              </a:p>
            </p:txBody>
          </p:sp>
          <p:sp>
            <p:nvSpPr>
              <p:cNvPr id="10254" name="Rectangle 7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17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gate-level design</a:t>
                </a:r>
              </a:p>
            </p:txBody>
          </p:sp>
          <p:sp>
            <p:nvSpPr>
              <p:cNvPr id="10255" name="Rectangle 8"/>
              <p:cNvSpPr>
                <a:spLocks noChangeArrowheads="1"/>
              </p:cNvSpPr>
              <p:nvPr/>
            </p:nvSpPr>
            <p:spPr bwMode="auto">
              <a:xfrm>
                <a:off x="576" y="2352"/>
                <a:ext cx="177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circuit-level design</a:t>
                </a:r>
              </a:p>
              <a:p>
                <a:pPr algn="ctr"/>
                <a:r>
                  <a:rPr lang="en-US" altLang="zh-TW"/>
                  <a:t>(transistor-level)</a:t>
                </a:r>
              </a:p>
            </p:txBody>
          </p:sp>
          <p:sp>
            <p:nvSpPr>
              <p:cNvPr id="10256" name="Rectangle 9"/>
              <p:cNvSpPr>
                <a:spLocks noChangeArrowheads="1"/>
              </p:cNvSpPr>
              <p:nvPr/>
            </p:nvSpPr>
            <p:spPr bwMode="auto">
              <a:xfrm>
                <a:off x="576" y="2736"/>
                <a:ext cx="17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physical layout</a:t>
                </a:r>
              </a:p>
            </p:txBody>
          </p:sp>
        </p:grpSp>
        <p:sp>
          <p:nvSpPr>
            <p:cNvPr id="10246" name="Text Box 10"/>
            <p:cNvSpPr txBox="1">
              <a:spLocks noChangeArrowheads="1"/>
            </p:cNvSpPr>
            <p:nvPr/>
          </p:nvSpPr>
          <p:spPr bwMode="auto">
            <a:xfrm>
              <a:off x="2400" y="1536"/>
              <a:ext cx="1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computer architecture</a:t>
              </a:r>
            </a:p>
          </p:txBody>
        </p:sp>
        <p:sp>
          <p:nvSpPr>
            <p:cNvPr id="10247" name="Text Box 11"/>
            <p:cNvSpPr txBox="1">
              <a:spLocks noChangeArrowheads="1"/>
            </p:cNvSpPr>
            <p:nvPr/>
          </p:nvSpPr>
          <p:spPr bwMode="auto">
            <a:xfrm>
              <a:off x="3984" y="1392"/>
              <a:ext cx="151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advanced</a:t>
              </a:r>
            </a:p>
            <a:p>
              <a:r>
                <a:rPr lang="en-US" altLang="zh-TW" sz="2000"/>
                <a:t>computer architecture</a:t>
              </a:r>
            </a:p>
          </p:txBody>
        </p:sp>
        <p:sp>
          <p:nvSpPr>
            <p:cNvPr id="10248" name="Text Box 12"/>
            <p:cNvSpPr txBox="1">
              <a:spLocks noChangeArrowheads="1"/>
            </p:cNvSpPr>
            <p:nvPr/>
          </p:nvSpPr>
          <p:spPr bwMode="auto">
            <a:xfrm>
              <a:off x="2496" y="1200"/>
              <a:ext cx="19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hardware/software codesign</a:t>
              </a:r>
            </a:p>
          </p:txBody>
        </p:sp>
        <p:sp>
          <p:nvSpPr>
            <p:cNvPr id="10249" name="Text Box 13"/>
            <p:cNvSpPr txBox="1">
              <a:spLocks noChangeArrowheads="1"/>
            </p:cNvSpPr>
            <p:nvPr/>
          </p:nvSpPr>
          <p:spPr bwMode="auto">
            <a:xfrm>
              <a:off x="2448" y="1697"/>
              <a:ext cx="18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computer organization</a:t>
              </a:r>
            </a:p>
          </p:txBody>
        </p:sp>
        <p:sp>
          <p:nvSpPr>
            <p:cNvPr id="10250" name="Text Box 14"/>
            <p:cNvSpPr txBox="1">
              <a:spLocks noChangeArrowheads="1"/>
            </p:cNvSpPr>
            <p:nvPr/>
          </p:nvSpPr>
          <p:spPr bwMode="auto">
            <a:xfrm>
              <a:off x="2496" y="2082"/>
              <a:ext cx="9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digital circuit</a:t>
              </a:r>
            </a:p>
          </p:txBody>
        </p:sp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2496" y="264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/>
                <a:t>electronics</a:t>
              </a:r>
            </a:p>
          </p:txBody>
        </p:sp>
      </p:grpSp>
      <p:sp>
        <p:nvSpPr>
          <p:cNvPr id="10244" name="Rectangle 16"/>
          <p:cNvSpPr>
            <a:spLocks noChangeArrowheads="1"/>
          </p:cNvSpPr>
          <p:nvPr/>
        </p:nvSpPr>
        <p:spPr bwMode="auto">
          <a:xfrm>
            <a:off x="1447800" y="5181600"/>
            <a:ext cx="678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800"/>
              <a:t>Preliminary knowledge of this course: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400"/>
              <a:t>digital circuit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400"/>
              <a:t>electronics (in parallel with this course)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Ripple-Carry Adder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7653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7654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5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6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8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7660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7661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3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4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7667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7668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2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7674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7675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6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7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8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9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7681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7682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3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4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5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6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7687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27688" name="AutoShape 40"/>
            <p:cNvCxnSpPr>
              <a:cxnSpLocks noChangeShapeType="1"/>
              <a:stCxn id="27658" idx="0"/>
              <a:endCxn id="27661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27689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27690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7692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4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A[0]</a:t>
              </a:r>
            </a:p>
          </p:txBody>
        </p:sp>
        <p:sp>
          <p:nvSpPr>
            <p:cNvPr id="27695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6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B[0]</a:t>
              </a:r>
            </a:p>
          </p:txBody>
        </p:sp>
        <p:sp>
          <p:nvSpPr>
            <p:cNvPr id="27697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8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A[1]</a:t>
              </a:r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0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B[1]</a:t>
              </a:r>
            </a:p>
          </p:txBody>
        </p:sp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2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A[2]</a:t>
              </a:r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4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B[2]</a:t>
              </a:r>
            </a:p>
          </p:txBody>
        </p:sp>
        <p:sp>
          <p:nvSpPr>
            <p:cNvPr id="27705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6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A[n-2]</a:t>
              </a:r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8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B[n-2]</a:t>
              </a:r>
            </a:p>
          </p:txBody>
        </p:sp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0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A[n-1]</a:t>
              </a:r>
            </a:p>
          </p:txBody>
        </p:sp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2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B[n-1]</a:t>
              </a:r>
            </a:p>
          </p:txBody>
        </p:sp>
        <p:sp>
          <p:nvSpPr>
            <p:cNvPr id="27713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S[0]</a:t>
              </a:r>
            </a:p>
          </p:txBody>
        </p:sp>
        <p:sp>
          <p:nvSpPr>
            <p:cNvPr id="27714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5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S[1]</a:t>
              </a:r>
            </a:p>
          </p:txBody>
        </p:sp>
        <p:sp>
          <p:nvSpPr>
            <p:cNvPr id="27716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7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S[2]</a:t>
              </a:r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9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S[n-2]</a:t>
              </a:r>
            </a:p>
          </p:txBody>
        </p:sp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1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S[n-1]</a:t>
              </a:r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3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4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6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7728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Adder</a:t>
              </a:r>
            </a:p>
          </p:txBody>
        </p:sp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7730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31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32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7733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10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7735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36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37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7738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11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7740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41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42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7743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7744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45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46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7747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sp>
        <p:nvSpPr>
          <p:cNvPr id="27748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always @(*)</a:t>
            </a:r>
          </a:p>
          <a:p>
            <a:r>
              <a:rPr lang="en-US" altLang="zh-TW"/>
              <a:t>    {Cout, S} = A+B+Cin;</a:t>
            </a:r>
          </a:p>
        </p:txBody>
      </p: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13" name="Group 101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14" name="Group 102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775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2775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277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27754" name="Line 106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7755" name="Text Box 107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7756" name="Text Box 108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7757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7758" name="Text Box 110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1  0   0  1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to do subtraction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r>
              <a:rPr lang="en-US" altLang="zh-TW"/>
              <a:t>Rule:</a:t>
            </a:r>
          </a:p>
          <a:p>
            <a:r>
              <a:rPr lang="en-US" altLang="zh-TW"/>
              <a:t>Example: A=5, B=3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667000" y="2057400"/>
          <a:ext cx="3733800" cy="514350"/>
        </p:xfrm>
        <a:graphic>
          <a:graphicData uri="http://schemas.openxmlformats.org/presentationml/2006/ole">
            <p:oleObj spid="_x0000_s18434" name="方程式" r:id="rId3" imgW="1752480" imgH="241200" progId="Equation.3">
              <p:embed/>
            </p:oleObj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85800" y="3505200"/>
            <a:ext cx="3657600" cy="2514600"/>
            <a:chOff x="432" y="2208"/>
            <a:chExt cx="2304" cy="1584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672" y="2208"/>
              <a:ext cx="2064" cy="288"/>
              <a:chOff x="3120" y="2160"/>
              <a:chExt cx="2064" cy="288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3648" y="2160"/>
                <a:ext cx="1536" cy="288"/>
                <a:chOff x="816" y="2160"/>
                <a:chExt cx="1536" cy="288"/>
              </a:xfrm>
            </p:grpSpPr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0</a:t>
                  </a:r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0</a:t>
                  </a:r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  <p:sp>
              <p:nvSpPr>
                <p:cNvPr id="36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</p:grpSp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33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charset="-120"/>
                  </a:rPr>
                  <a:t>B=3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864" y="2880"/>
              <a:ext cx="1872" cy="288"/>
              <a:chOff x="3312" y="2688"/>
              <a:chExt cx="1872" cy="288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648" y="2688"/>
                <a:ext cx="1536" cy="288"/>
                <a:chOff x="816" y="2160"/>
                <a:chExt cx="1536" cy="288"/>
              </a:xfrm>
            </p:grpSpPr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  <p:sp>
              <p:nvSpPr>
                <p:cNvPr id="36887" name="Rectangle 23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0</a:t>
                  </a:r>
                </a:p>
              </p:txBody>
            </p:sp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0</a:t>
                  </a:r>
                </a:p>
              </p:txBody>
            </p:sp>
          </p:grpSp>
          <p:graphicFrame>
            <p:nvGraphicFramePr>
              <p:cNvPr id="36889" name="Object 25"/>
              <p:cNvGraphicFramePr>
                <a:graphicFrameLocks noChangeAspect="1"/>
              </p:cNvGraphicFramePr>
              <p:nvPr/>
            </p:nvGraphicFramePr>
            <p:xfrm>
              <a:off x="3312" y="2736"/>
              <a:ext cx="169" cy="197"/>
            </p:xfrm>
            <a:graphic>
              <a:graphicData uri="http://schemas.openxmlformats.org/presentationml/2006/ole">
                <p:oleObj spid="_x0000_s18436" name="方程式" r:id="rId4" imgW="152280" imgH="203040" progId="Equation.3">
                  <p:embed/>
                </p:oleObj>
              </a:graphicData>
            </a:graphic>
          </p:graphicFrame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432" y="3504"/>
              <a:ext cx="2304" cy="288"/>
              <a:chOff x="2880" y="3216"/>
              <a:chExt cx="2304" cy="288"/>
            </a:xfrm>
          </p:grpSpPr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3648" y="3216"/>
                <a:ext cx="1536" cy="288"/>
                <a:chOff x="816" y="2160"/>
                <a:chExt cx="1536" cy="288"/>
              </a:xfrm>
            </p:grpSpPr>
            <p:sp>
              <p:nvSpPr>
                <p:cNvPr id="36892" name="Rectangle 2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  <p:sp>
              <p:nvSpPr>
                <p:cNvPr id="36893" name="Rectangle 2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  <p:sp>
              <p:nvSpPr>
                <p:cNvPr id="36894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0</a:t>
                  </a:r>
                </a:p>
              </p:txBody>
            </p:sp>
            <p:sp>
              <p:nvSpPr>
                <p:cNvPr id="368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</p:grpSp>
          <p:graphicFrame>
            <p:nvGraphicFramePr>
              <p:cNvPr id="36896" name="Object 32"/>
              <p:cNvGraphicFramePr>
                <a:graphicFrameLocks noChangeAspect="1"/>
              </p:cNvGraphicFramePr>
              <p:nvPr/>
            </p:nvGraphicFramePr>
            <p:xfrm>
              <a:off x="2880" y="3278"/>
              <a:ext cx="720" cy="183"/>
            </p:xfrm>
            <a:graphic>
              <a:graphicData uri="http://schemas.openxmlformats.org/presentationml/2006/ole">
                <p:oleObj spid="_x0000_s18435" name="方程式" r:id="rId5" imgW="698400" imgH="203040" progId="Equation.3">
                  <p:embed/>
                </p:oleObj>
              </a:graphicData>
            </a:graphic>
          </p:graphicFrame>
        </p:grpSp>
        <p:sp>
          <p:nvSpPr>
            <p:cNvPr id="36897" name="AutoShape 33"/>
            <p:cNvSpPr>
              <a:spLocks noChangeArrowheads="1"/>
            </p:cNvSpPr>
            <p:nvPr/>
          </p:nvSpPr>
          <p:spPr bwMode="auto">
            <a:xfrm>
              <a:off x="1776" y="2592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898" name="AutoShape 34"/>
            <p:cNvSpPr>
              <a:spLocks noChangeArrowheads="1"/>
            </p:cNvSpPr>
            <p:nvPr/>
          </p:nvSpPr>
          <p:spPr bwMode="auto">
            <a:xfrm>
              <a:off x="1824" y="3264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5791200" y="3048000"/>
            <a:ext cx="3048000" cy="2590800"/>
            <a:chOff x="3648" y="1920"/>
            <a:chExt cx="1920" cy="1632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984" y="1920"/>
              <a:ext cx="1536" cy="537"/>
              <a:chOff x="336" y="2199"/>
              <a:chExt cx="1536" cy="537"/>
            </a:xfrm>
          </p:grpSpPr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6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0</a:t>
                  </a:r>
                </a:p>
              </p:txBody>
            </p:sp>
            <p:sp>
              <p:nvSpPr>
                <p:cNvPr id="36902" name="Rectangle 38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  <p:sp>
              <p:nvSpPr>
                <p:cNvPr id="36903" name="Rectangle 39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0</a:t>
                  </a:r>
                </a:p>
              </p:txBody>
            </p:sp>
            <p:sp>
              <p:nvSpPr>
                <p:cNvPr id="36904" name="Rectangle 40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</p:grpSp>
          <p:sp>
            <p:nvSpPr>
              <p:cNvPr id="36905" name="Text Box 41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3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charset="-120"/>
                  </a:rPr>
                  <a:t>A=5</a:t>
                </a:r>
              </a:p>
            </p:txBody>
          </p: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3984" y="2544"/>
              <a:ext cx="1536" cy="537"/>
              <a:chOff x="336" y="2199"/>
              <a:chExt cx="1536" cy="537"/>
            </a:xfrm>
          </p:grpSpPr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6908" name="Rectangle 44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  <p:sp>
              <p:nvSpPr>
                <p:cNvPr id="36909" name="Rectangle 45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  <p:sp>
              <p:nvSpPr>
                <p:cNvPr id="36910" name="Rectangle 46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0</a:t>
                  </a:r>
                </a:p>
              </p:txBody>
            </p:sp>
            <p:sp>
              <p:nvSpPr>
                <p:cNvPr id="36911" name="Rectangle 47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1</a:t>
                  </a:r>
                </a:p>
              </p:txBody>
            </p:sp>
          </p:grpSp>
          <p:sp>
            <p:nvSpPr>
              <p:cNvPr id="36912" name="Text Box 48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42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charset="-120"/>
                  </a:rPr>
                  <a:t>-B=-3</a:t>
                </a:r>
              </a:p>
            </p:txBody>
          </p:sp>
        </p:grp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3648" y="2832"/>
              <a:ext cx="2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charset="-120"/>
                </a:rPr>
                <a:t>+)</a:t>
              </a:r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>
              <a:off x="3648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3984" y="3264"/>
              <a:ext cx="1536" cy="288"/>
              <a:chOff x="816" y="2160"/>
              <a:chExt cx="1536" cy="288"/>
            </a:xfrm>
          </p:grpSpPr>
          <p:sp>
            <p:nvSpPr>
              <p:cNvPr id="36917" name="Rectangle 53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charset="-120"/>
                  </a:rPr>
                  <a:t>0</a:t>
                </a:r>
              </a:p>
            </p:txBody>
          </p:sp>
          <p:sp>
            <p:nvSpPr>
              <p:cNvPr id="36918" name="Rectangle 54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charset="-120"/>
                  </a:rPr>
                  <a:t>0</a:t>
                </a:r>
              </a:p>
            </p:txBody>
          </p:sp>
          <p:sp>
            <p:nvSpPr>
              <p:cNvPr id="36919" name="Rectangle 55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charset="-120"/>
                  </a:rPr>
                  <a:t>1</a:t>
                </a:r>
              </a:p>
            </p:txBody>
          </p:sp>
          <p:sp>
            <p:nvSpPr>
              <p:cNvPr id="36920" name="Rectangle 56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charset="-120"/>
                  </a:rPr>
                  <a:t>0</a:t>
                </a:r>
              </a:p>
            </p:txBody>
          </p:sp>
        </p:grp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3696" y="33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808080"/>
                  </a:solidFill>
                  <a:cs typeface="新細明體" charset="-120"/>
                </a:rPr>
                <a:t>1</a:t>
              </a:r>
            </a:p>
          </p:txBody>
        </p:sp>
      </p:grp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6689725" y="57769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charset="-120"/>
              </a:rPr>
              <a:t>A-B=2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multiply scheme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charset="-120"/>
                </a:rPr>
                <a:t>0    1    0    1</a:t>
              </a: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charset="-120"/>
                </a:rPr>
                <a:t>1    0    1    1</a:t>
              </a:r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>
                  <a:cs typeface="新細明體" charset="-120"/>
                </a:rPr>
                <a:t>*)</a:t>
              </a: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charset="-120"/>
                </a:rPr>
                <a:t>1    0    1    1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charset="-120"/>
                </a:rPr>
                <a:t>0    0    0    0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charset="-120"/>
                </a:rPr>
                <a:t>1    0    1    1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charset="-120"/>
                </a:rPr>
                <a:t>0    0    0    0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charset="-120"/>
                </a:rPr>
                <a:t>+)</a:t>
              </a: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038600" y="1857364"/>
          <a:ext cx="5105400" cy="4800600"/>
        </p:xfrm>
        <a:graphic>
          <a:graphicData uri="http://schemas.openxmlformats.org/presentationml/2006/ole">
            <p:oleObj spid="_x0000_s19458" r:id="rId3" imgW="3543300" imgH="34385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division scheme</a:t>
            </a:r>
            <a:endParaRPr lang="zh-TW" altLang="en-US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85720" y="2285992"/>
          <a:ext cx="4429156" cy="1923186"/>
        </p:xfrm>
        <a:graphic>
          <a:graphicData uri="http://schemas.openxmlformats.org/presentationml/2006/ole">
            <p:oleObj spid="_x0000_s20482" r:id="rId3" imgW="3638550" imgH="1362075" progId="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143504" y="3429000"/>
          <a:ext cx="3695030" cy="2946401"/>
        </p:xfrm>
        <a:graphic>
          <a:graphicData uri="http://schemas.openxmlformats.org/presentationml/2006/ole">
            <p:oleObj spid="_x0000_s20483" r:id="rId4" imgW="4467225" imgH="356235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2017713"/>
            <a:ext cx="8383616" cy="4114800"/>
          </a:xfrm>
        </p:spPr>
        <p:txBody>
          <a:bodyPr/>
          <a:lstStyle/>
          <a:p>
            <a:r>
              <a:rPr lang="en-US" altLang="zh-TW" dirty="0" smtClean="0"/>
              <a:t>You are writing a program on an embedded processor </a:t>
            </a:r>
            <a:r>
              <a:rPr lang="en-US" altLang="zh-TW" dirty="0" smtClean="0">
                <a:solidFill>
                  <a:srgbClr val="FF0000"/>
                </a:solidFill>
              </a:rPr>
              <a:t>without</a:t>
            </a:r>
            <a:r>
              <a:rPr lang="en-US" altLang="zh-TW" dirty="0" smtClean="0"/>
              <a:t> hardware multiplier/</a:t>
            </a:r>
            <a:r>
              <a:rPr lang="en-US" altLang="zh-TW" dirty="0" err="1" smtClean="0"/>
              <a:t>dividor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Write a C program to do multiplication over two 8-bit unsigned integers</a:t>
            </a:r>
          </a:p>
          <a:p>
            <a:pPr lvl="1"/>
            <a:r>
              <a:rPr lang="en-US" altLang="zh-TW" dirty="0" smtClean="0"/>
              <a:t>Assume: the register is of 16-bit width</a:t>
            </a:r>
          </a:p>
          <a:p>
            <a:pPr lvl="1"/>
            <a:r>
              <a:rPr lang="en-US" altLang="zh-TW" dirty="0" smtClean="0"/>
              <a:t>You can only use the following operators: +, -, ~, &amp;, |, ^, &lt;&lt;, &gt;&gt;, &lt;, &gt;, ==, &gt;=, &lt;=, !=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Basics of CPU design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Chap. 4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Multi-cycle CPU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268543"/>
          </a:xfrm>
        </p:spPr>
        <p:txBody>
          <a:bodyPr/>
          <a:lstStyle/>
          <a:p>
            <a:r>
              <a:rPr lang="en-US" altLang="zh-TW" sz="2000" dirty="0" smtClean="0"/>
              <a:t>Basic steps to execute an instruction</a:t>
            </a:r>
          </a:p>
          <a:p>
            <a:pPr lvl="1"/>
            <a:r>
              <a:rPr lang="en-US" altLang="zh-TW" sz="1800" dirty="0" smtClean="0"/>
              <a:t>Fetch instruction</a:t>
            </a:r>
          </a:p>
          <a:p>
            <a:pPr lvl="1"/>
            <a:r>
              <a:rPr lang="en-US" altLang="zh-TW" sz="1800" dirty="0" smtClean="0"/>
              <a:t>Decode instruction</a:t>
            </a:r>
          </a:p>
          <a:p>
            <a:pPr lvl="1"/>
            <a:r>
              <a:rPr lang="en-US" altLang="zh-TW" sz="1800" dirty="0" smtClean="0"/>
              <a:t>Execute</a:t>
            </a:r>
          </a:p>
          <a:p>
            <a:pPr lvl="1"/>
            <a:r>
              <a:rPr lang="en-US" altLang="zh-TW" sz="1800" dirty="0" smtClean="0"/>
              <a:t>Write-Back</a:t>
            </a:r>
          </a:p>
          <a:p>
            <a:r>
              <a:rPr lang="en-US" altLang="zh-TW" sz="2200" dirty="0" smtClean="0">
                <a:solidFill>
                  <a:srgbClr val="FF0000"/>
                </a:solidFill>
              </a:rPr>
              <a:t>Recall: How to realize the steps with RTL design methodology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621381"/>
            <a:ext cx="4538638" cy="191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Pipelining concept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6555197" cy="372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“Computer Architecture”?</a:t>
            </a:r>
          </a:p>
          <a:p>
            <a:r>
              <a:rPr lang="en-US" altLang="zh-TW" dirty="0" smtClean="0"/>
              <a:t>Instruction Set Architecture</a:t>
            </a:r>
          </a:p>
          <a:p>
            <a:r>
              <a:rPr lang="en-US" altLang="zh-TW" dirty="0" smtClean="0"/>
              <a:t>Basic hardware realization technologies</a:t>
            </a:r>
          </a:p>
          <a:p>
            <a:r>
              <a:rPr lang="en-US" altLang="zh-TW" dirty="0" smtClean="0"/>
              <a:t>CPU design</a:t>
            </a:r>
          </a:p>
          <a:p>
            <a:r>
              <a:rPr lang="en-US" altLang="zh-TW" dirty="0" smtClean="0"/>
              <a:t>Memory Systems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MIPS instruction pipeline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982659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Review Issue: </a:t>
            </a:r>
            <a:r>
              <a:rPr lang="en-US" altLang="zh-TW" sz="2400" dirty="0" smtClean="0"/>
              <a:t>how the MIPS instruction set is realized by the pipeline architecture</a:t>
            </a:r>
            <a:endParaRPr lang="zh-TW" altLang="en-US" sz="2400" dirty="0"/>
          </a:p>
        </p:txBody>
      </p:sp>
      <p:pic>
        <p:nvPicPr>
          <p:cNvPr id="3" name="Picture 5" descr="A-fig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293430"/>
            <a:ext cx="3446474" cy="3358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Hazards that cause the pipeline stalls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Review issue:</a:t>
            </a:r>
          </a:p>
          <a:p>
            <a:pPr lvl="1"/>
            <a:r>
              <a:rPr lang="en-US" altLang="zh-TW" dirty="0" smtClean="0"/>
              <a:t>Data hazard</a:t>
            </a:r>
          </a:p>
          <a:p>
            <a:pPr lvl="1"/>
            <a:r>
              <a:rPr lang="en-US" altLang="zh-TW" dirty="0" smtClean="0"/>
              <a:t>Control hazard</a:t>
            </a:r>
          </a:p>
          <a:p>
            <a:pPr lvl="1"/>
            <a:r>
              <a:rPr lang="en-US" altLang="zh-TW" dirty="0" smtClean="0"/>
              <a:t>Structural hazard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Give definitions and examples by yourself!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Q: How to implement the control circuit?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the data hazard</a:t>
            </a:r>
            <a:endParaRPr lang="zh-TW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00240"/>
            <a:ext cx="5880117" cy="425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Explain each of the following hazards</a:t>
            </a:r>
          </a:p>
          <a:p>
            <a:pPr lvl="1"/>
            <a:r>
              <a:rPr lang="en-US" altLang="zh-TW" dirty="0" smtClean="0"/>
              <a:t>Data hazard</a:t>
            </a:r>
          </a:p>
          <a:p>
            <a:pPr lvl="1"/>
            <a:r>
              <a:rPr lang="en-US" altLang="zh-TW" dirty="0" smtClean="0"/>
              <a:t>Control hazard</a:t>
            </a:r>
          </a:p>
          <a:p>
            <a:pPr lvl="1"/>
            <a:r>
              <a:rPr lang="en-US" altLang="zh-TW" dirty="0" smtClean="0"/>
              <a:t>Structural hazard</a:t>
            </a:r>
          </a:p>
          <a:p>
            <a:r>
              <a:rPr lang="en-US" altLang="zh-TW" dirty="0" smtClean="0"/>
              <a:t>For each type of these hazards, give an example code to explain where the pipeline stall (bubble) occurs</a:t>
            </a:r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911353"/>
          </a:xfrm>
        </p:spPr>
        <p:txBody>
          <a:bodyPr/>
          <a:lstStyle/>
          <a:p>
            <a:r>
              <a:rPr lang="en-US" altLang="zh-TW" sz="2400" dirty="0" smtClean="0"/>
              <a:t>Consider the MIPS pipeline</a:t>
            </a:r>
          </a:p>
          <a:p>
            <a:r>
              <a:rPr lang="en-US" altLang="zh-TW" sz="2400" dirty="0" smtClean="0"/>
              <a:t>Design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digital circuit</a:t>
            </a:r>
            <a:r>
              <a:rPr lang="en-US" altLang="zh-TW" sz="2400" dirty="0" smtClean="0"/>
              <a:t> to detect the data hazard between two consecutive instructions</a:t>
            </a:r>
          </a:p>
          <a:p>
            <a:pPr lvl="1"/>
            <a:r>
              <a:rPr lang="en-US" altLang="zh-TW" sz="2000" dirty="0" smtClean="0"/>
              <a:t>Generate a signal STALL=1 if data hazard occurs</a:t>
            </a:r>
            <a:endParaRPr lang="zh-TW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222241"/>
            <a:ext cx="3236911" cy="234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memory system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Chap. 5</a:t>
            </a:r>
            <a:endParaRPr lang="zh-TW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39783"/>
          </a:xfrm>
        </p:spPr>
        <p:txBody>
          <a:bodyPr/>
          <a:lstStyle/>
          <a:p>
            <a:r>
              <a:rPr lang="en-US" altLang="zh-TW" sz="2400" dirty="0" smtClean="0"/>
              <a:t>Objective: to reduce the time that a CPU stalls due to memory accesses</a:t>
            </a:r>
            <a:endParaRPr lang="zh-TW" alt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8602" y="3886200"/>
            <a:ext cx="1143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Registers</a:t>
            </a:r>
          </a:p>
          <a:p>
            <a:pPr algn="ctr"/>
            <a:r>
              <a:rPr lang="en-US" altLang="zh-TW" sz="1800">
                <a:ea typeface="新細明體" charset="-120"/>
              </a:rPr>
              <a:t>1KB</a:t>
            </a:r>
          </a:p>
          <a:p>
            <a:pPr algn="ctr"/>
            <a:r>
              <a:rPr lang="en-US" altLang="zh-TW" sz="1800">
                <a:ea typeface="新細明體" charset="-120"/>
              </a:rPr>
              <a:t>1 cycle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24002" y="365760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L1 data or</a:t>
            </a:r>
          </a:p>
          <a:p>
            <a:pPr algn="ctr"/>
            <a:r>
              <a:rPr lang="en-US" altLang="zh-TW" sz="1800">
                <a:ea typeface="新細明體" charset="-120"/>
              </a:rPr>
              <a:t>instruction</a:t>
            </a:r>
          </a:p>
          <a:p>
            <a:pPr algn="ctr"/>
            <a:r>
              <a:rPr lang="en-US" altLang="zh-TW" sz="1800">
                <a:ea typeface="新細明體" charset="-120"/>
              </a:rPr>
              <a:t>Cache</a:t>
            </a:r>
          </a:p>
          <a:p>
            <a:pPr algn="ctr"/>
            <a:r>
              <a:rPr lang="en-US" altLang="zh-TW" sz="1800">
                <a:ea typeface="新細明體" charset="-120"/>
              </a:rPr>
              <a:t>32KB</a:t>
            </a:r>
          </a:p>
          <a:p>
            <a:pPr algn="ctr"/>
            <a:r>
              <a:rPr lang="en-US" altLang="zh-TW" sz="1800">
                <a:ea typeface="新細明體" charset="-120"/>
              </a:rPr>
              <a:t>2 cycles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71802" y="3429000"/>
            <a:ext cx="16764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L2 cache</a:t>
            </a:r>
          </a:p>
          <a:p>
            <a:pPr algn="ctr"/>
            <a:r>
              <a:rPr lang="en-US" altLang="zh-TW" sz="1800">
                <a:ea typeface="新細明體" charset="-120"/>
              </a:rPr>
              <a:t>2MB</a:t>
            </a:r>
          </a:p>
          <a:p>
            <a:pPr algn="ctr"/>
            <a:r>
              <a:rPr lang="en-US" altLang="zh-TW" sz="1800">
                <a:ea typeface="新細明體" charset="-120"/>
              </a:rPr>
              <a:t>15 cycles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900602" y="3048000"/>
            <a:ext cx="18288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Memory</a:t>
            </a:r>
          </a:p>
          <a:p>
            <a:pPr algn="ctr"/>
            <a:r>
              <a:rPr lang="en-US" altLang="zh-TW" sz="1800">
                <a:ea typeface="新細明體" charset="-120"/>
              </a:rPr>
              <a:t>1GB</a:t>
            </a:r>
          </a:p>
          <a:p>
            <a:pPr algn="ctr"/>
            <a:r>
              <a:rPr lang="en-US" altLang="zh-TW" sz="1800">
                <a:ea typeface="新細明體" charset="-120"/>
              </a:rPr>
              <a:t>300 cycles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81802" y="2819400"/>
            <a:ext cx="19050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Disk</a:t>
            </a:r>
          </a:p>
          <a:p>
            <a:pPr algn="ctr"/>
            <a:r>
              <a:rPr lang="en-US" altLang="zh-TW" sz="1800">
                <a:ea typeface="新細明體" charset="-120"/>
              </a:rPr>
              <a:t>80 GB</a:t>
            </a:r>
          </a:p>
          <a:p>
            <a:pPr algn="ctr"/>
            <a:r>
              <a:rPr lang="en-US" altLang="zh-TW" sz="1800">
                <a:ea typeface="新細明體" charset="-120"/>
              </a:rPr>
              <a:t>10M cycles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does cache works?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Review: </a:t>
            </a:r>
            <a:r>
              <a:rPr lang="en-US" altLang="zh-TW" sz="2400" dirty="0" smtClean="0">
                <a:solidFill>
                  <a:srgbClr val="FF0000"/>
                </a:solidFill>
              </a:rPr>
              <a:t>(Give examples!)</a:t>
            </a:r>
          </a:p>
          <a:p>
            <a:pPr lvl="1"/>
            <a:r>
              <a:rPr lang="en-US" altLang="zh-TW" sz="2000" dirty="0" smtClean="0"/>
              <a:t>Spatial locality</a:t>
            </a:r>
          </a:p>
          <a:p>
            <a:pPr lvl="1"/>
            <a:r>
              <a:rPr lang="en-US" altLang="zh-TW" sz="2000" dirty="0" smtClean="0"/>
              <a:t>Temporal locality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No </a:t>
            </a:r>
            <a:r>
              <a:rPr lang="en-US" altLang="zh-TW" sz="2400" dirty="0" smtClean="0"/>
              <a:t>hierarchy: average access time for data = 300 </a:t>
            </a:r>
            <a:r>
              <a:rPr lang="en-US" altLang="zh-TW" sz="2400" dirty="0" smtClean="0"/>
              <a:t>cycles</a:t>
            </a:r>
            <a:endParaRPr lang="en-US" altLang="zh-TW" sz="2400" dirty="0" smtClean="0"/>
          </a:p>
          <a:p>
            <a:r>
              <a:rPr lang="en-US" altLang="zh-TW" sz="2400" dirty="0" smtClean="0"/>
              <a:t> 32KB 1-cycle L1 cache that has a hit rate of 95%: 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 smtClean="0"/>
              <a:t>average </a:t>
            </a:r>
            <a:r>
              <a:rPr lang="en-US" altLang="zh-TW" sz="2400" dirty="0" smtClean="0"/>
              <a:t>access time = 0.95 x 1 + 0.05 </a:t>
            </a:r>
            <a:r>
              <a:rPr lang="en-US" altLang="zh-TW" sz="2400" dirty="0" smtClean="0"/>
              <a:t>x (301) </a:t>
            </a:r>
            <a:r>
              <a:rPr lang="en-US" altLang="zh-TW" sz="2400" dirty="0" smtClean="0"/>
              <a:t>= 16 cycles</a:t>
            </a:r>
          </a:p>
          <a:p>
            <a:endParaRPr lang="en-US" altLang="zh-TW" sz="24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0AEC-5360-4774-BB89-6EAB2E8AE5CA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56066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997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CC0000"/>
                </a:solidFill>
                <a:ea typeface="新細明體" charset="-120"/>
              </a:rPr>
              <a:t>Accessing the Cache</a:t>
            </a:r>
          </a:p>
        </p:txBody>
      </p:sp>
      <p:sp>
        <p:nvSpPr>
          <p:cNvPr id="85606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68" name="Rectangle 4"/>
          <p:cNvSpPr>
            <a:spLocks noChangeArrowheads="1"/>
          </p:cNvSpPr>
          <p:nvPr/>
        </p:nvSpPr>
        <p:spPr bwMode="auto">
          <a:xfrm>
            <a:off x="3581400" y="2971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6069" name="Rectangle 5"/>
          <p:cNvSpPr>
            <a:spLocks noChangeArrowheads="1"/>
          </p:cNvSpPr>
          <p:nvPr/>
        </p:nvSpPr>
        <p:spPr bwMode="auto">
          <a:xfrm>
            <a:off x="3581400" y="3352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6070" name="Rectangle 6"/>
          <p:cNvSpPr>
            <a:spLocks noChangeArrowheads="1"/>
          </p:cNvSpPr>
          <p:nvPr/>
        </p:nvSpPr>
        <p:spPr bwMode="auto">
          <a:xfrm>
            <a:off x="3581400" y="3733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6071" name="Rectangle 7"/>
          <p:cNvSpPr>
            <a:spLocks noChangeArrowheads="1"/>
          </p:cNvSpPr>
          <p:nvPr/>
        </p:nvSpPr>
        <p:spPr bwMode="auto">
          <a:xfrm>
            <a:off x="3581400" y="4114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6072" name="Rectangle 8"/>
          <p:cNvSpPr>
            <a:spLocks noChangeArrowheads="1"/>
          </p:cNvSpPr>
          <p:nvPr/>
        </p:nvSpPr>
        <p:spPr bwMode="auto">
          <a:xfrm>
            <a:off x="3581400" y="4495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3581400" y="4876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6074" name="Rectangle 10"/>
          <p:cNvSpPr>
            <a:spLocks noChangeArrowheads="1"/>
          </p:cNvSpPr>
          <p:nvPr/>
        </p:nvSpPr>
        <p:spPr bwMode="auto">
          <a:xfrm>
            <a:off x="3581400" y="5257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6075" name="Rectangle 11"/>
          <p:cNvSpPr>
            <a:spLocks noChangeArrowheads="1"/>
          </p:cNvSpPr>
          <p:nvPr/>
        </p:nvSpPr>
        <p:spPr bwMode="auto">
          <a:xfrm>
            <a:off x="3581400" y="5638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6076" name="Text Box 12"/>
          <p:cNvSpPr txBox="1">
            <a:spLocks noChangeArrowheads="1"/>
          </p:cNvSpPr>
          <p:nvPr/>
        </p:nvSpPr>
        <p:spPr bwMode="auto">
          <a:xfrm>
            <a:off x="5791200" y="28956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8-byte words</a:t>
            </a:r>
          </a:p>
        </p:txBody>
      </p:sp>
      <p:sp>
        <p:nvSpPr>
          <p:cNvPr id="856077" name="Line 13"/>
          <p:cNvSpPr>
            <a:spLocks noChangeShapeType="1"/>
          </p:cNvSpPr>
          <p:nvPr/>
        </p:nvSpPr>
        <p:spPr bwMode="auto">
          <a:xfrm flipH="1">
            <a:off x="5029200" y="32004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78" name="Rectangle 14"/>
          <p:cNvSpPr>
            <a:spLocks noChangeArrowheads="1"/>
          </p:cNvSpPr>
          <p:nvPr/>
        </p:nvSpPr>
        <p:spPr bwMode="auto">
          <a:xfrm>
            <a:off x="762000" y="1981200"/>
            <a:ext cx="2743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                             101000</a:t>
            </a:r>
          </a:p>
        </p:txBody>
      </p:sp>
      <p:sp>
        <p:nvSpPr>
          <p:cNvPr id="856079" name="Line 15"/>
          <p:cNvSpPr>
            <a:spLocks noChangeShapeType="1"/>
          </p:cNvSpPr>
          <p:nvPr/>
        </p:nvSpPr>
        <p:spPr bwMode="auto">
          <a:xfrm>
            <a:off x="2895600" y="2362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80" name="Line 16"/>
          <p:cNvSpPr>
            <a:spLocks noChangeShapeType="1"/>
          </p:cNvSpPr>
          <p:nvPr/>
        </p:nvSpPr>
        <p:spPr bwMode="auto">
          <a:xfrm>
            <a:off x="28956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81" name="Text Box 17"/>
          <p:cNvSpPr txBox="1">
            <a:spLocks noChangeArrowheads="1"/>
          </p:cNvSpPr>
          <p:nvPr/>
        </p:nvSpPr>
        <p:spPr bwMode="auto">
          <a:xfrm>
            <a:off x="6091238" y="4343400"/>
            <a:ext cx="2441575" cy="9255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ea typeface="新細明體" charset="-120"/>
              </a:rPr>
              <a:t>Direct-mapped cache:</a:t>
            </a:r>
          </a:p>
          <a:p>
            <a:pPr algn="ctr"/>
            <a:r>
              <a:rPr lang="en-US" altLang="zh-TW" sz="1800">
                <a:ea typeface="新細明體" charset="-120"/>
              </a:rPr>
              <a:t>each address maps to</a:t>
            </a:r>
          </a:p>
          <a:p>
            <a:pPr algn="ctr"/>
            <a:r>
              <a:rPr lang="en-US" altLang="zh-TW" sz="1800">
                <a:ea typeface="新細明體" charset="-120"/>
              </a:rPr>
              <a:t>a unique address</a:t>
            </a:r>
          </a:p>
        </p:txBody>
      </p:sp>
      <p:sp>
        <p:nvSpPr>
          <p:cNvPr id="856082" name="Text Box 18"/>
          <p:cNvSpPr txBox="1">
            <a:spLocks noChangeArrowheads="1"/>
          </p:cNvSpPr>
          <p:nvPr/>
        </p:nvSpPr>
        <p:spPr bwMode="auto">
          <a:xfrm>
            <a:off x="533400" y="4038600"/>
            <a:ext cx="22764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8 words: 3 index bits</a:t>
            </a:r>
          </a:p>
        </p:txBody>
      </p:sp>
      <p:sp>
        <p:nvSpPr>
          <p:cNvPr id="856083" name="Text Box 19"/>
          <p:cNvSpPr txBox="1">
            <a:spLocks noChangeArrowheads="1"/>
          </p:cNvSpPr>
          <p:nvPr/>
        </p:nvSpPr>
        <p:spPr bwMode="auto">
          <a:xfrm>
            <a:off x="1371600" y="13716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Byte address</a:t>
            </a:r>
          </a:p>
        </p:txBody>
      </p:sp>
      <p:sp>
        <p:nvSpPr>
          <p:cNvPr id="856084" name="Line 20"/>
          <p:cNvSpPr>
            <a:spLocks noChangeShapeType="1"/>
          </p:cNvSpPr>
          <p:nvPr/>
        </p:nvSpPr>
        <p:spPr bwMode="auto">
          <a:xfrm flipH="1">
            <a:off x="7620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85" name="Line 21"/>
          <p:cNvSpPr>
            <a:spLocks noChangeShapeType="1"/>
          </p:cNvSpPr>
          <p:nvPr/>
        </p:nvSpPr>
        <p:spPr bwMode="auto">
          <a:xfrm>
            <a:off x="28194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86" name="Text Box 22"/>
          <p:cNvSpPr txBox="1">
            <a:spLocks noChangeArrowheads="1"/>
          </p:cNvSpPr>
          <p:nvPr/>
        </p:nvSpPr>
        <p:spPr bwMode="auto">
          <a:xfrm>
            <a:off x="3657600" y="60198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Data array</a:t>
            </a:r>
          </a:p>
        </p:txBody>
      </p:sp>
      <p:sp>
        <p:nvSpPr>
          <p:cNvPr id="856087" name="Text Box 23"/>
          <p:cNvSpPr txBox="1">
            <a:spLocks noChangeArrowheads="1"/>
          </p:cNvSpPr>
          <p:nvPr/>
        </p:nvSpPr>
        <p:spPr bwMode="auto">
          <a:xfrm>
            <a:off x="6019800" y="5715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Sets</a:t>
            </a:r>
          </a:p>
        </p:txBody>
      </p:sp>
      <p:sp>
        <p:nvSpPr>
          <p:cNvPr id="856088" name="Line 24"/>
          <p:cNvSpPr>
            <a:spLocks noChangeShapeType="1"/>
          </p:cNvSpPr>
          <p:nvPr/>
        </p:nvSpPr>
        <p:spPr bwMode="auto">
          <a:xfrm flipH="1" flipV="1">
            <a:off x="5029200" y="5486400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89" name="Line 25"/>
          <p:cNvSpPr>
            <a:spLocks noChangeShapeType="1"/>
          </p:cNvSpPr>
          <p:nvPr/>
        </p:nvSpPr>
        <p:spPr bwMode="auto">
          <a:xfrm>
            <a:off x="3200400" y="2362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90" name="Line 26"/>
          <p:cNvSpPr>
            <a:spLocks noChangeShapeType="1"/>
          </p:cNvSpPr>
          <p:nvPr/>
        </p:nvSpPr>
        <p:spPr bwMode="auto">
          <a:xfrm>
            <a:off x="3276600" y="2362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91" name="Line 27"/>
          <p:cNvSpPr>
            <a:spLocks noChangeShapeType="1"/>
          </p:cNvSpPr>
          <p:nvPr/>
        </p:nvSpPr>
        <p:spPr bwMode="auto">
          <a:xfrm>
            <a:off x="3352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6092" name="Text Box 28"/>
          <p:cNvSpPr txBox="1">
            <a:spLocks noChangeArrowheads="1"/>
          </p:cNvSpPr>
          <p:nvPr/>
        </p:nvSpPr>
        <p:spPr bwMode="auto">
          <a:xfrm>
            <a:off x="3276600" y="25908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Offset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797-FE19-43A5-B811-7038477A09F7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58114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776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CC0000"/>
                </a:solidFill>
                <a:ea typeface="新細明體" charset="-120"/>
              </a:rPr>
              <a:t>The Tag Array</a:t>
            </a:r>
          </a:p>
        </p:txBody>
      </p:sp>
      <p:sp>
        <p:nvSpPr>
          <p:cNvPr id="85811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3581400" y="2971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581400" y="3352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3581400" y="3733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3581400" y="4114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3581400" y="4495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21" name="Rectangle 9"/>
          <p:cNvSpPr>
            <a:spLocks noChangeArrowheads="1"/>
          </p:cNvSpPr>
          <p:nvPr/>
        </p:nvSpPr>
        <p:spPr bwMode="auto">
          <a:xfrm>
            <a:off x="3581400" y="4876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22" name="Rectangle 10"/>
          <p:cNvSpPr>
            <a:spLocks noChangeArrowheads="1"/>
          </p:cNvSpPr>
          <p:nvPr/>
        </p:nvSpPr>
        <p:spPr bwMode="auto">
          <a:xfrm>
            <a:off x="3581400" y="5257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23" name="Rectangle 11"/>
          <p:cNvSpPr>
            <a:spLocks noChangeArrowheads="1"/>
          </p:cNvSpPr>
          <p:nvPr/>
        </p:nvSpPr>
        <p:spPr bwMode="auto">
          <a:xfrm>
            <a:off x="3581400" y="5638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24" name="Text Box 12"/>
          <p:cNvSpPr txBox="1">
            <a:spLocks noChangeArrowheads="1"/>
          </p:cNvSpPr>
          <p:nvPr/>
        </p:nvSpPr>
        <p:spPr bwMode="auto">
          <a:xfrm>
            <a:off x="5791200" y="28956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8-byte words</a:t>
            </a:r>
          </a:p>
        </p:txBody>
      </p:sp>
      <p:sp>
        <p:nvSpPr>
          <p:cNvPr id="858125" name="Line 13"/>
          <p:cNvSpPr>
            <a:spLocks noChangeShapeType="1"/>
          </p:cNvSpPr>
          <p:nvPr/>
        </p:nvSpPr>
        <p:spPr bwMode="auto">
          <a:xfrm flipH="1">
            <a:off x="5029200" y="32004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26" name="Rectangle 14"/>
          <p:cNvSpPr>
            <a:spLocks noChangeArrowheads="1"/>
          </p:cNvSpPr>
          <p:nvPr/>
        </p:nvSpPr>
        <p:spPr bwMode="auto">
          <a:xfrm>
            <a:off x="762000" y="1981200"/>
            <a:ext cx="2743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                             101000</a:t>
            </a:r>
          </a:p>
        </p:txBody>
      </p:sp>
      <p:sp>
        <p:nvSpPr>
          <p:cNvPr id="858127" name="Line 15"/>
          <p:cNvSpPr>
            <a:spLocks noChangeShapeType="1"/>
          </p:cNvSpPr>
          <p:nvPr/>
        </p:nvSpPr>
        <p:spPr bwMode="auto">
          <a:xfrm>
            <a:off x="2895600" y="2362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28" name="Line 16"/>
          <p:cNvSpPr>
            <a:spLocks noChangeShapeType="1"/>
          </p:cNvSpPr>
          <p:nvPr/>
        </p:nvSpPr>
        <p:spPr bwMode="auto">
          <a:xfrm>
            <a:off x="28956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29" name="Text Box 17"/>
          <p:cNvSpPr txBox="1">
            <a:spLocks noChangeArrowheads="1"/>
          </p:cNvSpPr>
          <p:nvPr/>
        </p:nvSpPr>
        <p:spPr bwMode="auto">
          <a:xfrm>
            <a:off x="6091238" y="4343400"/>
            <a:ext cx="2441575" cy="9255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ea typeface="新細明體" charset="-120"/>
              </a:rPr>
              <a:t>Direct-mapped cache:</a:t>
            </a:r>
          </a:p>
          <a:p>
            <a:pPr algn="ctr"/>
            <a:r>
              <a:rPr lang="en-US" altLang="zh-TW" sz="1800">
                <a:ea typeface="新細明體" charset="-120"/>
              </a:rPr>
              <a:t>each address maps to</a:t>
            </a:r>
          </a:p>
          <a:p>
            <a:pPr algn="ctr"/>
            <a:r>
              <a:rPr lang="en-US" altLang="zh-TW" sz="1800">
                <a:ea typeface="新細明體" charset="-120"/>
              </a:rPr>
              <a:t>a unique address</a:t>
            </a:r>
          </a:p>
        </p:txBody>
      </p:sp>
      <p:sp>
        <p:nvSpPr>
          <p:cNvPr id="858130" name="Text Box 18"/>
          <p:cNvSpPr txBox="1">
            <a:spLocks noChangeArrowheads="1"/>
          </p:cNvSpPr>
          <p:nvPr/>
        </p:nvSpPr>
        <p:spPr bwMode="auto">
          <a:xfrm>
            <a:off x="1371600" y="13716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Byte address</a:t>
            </a:r>
          </a:p>
        </p:txBody>
      </p:sp>
      <p:sp>
        <p:nvSpPr>
          <p:cNvPr id="858131" name="Line 19"/>
          <p:cNvSpPr>
            <a:spLocks noChangeShapeType="1"/>
          </p:cNvSpPr>
          <p:nvPr/>
        </p:nvSpPr>
        <p:spPr bwMode="auto">
          <a:xfrm flipH="1">
            <a:off x="7620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32" name="Line 20"/>
          <p:cNvSpPr>
            <a:spLocks noChangeShapeType="1"/>
          </p:cNvSpPr>
          <p:nvPr/>
        </p:nvSpPr>
        <p:spPr bwMode="auto">
          <a:xfrm>
            <a:off x="28194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33" name="Rectangle 21"/>
          <p:cNvSpPr>
            <a:spLocks noChangeArrowheads="1"/>
          </p:cNvSpPr>
          <p:nvPr/>
        </p:nvSpPr>
        <p:spPr bwMode="auto">
          <a:xfrm>
            <a:off x="762000" y="2971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34" name="Rectangle 22"/>
          <p:cNvSpPr>
            <a:spLocks noChangeArrowheads="1"/>
          </p:cNvSpPr>
          <p:nvPr/>
        </p:nvSpPr>
        <p:spPr bwMode="auto">
          <a:xfrm>
            <a:off x="762000" y="3352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35" name="Rectangle 23"/>
          <p:cNvSpPr>
            <a:spLocks noChangeArrowheads="1"/>
          </p:cNvSpPr>
          <p:nvPr/>
        </p:nvSpPr>
        <p:spPr bwMode="auto">
          <a:xfrm>
            <a:off x="762000" y="3733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36" name="Rectangle 24"/>
          <p:cNvSpPr>
            <a:spLocks noChangeArrowheads="1"/>
          </p:cNvSpPr>
          <p:nvPr/>
        </p:nvSpPr>
        <p:spPr bwMode="auto">
          <a:xfrm>
            <a:off x="762000" y="4114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37" name="Rectangle 25"/>
          <p:cNvSpPr>
            <a:spLocks noChangeArrowheads="1"/>
          </p:cNvSpPr>
          <p:nvPr/>
        </p:nvSpPr>
        <p:spPr bwMode="auto">
          <a:xfrm>
            <a:off x="762000" y="4495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38" name="Rectangle 26"/>
          <p:cNvSpPr>
            <a:spLocks noChangeArrowheads="1"/>
          </p:cNvSpPr>
          <p:nvPr/>
        </p:nvSpPr>
        <p:spPr bwMode="auto">
          <a:xfrm>
            <a:off x="762000" y="4876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39" name="Rectangle 27"/>
          <p:cNvSpPr>
            <a:spLocks noChangeArrowheads="1"/>
          </p:cNvSpPr>
          <p:nvPr/>
        </p:nvSpPr>
        <p:spPr bwMode="auto">
          <a:xfrm>
            <a:off x="762000" y="5257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40" name="Rectangle 28"/>
          <p:cNvSpPr>
            <a:spLocks noChangeArrowheads="1"/>
          </p:cNvSpPr>
          <p:nvPr/>
        </p:nvSpPr>
        <p:spPr bwMode="auto">
          <a:xfrm>
            <a:off x="762000" y="5638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8141" name="Text Box 29"/>
          <p:cNvSpPr txBox="1">
            <a:spLocks noChangeArrowheads="1"/>
          </p:cNvSpPr>
          <p:nvPr/>
        </p:nvSpPr>
        <p:spPr bwMode="auto">
          <a:xfrm>
            <a:off x="1524000" y="25146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Tag</a:t>
            </a:r>
          </a:p>
        </p:txBody>
      </p:sp>
      <p:sp>
        <p:nvSpPr>
          <p:cNvPr id="858142" name="Line 30"/>
          <p:cNvSpPr>
            <a:spLocks noChangeShapeType="1"/>
          </p:cNvSpPr>
          <p:nvPr/>
        </p:nvSpPr>
        <p:spPr bwMode="auto">
          <a:xfrm flipV="1">
            <a:off x="20574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43" name="Line 31"/>
          <p:cNvSpPr>
            <a:spLocks noChangeShapeType="1"/>
          </p:cNvSpPr>
          <p:nvPr/>
        </p:nvSpPr>
        <p:spPr bwMode="auto">
          <a:xfrm>
            <a:off x="762000" y="2438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44" name="Line 32"/>
          <p:cNvSpPr>
            <a:spLocks noChangeShapeType="1"/>
          </p:cNvSpPr>
          <p:nvPr/>
        </p:nvSpPr>
        <p:spPr bwMode="auto">
          <a:xfrm>
            <a:off x="1676400" y="5029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45" name="Line 33"/>
          <p:cNvSpPr>
            <a:spLocks noChangeShapeType="1"/>
          </p:cNvSpPr>
          <p:nvPr/>
        </p:nvSpPr>
        <p:spPr bwMode="auto">
          <a:xfrm>
            <a:off x="1981200" y="2895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46" name="Line 34"/>
          <p:cNvSpPr>
            <a:spLocks noChangeShapeType="1"/>
          </p:cNvSpPr>
          <p:nvPr/>
        </p:nvSpPr>
        <p:spPr bwMode="auto">
          <a:xfrm>
            <a:off x="1981200" y="4191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8147" name="Text Box 35"/>
          <p:cNvSpPr txBox="1">
            <a:spLocks noChangeArrowheads="1"/>
          </p:cNvSpPr>
          <p:nvPr/>
        </p:nvSpPr>
        <p:spPr bwMode="auto">
          <a:xfrm>
            <a:off x="1752600" y="38100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Compare</a:t>
            </a:r>
          </a:p>
        </p:txBody>
      </p:sp>
      <p:sp>
        <p:nvSpPr>
          <p:cNvPr id="858148" name="Text Box 36"/>
          <p:cNvSpPr txBox="1">
            <a:spLocks noChangeArrowheads="1"/>
          </p:cNvSpPr>
          <p:nvPr/>
        </p:nvSpPr>
        <p:spPr bwMode="auto">
          <a:xfrm>
            <a:off x="3657600" y="60198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Data array</a:t>
            </a:r>
          </a:p>
        </p:txBody>
      </p:sp>
      <p:sp>
        <p:nvSpPr>
          <p:cNvPr id="858149" name="Text Box 37"/>
          <p:cNvSpPr txBox="1">
            <a:spLocks noChangeArrowheads="1"/>
          </p:cNvSpPr>
          <p:nvPr/>
        </p:nvSpPr>
        <p:spPr bwMode="auto">
          <a:xfrm>
            <a:off x="685800" y="60198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Tag array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“Computer Architecture”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2017713"/>
            <a:ext cx="8455054" cy="1768477"/>
          </a:xfrm>
        </p:spPr>
        <p:txBody>
          <a:bodyPr/>
          <a:lstStyle/>
          <a:p>
            <a:r>
              <a:rPr lang="en-US" altLang="zh-TW" sz="2000" dirty="0" smtClean="0"/>
              <a:t>Core Problem: how to design the hardware to execute application programs efficiently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TW" sz="1800" dirty="0" smtClean="0"/>
              <a:t>the supporting VLSI circuit technology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TW" sz="1800" dirty="0" smtClean="0"/>
              <a:t>how the behavior of an application program affects efficiency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TW" sz="1800" dirty="0" smtClean="0"/>
              <a:t>how the system software (compiler/OS) may help to improve efficiency</a:t>
            </a:r>
          </a:p>
          <a:p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786190"/>
            <a:ext cx="3890968" cy="277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E524-5256-41D2-BC38-A58576789E82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70402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0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CC0000"/>
                </a:solidFill>
                <a:ea typeface="新細明體" charset="-120"/>
              </a:rPr>
              <a:t>Example Access Pattern</a:t>
            </a:r>
          </a:p>
        </p:txBody>
      </p:sp>
      <p:sp>
        <p:nvSpPr>
          <p:cNvPr id="87040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3581400" y="2971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05" name="Rectangle 5"/>
          <p:cNvSpPr>
            <a:spLocks noChangeArrowheads="1"/>
          </p:cNvSpPr>
          <p:nvPr/>
        </p:nvSpPr>
        <p:spPr bwMode="auto">
          <a:xfrm>
            <a:off x="3581400" y="3352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06" name="Rectangle 6"/>
          <p:cNvSpPr>
            <a:spLocks noChangeArrowheads="1"/>
          </p:cNvSpPr>
          <p:nvPr/>
        </p:nvSpPr>
        <p:spPr bwMode="auto">
          <a:xfrm>
            <a:off x="3581400" y="3733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07" name="Rectangle 7"/>
          <p:cNvSpPr>
            <a:spLocks noChangeArrowheads="1"/>
          </p:cNvSpPr>
          <p:nvPr/>
        </p:nvSpPr>
        <p:spPr bwMode="auto">
          <a:xfrm>
            <a:off x="3581400" y="4114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08" name="Rectangle 8"/>
          <p:cNvSpPr>
            <a:spLocks noChangeArrowheads="1"/>
          </p:cNvSpPr>
          <p:nvPr/>
        </p:nvSpPr>
        <p:spPr bwMode="auto">
          <a:xfrm>
            <a:off x="3581400" y="4495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09" name="Rectangle 9"/>
          <p:cNvSpPr>
            <a:spLocks noChangeArrowheads="1"/>
          </p:cNvSpPr>
          <p:nvPr/>
        </p:nvSpPr>
        <p:spPr bwMode="auto">
          <a:xfrm>
            <a:off x="3581400" y="4876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10" name="Rectangle 10"/>
          <p:cNvSpPr>
            <a:spLocks noChangeArrowheads="1"/>
          </p:cNvSpPr>
          <p:nvPr/>
        </p:nvSpPr>
        <p:spPr bwMode="auto">
          <a:xfrm>
            <a:off x="3581400" y="5257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11" name="Rectangle 11"/>
          <p:cNvSpPr>
            <a:spLocks noChangeArrowheads="1"/>
          </p:cNvSpPr>
          <p:nvPr/>
        </p:nvSpPr>
        <p:spPr bwMode="auto">
          <a:xfrm>
            <a:off x="3581400" y="5638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12" name="Text Box 12"/>
          <p:cNvSpPr txBox="1">
            <a:spLocks noChangeArrowheads="1"/>
          </p:cNvSpPr>
          <p:nvPr/>
        </p:nvSpPr>
        <p:spPr bwMode="auto">
          <a:xfrm>
            <a:off x="5791200" y="28956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8-byte words</a:t>
            </a:r>
          </a:p>
        </p:txBody>
      </p:sp>
      <p:sp>
        <p:nvSpPr>
          <p:cNvPr id="870413" name="Line 13"/>
          <p:cNvSpPr>
            <a:spLocks noChangeShapeType="1"/>
          </p:cNvSpPr>
          <p:nvPr/>
        </p:nvSpPr>
        <p:spPr bwMode="auto">
          <a:xfrm flipH="1">
            <a:off x="5029200" y="32004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14" name="Rectangle 14"/>
          <p:cNvSpPr>
            <a:spLocks noChangeArrowheads="1"/>
          </p:cNvSpPr>
          <p:nvPr/>
        </p:nvSpPr>
        <p:spPr bwMode="auto">
          <a:xfrm>
            <a:off x="762000" y="1981200"/>
            <a:ext cx="2743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                             101000</a:t>
            </a:r>
          </a:p>
        </p:txBody>
      </p:sp>
      <p:sp>
        <p:nvSpPr>
          <p:cNvPr id="870415" name="Line 15"/>
          <p:cNvSpPr>
            <a:spLocks noChangeShapeType="1"/>
          </p:cNvSpPr>
          <p:nvPr/>
        </p:nvSpPr>
        <p:spPr bwMode="auto">
          <a:xfrm>
            <a:off x="2895600" y="2362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16" name="Line 16"/>
          <p:cNvSpPr>
            <a:spLocks noChangeShapeType="1"/>
          </p:cNvSpPr>
          <p:nvPr/>
        </p:nvSpPr>
        <p:spPr bwMode="auto">
          <a:xfrm>
            <a:off x="2895600" y="5029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17" name="Text Box 17"/>
          <p:cNvSpPr txBox="1">
            <a:spLocks noChangeArrowheads="1"/>
          </p:cNvSpPr>
          <p:nvPr/>
        </p:nvSpPr>
        <p:spPr bwMode="auto">
          <a:xfrm>
            <a:off x="6091238" y="4343400"/>
            <a:ext cx="2441575" cy="9255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ea typeface="新細明體" charset="-120"/>
              </a:rPr>
              <a:t>Direct-mapped cache:</a:t>
            </a:r>
          </a:p>
          <a:p>
            <a:pPr algn="ctr"/>
            <a:r>
              <a:rPr lang="en-US" altLang="zh-TW" sz="1800">
                <a:ea typeface="新細明體" charset="-120"/>
              </a:rPr>
              <a:t>each address maps to</a:t>
            </a:r>
          </a:p>
          <a:p>
            <a:pPr algn="ctr"/>
            <a:r>
              <a:rPr lang="en-US" altLang="zh-TW" sz="1800">
                <a:ea typeface="新細明體" charset="-120"/>
              </a:rPr>
              <a:t>a unique address</a:t>
            </a:r>
          </a:p>
        </p:txBody>
      </p:sp>
      <p:sp>
        <p:nvSpPr>
          <p:cNvPr id="870418" name="Text Box 18"/>
          <p:cNvSpPr txBox="1">
            <a:spLocks noChangeArrowheads="1"/>
          </p:cNvSpPr>
          <p:nvPr/>
        </p:nvSpPr>
        <p:spPr bwMode="auto">
          <a:xfrm>
            <a:off x="1371600" y="13716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Byte address</a:t>
            </a:r>
          </a:p>
        </p:txBody>
      </p:sp>
      <p:sp>
        <p:nvSpPr>
          <p:cNvPr id="870419" name="Line 19"/>
          <p:cNvSpPr>
            <a:spLocks noChangeShapeType="1"/>
          </p:cNvSpPr>
          <p:nvPr/>
        </p:nvSpPr>
        <p:spPr bwMode="auto">
          <a:xfrm flipH="1">
            <a:off x="7620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20" name="Line 20"/>
          <p:cNvSpPr>
            <a:spLocks noChangeShapeType="1"/>
          </p:cNvSpPr>
          <p:nvPr/>
        </p:nvSpPr>
        <p:spPr bwMode="auto">
          <a:xfrm>
            <a:off x="28194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21" name="Rectangle 21"/>
          <p:cNvSpPr>
            <a:spLocks noChangeArrowheads="1"/>
          </p:cNvSpPr>
          <p:nvPr/>
        </p:nvSpPr>
        <p:spPr bwMode="auto">
          <a:xfrm>
            <a:off x="762000" y="2971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22" name="Rectangle 22"/>
          <p:cNvSpPr>
            <a:spLocks noChangeArrowheads="1"/>
          </p:cNvSpPr>
          <p:nvPr/>
        </p:nvSpPr>
        <p:spPr bwMode="auto">
          <a:xfrm>
            <a:off x="762000" y="3352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23" name="Rectangle 23"/>
          <p:cNvSpPr>
            <a:spLocks noChangeArrowheads="1"/>
          </p:cNvSpPr>
          <p:nvPr/>
        </p:nvSpPr>
        <p:spPr bwMode="auto">
          <a:xfrm>
            <a:off x="762000" y="3733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24" name="Rectangle 24"/>
          <p:cNvSpPr>
            <a:spLocks noChangeArrowheads="1"/>
          </p:cNvSpPr>
          <p:nvPr/>
        </p:nvSpPr>
        <p:spPr bwMode="auto">
          <a:xfrm>
            <a:off x="762000" y="4114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25" name="Rectangle 25"/>
          <p:cNvSpPr>
            <a:spLocks noChangeArrowheads="1"/>
          </p:cNvSpPr>
          <p:nvPr/>
        </p:nvSpPr>
        <p:spPr bwMode="auto">
          <a:xfrm>
            <a:off x="762000" y="4495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26" name="Rectangle 26"/>
          <p:cNvSpPr>
            <a:spLocks noChangeArrowheads="1"/>
          </p:cNvSpPr>
          <p:nvPr/>
        </p:nvSpPr>
        <p:spPr bwMode="auto">
          <a:xfrm>
            <a:off x="762000" y="4876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27" name="Rectangle 27"/>
          <p:cNvSpPr>
            <a:spLocks noChangeArrowheads="1"/>
          </p:cNvSpPr>
          <p:nvPr/>
        </p:nvSpPr>
        <p:spPr bwMode="auto">
          <a:xfrm>
            <a:off x="762000" y="5257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28" name="Rectangle 28"/>
          <p:cNvSpPr>
            <a:spLocks noChangeArrowheads="1"/>
          </p:cNvSpPr>
          <p:nvPr/>
        </p:nvSpPr>
        <p:spPr bwMode="auto">
          <a:xfrm>
            <a:off x="762000" y="5638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429" name="Text Box 29"/>
          <p:cNvSpPr txBox="1">
            <a:spLocks noChangeArrowheads="1"/>
          </p:cNvSpPr>
          <p:nvPr/>
        </p:nvSpPr>
        <p:spPr bwMode="auto">
          <a:xfrm>
            <a:off x="1524000" y="25146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Tag</a:t>
            </a:r>
          </a:p>
        </p:txBody>
      </p:sp>
      <p:sp>
        <p:nvSpPr>
          <p:cNvPr id="870430" name="Line 30"/>
          <p:cNvSpPr>
            <a:spLocks noChangeShapeType="1"/>
          </p:cNvSpPr>
          <p:nvPr/>
        </p:nvSpPr>
        <p:spPr bwMode="auto">
          <a:xfrm flipV="1">
            <a:off x="20574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31" name="Line 31"/>
          <p:cNvSpPr>
            <a:spLocks noChangeShapeType="1"/>
          </p:cNvSpPr>
          <p:nvPr/>
        </p:nvSpPr>
        <p:spPr bwMode="auto">
          <a:xfrm>
            <a:off x="762000" y="2438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32" name="Line 32"/>
          <p:cNvSpPr>
            <a:spLocks noChangeShapeType="1"/>
          </p:cNvSpPr>
          <p:nvPr/>
        </p:nvSpPr>
        <p:spPr bwMode="auto">
          <a:xfrm>
            <a:off x="1676400" y="5029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33" name="Line 33"/>
          <p:cNvSpPr>
            <a:spLocks noChangeShapeType="1"/>
          </p:cNvSpPr>
          <p:nvPr/>
        </p:nvSpPr>
        <p:spPr bwMode="auto">
          <a:xfrm>
            <a:off x="1981200" y="2895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34" name="Line 34"/>
          <p:cNvSpPr>
            <a:spLocks noChangeShapeType="1"/>
          </p:cNvSpPr>
          <p:nvPr/>
        </p:nvSpPr>
        <p:spPr bwMode="auto">
          <a:xfrm>
            <a:off x="1981200" y="4191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70435" name="Text Box 35"/>
          <p:cNvSpPr txBox="1">
            <a:spLocks noChangeArrowheads="1"/>
          </p:cNvSpPr>
          <p:nvPr/>
        </p:nvSpPr>
        <p:spPr bwMode="auto">
          <a:xfrm>
            <a:off x="1752600" y="38100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Compare</a:t>
            </a:r>
          </a:p>
        </p:txBody>
      </p:sp>
      <p:sp>
        <p:nvSpPr>
          <p:cNvPr id="870436" name="Text Box 36"/>
          <p:cNvSpPr txBox="1">
            <a:spLocks noChangeArrowheads="1"/>
          </p:cNvSpPr>
          <p:nvPr/>
        </p:nvSpPr>
        <p:spPr bwMode="auto">
          <a:xfrm>
            <a:off x="3657600" y="60198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Data array</a:t>
            </a:r>
          </a:p>
        </p:txBody>
      </p:sp>
      <p:sp>
        <p:nvSpPr>
          <p:cNvPr id="870437" name="Text Box 37"/>
          <p:cNvSpPr txBox="1">
            <a:spLocks noChangeArrowheads="1"/>
          </p:cNvSpPr>
          <p:nvPr/>
        </p:nvSpPr>
        <p:spPr bwMode="auto">
          <a:xfrm>
            <a:off x="685800" y="60198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Tag array</a:t>
            </a:r>
          </a:p>
        </p:txBody>
      </p:sp>
      <p:sp>
        <p:nvSpPr>
          <p:cNvPr id="870438" name="Text Box 38"/>
          <p:cNvSpPr txBox="1">
            <a:spLocks noChangeArrowheads="1"/>
          </p:cNvSpPr>
          <p:nvPr/>
        </p:nvSpPr>
        <p:spPr bwMode="auto">
          <a:xfrm>
            <a:off x="3733800" y="1371600"/>
            <a:ext cx="4740275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Assume that addresses are 8 bits long</a:t>
            </a:r>
          </a:p>
          <a:p>
            <a:r>
              <a:rPr lang="en-US" altLang="zh-TW" sz="1800">
                <a:ea typeface="新細明體" charset="-120"/>
              </a:rPr>
              <a:t>How many of the following address requests</a:t>
            </a:r>
          </a:p>
          <a:p>
            <a:r>
              <a:rPr lang="en-US" altLang="zh-TW" sz="1800">
                <a:ea typeface="新細明體" charset="-120"/>
              </a:rPr>
              <a:t>are hits/misses?</a:t>
            </a:r>
          </a:p>
          <a:p>
            <a:r>
              <a:rPr lang="en-US" altLang="zh-TW" sz="1800">
                <a:ea typeface="新細明體" charset="-120"/>
              </a:rPr>
              <a:t>4, 7, 10, 13, 16, 68, 73, 78, 83, 88, 4, 7, 10…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FC57-CD2A-401A-99C3-B3A4FC1E8546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860162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838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CC0000"/>
                </a:solidFill>
                <a:ea typeface="新細明體" charset="-120"/>
              </a:rPr>
              <a:t>Increasing Line Size</a:t>
            </a:r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164" name="Rectangle 4"/>
          <p:cNvSpPr>
            <a:spLocks noChangeArrowheads="1"/>
          </p:cNvSpPr>
          <p:nvPr/>
        </p:nvSpPr>
        <p:spPr bwMode="auto">
          <a:xfrm>
            <a:off x="3581400" y="2971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3581400" y="3352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3581400" y="3733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67" name="Rectangle 7"/>
          <p:cNvSpPr>
            <a:spLocks noChangeArrowheads="1"/>
          </p:cNvSpPr>
          <p:nvPr/>
        </p:nvSpPr>
        <p:spPr bwMode="auto">
          <a:xfrm>
            <a:off x="3581400" y="4114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68" name="Rectangle 8"/>
          <p:cNvSpPr>
            <a:spLocks noChangeArrowheads="1"/>
          </p:cNvSpPr>
          <p:nvPr/>
        </p:nvSpPr>
        <p:spPr bwMode="auto">
          <a:xfrm>
            <a:off x="3581400" y="4495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69" name="Rectangle 9"/>
          <p:cNvSpPr>
            <a:spLocks noChangeArrowheads="1"/>
          </p:cNvSpPr>
          <p:nvPr/>
        </p:nvSpPr>
        <p:spPr bwMode="auto">
          <a:xfrm>
            <a:off x="3581400" y="4876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70" name="Rectangle 10"/>
          <p:cNvSpPr>
            <a:spLocks noChangeArrowheads="1"/>
          </p:cNvSpPr>
          <p:nvPr/>
        </p:nvSpPr>
        <p:spPr bwMode="auto">
          <a:xfrm>
            <a:off x="3581400" y="5257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71" name="Rectangle 11"/>
          <p:cNvSpPr>
            <a:spLocks noChangeArrowheads="1"/>
          </p:cNvSpPr>
          <p:nvPr/>
        </p:nvSpPr>
        <p:spPr bwMode="auto">
          <a:xfrm>
            <a:off x="3581400" y="5638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7010400" y="2286000"/>
            <a:ext cx="1619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ea typeface="新細明體" charset="-120"/>
              </a:rPr>
              <a:t>32-byte cache</a:t>
            </a:r>
          </a:p>
          <a:p>
            <a:pPr algn="ctr"/>
            <a:r>
              <a:rPr lang="en-US" altLang="zh-TW" sz="1800">
                <a:ea typeface="新細明體" charset="-120"/>
              </a:rPr>
              <a:t>line size or </a:t>
            </a:r>
          </a:p>
          <a:p>
            <a:pPr algn="ctr"/>
            <a:r>
              <a:rPr lang="en-US" altLang="zh-TW" sz="1800">
                <a:ea typeface="新細明體" charset="-120"/>
              </a:rPr>
              <a:t>block size</a:t>
            </a:r>
          </a:p>
        </p:txBody>
      </p:sp>
      <p:sp>
        <p:nvSpPr>
          <p:cNvPr id="860173" name="Line 13"/>
          <p:cNvSpPr>
            <a:spLocks noChangeShapeType="1"/>
          </p:cNvSpPr>
          <p:nvPr/>
        </p:nvSpPr>
        <p:spPr bwMode="auto">
          <a:xfrm flipH="1">
            <a:off x="6324600" y="26670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174" name="Rectangle 14"/>
          <p:cNvSpPr>
            <a:spLocks noChangeArrowheads="1"/>
          </p:cNvSpPr>
          <p:nvPr/>
        </p:nvSpPr>
        <p:spPr bwMode="auto">
          <a:xfrm>
            <a:off x="762000" y="1981200"/>
            <a:ext cx="2743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                         10100000</a:t>
            </a:r>
          </a:p>
        </p:txBody>
      </p:sp>
      <p:sp>
        <p:nvSpPr>
          <p:cNvPr id="860175" name="Line 15"/>
          <p:cNvSpPr>
            <a:spLocks noChangeShapeType="1"/>
          </p:cNvSpPr>
          <p:nvPr/>
        </p:nvSpPr>
        <p:spPr bwMode="auto">
          <a:xfrm>
            <a:off x="2590800" y="2362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176" name="Line 16"/>
          <p:cNvSpPr>
            <a:spLocks noChangeShapeType="1"/>
          </p:cNvSpPr>
          <p:nvPr/>
        </p:nvSpPr>
        <p:spPr bwMode="auto">
          <a:xfrm>
            <a:off x="2590800" y="5029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177" name="Text Box 17"/>
          <p:cNvSpPr txBox="1">
            <a:spLocks noChangeArrowheads="1"/>
          </p:cNvSpPr>
          <p:nvPr/>
        </p:nvSpPr>
        <p:spPr bwMode="auto">
          <a:xfrm>
            <a:off x="1371600" y="13716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Byte address</a:t>
            </a:r>
          </a:p>
        </p:txBody>
      </p:sp>
      <p:sp>
        <p:nvSpPr>
          <p:cNvPr id="860178" name="Line 18"/>
          <p:cNvSpPr>
            <a:spLocks noChangeShapeType="1"/>
          </p:cNvSpPr>
          <p:nvPr/>
        </p:nvSpPr>
        <p:spPr bwMode="auto">
          <a:xfrm flipH="1">
            <a:off x="7620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179" name="Line 19"/>
          <p:cNvSpPr>
            <a:spLocks noChangeShapeType="1"/>
          </p:cNvSpPr>
          <p:nvPr/>
        </p:nvSpPr>
        <p:spPr bwMode="auto">
          <a:xfrm>
            <a:off x="28194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180" name="Rectangle 20"/>
          <p:cNvSpPr>
            <a:spLocks noChangeArrowheads="1"/>
          </p:cNvSpPr>
          <p:nvPr/>
        </p:nvSpPr>
        <p:spPr bwMode="auto">
          <a:xfrm>
            <a:off x="762000" y="2971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81" name="Rectangle 21"/>
          <p:cNvSpPr>
            <a:spLocks noChangeArrowheads="1"/>
          </p:cNvSpPr>
          <p:nvPr/>
        </p:nvSpPr>
        <p:spPr bwMode="auto">
          <a:xfrm>
            <a:off x="762000" y="3352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82" name="Rectangle 22"/>
          <p:cNvSpPr>
            <a:spLocks noChangeArrowheads="1"/>
          </p:cNvSpPr>
          <p:nvPr/>
        </p:nvSpPr>
        <p:spPr bwMode="auto">
          <a:xfrm>
            <a:off x="762000" y="3733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83" name="Rectangle 23"/>
          <p:cNvSpPr>
            <a:spLocks noChangeArrowheads="1"/>
          </p:cNvSpPr>
          <p:nvPr/>
        </p:nvSpPr>
        <p:spPr bwMode="auto">
          <a:xfrm>
            <a:off x="762000" y="4114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84" name="Rectangle 24"/>
          <p:cNvSpPr>
            <a:spLocks noChangeArrowheads="1"/>
          </p:cNvSpPr>
          <p:nvPr/>
        </p:nvSpPr>
        <p:spPr bwMode="auto">
          <a:xfrm>
            <a:off x="762000" y="4495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85" name="Rectangle 25"/>
          <p:cNvSpPr>
            <a:spLocks noChangeArrowheads="1"/>
          </p:cNvSpPr>
          <p:nvPr/>
        </p:nvSpPr>
        <p:spPr bwMode="auto">
          <a:xfrm>
            <a:off x="762000" y="4876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86" name="Rectangle 26"/>
          <p:cNvSpPr>
            <a:spLocks noChangeArrowheads="1"/>
          </p:cNvSpPr>
          <p:nvPr/>
        </p:nvSpPr>
        <p:spPr bwMode="auto">
          <a:xfrm>
            <a:off x="762000" y="5257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87" name="Rectangle 27"/>
          <p:cNvSpPr>
            <a:spLocks noChangeArrowheads="1"/>
          </p:cNvSpPr>
          <p:nvPr/>
        </p:nvSpPr>
        <p:spPr bwMode="auto">
          <a:xfrm>
            <a:off x="762000" y="56388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88" name="Text Box 28"/>
          <p:cNvSpPr txBox="1">
            <a:spLocks noChangeArrowheads="1"/>
          </p:cNvSpPr>
          <p:nvPr/>
        </p:nvSpPr>
        <p:spPr bwMode="auto">
          <a:xfrm>
            <a:off x="1295400" y="25146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Tag</a:t>
            </a:r>
          </a:p>
        </p:txBody>
      </p:sp>
      <p:sp>
        <p:nvSpPr>
          <p:cNvPr id="860189" name="Line 29"/>
          <p:cNvSpPr>
            <a:spLocks noChangeShapeType="1"/>
          </p:cNvSpPr>
          <p:nvPr/>
        </p:nvSpPr>
        <p:spPr bwMode="auto">
          <a:xfrm flipV="1">
            <a:off x="18288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190" name="Line 30"/>
          <p:cNvSpPr>
            <a:spLocks noChangeShapeType="1"/>
          </p:cNvSpPr>
          <p:nvPr/>
        </p:nvSpPr>
        <p:spPr bwMode="auto">
          <a:xfrm>
            <a:off x="7620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191" name="Text Box 31"/>
          <p:cNvSpPr txBox="1">
            <a:spLocks noChangeArrowheads="1"/>
          </p:cNvSpPr>
          <p:nvPr/>
        </p:nvSpPr>
        <p:spPr bwMode="auto">
          <a:xfrm>
            <a:off x="4343400" y="60198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Data array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685800" y="60198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Tag array</a:t>
            </a:r>
          </a:p>
        </p:txBody>
      </p:sp>
      <p:sp>
        <p:nvSpPr>
          <p:cNvPr id="860193" name="Rectangle 33"/>
          <p:cNvSpPr>
            <a:spLocks noChangeArrowheads="1"/>
          </p:cNvSpPr>
          <p:nvPr/>
        </p:nvSpPr>
        <p:spPr bwMode="auto">
          <a:xfrm>
            <a:off x="4267200" y="2971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94" name="Rectangle 34"/>
          <p:cNvSpPr>
            <a:spLocks noChangeArrowheads="1"/>
          </p:cNvSpPr>
          <p:nvPr/>
        </p:nvSpPr>
        <p:spPr bwMode="auto">
          <a:xfrm>
            <a:off x="4267200" y="3352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95" name="Rectangle 35"/>
          <p:cNvSpPr>
            <a:spLocks noChangeArrowheads="1"/>
          </p:cNvSpPr>
          <p:nvPr/>
        </p:nvSpPr>
        <p:spPr bwMode="auto">
          <a:xfrm>
            <a:off x="4267200" y="3733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96" name="Rectangle 36"/>
          <p:cNvSpPr>
            <a:spLocks noChangeArrowheads="1"/>
          </p:cNvSpPr>
          <p:nvPr/>
        </p:nvSpPr>
        <p:spPr bwMode="auto">
          <a:xfrm>
            <a:off x="4267200" y="4114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97" name="Rectangle 37"/>
          <p:cNvSpPr>
            <a:spLocks noChangeArrowheads="1"/>
          </p:cNvSpPr>
          <p:nvPr/>
        </p:nvSpPr>
        <p:spPr bwMode="auto">
          <a:xfrm>
            <a:off x="4267200" y="4495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98" name="Rectangle 38"/>
          <p:cNvSpPr>
            <a:spLocks noChangeArrowheads="1"/>
          </p:cNvSpPr>
          <p:nvPr/>
        </p:nvSpPr>
        <p:spPr bwMode="auto">
          <a:xfrm>
            <a:off x="4267200" y="4876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199" name="Rectangle 39"/>
          <p:cNvSpPr>
            <a:spLocks noChangeArrowheads="1"/>
          </p:cNvSpPr>
          <p:nvPr/>
        </p:nvSpPr>
        <p:spPr bwMode="auto">
          <a:xfrm>
            <a:off x="4267200" y="5257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0" name="Rectangle 40"/>
          <p:cNvSpPr>
            <a:spLocks noChangeArrowheads="1"/>
          </p:cNvSpPr>
          <p:nvPr/>
        </p:nvSpPr>
        <p:spPr bwMode="auto">
          <a:xfrm>
            <a:off x="4267200" y="5638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1" name="Rectangle 41"/>
          <p:cNvSpPr>
            <a:spLocks noChangeArrowheads="1"/>
          </p:cNvSpPr>
          <p:nvPr/>
        </p:nvSpPr>
        <p:spPr bwMode="auto">
          <a:xfrm>
            <a:off x="4953000" y="2971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2" name="Rectangle 42"/>
          <p:cNvSpPr>
            <a:spLocks noChangeArrowheads="1"/>
          </p:cNvSpPr>
          <p:nvPr/>
        </p:nvSpPr>
        <p:spPr bwMode="auto">
          <a:xfrm>
            <a:off x="4953000" y="3352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3" name="Rectangle 43"/>
          <p:cNvSpPr>
            <a:spLocks noChangeArrowheads="1"/>
          </p:cNvSpPr>
          <p:nvPr/>
        </p:nvSpPr>
        <p:spPr bwMode="auto">
          <a:xfrm>
            <a:off x="4953000" y="3733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4" name="Rectangle 44"/>
          <p:cNvSpPr>
            <a:spLocks noChangeArrowheads="1"/>
          </p:cNvSpPr>
          <p:nvPr/>
        </p:nvSpPr>
        <p:spPr bwMode="auto">
          <a:xfrm>
            <a:off x="4953000" y="4114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5" name="Rectangle 45"/>
          <p:cNvSpPr>
            <a:spLocks noChangeArrowheads="1"/>
          </p:cNvSpPr>
          <p:nvPr/>
        </p:nvSpPr>
        <p:spPr bwMode="auto">
          <a:xfrm>
            <a:off x="4953000" y="4495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6" name="Rectangle 46"/>
          <p:cNvSpPr>
            <a:spLocks noChangeArrowheads="1"/>
          </p:cNvSpPr>
          <p:nvPr/>
        </p:nvSpPr>
        <p:spPr bwMode="auto">
          <a:xfrm>
            <a:off x="4953000" y="4876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7" name="Rectangle 47"/>
          <p:cNvSpPr>
            <a:spLocks noChangeArrowheads="1"/>
          </p:cNvSpPr>
          <p:nvPr/>
        </p:nvSpPr>
        <p:spPr bwMode="auto">
          <a:xfrm>
            <a:off x="4953000" y="5257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8" name="Rectangle 48"/>
          <p:cNvSpPr>
            <a:spLocks noChangeArrowheads="1"/>
          </p:cNvSpPr>
          <p:nvPr/>
        </p:nvSpPr>
        <p:spPr bwMode="auto">
          <a:xfrm>
            <a:off x="4953000" y="5638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09" name="Rectangle 49"/>
          <p:cNvSpPr>
            <a:spLocks noChangeArrowheads="1"/>
          </p:cNvSpPr>
          <p:nvPr/>
        </p:nvSpPr>
        <p:spPr bwMode="auto">
          <a:xfrm>
            <a:off x="5638800" y="2971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10" name="Rectangle 50"/>
          <p:cNvSpPr>
            <a:spLocks noChangeArrowheads="1"/>
          </p:cNvSpPr>
          <p:nvPr/>
        </p:nvSpPr>
        <p:spPr bwMode="auto">
          <a:xfrm>
            <a:off x="5638800" y="3352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11" name="Rectangle 51"/>
          <p:cNvSpPr>
            <a:spLocks noChangeArrowheads="1"/>
          </p:cNvSpPr>
          <p:nvPr/>
        </p:nvSpPr>
        <p:spPr bwMode="auto">
          <a:xfrm>
            <a:off x="5638800" y="3733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12" name="Rectangle 52"/>
          <p:cNvSpPr>
            <a:spLocks noChangeArrowheads="1"/>
          </p:cNvSpPr>
          <p:nvPr/>
        </p:nvSpPr>
        <p:spPr bwMode="auto">
          <a:xfrm>
            <a:off x="5638800" y="4114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13" name="Rectangle 53"/>
          <p:cNvSpPr>
            <a:spLocks noChangeArrowheads="1"/>
          </p:cNvSpPr>
          <p:nvPr/>
        </p:nvSpPr>
        <p:spPr bwMode="auto">
          <a:xfrm>
            <a:off x="5638800" y="4495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14" name="Rectangle 54"/>
          <p:cNvSpPr>
            <a:spLocks noChangeArrowheads="1"/>
          </p:cNvSpPr>
          <p:nvPr/>
        </p:nvSpPr>
        <p:spPr bwMode="auto">
          <a:xfrm>
            <a:off x="5638800" y="4876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15" name="Rectangle 55"/>
          <p:cNvSpPr>
            <a:spLocks noChangeArrowheads="1"/>
          </p:cNvSpPr>
          <p:nvPr/>
        </p:nvSpPr>
        <p:spPr bwMode="auto">
          <a:xfrm>
            <a:off x="5638800" y="5257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16" name="Rectangle 56"/>
          <p:cNvSpPr>
            <a:spLocks noChangeArrowheads="1"/>
          </p:cNvSpPr>
          <p:nvPr/>
        </p:nvSpPr>
        <p:spPr bwMode="auto">
          <a:xfrm>
            <a:off x="5638800" y="5638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217" name="Line 57"/>
          <p:cNvSpPr>
            <a:spLocks noChangeShapeType="1"/>
          </p:cNvSpPr>
          <p:nvPr/>
        </p:nvSpPr>
        <p:spPr bwMode="auto">
          <a:xfrm>
            <a:off x="2895600" y="2362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218" name="Line 58"/>
          <p:cNvSpPr>
            <a:spLocks noChangeShapeType="1"/>
          </p:cNvSpPr>
          <p:nvPr/>
        </p:nvSpPr>
        <p:spPr bwMode="auto">
          <a:xfrm>
            <a:off x="2971800" y="2362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219" name="Text Box 59"/>
          <p:cNvSpPr txBox="1">
            <a:spLocks noChangeArrowheads="1"/>
          </p:cNvSpPr>
          <p:nvPr/>
        </p:nvSpPr>
        <p:spPr bwMode="auto">
          <a:xfrm>
            <a:off x="2971800" y="259080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Offset</a:t>
            </a:r>
          </a:p>
        </p:txBody>
      </p:sp>
      <p:sp>
        <p:nvSpPr>
          <p:cNvPr id="860220" name="Text Box 60"/>
          <p:cNvSpPr txBox="1">
            <a:spLocks noChangeArrowheads="1"/>
          </p:cNvSpPr>
          <p:nvPr/>
        </p:nvSpPr>
        <p:spPr bwMode="auto">
          <a:xfrm>
            <a:off x="3957638" y="1371600"/>
            <a:ext cx="4595812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ea typeface="新細明體" charset="-120"/>
              </a:rPr>
              <a:t>A large cache line size </a:t>
            </a:r>
            <a:r>
              <a:rPr lang="en-US" altLang="zh-TW" sz="1800">
                <a:ea typeface="新細明體" charset="-120"/>
                <a:sym typeface="Wingdings" pitchFamily="2" charset="2"/>
              </a:rPr>
              <a:t> smaller tag array,</a:t>
            </a:r>
          </a:p>
          <a:p>
            <a:pPr algn="ctr"/>
            <a:r>
              <a:rPr lang="en-US" altLang="zh-TW" sz="1800">
                <a:ea typeface="新細明體" charset="-120"/>
                <a:sym typeface="Wingdings" pitchFamily="2" charset="2"/>
              </a:rPr>
              <a:t>fewer misses because of spatial locality</a:t>
            </a:r>
            <a:endParaRPr lang="en-US" altLang="zh-TW" sz="1800">
              <a:ea typeface="新細明體" charset="-120"/>
            </a:endParaRPr>
          </a:p>
        </p:txBody>
      </p:sp>
      <p:sp>
        <p:nvSpPr>
          <p:cNvPr id="860221" name="Line 61"/>
          <p:cNvSpPr>
            <a:spLocks noChangeShapeType="1"/>
          </p:cNvSpPr>
          <p:nvPr/>
        </p:nvSpPr>
        <p:spPr bwMode="auto">
          <a:xfrm flipH="1">
            <a:off x="3048000" y="2362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222" name="Line 62"/>
          <p:cNvSpPr>
            <a:spLocks noChangeShapeType="1"/>
          </p:cNvSpPr>
          <p:nvPr/>
        </p:nvSpPr>
        <p:spPr bwMode="auto">
          <a:xfrm flipH="1">
            <a:off x="3048000" y="2362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223" name="Line 63"/>
          <p:cNvSpPr>
            <a:spLocks noChangeShapeType="1"/>
          </p:cNvSpPr>
          <p:nvPr/>
        </p:nvSpPr>
        <p:spPr bwMode="auto">
          <a:xfrm flipH="1">
            <a:off x="30480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192-C097-4EFA-928D-E5B7377301D5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862210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419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CC0000"/>
                </a:solidFill>
                <a:ea typeface="新細明體" charset="-120"/>
              </a:rPr>
              <a:t>Associativity</a:t>
            </a:r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3581400" y="2971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3581400" y="3352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581400" y="3733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3581400" y="4114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3581400" y="4495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3581400" y="4876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3581400" y="5257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19" name="Rectangle 11"/>
          <p:cNvSpPr>
            <a:spLocks noChangeArrowheads="1"/>
          </p:cNvSpPr>
          <p:nvPr/>
        </p:nvSpPr>
        <p:spPr bwMode="auto">
          <a:xfrm>
            <a:off x="3581400" y="5638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762000" y="1981200"/>
            <a:ext cx="2743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800">
                <a:ea typeface="新細明體" charset="-120"/>
              </a:rPr>
              <a:t>                         10100000</a:t>
            </a:r>
          </a:p>
        </p:txBody>
      </p:sp>
      <p:sp>
        <p:nvSpPr>
          <p:cNvPr id="862221" name="Line 13"/>
          <p:cNvSpPr>
            <a:spLocks noChangeShapeType="1"/>
          </p:cNvSpPr>
          <p:nvPr/>
        </p:nvSpPr>
        <p:spPr bwMode="auto">
          <a:xfrm>
            <a:off x="2590800" y="23622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22" name="Line 14"/>
          <p:cNvSpPr>
            <a:spLocks noChangeShapeType="1"/>
          </p:cNvSpPr>
          <p:nvPr/>
        </p:nvSpPr>
        <p:spPr bwMode="auto">
          <a:xfrm>
            <a:off x="2590800" y="5029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23" name="Text Box 15"/>
          <p:cNvSpPr txBox="1">
            <a:spLocks noChangeArrowheads="1"/>
          </p:cNvSpPr>
          <p:nvPr/>
        </p:nvSpPr>
        <p:spPr bwMode="auto">
          <a:xfrm>
            <a:off x="1371600" y="13716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Byte address</a:t>
            </a:r>
          </a:p>
        </p:txBody>
      </p:sp>
      <p:sp>
        <p:nvSpPr>
          <p:cNvPr id="862224" name="Line 16"/>
          <p:cNvSpPr>
            <a:spLocks noChangeShapeType="1"/>
          </p:cNvSpPr>
          <p:nvPr/>
        </p:nvSpPr>
        <p:spPr bwMode="auto">
          <a:xfrm flipH="1">
            <a:off x="7620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25" name="Line 17"/>
          <p:cNvSpPr>
            <a:spLocks noChangeShapeType="1"/>
          </p:cNvSpPr>
          <p:nvPr/>
        </p:nvSpPr>
        <p:spPr bwMode="auto">
          <a:xfrm>
            <a:off x="2819400" y="167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26" name="Rectangle 18"/>
          <p:cNvSpPr>
            <a:spLocks noChangeArrowheads="1"/>
          </p:cNvSpPr>
          <p:nvPr/>
        </p:nvSpPr>
        <p:spPr bwMode="auto">
          <a:xfrm>
            <a:off x="381000" y="2895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27" name="Rectangle 19"/>
          <p:cNvSpPr>
            <a:spLocks noChangeArrowheads="1"/>
          </p:cNvSpPr>
          <p:nvPr/>
        </p:nvSpPr>
        <p:spPr bwMode="auto">
          <a:xfrm>
            <a:off x="381000" y="3276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28" name="Rectangle 20"/>
          <p:cNvSpPr>
            <a:spLocks noChangeArrowheads="1"/>
          </p:cNvSpPr>
          <p:nvPr/>
        </p:nvSpPr>
        <p:spPr bwMode="auto">
          <a:xfrm>
            <a:off x="381000" y="3657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29" name="Rectangle 21"/>
          <p:cNvSpPr>
            <a:spLocks noChangeArrowheads="1"/>
          </p:cNvSpPr>
          <p:nvPr/>
        </p:nvSpPr>
        <p:spPr bwMode="auto">
          <a:xfrm>
            <a:off x="381000" y="4038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30" name="Rectangle 22"/>
          <p:cNvSpPr>
            <a:spLocks noChangeArrowheads="1"/>
          </p:cNvSpPr>
          <p:nvPr/>
        </p:nvSpPr>
        <p:spPr bwMode="auto">
          <a:xfrm>
            <a:off x="381000" y="4419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31" name="Rectangle 23"/>
          <p:cNvSpPr>
            <a:spLocks noChangeArrowheads="1"/>
          </p:cNvSpPr>
          <p:nvPr/>
        </p:nvSpPr>
        <p:spPr bwMode="auto">
          <a:xfrm>
            <a:off x="381000" y="4800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32" name="Rectangle 24"/>
          <p:cNvSpPr>
            <a:spLocks noChangeArrowheads="1"/>
          </p:cNvSpPr>
          <p:nvPr/>
        </p:nvSpPr>
        <p:spPr bwMode="auto">
          <a:xfrm>
            <a:off x="381000" y="5181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33" name="Rectangle 25"/>
          <p:cNvSpPr>
            <a:spLocks noChangeArrowheads="1"/>
          </p:cNvSpPr>
          <p:nvPr/>
        </p:nvSpPr>
        <p:spPr bwMode="auto">
          <a:xfrm>
            <a:off x="381000" y="5562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34" name="Text Box 26"/>
          <p:cNvSpPr txBox="1">
            <a:spLocks noChangeArrowheads="1"/>
          </p:cNvSpPr>
          <p:nvPr/>
        </p:nvSpPr>
        <p:spPr bwMode="auto">
          <a:xfrm>
            <a:off x="1295400" y="25146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Tag</a:t>
            </a:r>
          </a:p>
        </p:txBody>
      </p:sp>
      <p:sp>
        <p:nvSpPr>
          <p:cNvPr id="862235" name="Line 27"/>
          <p:cNvSpPr>
            <a:spLocks noChangeShapeType="1"/>
          </p:cNvSpPr>
          <p:nvPr/>
        </p:nvSpPr>
        <p:spPr bwMode="auto">
          <a:xfrm flipV="1">
            <a:off x="18288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36" name="Line 28"/>
          <p:cNvSpPr>
            <a:spLocks noChangeShapeType="1"/>
          </p:cNvSpPr>
          <p:nvPr/>
        </p:nvSpPr>
        <p:spPr bwMode="auto">
          <a:xfrm>
            <a:off x="762000" y="2438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37" name="Text Box 29"/>
          <p:cNvSpPr txBox="1">
            <a:spLocks noChangeArrowheads="1"/>
          </p:cNvSpPr>
          <p:nvPr/>
        </p:nvSpPr>
        <p:spPr bwMode="auto">
          <a:xfrm>
            <a:off x="4800600" y="60198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Data array</a:t>
            </a:r>
          </a:p>
        </p:txBody>
      </p:sp>
      <p:sp>
        <p:nvSpPr>
          <p:cNvPr id="862238" name="Text Box 30"/>
          <p:cNvSpPr txBox="1">
            <a:spLocks noChangeArrowheads="1"/>
          </p:cNvSpPr>
          <p:nvPr/>
        </p:nvSpPr>
        <p:spPr bwMode="auto">
          <a:xfrm>
            <a:off x="685800" y="60198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Tag array</a:t>
            </a:r>
          </a:p>
        </p:txBody>
      </p:sp>
      <p:sp>
        <p:nvSpPr>
          <p:cNvPr id="862239" name="Text Box 31"/>
          <p:cNvSpPr txBox="1">
            <a:spLocks noChangeArrowheads="1"/>
          </p:cNvSpPr>
          <p:nvPr/>
        </p:nvSpPr>
        <p:spPr bwMode="auto">
          <a:xfrm>
            <a:off x="3671888" y="1371600"/>
            <a:ext cx="5167312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ea typeface="新細明體" charset="-120"/>
              </a:rPr>
              <a:t>Set associativity </a:t>
            </a:r>
            <a:r>
              <a:rPr lang="en-US" altLang="zh-TW" sz="1800">
                <a:ea typeface="新細明體" charset="-120"/>
                <a:sym typeface="Wingdings" pitchFamily="2" charset="2"/>
              </a:rPr>
              <a:t> fewer conflicts; wasted power</a:t>
            </a:r>
          </a:p>
          <a:p>
            <a:pPr algn="ctr"/>
            <a:r>
              <a:rPr lang="en-US" altLang="zh-TW" sz="1800">
                <a:ea typeface="新細明體" charset="-120"/>
                <a:sym typeface="Wingdings" pitchFamily="2" charset="2"/>
              </a:rPr>
              <a:t> because multiple data and tags are read</a:t>
            </a:r>
            <a:endParaRPr lang="en-US" altLang="zh-TW" sz="1800">
              <a:ea typeface="新細明體" charset="-120"/>
            </a:endParaRPr>
          </a:p>
        </p:txBody>
      </p:sp>
      <p:sp>
        <p:nvSpPr>
          <p:cNvPr id="862240" name="Rectangle 32"/>
          <p:cNvSpPr>
            <a:spLocks noChangeArrowheads="1"/>
          </p:cNvSpPr>
          <p:nvPr/>
        </p:nvSpPr>
        <p:spPr bwMode="auto">
          <a:xfrm>
            <a:off x="5486400" y="2971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41" name="Rectangle 33"/>
          <p:cNvSpPr>
            <a:spLocks noChangeArrowheads="1"/>
          </p:cNvSpPr>
          <p:nvPr/>
        </p:nvSpPr>
        <p:spPr bwMode="auto">
          <a:xfrm>
            <a:off x="5486400" y="3352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42" name="Rectangle 34"/>
          <p:cNvSpPr>
            <a:spLocks noChangeArrowheads="1"/>
          </p:cNvSpPr>
          <p:nvPr/>
        </p:nvSpPr>
        <p:spPr bwMode="auto">
          <a:xfrm>
            <a:off x="5486400" y="3733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43" name="Rectangle 35"/>
          <p:cNvSpPr>
            <a:spLocks noChangeArrowheads="1"/>
          </p:cNvSpPr>
          <p:nvPr/>
        </p:nvSpPr>
        <p:spPr bwMode="auto">
          <a:xfrm>
            <a:off x="5486400" y="4114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44" name="Rectangle 36"/>
          <p:cNvSpPr>
            <a:spLocks noChangeArrowheads="1"/>
          </p:cNvSpPr>
          <p:nvPr/>
        </p:nvSpPr>
        <p:spPr bwMode="auto">
          <a:xfrm>
            <a:off x="5486400" y="4495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45" name="Rectangle 37"/>
          <p:cNvSpPr>
            <a:spLocks noChangeArrowheads="1"/>
          </p:cNvSpPr>
          <p:nvPr/>
        </p:nvSpPr>
        <p:spPr bwMode="auto">
          <a:xfrm>
            <a:off x="5486400" y="4876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46" name="Rectangle 38"/>
          <p:cNvSpPr>
            <a:spLocks noChangeArrowheads="1"/>
          </p:cNvSpPr>
          <p:nvPr/>
        </p:nvSpPr>
        <p:spPr bwMode="auto">
          <a:xfrm>
            <a:off x="5486400" y="5257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47" name="Rectangle 39"/>
          <p:cNvSpPr>
            <a:spLocks noChangeArrowheads="1"/>
          </p:cNvSpPr>
          <p:nvPr/>
        </p:nvSpPr>
        <p:spPr bwMode="auto">
          <a:xfrm>
            <a:off x="5486400" y="56388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48" name="Text Box 40"/>
          <p:cNvSpPr txBox="1">
            <a:spLocks noChangeArrowheads="1"/>
          </p:cNvSpPr>
          <p:nvPr/>
        </p:nvSpPr>
        <p:spPr bwMode="auto">
          <a:xfrm>
            <a:off x="4114800" y="25908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Way-1</a:t>
            </a:r>
          </a:p>
        </p:txBody>
      </p:sp>
      <p:sp>
        <p:nvSpPr>
          <p:cNvPr id="862249" name="Text Box 41"/>
          <p:cNvSpPr txBox="1">
            <a:spLocks noChangeArrowheads="1"/>
          </p:cNvSpPr>
          <p:nvPr/>
        </p:nvSpPr>
        <p:spPr bwMode="auto">
          <a:xfrm>
            <a:off x="6019800" y="25908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Way-2</a:t>
            </a:r>
          </a:p>
        </p:txBody>
      </p:sp>
      <p:sp>
        <p:nvSpPr>
          <p:cNvPr id="862250" name="Rectangle 42"/>
          <p:cNvSpPr>
            <a:spLocks noChangeArrowheads="1"/>
          </p:cNvSpPr>
          <p:nvPr/>
        </p:nvSpPr>
        <p:spPr bwMode="auto">
          <a:xfrm>
            <a:off x="1295400" y="2895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51" name="Rectangle 43"/>
          <p:cNvSpPr>
            <a:spLocks noChangeArrowheads="1"/>
          </p:cNvSpPr>
          <p:nvPr/>
        </p:nvSpPr>
        <p:spPr bwMode="auto">
          <a:xfrm>
            <a:off x="1295400" y="3276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52" name="Rectangle 44"/>
          <p:cNvSpPr>
            <a:spLocks noChangeArrowheads="1"/>
          </p:cNvSpPr>
          <p:nvPr/>
        </p:nvSpPr>
        <p:spPr bwMode="auto">
          <a:xfrm>
            <a:off x="1295400" y="3657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53" name="Rectangle 45"/>
          <p:cNvSpPr>
            <a:spLocks noChangeArrowheads="1"/>
          </p:cNvSpPr>
          <p:nvPr/>
        </p:nvSpPr>
        <p:spPr bwMode="auto">
          <a:xfrm>
            <a:off x="1295400" y="4038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54" name="Rectangle 46"/>
          <p:cNvSpPr>
            <a:spLocks noChangeArrowheads="1"/>
          </p:cNvSpPr>
          <p:nvPr/>
        </p:nvSpPr>
        <p:spPr bwMode="auto">
          <a:xfrm>
            <a:off x="1295400" y="4419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55" name="Rectangle 47"/>
          <p:cNvSpPr>
            <a:spLocks noChangeArrowheads="1"/>
          </p:cNvSpPr>
          <p:nvPr/>
        </p:nvSpPr>
        <p:spPr bwMode="auto">
          <a:xfrm>
            <a:off x="1295400" y="4800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56" name="Rectangle 48"/>
          <p:cNvSpPr>
            <a:spLocks noChangeArrowheads="1"/>
          </p:cNvSpPr>
          <p:nvPr/>
        </p:nvSpPr>
        <p:spPr bwMode="auto">
          <a:xfrm>
            <a:off x="1295400" y="5181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57" name="Rectangle 49"/>
          <p:cNvSpPr>
            <a:spLocks noChangeArrowheads="1"/>
          </p:cNvSpPr>
          <p:nvPr/>
        </p:nvSpPr>
        <p:spPr bwMode="auto">
          <a:xfrm>
            <a:off x="1295400" y="5562600"/>
            <a:ext cx="914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2258" name="Line 50"/>
          <p:cNvSpPr>
            <a:spLocks noChangeShapeType="1"/>
          </p:cNvSpPr>
          <p:nvPr/>
        </p:nvSpPr>
        <p:spPr bwMode="auto">
          <a:xfrm>
            <a:off x="1066800" y="5029200"/>
            <a:ext cx="1295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59" name="Line 51"/>
          <p:cNvSpPr>
            <a:spLocks noChangeShapeType="1"/>
          </p:cNvSpPr>
          <p:nvPr/>
        </p:nvSpPr>
        <p:spPr bwMode="auto">
          <a:xfrm>
            <a:off x="1905000" y="5029200"/>
            <a:ext cx="457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60" name="Line 52"/>
          <p:cNvSpPr>
            <a:spLocks noChangeShapeType="1"/>
          </p:cNvSpPr>
          <p:nvPr/>
        </p:nvSpPr>
        <p:spPr bwMode="auto">
          <a:xfrm>
            <a:off x="1600200" y="2819400"/>
            <a:ext cx="76200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2261" name="Text Box 53"/>
          <p:cNvSpPr txBox="1">
            <a:spLocks noChangeArrowheads="1"/>
          </p:cNvSpPr>
          <p:nvPr/>
        </p:nvSpPr>
        <p:spPr bwMode="auto">
          <a:xfrm>
            <a:off x="2209800" y="61722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Compare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5</a:t>
            </a:r>
            <a:endParaRPr lang="en-US" altLang="zh-TW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06687"/>
          </a:xfrm>
        </p:spPr>
        <p:txBody>
          <a:bodyPr/>
          <a:lstStyle/>
          <a:p>
            <a:r>
              <a:rPr lang="en-US" altLang="zh-TW" sz="2800"/>
              <a:t>Consider a 32KByte 2-way set associative cache</a:t>
            </a:r>
          </a:p>
          <a:p>
            <a:r>
              <a:rPr lang="en-US" altLang="zh-TW" sz="2800"/>
              <a:t>Write down the 32-bit address format to access the cache</a:t>
            </a:r>
          </a:p>
          <a:p>
            <a:endParaRPr lang="en-US" altLang="zh-TW" sz="2800"/>
          </a:p>
          <a:p>
            <a:r>
              <a:rPr lang="en-US" altLang="zh-TW" sz="2800"/>
              <a:t>Format of your answer: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4800600"/>
            <a:ext cx="4724400" cy="869950"/>
            <a:chOff x="1008" y="2976"/>
            <a:chExt cx="2976" cy="548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1008" y="2976"/>
              <a:ext cx="13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tag</a:t>
              </a: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352" y="2976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index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3168" y="2976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offset</a:t>
              </a: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1334" y="3303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??? bits</a:t>
              </a: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496" y="3312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??? bits</a:t>
              </a: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3360" y="3312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??? bits</a:t>
              </a:r>
            </a:p>
          </p:txBody>
        </p:sp>
      </p:grp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600200" y="5943600"/>
            <a:ext cx="549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Note: the cache parameters will be changed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One more extreme exercise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Modify the MIPS CPU</a:t>
            </a:r>
            <a:endParaRPr lang="zh-TW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6</a:t>
            </a:r>
            <a:endParaRPr lang="en-US" altLang="zh-TW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Modify the MIPS pipeline for the following changes on load/store instructions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/>
              <a:t>a load/store instruction has no displacement now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/>
              <a:t>LD R2, R3  //R2=mem[R3]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/>
              <a:t>additional LDI/STI instruction for load/store with address increment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/>
              <a:t>LDI R2, R3  //R2=mem[R3]; </a:t>
            </a:r>
            <a:r>
              <a:rPr lang="en-US" altLang="zh-TW">
                <a:solidFill>
                  <a:schemeClr val="hlink"/>
                </a:solidFill>
              </a:rPr>
              <a:t>R3=R3+1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6 (cont’d)</a:t>
            </a:r>
            <a:endParaRPr lang="en-US" altLang="zh-TW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82887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zh-TW" sz="2800"/>
              <a:t>Your answer should include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400"/>
              <a:t>the pipeline data path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400"/>
              <a:t>control scheme for data forwarding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400"/>
              <a:t>control scheme to stall the pipeline due to data hazard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arenBoth"/>
            </a:pPr>
            <a:endParaRPr lang="en-US" altLang="zh-TW" sz="2400"/>
          </a:p>
          <a:p>
            <a:pPr marL="609600" indent="-609600">
              <a:lnSpc>
                <a:spcPct val="80000"/>
              </a:lnSpc>
            </a:pPr>
            <a:r>
              <a:rPr lang="en-US" altLang="zh-TW" sz="2800"/>
              <a:t>Format to express the control scheme: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TW" sz="2400"/>
              <a:t>rules to check for hazard from pipeline registers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133600" y="4876800"/>
            <a:ext cx="53752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if (EX/MEM.Regwrite</a:t>
            </a:r>
          </a:p>
          <a:p>
            <a:r>
              <a:rPr lang="en-US" altLang="zh-TW"/>
              <a:t>   and EX/MEM.RegisterRd=ID/EX.RegisterRS) ForwardA=10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Focus of the computer architecture course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Focus: designing a high-performance CPU</a:t>
            </a:r>
          </a:p>
          <a:p>
            <a:pPr lvl="1"/>
            <a:r>
              <a:rPr lang="en-US" altLang="zh-TW" dirty="0" smtClean="0"/>
              <a:t>Supporting hardware circuit technologies</a:t>
            </a:r>
          </a:p>
          <a:p>
            <a:pPr lvl="1"/>
            <a:r>
              <a:rPr lang="en-US" altLang="zh-TW" dirty="0" smtClean="0"/>
              <a:t>Interaction between hardware and software</a:t>
            </a:r>
          </a:p>
          <a:p>
            <a:pPr lvl="1"/>
            <a:r>
              <a:rPr lang="en-US" altLang="zh-TW" dirty="0" smtClean="0"/>
              <a:t>Performance improvements from memory system design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Instruction Set Architecture (ISA)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Chap. 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Von Neumann Model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D = A+B*C;</a:t>
              </a:r>
            </a:p>
            <a:p>
              <a:r>
                <a:rPr lang="en-US" altLang="zh-TW" sz="2400"/>
                <a:t>E = D+F;</a:t>
              </a:r>
            </a:p>
            <a:p>
              <a:r>
                <a:rPr lang="en-US" altLang="zh-TW" sz="2400"/>
                <a:t>A = A-1;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24582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folHlink"/>
                    </a:solidFill>
                  </a:rPr>
                  <a:t>9</a:t>
                </a:r>
              </a:p>
            </p:txBody>
          </p:sp>
          <p:sp>
            <p:nvSpPr>
              <p:cNvPr id="24583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20</a:t>
                </a:r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4586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30</a:t>
                </a:r>
              </a:p>
            </p:txBody>
          </p:sp>
          <p:sp>
            <p:nvSpPr>
              <p:cNvPr id="24587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</a:t>
                </a:r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610</a:t>
                </a:r>
              </a:p>
            </p:txBody>
          </p:sp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D</a:t>
                </a:r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670</a:t>
                </a:r>
              </a:p>
            </p:txBody>
          </p:sp>
          <p:sp>
            <p:nvSpPr>
              <p:cNvPr id="24591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E</a:t>
                </a:r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60</a:t>
                </a:r>
              </a:p>
            </p:txBody>
          </p:sp>
          <p:sp>
            <p:nvSpPr>
              <p:cNvPr id="24593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F</a:t>
                </a:r>
              </a:p>
            </p:txBody>
          </p:sp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595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memory</a:t>
                </a:r>
              </a:p>
            </p:txBody>
          </p:sp>
        </p:grpSp>
        <p:sp>
          <p:nvSpPr>
            <p:cNvPr id="24596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CPU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PC: program counter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28600" y="3352800"/>
            <a:ext cx="685800" cy="336550"/>
            <a:chOff x="144" y="1632"/>
            <a:chExt cx="432" cy="212"/>
          </a:xfrm>
        </p:grpSpPr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PC</a:t>
              </a:r>
            </a:p>
          </p:txBody>
        </p:sp>
      </p:grpSp>
      <p:sp>
        <p:nvSpPr>
          <p:cNvPr id="24601" name="Line 25"/>
          <p:cNvSpPr>
            <a:spLocks noChangeShapeType="1"/>
          </p:cNvSpPr>
          <p:nvPr/>
        </p:nvSpPr>
        <p:spPr bwMode="auto">
          <a:xfrm flipH="1">
            <a:off x="4038600" y="3048000"/>
            <a:ext cx="1600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V="1">
            <a:off x="4038600" y="3200400"/>
            <a:ext cx="16764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r>
              <a:rPr lang="en-US" altLang="zh-TW"/>
              <a:t>How a CPU works?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411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follow the von Neumann model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step by step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one </a:t>
            </a:r>
            <a:r>
              <a:rPr lang="en-US" altLang="zh-TW" sz="2000" i="1">
                <a:solidFill>
                  <a:schemeClr val="hlink"/>
                </a:solidFill>
              </a:rPr>
              <a:t>instruction</a:t>
            </a:r>
            <a:r>
              <a:rPr lang="en-US" altLang="zh-TW" sz="2000"/>
              <a:t> per step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but decompose operations into primitive and regular ones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3352800"/>
            <a:ext cx="6134100" cy="3171825"/>
            <a:chOff x="1008" y="1920"/>
            <a:chExt cx="3864" cy="1998"/>
          </a:xfrm>
        </p:grpSpPr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D = A+B*C;</a:t>
              </a:r>
            </a:p>
            <a:p>
              <a:r>
                <a:rPr lang="en-US" altLang="zh-TW" sz="2400"/>
                <a:t>E = D+F;</a:t>
              </a:r>
            </a:p>
            <a:p>
              <a:r>
                <a:rPr lang="en-US" altLang="zh-TW" sz="2400"/>
                <a:t>A = A-1;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load R1, A;              //R1 = mem[A];</a:t>
              </a:r>
            </a:p>
            <a:p>
              <a:r>
                <a:rPr lang="en-US" altLang="zh-TW"/>
                <a:t>load R2, B;              //R2 = mem[B];</a:t>
              </a:r>
            </a:p>
            <a:p>
              <a:r>
                <a:rPr lang="en-US" altLang="zh-TW"/>
                <a:t>load R3, C;              //R3 = mem[C];</a:t>
              </a:r>
            </a:p>
            <a:p>
              <a:r>
                <a:rPr lang="en-US" altLang="zh-TW"/>
                <a:t>mult R4, R2, R3;     //R4=R2*R3;</a:t>
              </a:r>
            </a:p>
            <a:p>
              <a:r>
                <a:rPr lang="en-US" altLang="zh-TW"/>
                <a:t>add  R5, R1, R4;      //R5=R1+R4;</a:t>
              </a:r>
            </a:p>
            <a:p>
              <a:r>
                <a:rPr lang="en-US" altLang="zh-TW"/>
                <a:t>store D, R5;             //mem[D] = R5;</a:t>
              </a:r>
            </a:p>
            <a:p>
              <a:r>
                <a:rPr lang="en-US" altLang="zh-TW"/>
                <a:t>load  R6, F;             //R6 = mem[D];</a:t>
              </a:r>
            </a:p>
            <a:p>
              <a:r>
                <a:rPr lang="en-US" altLang="zh-TW"/>
                <a:t>add   R7, R5, R6;    //R7 = R5+R6;</a:t>
              </a:r>
            </a:p>
            <a:p>
              <a:r>
                <a:rPr lang="en-US" altLang="zh-TW"/>
                <a:t>store  E, R7;            //mem[E] = R7;</a:t>
              </a:r>
            </a:p>
            <a:p>
              <a:r>
                <a:rPr lang="en-US" altLang="zh-TW"/>
                <a:t>sub    R1, R1, 1;      //R1 = R1-1;</a:t>
              </a:r>
            </a:p>
            <a:p>
              <a:r>
                <a:rPr lang="en-US" altLang="zh-TW"/>
                <a:t>store  A, R1;           //mem[A] = R1;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assembly program</a:t>
              </a:r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CPU</a:t>
            </a:r>
            <a:br>
              <a:rPr lang="en-US" altLang="zh-TW"/>
            </a:br>
            <a:r>
              <a:rPr lang="en-US" altLang="zh-TW"/>
              <a:t>works?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114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from hardware design perspective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data path: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p:oleObj spid="_x0000_s10242" name="點陣圖影像" r:id="rId3" imgW="5243014" imgH="3955123" progId="PBrush">
                <p:embed/>
              </p:oleObj>
            </a:graphicData>
          </a:graphic>
        </p:graphicFrame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p:oleObj spid="_x0000_s10243" name="點陣圖影像" r:id="rId4" imgW="5692633" imgH="2865368" progId="PBrush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114</TotalTime>
  <Words>1766</Words>
  <PresentationFormat>如螢幕大小 (4:3)</PresentationFormat>
  <Paragraphs>428</Paragraphs>
  <Slides>46</Slides>
  <Notes>5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46</vt:i4>
      </vt:variant>
    </vt:vector>
  </HeadingPairs>
  <TitlesOfParts>
    <vt:vector size="50" baseType="lpstr">
      <vt:lpstr>Staff training presentation</vt:lpstr>
      <vt:lpstr>Blends</vt:lpstr>
      <vt:lpstr>點陣圖影像</vt:lpstr>
      <vt:lpstr>方程式</vt:lpstr>
      <vt:lpstr>Review on Computer Architecture</vt:lpstr>
      <vt:lpstr>The Textbook</vt:lpstr>
      <vt:lpstr>Outline</vt:lpstr>
      <vt:lpstr>What is “Computer Architecture”</vt:lpstr>
      <vt:lpstr>Focus of the computer architecture course</vt:lpstr>
      <vt:lpstr>Instruction Set Architecture (ISA)</vt:lpstr>
      <vt:lpstr>The Von Neumann Model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The assembly program to realize a C sample code</vt:lpstr>
      <vt:lpstr>Review Issues</vt:lpstr>
      <vt:lpstr>Exercise 1</vt:lpstr>
      <vt:lpstr>Basic Arithmetic</vt:lpstr>
      <vt:lpstr>VLSI design flow</vt:lpstr>
      <vt:lpstr>Ripple-Carry Adder</vt:lpstr>
      <vt:lpstr>Method to do subtraction</vt:lpstr>
      <vt:lpstr>Basic multiply scheme</vt:lpstr>
      <vt:lpstr>Basic division scheme</vt:lpstr>
      <vt:lpstr>Exercise 2</vt:lpstr>
      <vt:lpstr>Basics of CPU design</vt:lpstr>
      <vt:lpstr>Multi-cycle CPU</vt:lpstr>
      <vt:lpstr>Pipelining concept</vt:lpstr>
      <vt:lpstr>MIPS instruction pipeline</vt:lpstr>
      <vt:lpstr>Hazards that cause the pipeline stalls</vt:lpstr>
      <vt:lpstr>Example: the data hazard</vt:lpstr>
      <vt:lpstr>Exercise 3</vt:lpstr>
      <vt:lpstr>Exercise 4</vt:lpstr>
      <vt:lpstr>The memory system</vt:lpstr>
      <vt:lpstr>Memory hierarchy</vt:lpstr>
      <vt:lpstr>Why does cache works?</vt:lpstr>
      <vt:lpstr>投影片 38</vt:lpstr>
      <vt:lpstr>投影片 39</vt:lpstr>
      <vt:lpstr>投影片 40</vt:lpstr>
      <vt:lpstr>投影片 41</vt:lpstr>
      <vt:lpstr>投影片 42</vt:lpstr>
      <vt:lpstr>Exercise 5</vt:lpstr>
      <vt:lpstr>One more extreme exercise</vt:lpstr>
      <vt:lpstr>Exercise 6</vt:lpstr>
      <vt:lpstr>Exercise 6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Computer Architecture</dc:title>
  <dc:creator>odie</dc:creator>
  <cp:lastModifiedBy>odie</cp:lastModifiedBy>
  <cp:revision>32</cp:revision>
  <dcterms:created xsi:type="dcterms:W3CDTF">2012-07-16T15:42:59Z</dcterms:created>
  <dcterms:modified xsi:type="dcterms:W3CDTF">2012-07-17T14:50:03Z</dcterms:modified>
</cp:coreProperties>
</file>