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2" r:id="rId4"/>
    <p:sldId id="273" r:id="rId5"/>
    <p:sldId id="275" r:id="rId6"/>
    <p:sldId id="274" r:id="rId7"/>
    <p:sldId id="276" r:id="rId8"/>
    <p:sldId id="271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35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35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35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35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35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35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35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6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4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69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0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1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33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12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4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87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18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18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18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18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18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18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18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+mn-lt"/>
                <a:ea typeface="新細明體" charset="-120"/>
              </a:defRPr>
            </a:lvl1pPr>
          </a:lstStyle>
          <a:p>
            <a:fld id="{CC6FCB6C-D96A-443F-81C0-E2831153251C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+mn-lt"/>
                <a:ea typeface="新細明體" charset="-120"/>
              </a:defRPr>
            </a:lvl1pPr>
          </a:lstStyle>
          <a:p>
            <a:fld id="{C73D8D91-E08F-47F1-BB95-682599D36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84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cma@mail.cg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smtClean="0"/>
              <a:t>Introduction to </a:t>
            </a:r>
            <a:r>
              <a:rPr lang="en-US" altLang="zh-TW" sz="4400" dirty="0" err="1" smtClean="0"/>
              <a:t>SoC</a:t>
            </a:r>
            <a:r>
              <a:rPr lang="en-US" altLang="zh-TW" sz="4400" dirty="0" smtClean="0"/>
              <a:t> Lab Research</a:t>
            </a:r>
            <a:endParaRPr lang="zh-TW" altLang="en-US" sz="44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sz="3200" dirty="0" smtClean="0"/>
              <a:t>Yung-Cheng Ma (</a:t>
            </a:r>
            <a:r>
              <a:rPr lang="zh-TW" altLang="en-US" sz="3200" dirty="0" smtClean="0"/>
              <a:t>馬詠程</a:t>
            </a:r>
            <a:r>
              <a:rPr lang="en-US" altLang="zh-TW" sz="3200" dirty="0" smtClean="0"/>
              <a:t>)</a:t>
            </a:r>
          </a:p>
          <a:p>
            <a:pPr algn="r"/>
            <a:r>
              <a:rPr lang="en-US" altLang="zh-TW" sz="3200" dirty="0" smtClean="0"/>
              <a:t>Email: </a:t>
            </a:r>
            <a:r>
              <a:rPr lang="en-US" altLang="zh-TW" sz="3200" dirty="0" smtClean="0">
                <a:hlinkClick r:id="rId2"/>
              </a:rPr>
              <a:t>ycma@mail.cgu.edu.tw</a:t>
            </a:r>
            <a:endParaRPr lang="en-US" altLang="zh-TW" sz="3200" dirty="0" smtClean="0"/>
          </a:p>
          <a:p>
            <a:pPr algn="r"/>
            <a:r>
              <a:rPr lang="en-US" altLang="zh-TW" sz="3200" dirty="0" smtClean="0"/>
              <a:t>Tel: 3611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45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Major Result: Parallelism Scaling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251" y="5880295"/>
            <a:ext cx="7772400" cy="702384"/>
          </a:xfrm>
        </p:spPr>
        <p:txBody>
          <a:bodyPr/>
          <a:lstStyle/>
          <a:p>
            <a:r>
              <a:rPr lang="en-US" altLang="zh-TW" dirty="0" smtClean="0"/>
              <a:t>Published on IEEE Transactions on VLSI Systems, April 2017.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1" y="2137865"/>
            <a:ext cx="8592839" cy="27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5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On-Going and 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572" y="2017713"/>
            <a:ext cx="4023360" cy="4411222"/>
          </a:xfrm>
        </p:spPr>
        <p:txBody>
          <a:bodyPr/>
          <a:lstStyle/>
          <a:p>
            <a:r>
              <a:rPr lang="en-US" altLang="zh-TW" sz="2000" dirty="0" smtClean="0"/>
              <a:t>Parallelism scaling for energy-proportionality (working)</a:t>
            </a:r>
          </a:p>
          <a:p>
            <a:pPr lvl="1"/>
            <a:r>
              <a:rPr lang="en-US" altLang="zh-TW" sz="2000" dirty="0" smtClean="0"/>
              <a:t>Optimality proof through topology!</a:t>
            </a:r>
          </a:p>
          <a:p>
            <a:r>
              <a:rPr lang="en-US" altLang="zh-TW" sz="2000" dirty="0" smtClean="0"/>
              <a:t>Software pipelining</a:t>
            </a:r>
          </a:p>
          <a:p>
            <a:pPr lvl="1"/>
            <a:r>
              <a:rPr lang="en-US" altLang="zh-TW" sz="2000" dirty="0" smtClean="0"/>
              <a:t>Energy proportionality for computing kernels</a:t>
            </a:r>
          </a:p>
          <a:p>
            <a:pPr lvl="1"/>
            <a:r>
              <a:rPr lang="en-US" altLang="zh-TW" sz="2000" dirty="0" smtClean="0"/>
              <a:t>Exploit memory-level parallelism</a:t>
            </a:r>
          </a:p>
          <a:p>
            <a:r>
              <a:rPr lang="en-US" altLang="zh-TW" sz="2000" dirty="0" smtClean="0"/>
              <a:t>Reconfigurable VLIW core</a:t>
            </a:r>
          </a:p>
          <a:p>
            <a:pPr lvl="1"/>
            <a:r>
              <a:rPr lang="en-US" altLang="zh-TW" sz="2000" dirty="0" smtClean="0"/>
              <a:t>Easy to deploy custom instructions</a:t>
            </a:r>
          </a:p>
          <a:p>
            <a:pPr lvl="1"/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84" y="2017713"/>
            <a:ext cx="4105592" cy="46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Prototyping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6775" y="2017713"/>
            <a:ext cx="8378313" cy="4114800"/>
          </a:xfrm>
        </p:spPr>
        <p:txBody>
          <a:bodyPr/>
          <a:lstStyle/>
          <a:p>
            <a:r>
              <a:rPr lang="en-US" altLang="zh-TW" dirty="0" smtClean="0"/>
              <a:t>Synopsys + Cadence EDA tool-chain</a:t>
            </a:r>
          </a:p>
          <a:p>
            <a:pPr lvl="1"/>
            <a:r>
              <a:rPr lang="en-US" altLang="zh-TW" dirty="0" smtClean="0"/>
              <a:t>From Verilog to physical layout of a semiconductor chip</a:t>
            </a:r>
          </a:p>
          <a:p>
            <a:r>
              <a:rPr lang="en-US" altLang="zh-TW" dirty="0" smtClean="0"/>
              <a:t>TSMC 40nm cell library</a:t>
            </a:r>
          </a:p>
          <a:p>
            <a:pPr lvl="1"/>
            <a:r>
              <a:rPr lang="en-US" altLang="zh-TW" dirty="0" smtClean="0"/>
              <a:t>With power-gating cells support</a:t>
            </a:r>
          </a:p>
          <a:p>
            <a:r>
              <a:rPr lang="en-US" altLang="zh-TW" dirty="0" smtClean="0"/>
              <a:t>RISC-V processor cores</a:t>
            </a:r>
          </a:p>
          <a:p>
            <a:pPr lvl="1"/>
            <a:r>
              <a:rPr lang="en-US" altLang="zh-TW" dirty="0" smtClean="0"/>
              <a:t>Open source processor cores</a:t>
            </a:r>
          </a:p>
          <a:p>
            <a:r>
              <a:rPr lang="en-US" altLang="zh-TW" dirty="0" smtClean="0"/>
              <a:t>LLVM compiler platform</a:t>
            </a:r>
          </a:p>
          <a:p>
            <a:pPr lvl="1"/>
            <a:r>
              <a:rPr lang="en-US" altLang="zh-TW" dirty="0" smtClean="0"/>
              <a:t>Open source compiler for algorithmic experiments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47" y="246348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6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Interesting RISC-V + LLVM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Power-gating on FPU (floating point unit)</a:t>
            </a:r>
          </a:p>
          <a:p>
            <a:r>
              <a:rPr lang="en-US" altLang="zh-TW" dirty="0" smtClean="0"/>
              <a:t>Power-gating on instruction window of the superscalar processor</a:t>
            </a:r>
          </a:p>
          <a:p>
            <a:r>
              <a:rPr lang="en-US" altLang="zh-TW" dirty="0" smtClean="0"/>
              <a:t>Scheduling for </a:t>
            </a:r>
            <a:r>
              <a:rPr lang="en-US" altLang="zh-TW" dirty="0" err="1" smtClean="0"/>
              <a:t>big.LITTLE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 smtClean="0"/>
              <a:t>Intrinsic support using LLVM</a:t>
            </a:r>
          </a:p>
          <a:p>
            <a:endParaRPr lang="en-US" altLang="zh-TW" dirty="0"/>
          </a:p>
          <a:p>
            <a:r>
              <a:rPr lang="en-US" altLang="zh-TW" dirty="0" smtClean="0"/>
              <a:t>… and more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525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Who is eligible for the </a:t>
            </a:r>
            <a:r>
              <a:rPr lang="en-US" altLang="zh-TW" dirty="0" err="1" smtClean="0"/>
              <a:t>SoC</a:t>
            </a:r>
            <a:r>
              <a:rPr lang="en-US" altLang="zh-TW" dirty="0" smtClean="0"/>
              <a:t>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your eyes on the world</a:t>
            </a:r>
          </a:p>
          <a:p>
            <a:r>
              <a:rPr lang="en-US" altLang="zh-TW" dirty="0" smtClean="0"/>
              <a:t>Learn by yourself</a:t>
            </a:r>
          </a:p>
          <a:p>
            <a:pPr lvl="1"/>
            <a:r>
              <a:rPr lang="en-US" altLang="zh-TW" dirty="0" smtClean="0"/>
              <a:t>Q:How I learned topology?</a:t>
            </a:r>
          </a:p>
          <a:p>
            <a:r>
              <a:rPr lang="en-US" altLang="zh-TW" dirty="0" smtClean="0"/>
              <a:t>Like puzzle solving</a:t>
            </a:r>
          </a:p>
          <a:p>
            <a:pPr lvl="1"/>
            <a:r>
              <a:rPr lang="en-US" altLang="zh-TW" dirty="0" smtClean="0"/>
              <a:t>Design algorithms to solve a problem you have never seen before</a:t>
            </a:r>
          </a:p>
          <a:p>
            <a:pPr lvl="1"/>
            <a:r>
              <a:rPr lang="en-US" altLang="zh-TW" dirty="0" smtClean="0"/>
              <a:t>And prove it!</a:t>
            </a:r>
          </a:p>
          <a:p>
            <a:r>
              <a:rPr lang="en-US" altLang="zh-TW" dirty="0" smtClean="0"/>
              <a:t>Find your own research directions</a:t>
            </a:r>
          </a:p>
          <a:p>
            <a:pPr lvl="1"/>
            <a:r>
              <a:rPr lang="en-US" altLang="zh-TW" dirty="0" smtClean="0"/>
              <a:t>From the support of the lab environment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4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My Research Expertise:</a:t>
            </a:r>
            <a:br>
              <a:rPr lang="en-US" altLang="zh-TW" sz="4400" dirty="0" smtClean="0"/>
            </a:br>
            <a:r>
              <a:rPr lang="en-US" altLang="zh-TW" sz="4400" dirty="0" smtClean="0"/>
              <a:t>Computer Architecture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383" y="3623612"/>
            <a:ext cx="8129350" cy="1905874"/>
          </a:xfrm>
        </p:spPr>
        <p:txBody>
          <a:bodyPr/>
          <a:lstStyle/>
          <a:p>
            <a:r>
              <a:rPr lang="en-US" altLang="zh-TW" sz="2000" dirty="0"/>
              <a:t>Computer architecture is the core </a:t>
            </a:r>
            <a:r>
              <a:rPr lang="en-US" altLang="zh-TW" sz="2000" dirty="0" smtClean="0"/>
              <a:t>to push every </a:t>
            </a:r>
            <a:r>
              <a:rPr lang="en-US" altLang="zh-TW" sz="2000" dirty="0"/>
              <a:t>technology </a:t>
            </a:r>
            <a:r>
              <a:rPr lang="en-US" altLang="zh-TW" sz="2000" dirty="0" smtClean="0"/>
              <a:t>innovation </a:t>
            </a:r>
          </a:p>
          <a:p>
            <a:r>
              <a:rPr lang="en-US" altLang="zh-TW" sz="2000" dirty="0" smtClean="0"/>
              <a:t>My Core </a:t>
            </a:r>
            <a:r>
              <a:rPr lang="en-US" altLang="zh-TW" sz="2000" dirty="0" smtClean="0"/>
              <a:t>Skills: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Algorithms, Graph Theory, Combinatorial Optimization, Topology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600" dirty="0" smtClean="0"/>
              <a:t>Digital Systems and VLSI Design</a:t>
            </a:r>
          </a:p>
          <a:p>
            <a:pPr lvl="1"/>
            <a:r>
              <a:rPr lang="en-US" altLang="zh-TW" sz="1600" dirty="0" smtClean="0"/>
              <a:t>Compilers, Operating Systems, and Systems Software</a:t>
            </a:r>
            <a:endParaRPr lang="zh-TW" altLang="en-US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3383" y="2062942"/>
            <a:ext cx="7995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science and art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selecting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interconnecting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designing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interface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meets functional,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energy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consumption, cost, and other specific goals.</a:t>
            </a:r>
          </a:p>
          <a:p>
            <a:pPr algn="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Mutlu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CMU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0" y="5553415"/>
            <a:ext cx="1167594" cy="11675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41" y="5652658"/>
            <a:ext cx="1096829" cy="10564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47" y="5930781"/>
            <a:ext cx="918287" cy="50024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99" y="5652658"/>
            <a:ext cx="1442777" cy="9292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5" y="5618681"/>
            <a:ext cx="918134" cy="96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Computer Architecture Research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980" y="1975510"/>
            <a:ext cx="8323995" cy="4114800"/>
          </a:xfrm>
        </p:spPr>
        <p:txBody>
          <a:bodyPr/>
          <a:lstStyle/>
          <a:p>
            <a:r>
              <a:rPr lang="en-US" altLang="zh-TW" sz="2000" dirty="0" smtClean="0"/>
              <a:t>Vertical integration of systems design: from application software down to semiconductor physics</a:t>
            </a:r>
          </a:p>
          <a:p>
            <a:r>
              <a:rPr lang="en-US" altLang="zh-TW" sz="2000" dirty="0" smtClean="0"/>
              <a:t>Example: Google’s artificial intelligence cloud</a:t>
            </a:r>
          </a:p>
          <a:p>
            <a:pPr lvl="1"/>
            <a:r>
              <a:rPr lang="en-US" altLang="zh-TW" sz="2000" dirty="0" smtClean="0"/>
              <a:t>Neural network algorithm for machine learning</a:t>
            </a:r>
          </a:p>
          <a:p>
            <a:pPr lvl="1"/>
            <a:r>
              <a:rPr lang="en-US" altLang="zh-TW" sz="2000" dirty="0" smtClean="0"/>
              <a:t>Large scale clustered computing</a:t>
            </a:r>
          </a:p>
          <a:p>
            <a:pPr lvl="1"/>
            <a:r>
              <a:rPr lang="en-US" altLang="zh-TW" sz="2000" dirty="0" smtClean="0"/>
              <a:t>With a dedicated chip: the Tensor Processing Unit (ISCA 2017)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89" y="4220307"/>
            <a:ext cx="3097104" cy="248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5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Challenge: Dark Silicon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Trend of Moore’s law is slowing</a:t>
            </a:r>
          </a:p>
          <a:p>
            <a:r>
              <a:rPr lang="en-US" altLang="zh-TW" dirty="0" smtClean="0"/>
              <a:t>Surge of leakage current in deep submicron process</a:t>
            </a:r>
          </a:p>
          <a:p>
            <a:pPr lvl="1"/>
            <a:r>
              <a:rPr lang="en-US" altLang="zh-TW" dirty="0" smtClean="0"/>
              <a:t>Dynamic (switching) power</a:t>
            </a:r>
          </a:p>
          <a:p>
            <a:pPr lvl="1"/>
            <a:r>
              <a:rPr lang="en-US" altLang="zh-TW" dirty="0" smtClean="0"/>
              <a:t>Static (leakage) power</a:t>
            </a:r>
          </a:p>
          <a:p>
            <a:r>
              <a:rPr lang="en-US" altLang="zh-TW" dirty="0" smtClean="0"/>
              <a:t>The end of Dennard Scaling</a:t>
            </a:r>
          </a:p>
          <a:p>
            <a:pPr lvl="1"/>
            <a:r>
              <a:rPr lang="en-US" altLang="zh-TW" dirty="0" smtClean="0"/>
              <a:t>No longer constant power density</a:t>
            </a:r>
          </a:p>
          <a:p>
            <a:pPr lvl="1"/>
            <a:r>
              <a:rPr lang="en-US" altLang="zh-TW" dirty="0" smtClean="0"/>
              <a:t>50%+ of the chip area has to be powered off in 10-nm process</a:t>
            </a:r>
          </a:p>
        </p:txBody>
      </p:sp>
    </p:spTree>
    <p:extLst>
      <p:ext uri="{BB962C8B-B14F-4D97-AF65-F5344CB8AC3E}">
        <p14:creationId xmlns:p14="http://schemas.microsoft.com/office/powerpoint/2010/main" val="7168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Dark Silicon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41081"/>
          </a:xfrm>
        </p:spPr>
        <p:txBody>
          <a:bodyPr/>
          <a:lstStyle/>
          <a:p>
            <a:r>
              <a:rPr lang="en-US" altLang="zh-TW" dirty="0" smtClean="0"/>
              <a:t>Power-Gating + Heterogeneous computing</a:t>
            </a:r>
          </a:p>
        </p:txBody>
      </p:sp>
    </p:spTree>
    <p:extLst>
      <p:ext uri="{BB962C8B-B14F-4D97-AF65-F5344CB8AC3E}">
        <p14:creationId xmlns:p14="http://schemas.microsoft.com/office/powerpoint/2010/main" val="310352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Dark Silicon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54141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Power-Gating</a:t>
            </a:r>
            <a:r>
              <a:rPr lang="en-US" altLang="zh-TW" dirty="0" smtClean="0"/>
              <a:t> + Heterogeneous computing</a:t>
            </a:r>
          </a:p>
          <a:p>
            <a:pPr lvl="1"/>
            <a:r>
              <a:rPr lang="en-US" altLang="zh-TW" dirty="0" smtClean="0"/>
              <a:t>Power-gating is not free</a:t>
            </a:r>
          </a:p>
          <a:p>
            <a:pPr lvl="1"/>
            <a:r>
              <a:rPr lang="en-US" altLang="zh-TW" dirty="0" smtClean="0"/>
              <a:t>Careful design on architecture and software supporting required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30" y="3324006"/>
            <a:ext cx="4366693" cy="31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Dark Silicon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41081"/>
          </a:xfrm>
        </p:spPr>
        <p:txBody>
          <a:bodyPr/>
          <a:lstStyle/>
          <a:p>
            <a:r>
              <a:rPr lang="en-US" altLang="zh-TW" dirty="0" smtClean="0"/>
              <a:t>Power-Gating + </a:t>
            </a:r>
            <a:r>
              <a:rPr lang="en-US" altLang="zh-TW" dirty="0" smtClean="0">
                <a:solidFill>
                  <a:srgbClr val="FF0000"/>
                </a:solidFill>
              </a:rPr>
              <a:t>Heterogeneous computing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36" y="2800643"/>
            <a:ext cx="683514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2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Our Approach for Energy Efficiency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12945"/>
          </a:xfrm>
        </p:spPr>
        <p:txBody>
          <a:bodyPr/>
          <a:lstStyle/>
          <a:p>
            <a:r>
              <a:rPr lang="en-US" altLang="zh-TW" dirty="0" smtClean="0"/>
              <a:t>Parallelism scaling on power-gated processor</a:t>
            </a:r>
            <a:endParaRPr lang="zh-TW" altLang="en-US" dirty="0"/>
          </a:p>
        </p:txBody>
      </p:sp>
      <p:grpSp>
        <p:nvGrpSpPr>
          <p:cNvPr id="4" name="群組 15"/>
          <p:cNvGrpSpPr/>
          <p:nvPr/>
        </p:nvGrpSpPr>
        <p:grpSpPr>
          <a:xfrm>
            <a:off x="214282" y="2630658"/>
            <a:ext cx="8491776" cy="3900572"/>
            <a:chOff x="214282" y="2786058"/>
            <a:chExt cx="8491776" cy="3900572"/>
          </a:xfrm>
        </p:grpSpPr>
        <p:grpSp>
          <p:nvGrpSpPr>
            <p:cNvPr id="5" name="群組 10"/>
            <p:cNvGrpSpPr/>
            <p:nvPr/>
          </p:nvGrpSpPr>
          <p:grpSpPr>
            <a:xfrm>
              <a:off x="357158" y="5072074"/>
              <a:ext cx="3214710" cy="1614556"/>
              <a:chOff x="357158" y="5072074"/>
              <a:chExt cx="3214710" cy="1614556"/>
            </a:xfrm>
          </p:grpSpPr>
          <p:sp>
            <p:nvSpPr>
              <p:cNvPr id="14" name="圓角矩形 13"/>
              <p:cNvSpPr/>
              <p:nvPr/>
            </p:nvSpPr>
            <p:spPr bwMode="auto">
              <a:xfrm>
                <a:off x="357158" y="5072074"/>
                <a:ext cx="3214710" cy="121444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76213" marR="0" indent="-17621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Parallelism</a:t>
                </a:r>
                <a:r>
                  <a:rPr kumimoji="0" lang="en-US" altLang="zh-TW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selection</a:t>
                </a:r>
              </a:p>
              <a:p>
                <a:pPr marL="176213" marR="0" indent="-17621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r>
                  <a:rPr lang="en-US" altLang="zh-TW" sz="1600" baseline="0" dirty="0" smtClean="0">
                    <a:latin typeface="Times New Roman" pitchFamily="18" charset="0"/>
                    <a:cs typeface="Times New Roman" pitchFamily="18" charset="0"/>
                  </a:rPr>
                  <a:t>Instruction</a:t>
                </a:r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 scheduling</a:t>
                </a:r>
              </a:p>
              <a:p>
                <a:pPr marL="176213" marR="0" indent="-17621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Register allocation</a:t>
                </a:r>
              </a:p>
              <a:p>
                <a:pPr marL="176213" marR="0" indent="-17621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Insert</a:t>
                </a:r>
                <a:r>
                  <a:rPr kumimoji="0" lang="en-US" altLang="zh-TW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power-gating instructions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714348" y="6286520"/>
                <a:ext cx="2097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Compiler Analysis</a:t>
                </a:r>
                <a:endParaRPr lang="zh-TW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214282" y="2786058"/>
              <a:ext cx="5330305" cy="1877477"/>
              <a:chOff x="214282" y="2857496"/>
              <a:chExt cx="5330305" cy="1877477"/>
            </a:xfrm>
          </p:grpSpPr>
          <p:pic>
            <p:nvPicPr>
              <p:cNvPr id="11" name="Picture 3" descr="C:\Users\odie\Documents\sandbox\wspace_temp\arch_aipc.temp\atiner_slides\slides_lib\video_decode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57158" y="3286124"/>
                <a:ext cx="4429156" cy="1448849"/>
              </a:xfrm>
              <a:prstGeom prst="rect">
                <a:avLst/>
              </a:prstGeom>
              <a:noFill/>
            </p:spPr>
          </p:pic>
          <p:sp>
            <p:nvSpPr>
              <p:cNvPr id="12" name="文字方塊 11"/>
              <p:cNvSpPr txBox="1"/>
              <p:nvPr/>
            </p:nvSpPr>
            <p:spPr>
              <a:xfrm>
                <a:off x="214282" y="2857496"/>
                <a:ext cx="5330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Program specified with performance requirements</a:t>
                </a:r>
                <a:endParaRPr lang="zh-TW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圓角矩形 12"/>
              <p:cNvSpPr/>
              <p:nvPr/>
            </p:nvSpPr>
            <p:spPr bwMode="auto">
              <a:xfrm>
                <a:off x="285720" y="3286124"/>
                <a:ext cx="4500594" cy="142876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628" y="4572008"/>
              <a:ext cx="3513136" cy="1810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文字方塊 7"/>
            <p:cNvSpPr txBox="1"/>
            <p:nvPr/>
          </p:nvSpPr>
          <p:spPr>
            <a:xfrm>
              <a:off x="4929190" y="4143380"/>
              <a:ext cx="3776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Execute on the power-gated VLIW</a:t>
              </a:r>
              <a:endPara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向右箭號 8"/>
            <p:cNvSpPr/>
            <p:nvPr/>
          </p:nvSpPr>
          <p:spPr bwMode="auto">
            <a:xfrm>
              <a:off x="3714744" y="5500702"/>
              <a:ext cx="1071570" cy="500066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向下箭號 9"/>
            <p:cNvSpPr/>
            <p:nvPr/>
          </p:nvSpPr>
          <p:spPr bwMode="auto">
            <a:xfrm>
              <a:off x="1428728" y="4714884"/>
              <a:ext cx="500066" cy="357190"/>
            </a:xfrm>
            <a:prstGeom prst="down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68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Major Result: PGRF-VLIW Architecture with DCCS Compiler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73" y="5057473"/>
            <a:ext cx="8237636" cy="801860"/>
          </a:xfrm>
        </p:spPr>
        <p:txBody>
          <a:bodyPr/>
          <a:lstStyle/>
          <a:p>
            <a:r>
              <a:rPr lang="en-US" altLang="zh-TW" dirty="0" smtClean="0"/>
              <a:t>Published on ACM Transactions on Architecture and Code Optimization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3" y="2358821"/>
            <a:ext cx="4273220" cy="16820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13" y="2190009"/>
            <a:ext cx="4043498" cy="21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71319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600" dirty="0"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151</TotalTime>
  <Words>458</Words>
  <Application>Microsoft Office PowerPoint</Application>
  <PresentationFormat>如螢幕大小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Tahoma</vt:lpstr>
      <vt:lpstr>Times New Roman</vt:lpstr>
      <vt:lpstr>Wingdings</vt:lpstr>
      <vt:lpstr>Staff training presentation</vt:lpstr>
      <vt:lpstr>Introduction to SoC Lab Research</vt:lpstr>
      <vt:lpstr>My Research Expertise: Computer Architecture</vt:lpstr>
      <vt:lpstr>What is Computer Architecture Research</vt:lpstr>
      <vt:lpstr>The Challenge: Dark Silicon</vt:lpstr>
      <vt:lpstr>Dark Silicon Approach</vt:lpstr>
      <vt:lpstr>Dark Silicon Approach</vt:lpstr>
      <vt:lpstr>Dark Silicon Approach</vt:lpstr>
      <vt:lpstr>Our Approach for Energy Efficiency</vt:lpstr>
      <vt:lpstr>Major Result: PGRF-VLIW Architecture with DCCS Compiler Scheduling</vt:lpstr>
      <vt:lpstr>Major Result: Parallelism Scaling</vt:lpstr>
      <vt:lpstr>On-Going and Future Works</vt:lpstr>
      <vt:lpstr>Prototyping Environment</vt:lpstr>
      <vt:lpstr>Other Interesting RISC-V + LLVM Projects</vt:lpstr>
      <vt:lpstr>Who is eligible for the SoC 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odie</dc:creator>
  <cp:lastModifiedBy>odie</cp:lastModifiedBy>
  <cp:revision>43</cp:revision>
  <dcterms:created xsi:type="dcterms:W3CDTF">2014-12-27T03:29:33Z</dcterms:created>
  <dcterms:modified xsi:type="dcterms:W3CDTF">2017-05-11T15:19:39Z</dcterms:modified>
</cp:coreProperties>
</file>