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B21EC00-0451-4ACC-A085-49FD174840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7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FDDD8-F753-4982-954E-4674F60D865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33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B4C62-FE1B-4688-8C99-CA3B50E224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911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03DEA-ECC2-4A4A-A12B-D0DFB28EFB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740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AD5BC-810C-416B-9DAF-38CEF50CF2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692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FC5D7-9C4F-446D-977D-C741D39626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573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CFF93-2ABD-4552-9FB2-09FD6D157A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095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9E7D5-1858-4B34-8C6D-ECA1014A20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248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FE040-C243-44FB-91D1-3D6E82173D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983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8C34A-9F3B-4286-92E2-EC772B45AC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425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D11B6-D21E-4C19-BB32-3A852DD393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809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773306CE-B7B4-4338-BC22-360D105AED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Realizing Arithmetic Operations with RTL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Section 6.2 – 6.5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98525" y="958850"/>
            <a:ext cx="1466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Lab 05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Task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2706687"/>
          </a:xfrm>
        </p:spPr>
        <p:txBody>
          <a:bodyPr/>
          <a:lstStyle/>
          <a:p>
            <a:pPr marL="357188" indent="-357188" eaLnBrk="1" hangingPunct="1">
              <a:lnSpc>
                <a:spcPct val="80000"/>
              </a:lnSpc>
            </a:pPr>
            <a:r>
              <a:rPr lang="en-US" altLang="zh-TW" sz="2400" dirty="0" smtClean="0"/>
              <a:t>Select one of these exercises:</a:t>
            </a:r>
          </a:p>
          <a:p>
            <a:pPr marL="900113" lvl="1" indent="-363538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dirty="0" smtClean="0"/>
              <a:t>Q=A+B+C+D with only </a:t>
            </a:r>
            <a:r>
              <a:rPr lang="en-US" altLang="zh-TW" sz="2000" dirty="0" smtClean="0">
                <a:solidFill>
                  <a:schemeClr val="hlink"/>
                </a:solidFill>
              </a:rPr>
              <a:t>one</a:t>
            </a:r>
            <a:r>
              <a:rPr lang="en-US" altLang="zh-TW" sz="2000" dirty="0" smtClean="0"/>
              <a:t> adder (60%)</a:t>
            </a:r>
          </a:p>
          <a:p>
            <a:pPr marL="900113" lvl="1" indent="-363538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dirty="0" smtClean="0"/>
              <a:t>Q=|A-B| with only </a:t>
            </a:r>
            <a:r>
              <a:rPr lang="en-US" altLang="zh-TW" sz="2000" dirty="0" smtClean="0">
                <a:solidFill>
                  <a:schemeClr val="hlink"/>
                </a:solidFill>
              </a:rPr>
              <a:t>one</a:t>
            </a:r>
            <a:r>
              <a:rPr lang="en-US" altLang="zh-TW" sz="2000" dirty="0" smtClean="0"/>
              <a:t> adder (75%)</a:t>
            </a:r>
          </a:p>
          <a:p>
            <a:pPr marL="900113" lvl="1" indent="-363538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dirty="0" smtClean="0"/>
              <a:t>Q=|A-B|+|C-D| with only </a:t>
            </a:r>
            <a:r>
              <a:rPr lang="en-US" altLang="zh-TW" sz="2000" dirty="0" smtClean="0">
                <a:solidFill>
                  <a:schemeClr val="hlink"/>
                </a:solidFill>
              </a:rPr>
              <a:t>one</a:t>
            </a:r>
            <a:r>
              <a:rPr lang="en-US" altLang="zh-TW" sz="2000" dirty="0" smtClean="0"/>
              <a:t> adder (90%)</a:t>
            </a:r>
          </a:p>
          <a:p>
            <a:pPr marL="357188" indent="-357188" eaLnBrk="1" hangingPunct="1">
              <a:lnSpc>
                <a:spcPct val="80000"/>
              </a:lnSpc>
            </a:pPr>
            <a:r>
              <a:rPr lang="en-US" altLang="zh-TW" sz="2400" dirty="0" smtClean="0"/>
              <a:t>Description:</a:t>
            </a:r>
          </a:p>
          <a:p>
            <a:pPr marL="900113" lvl="1" indent="-363538" eaLnBrk="1" hangingPunct="1">
              <a:lnSpc>
                <a:spcPct val="80000"/>
              </a:lnSpc>
            </a:pPr>
            <a:r>
              <a:rPr lang="en-US" altLang="zh-TW" sz="2000" dirty="0" smtClean="0"/>
              <a:t>A, B, C, D are </a:t>
            </a:r>
            <a:r>
              <a:rPr lang="en-US" altLang="zh-TW" sz="2000" dirty="0" smtClean="0"/>
              <a:t>8-bit </a:t>
            </a:r>
            <a:r>
              <a:rPr lang="en-US" altLang="zh-TW" sz="2000" dirty="0" smtClean="0"/>
              <a:t>signed integers, encoded with 2’s complements</a:t>
            </a:r>
          </a:p>
          <a:p>
            <a:pPr marL="900113" lvl="1" indent="-363538" eaLnBrk="1" hangingPunct="1">
              <a:lnSpc>
                <a:spcPct val="80000"/>
              </a:lnSpc>
            </a:pPr>
            <a:r>
              <a:rPr lang="en-US" altLang="zh-TW" sz="2000" dirty="0" smtClean="0"/>
              <a:t>you can use only </a:t>
            </a:r>
            <a:r>
              <a:rPr lang="en-US" altLang="zh-TW" sz="2000" dirty="0" smtClean="0">
                <a:solidFill>
                  <a:schemeClr val="hlink"/>
                </a:solidFill>
              </a:rPr>
              <a:t>one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8</a:t>
            </a:r>
            <a:r>
              <a:rPr lang="en-US" altLang="zh-TW" sz="2000" dirty="0" smtClean="0"/>
              <a:t>-bit </a:t>
            </a:r>
            <a:r>
              <a:rPr lang="en-US" altLang="zh-TW" sz="2000" dirty="0" smtClean="0"/>
              <a:t>adder (given module)</a:t>
            </a:r>
          </a:p>
          <a:p>
            <a:pPr marL="900113" lvl="1" indent="-363538" eaLnBrk="1" hangingPunct="1">
              <a:lnSpc>
                <a:spcPct val="80000"/>
              </a:lnSpc>
            </a:pPr>
            <a:r>
              <a:rPr lang="en-US" altLang="zh-TW" sz="2000" dirty="0" smtClean="0"/>
              <a:t>input from dip-switch and output on 7-seg display</a:t>
            </a:r>
          </a:p>
          <a:p>
            <a:pPr marL="357188" indent="-357188" eaLnBrk="1" hangingPunct="1">
              <a:lnSpc>
                <a:spcPct val="80000"/>
              </a:lnSpc>
            </a:pPr>
            <a:endParaRPr lang="en-US" altLang="zh-TW" sz="2400" dirty="0" smtClean="0"/>
          </a:p>
        </p:txBody>
      </p:sp>
      <p:grpSp>
        <p:nvGrpSpPr>
          <p:cNvPr id="4100" name="Group 21"/>
          <p:cNvGrpSpPr>
            <a:grpSpLocks/>
          </p:cNvGrpSpPr>
          <p:nvPr/>
        </p:nvGrpSpPr>
        <p:grpSpPr bwMode="auto">
          <a:xfrm>
            <a:off x="1524000" y="4876800"/>
            <a:ext cx="4572000" cy="1600200"/>
            <a:chOff x="960" y="3072"/>
            <a:chExt cx="2880" cy="1008"/>
          </a:xfrm>
        </p:grpSpPr>
        <p:sp>
          <p:nvSpPr>
            <p:cNvPr id="4101" name="Rectangle 6"/>
            <p:cNvSpPr>
              <a:spLocks noChangeArrowheads="1"/>
            </p:cNvSpPr>
            <p:nvPr/>
          </p:nvSpPr>
          <p:spPr bwMode="auto">
            <a:xfrm>
              <a:off x="2064" y="3072"/>
              <a:ext cx="816" cy="10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(your design)</a:t>
              </a:r>
            </a:p>
          </p:txBody>
        </p:sp>
        <p:sp>
          <p:nvSpPr>
            <p:cNvPr id="4102" name="Line 7"/>
            <p:cNvSpPr>
              <a:spLocks noChangeShapeType="1"/>
            </p:cNvSpPr>
            <p:nvPr/>
          </p:nvSpPr>
          <p:spPr bwMode="auto">
            <a:xfrm>
              <a:off x="1824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3" name="Text Box 8"/>
            <p:cNvSpPr txBox="1">
              <a:spLocks noChangeArrowheads="1"/>
            </p:cNvSpPr>
            <p:nvPr/>
          </p:nvSpPr>
          <p:spPr bwMode="auto">
            <a:xfrm>
              <a:off x="1622" y="320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4104" name="Line 9"/>
            <p:cNvSpPr>
              <a:spLocks noChangeShapeType="1"/>
            </p:cNvSpPr>
            <p:nvPr/>
          </p:nvSpPr>
          <p:spPr bwMode="auto">
            <a:xfrm>
              <a:off x="1824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5" name="Text Box 10"/>
            <p:cNvSpPr txBox="1">
              <a:spLocks noChangeArrowheads="1"/>
            </p:cNvSpPr>
            <p:nvPr/>
          </p:nvSpPr>
          <p:spPr bwMode="auto">
            <a:xfrm>
              <a:off x="1622" y="339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4106" name="Line 11"/>
            <p:cNvSpPr>
              <a:spLocks noChangeShapeType="1"/>
            </p:cNvSpPr>
            <p:nvPr/>
          </p:nvSpPr>
          <p:spPr bwMode="auto">
            <a:xfrm>
              <a:off x="1824" y="36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7" name="Text Box 12"/>
            <p:cNvSpPr txBox="1">
              <a:spLocks noChangeArrowheads="1"/>
            </p:cNvSpPr>
            <p:nvPr/>
          </p:nvSpPr>
          <p:spPr bwMode="auto">
            <a:xfrm>
              <a:off x="1622" y="359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4108" name="Line 13"/>
            <p:cNvSpPr>
              <a:spLocks noChangeShapeType="1"/>
            </p:cNvSpPr>
            <p:nvPr/>
          </p:nvSpPr>
          <p:spPr bwMode="auto">
            <a:xfrm>
              <a:off x="1824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9" name="Text Box 14"/>
            <p:cNvSpPr txBox="1">
              <a:spLocks noChangeArrowheads="1"/>
            </p:cNvSpPr>
            <p:nvPr/>
          </p:nvSpPr>
          <p:spPr bwMode="auto">
            <a:xfrm>
              <a:off x="1622" y="378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4110" name="Line 15"/>
            <p:cNvSpPr>
              <a:spLocks noChangeShapeType="1"/>
            </p:cNvSpPr>
            <p:nvPr/>
          </p:nvSpPr>
          <p:spPr bwMode="auto">
            <a:xfrm>
              <a:off x="2880" y="37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1" name="Text Box 16"/>
            <p:cNvSpPr txBox="1">
              <a:spLocks noChangeArrowheads="1"/>
            </p:cNvSpPr>
            <p:nvPr/>
          </p:nvSpPr>
          <p:spPr bwMode="auto">
            <a:xfrm>
              <a:off x="3158" y="363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4112" name="Oval 17"/>
            <p:cNvSpPr>
              <a:spLocks noChangeArrowheads="1"/>
            </p:cNvSpPr>
            <p:nvPr/>
          </p:nvSpPr>
          <p:spPr bwMode="auto">
            <a:xfrm>
              <a:off x="960" y="307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4113" name="Oval 18"/>
            <p:cNvSpPr>
              <a:spLocks noChangeArrowheads="1"/>
            </p:cNvSpPr>
            <p:nvPr/>
          </p:nvSpPr>
          <p:spPr bwMode="auto">
            <a:xfrm>
              <a:off x="3312" y="3120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FINISH</a:t>
              </a:r>
            </a:p>
          </p:txBody>
        </p:sp>
        <p:sp>
          <p:nvSpPr>
            <p:cNvPr id="4114" name="Line 19"/>
            <p:cNvSpPr>
              <a:spLocks noChangeShapeType="1"/>
            </p:cNvSpPr>
            <p:nvPr/>
          </p:nvSpPr>
          <p:spPr bwMode="auto">
            <a:xfrm>
              <a:off x="1440" y="31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5" name="Line 20"/>
            <p:cNvSpPr>
              <a:spLocks noChangeShapeType="1"/>
            </p:cNvSpPr>
            <p:nvPr/>
          </p:nvSpPr>
          <p:spPr bwMode="auto">
            <a:xfrm>
              <a:off x="2880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Purpose of this lab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1868487"/>
          </a:xfrm>
        </p:spPr>
        <p:txBody>
          <a:bodyPr/>
          <a:lstStyle/>
          <a:p>
            <a:pPr marL="442913" indent="-442913" eaLnBrk="1" hangingPunct="1"/>
            <a:r>
              <a:rPr lang="en-US" altLang="zh-TW" smtClean="0"/>
              <a:t>to learn RTL design methodology at Chap. 6</a:t>
            </a:r>
          </a:p>
        </p:txBody>
      </p:sp>
      <p:grpSp>
        <p:nvGrpSpPr>
          <p:cNvPr id="5124" name="Group 9"/>
          <p:cNvGrpSpPr>
            <a:grpSpLocks/>
          </p:cNvGrpSpPr>
          <p:nvPr/>
        </p:nvGrpSpPr>
        <p:grpSpPr bwMode="auto">
          <a:xfrm>
            <a:off x="838200" y="4191000"/>
            <a:ext cx="8077200" cy="2209800"/>
            <a:chOff x="528" y="2640"/>
            <a:chExt cx="5088" cy="1392"/>
          </a:xfrm>
        </p:grpSpPr>
        <p:pic>
          <p:nvPicPr>
            <p:cNvPr id="512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640"/>
              <a:ext cx="2928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>
              <a:off x="528" y="3072"/>
              <a:ext cx="2064" cy="864"/>
            </a:xfrm>
            <a:prstGeom prst="wedgeRoundRectCallout">
              <a:avLst>
                <a:gd name="adj1" fmla="val 92440"/>
                <a:gd name="adj2" fmla="val -3391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hlink"/>
                </a:solidFill>
              </a:endParaRPr>
            </a:p>
          </p:txBody>
        </p:sp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3120"/>
              <a:ext cx="1676" cy="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8" name="AutoShape 8"/>
            <p:cNvSpPr>
              <a:spLocks noChangeArrowheads="1"/>
            </p:cNvSpPr>
            <p:nvPr/>
          </p:nvSpPr>
          <p:spPr bwMode="auto">
            <a:xfrm>
              <a:off x="3792" y="3600"/>
              <a:ext cx="1680" cy="432"/>
            </a:xfrm>
            <a:prstGeom prst="wedgeRoundRectCallout">
              <a:avLst>
                <a:gd name="adj1" fmla="val 12144"/>
                <a:gd name="adj2" fmla="val -14560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K: A=B+C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(if (K==1) then A=B+C;)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Pre-Lab Report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0010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Q1: Show how you realize your design following the RTL design steps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behavior specification of control unit and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Q2: Expected timing diagram for each sub-module of your design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838200" y="4191000"/>
            <a:ext cx="8077200" cy="2209800"/>
            <a:chOff x="528" y="2640"/>
            <a:chExt cx="5088" cy="1392"/>
          </a:xfrm>
        </p:grpSpPr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640"/>
              <a:ext cx="2928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>
              <a:off x="528" y="3072"/>
              <a:ext cx="2064" cy="864"/>
            </a:xfrm>
            <a:prstGeom prst="wedgeRoundRectCallout">
              <a:avLst>
                <a:gd name="adj1" fmla="val 92440"/>
                <a:gd name="adj2" fmla="val -3391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>
                <a:solidFill>
                  <a:schemeClr val="hlink"/>
                </a:solidFill>
              </a:endParaRPr>
            </a:p>
          </p:txBody>
        </p:sp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3120"/>
              <a:ext cx="1676" cy="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52" name="AutoShape 8"/>
            <p:cNvSpPr>
              <a:spLocks noChangeArrowheads="1"/>
            </p:cNvSpPr>
            <p:nvPr/>
          </p:nvSpPr>
          <p:spPr bwMode="auto">
            <a:xfrm>
              <a:off x="3792" y="3600"/>
              <a:ext cx="1680" cy="432"/>
            </a:xfrm>
            <a:prstGeom prst="wedgeRoundRectCallout">
              <a:avLst>
                <a:gd name="adj1" fmla="val 12144"/>
                <a:gd name="adj2" fmla="val -14560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K: A=B+C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(if (K==1) then A=B+C;)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30</TotalTime>
  <Words>175</Words>
  <Application>Microsoft Office PowerPoint</Application>
  <PresentationFormat>如螢幕大小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Arial</vt:lpstr>
      <vt:lpstr>Times New Roman</vt:lpstr>
      <vt:lpstr>Wingdings</vt:lpstr>
      <vt:lpstr>Blends</vt:lpstr>
      <vt:lpstr>Realizing Arithmetic Operations with RTL Design</vt:lpstr>
      <vt:lpstr>Your Task</vt:lpstr>
      <vt:lpstr>Purpose of this lab</vt:lpstr>
      <vt:lpstr>Pre-Lab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10</cp:revision>
  <cp:lastPrinted>1601-01-01T00:00:00Z</cp:lastPrinted>
  <dcterms:created xsi:type="dcterms:W3CDTF">2009-12-02T16:36:25Z</dcterms:created>
  <dcterms:modified xsi:type="dcterms:W3CDTF">2017-10-24T19:07:54Z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