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5" r:id="rId34"/>
    <p:sldId id="288" r:id="rId35"/>
    <p:sldId id="289" r:id="rId36"/>
    <p:sldId id="290" r:id="rId37"/>
    <p:sldId id="34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47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3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4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7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8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9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6.wmf"/><Relationship Id="rId7" Type="http://schemas.openxmlformats.org/officeDocument/2006/relationships/image" Target="../media/image4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60.wmf"/><Relationship Id="rId11" Type="http://schemas.openxmlformats.org/officeDocument/2006/relationships/image" Target="../media/image52.wmf"/><Relationship Id="rId5" Type="http://schemas.openxmlformats.org/officeDocument/2006/relationships/image" Target="../media/image38.wmf"/><Relationship Id="rId10" Type="http://schemas.openxmlformats.org/officeDocument/2006/relationships/image" Target="../media/image51.wmf"/><Relationship Id="rId4" Type="http://schemas.openxmlformats.org/officeDocument/2006/relationships/image" Target="../media/image37.wmf"/><Relationship Id="rId9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5D63BA-9325-407E-A24C-7BD5D503BA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98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C041E-F459-4850-88C9-4659088A72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06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9ADC8-2464-4CBE-874A-6CDDB88B4F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4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778C4-98F3-4A6C-9AF4-E446A4F960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2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870D-DE5E-471C-BAE8-0121531487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D40AC-5CEB-4F7B-A753-EC9AAAE259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2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57E7-1A0A-4892-937C-774D8E8AB8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8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28EA-0C99-42D7-A0C2-A76C3BB897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21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7CCD-59F2-41C6-BFD4-D0553F92BB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1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5311-A4EC-40A8-8A9E-3533139300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0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26314-A69B-44BF-85D0-80B0F288A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80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006DE8DB-4D3C-4CE8-A1E7-6072663562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.wmf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2.wmf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4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2.wmf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23.wmf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2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2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39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3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3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3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3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2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2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2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3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53.wmf"/><Relationship Id="rId22" Type="http://schemas.openxmlformats.org/officeDocument/2006/relationships/image" Target="../media/image5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54.wmf"/><Relationship Id="rId22" Type="http://schemas.openxmlformats.org/officeDocument/2006/relationships/image" Target="../media/image51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57.wmf"/><Relationship Id="rId22" Type="http://schemas.openxmlformats.org/officeDocument/2006/relationships/image" Target="../media/image5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58.wmf"/><Relationship Id="rId22" Type="http://schemas.openxmlformats.org/officeDocument/2006/relationships/image" Target="../media/image5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59.wmf"/><Relationship Id="rId22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60.wmf"/><Relationship Id="rId22" Type="http://schemas.openxmlformats.org/officeDocument/2006/relationships/image" Target="../media/image51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Methodology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 6.2-6.5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1190625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81000" y="3733800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42672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33400" y="45720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334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09600" y="5943600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(1)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18448" name="Group 5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18473" name="Line 6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474" name="Group 7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849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6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8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75" name="Group 12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849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2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4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76" name="Group 17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848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8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0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77" name="Group 22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848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4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6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78" name="Group 27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847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0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82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449" name="Text Box 32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50" name="Text Box 33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51" name="Text Box 34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8452" name="AutoShape 35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18453" name="AutoShape 36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18454" name="AutoShape 37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5" name="AutoShape 38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18456" name="AutoShape 39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18457" name="AutoShape 40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8" name="AutoShape 41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18459" name="AutoShape 42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18460" name="AutoShape 43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1" name="AutoShape 44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18462" name="AutoShape 45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18463" name="AutoShape 46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4" name="AutoShape 47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18465" name="AutoShape 48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18466" name="AutoShape 49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7" name="Line 50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8" name="Text Box 51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8469" name="Text Box 52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70" name="Text Box 53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18471" name="AutoShape 54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72" name="Text Box 55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18437" name="AutoShape 56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8438" name="Group 57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18443" name="Picture 5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4" name="Group 59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18446" name="Line 60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7" name="Text Box 61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18445" name="Text Box 62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8439" name="AutoShape 63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8440" name="Group 64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18441" name="Freeform 65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2"/>
                <a:gd name="T22" fmla="*/ 0 h 320"/>
                <a:gd name="T23" fmla="*/ 2032 w 203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2" name="Text Box 66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4343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 simple transfer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conditional transfer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 simple arithmetic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conditional arithmetic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181600" y="2286000"/>
          <a:ext cx="1295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方程式" r:id="rId3" imgW="596641" imgH="177723" progId="Equation.3">
                  <p:embed/>
                </p:oleObj>
              </mc:Choice>
              <mc:Fallback>
                <p:oleObj name="方程式" r:id="rId3" imgW="596641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1295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029200" y="3276600"/>
          <a:ext cx="304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方程式" r:id="rId5" imgW="1536033" imgH="215806" progId="Equation.3">
                  <p:embed/>
                </p:oleObj>
              </mc:Choice>
              <mc:Fallback>
                <p:oleObj name="方程式" r:id="rId5" imgW="153603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3048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1981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105400" y="5257800"/>
          <a:ext cx="2057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方程式" r:id="rId8" imgW="1409700" imgH="508000" progId="Equation.3">
                  <p:embed/>
                </p:oleObj>
              </mc:Choice>
              <mc:Fallback>
                <p:oleObj name="方程式" r:id="rId8" imgW="14097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2057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6600" y="1905000"/>
            <a:ext cx="4978400" cy="1533525"/>
            <a:chOff x="2112" y="1296"/>
            <a:chExt cx="3136" cy="966"/>
          </a:xfrm>
        </p:grpSpPr>
        <p:pic>
          <p:nvPicPr>
            <p:cNvPr id="20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296"/>
              <a:ext cx="3136" cy="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5" name="Rectangle 4"/>
            <p:cNvSpPr>
              <a:spLocks noChangeArrowheads="1"/>
            </p:cNvSpPr>
            <p:nvPr/>
          </p:nvSpPr>
          <p:spPr bwMode="auto">
            <a:xfrm>
              <a:off x="2208" y="1392"/>
              <a:ext cx="115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609600" y="3733800"/>
          <a:ext cx="1295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方程式" r:id="rId4" imgW="596641" imgH="177723" progId="Equation.3">
                  <p:embed/>
                </p:oleObj>
              </mc:Choice>
              <mc:Fallback>
                <p:oleObj name="方程式" r:id="rId4" imgW="596641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1295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5715000" y="1981200"/>
            <a:ext cx="1752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05200" y="3810000"/>
            <a:ext cx="4968875" cy="1784350"/>
            <a:chOff x="1872" y="2400"/>
            <a:chExt cx="3130" cy="1124"/>
          </a:xfrm>
        </p:grpSpPr>
        <p:grpSp>
          <p:nvGrpSpPr>
            <p:cNvPr id="20490" name="Group 9"/>
            <p:cNvGrpSpPr>
              <a:grpSpLocks/>
            </p:cNvGrpSpPr>
            <p:nvPr/>
          </p:nvGrpSpPr>
          <p:grpSpPr bwMode="auto">
            <a:xfrm>
              <a:off x="2890" y="2784"/>
              <a:ext cx="2112" cy="192"/>
              <a:chOff x="1584" y="2160"/>
              <a:chExt cx="2112" cy="192"/>
            </a:xfrm>
          </p:grpSpPr>
          <p:sp>
            <p:nvSpPr>
              <p:cNvPr id="20508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0509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053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1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3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10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052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7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9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11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05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3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5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12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051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19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1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13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051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15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1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17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0491" name="Text Box 36"/>
            <p:cNvSpPr txBox="1">
              <a:spLocks noChangeArrowheads="1"/>
            </p:cNvSpPr>
            <p:nvPr/>
          </p:nvSpPr>
          <p:spPr bwMode="auto">
            <a:xfrm>
              <a:off x="2736" y="307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</a:t>
              </a:r>
            </a:p>
          </p:txBody>
        </p:sp>
        <p:sp>
          <p:nvSpPr>
            <p:cNvPr id="20492" name="Text Box 37"/>
            <p:cNvSpPr txBox="1">
              <a:spLocks noChangeArrowheads="1"/>
            </p:cNvSpPr>
            <p:nvPr/>
          </p:nvSpPr>
          <p:spPr bwMode="auto">
            <a:xfrm>
              <a:off x="2736" y="3312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</a:t>
              </a:r>
            </a:p>
          </p:txBody>
        </p:sp>
        <p:sp>
          <p:nvSpPr>
            <p:cNvPr id="20493" name="AutoShape 38"/>
            <p:cNvSpPr>
              <a:spLocks noChangeArrowheads="1"/>
            </p:cNvSpPr>
            <p:nvPr/>
          </p:nvSpPr>
          <p:spPr bwMode="auto">
            <a:xfrm>
              <a:off x="308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20494" name="AutoShape 39"/>
            <p:cNvSpPr>
              <a:spLocks noChangeArrowheads="1"/>
            </p:cNvSpPr>
            <p:nvPr/>
          </p:nvSpPr>
          <p:spPr bwMode="auto">
            <a:xfrm>
              <a:off x="3082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0495" name="AutoShape 40"/>
            <p:cNvSpPr>
              <a:spLocks noChangeArrowheads="1"/>
            </p:cNvSpPr>
            <p:nvPr/>
          </p:nvSpPr>
          <p:spPr bwMode="auto">
            <a:xfrm>
              <a:off x="346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20496" name="AutoShape 41"/>
            <p:cNvSpPr>
              <a:spLocks noChangeArrowheads="1"/>
            </p:cNvSpPr>
            <p:nvPr/>
          </p:nvSpPr>
          <p:spPr bwMode="auto">
            <a:xfrm>
              <a:off x="385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20497" name="AutoShape 42"/>
            <p:cNvSpPr>
              <a:spLocks noChangeArrowheads="1"/>
            </p:cNvSpPr>
            <p:nvPr/>
          </p:nvSpPr>
          <p:spPr bwMode="auto">
            <a:xfrm>
              <a:off x="423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20498" name="AutoShape 43"/>
            <p:cNvSpPr>
              <a:spLocks noChangeArrowheads="1"/>
            </p:cNvSpPr>
            <p:nvPr/>
          </p:nvSpPr>
          <p:spPr bwMode="auto">
            <a:xfrm>
              <a:off x="461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20499" name="Line 44"/>
            <p:cNvSpPr>
              <a:spLocks noChangeShapeType="1"/>
            </p:cNvSpPr>
            <p:nvPr/>
          </p:nvSpPr>
          <p:spPr bwMode="auto">
            <a:xfrm>
              <a:off x="3610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Text Box 45"/>
            <p:cNvSpPr txBox="1">
              <a:spLocks noChangeArrowheads="1"/>
            </p:cNvSpPr>
            <p:nvPr/>
          </p:nvSpPr>
          <p:spPr bwMode="auto">
            <a:xfrm>
              <a:off x="3946" y="240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0501" name="Text Box 46"/>
            <p:cNvSpPr txBox="1">
              <a:spLocks noChangeArrowheads="1"/>
            </p:cNvSpPr>
            <p:nvPr/>
          </p:nvSpPr>
          <p:spPr bwMode="auto">
            <a:xfrm>
              <a:off x="2506" y="278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02" name="Text Box 47"/>
            <p:cNvSpPr txBox="1">
              <a:spLocks noChangeArrowheads="1"/>
            </p:cNvSpPr>
            <p:nvPr/>
          </p:nvSpPr>
          <p:spPr bwMode="auto">
            <a:xfrm>
              <a:off x="1872" y="3216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20503" name="AutoShape 48"/>
            <p:cNvSpPr>
              <a:spLocks/>
            </p:cNvSpPr>
            <p:nvPr/>
          </p:nvSpPr>
          <p:spPr bwMode="auto">
            <a:xfrm>
              <a:off x="2448" y="312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4" name="AutoShape 49"/>
            <p:cNvSpPr>
              <a:spLocks noChangeArrowheads="1"/>
            </p:cNvSpPr>
            <p:nvPr/>
          </p:nvSpPr>
          <p:spPr bwMode="auto">
            <a:xfrm>
              <a:off x="3456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20505" name="AutoShape 50"/>
            <p:cNvSpPr>
              <a:spLocks noChangeArrowheads="1"/>
            </p:cNvSpPr>
            <p:nvPr/>
          </p:nvSpPr>
          <p:spPr bwMode="auto">
            <a:xfrm>
              <a:off x="3840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20506" name="AutoShape 51"/>
            <p:cNvSpPr>
              <a:spLocks noChangeArrowheads="1"/>
            </p:cNvSpPr>
            <p:nvPr/>
          </p:nvSpPr>
          <p:spPr bwMode="auto">
            <a:xfrm>
              <a:off x="4224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20507" name="AutoShape 52"/>
            <p:cNvSpPr>
              <a:spLocks noChangeArrowheads="1"/>
            </p:cNvSpPr>
            <p:nvPr/>
          </p:nvSpPr>
          <p:spPr bwMode="auto">
            <a:xfrm>
              <a:off x="4608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</p:grp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5943600" y="51054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>
            <a:off x="6553200" y="51054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AutoShape 55"/>
          <p:cNvSpPr>
            <a:spLocks noChangeArrowheads="1"/>
          </p:cNvSpPr>
          <p:nvPr/>
        </p:nvSpPr>
        <p:spPr bwMode="auto">
          <a:xfrm>
            <a:off x="2209800" y="3810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53" grpId="0" animBg="1"/>
      <p:bldP spid="256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4978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04800" y="3276600"/>
          <a:ext cx="1847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方程式" r:id="rId4" imgW="850531" imgH="215806" progId="Equation.3">
                  <p:embed/>
                </p:oleObj>
              </mc:Choice>
              <mc:Fallback>
                <p:oleObj name="方程式" r:id="rId4" imgW="85053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1847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743200" y="3886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8600" y="4419600"/>
          <a:ext cx="243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方程式" r:id="rId6" imgW="1536033" imgH="215806" progId="Equation.3">
                  <p:embed/>
                </p:oleObj>
              </mc:Choice>
              <mc:Fallback>
                <p:oleObj name="方程式" r:id="rId6" imgW="153603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243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0" y="3810000"/>
            <a:ext cx="4968875" cy="2241550"/>
            <a:chOff x="2208" y="2400"/>
            <a:chExt cx="3130" cy="1412"/>
          </a:xfrm>
        </p:grpSpPr>
        <p:grpSp>
          <p:nvGrpSpPr>
            <p:cNvPr id="21515" name="Group 8"/>
            <p:cNvGrpSpPr>
              <a:grpSpLocks/>
            </p:cNvGrpSpPr>
            <p:nvPr/>
          </p:nvGrpSpPr>
          <p:grpSpPr bwMode="auto">
            <a:xfrm>
              <a:off x="3226" y="2784"/>
              <a:ext cx="2112" cy="192"/>
              <a:chOff x="1584" y="2160"/>
              <a:chExt cx="2112" cy="192"/>
            </a:xfrm>
          </p:grpSpPr>
          <p:sp>
            <p:nvSpPr>
              <p:cNvPr id="21533" name="Line 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1534" name="Group 1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15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6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8" name="Line 1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35" name="Group 1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155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2" name="Line 1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4" name="Line 1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36" name="Group 2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154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8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0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37" name="Group 2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154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4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6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38" name="Group 3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15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0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42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1516" name="Text Box 35"/>
            <p:cNvSpPr txBox="1">
              <a:spLocks noChangeArrowheads="1"/>
            </p:cNvSpPr>
            <p:nvPr/>
          </p:nvSpPr>
          <p:spPr bwMode="auto">
            <a:xfrm>
              <a:off x="3072" y="307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</a:t>
              </a:r>
            </a:p>
          </p:txBody>
        </p:sp>
        <p:sp>
          <p:nvSpPr>
            <p:cNvPr id="21517" name="Text Box 36"/>
            <p:cNvSpPr txBox="1">
              <a:spLocks noChangeArrowheads="1"/>
            </p:cNvSpPr>
            <p:nvPr/>
          </p:nvSpPr>
          <p:spPr bwMode="auto">
            <a:xfrm>
              <a:off x="3072" y="3312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</a:t>
              </a:r>
            </a:p>
          </p:txBody>
        </p:sp>
        <p:sp>
          <p:nvSpPr>
            <p:cNvPr id="21518" name="AutoShape 37"/>
            <p:cNvSpPr>
              <a:spLocks noChangeArrowheads="1"/>
            </p:cNvSpPr>
            <p:nvPr/>
          </p:nvSpPr>
          <p:spPr bwMode="auto">
            <a:xfrm>
              <a:off x="341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21519" name="AutoShape 38"/>
            <p:cNvSpPr>
              <a:spLocks noChangeArrowheads="1"/>
            </p:cNvSpPr>
            <p:nvPr/>
          </p:nvSpPr>
          <p:spPr bwMode="auto">
            <a:xfrm>
              <a:off x="3408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1520" name="AutoShape 39"/>
            <p:cNvSpPr>
              <a:spLocks noChangeArrowheads="1"/>
            </p:cNvSpPr>
            <p:nvPr/>
          </p:nvSpPr>
          <p:spPr bwMode="auto">
            <a:xfrm>
              <a:off x="380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21521" name="AutoShape 40"/>
            <p:cNvSpPr>
              <a:spLocks noChangeArrowheads="1"/>
            </p:cNvSpPr>
            <p:nvPr/>
          </p:nvSpPr>
          <p:spPr bwMode="auto">
            <a:xfrm>
              <a:off x="418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21522" name="Line 41"/>
            <p:cNvSpPr>
              <a:spLocks noChangeShapeType="1"/>
            </p:cNvSpPr>
            <p:nvPr/>
          </p:nvSpPr>
          <p:spPr bwMode="auto">
            <a:xfrm>
              <a:off x="394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3" name="Text Box 42"/>
            <p:cNvSpPr txBox="1">
              <a:spLocks noChangeArrowheads="1"/>
            </p:cNvSpPr>
            <p:nvPr/>
          </p:nvSpPr>
          <p:spPr bwMode="auto">
            <a:xfrm>
              <a:off x="4282" y="240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1524" name="Text Box 43"/>
            <p:cNvSpPr txBox="1">
              <a:spLocks noChangeArrowheads="1"/>
            </p:cNvSpPr>
            <p:nvPr/>
          </p:nvSpPr>
          <p:spPr bwMode="auto">
            <a:xfrm>
              <a:off x="2842" y="278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25" name="Text Box 44"/>
            <p:cNvSpPr txBox="1">
              <a:spLocks noChangeArrowheads="1"/>
            </p:cNvSpPr>
            <p:nvPr/>
          </p:nvSpPr>
          <p:spPr bwMode="auto">
            <a:xfrm>
              <a:off x="2208" y="3216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21526" name="AutoShape 45"/>
            <p:cNvSpPr>
              <a:spLocks/>
            </p:cNvSpPr>
            <p:nvPr/>
          </p:nvSpPr>
          <p:spPr bwMode="auto">
            <a:xfrm>
              <a:off x="2784" y="312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27" name="AutoShape 46"/>
            <p:cNvSpPr>
              <a:spLocks noChangeArrowheads="1"/>
            </p:cNvSpPr>
            <p:nvPr/>
          </p:nvSpPr>
          <p:spPr bwMode="auto">
            <a:xfrm>
              <a:off x="3792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21528" name="AutoShape 47"/>
            <p:cNvSpPr>
              <a:spLocks noChangeArrowheads="1"/>
            </p:cNvSpPr>
            <p:nvPr/>
          </p:nvSpPr>
          <p:spPr bwMode="auto">
            <a:xfrm>
              <a:off x="4176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21529" name="Text Box 48"/>
            <p:cNvSpPr txBox="1">
              <a:spLocks noChangeArrowheads="1"/>
            </p:cNvSpPr>
            <p:nvPr/>
          </p:nvSpPr>
          <p:spPr bwMode="auto">
            <a:xfrm>
              <a:off x="3072" y="3600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K1</a:t>
              </a:r>
            </a:p>
          </p:txBody>
        </p:sp>
        <p:sp>
          <p:nvSpPr>
            <p:cNvPr id="21530" name="AutoShape 49"/>
            <p:cNvSpPr>
              <a:spLocks noChangeArrowheads="1"/>
            </p:cNvSpPr>
            <p:nvPr/>
          </p:nvSpPr>
          <p:spPr bwMode="auto">
            <a:xfrm>
              <a:off x="3408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31" name="AutoShape 50"/>
            <p:cNvSpPr>
              <a:spLocks noChangeArrowheads="1"/>
            </p:cNvSpPr>
            <p:nvPr/>
          </p:nvSpPr>
          <p:spPr bwMode="auto">
            <a:xfrm>
              <a:off x="3792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32" name="AutoShape 51"/>
            <p:cNvSpPr>
              <a:spLocks noChangeArrowheads="1"/>
            </p:cNvSpPr>
            <p:nvPr/>
          </p:nvSpPr>
          <p:spPr bwMode="auto">
            <a:xfrm>
              <a:off x="4176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5943600" y="51054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6553200" y="5410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78" name="AutoShape 54"/>
          <p:cNvSpPr>
            <a:spLocks noChangeArrowheads="1"/>
          </p:cNvSpPr>
          <p:nvPr/>
        </p:nvSpPr>
        <p:spPr bwMode="auto">
          <a:xfrm>
            <a:off x="5334000" y="1219200"/>
            <a:ext cx="2133600" cy="762000"/>
          </a:xfrm>
          <a:prstGeom prst="wedgeRoundRectCallout">
            <a:avLst>
              <a:gd name="adj1" fmla="val -53796"/>
              <a:gd name="adj2" fmla="val 96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with load enable (Figure 6-2)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6" grpId="0" animBg="1"/>
      <p:bldP spid="26677" grpId="0" animBg="1"/>
      <p:bldP spid="266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81000" y="3962400"/>
          <a:ext cx="1676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方程式" r:id="rId3" imgW="914003" imgH="177723" progId="Equation.3">
                  <p:embed/>
                </p:oleObj>
              </mc:Choice>
              <mc:Fallback>
                <p:oleObj name="方程式" r:id="rId3" imgW="914003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16764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1371600"/>
            <a:ext cx="2097088" cy="2165350"/>
            <a:chOff x="3360" y="1680"/>
            <a:chExt cx="1321" cy="1364"/>
          </a:xfrm>
        </p:grpSpPr>
        <p:sp>
          <p:nvSpPr>
            <p:cNvPr id="22583" name="Rectangle 5"/>
            <p:cNvSpPr>
              <a:spLocks noChangeArrowheads="1"/>
            </p:cNvSpPr>
            <p:nvPr/>
          </p:nvSpPr>
          <p:spPr bwMode="auto">
            <a:xfrm>
              <a:off x="3504" y="2352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22584" name="Line 6"/>
            <p:cNvSpPr>
              <a:spLocks noChangeShapeType="1"/>
            </p:cNvSpPr>
            <p:nvPr/>
          </p:nvSpPr>
          <p:spPr bwMode="auto">
            <a:xfrm>
              <a:off x="3648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5" name="Line 7"/>
            <p:cNvSpPr>
              <a:spLocks noChangeShapeType="1"/>
            </p:cNvSpPr>
            <p:nvPr/>
          </p:nvSpPr>
          <p:spPr bwMode="auto">
            <a:xfrm>
              <a:off x="4176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6" name="Line 8"/>
            <p:cNvSpPr>
              <a:spLocks noChangeShapeType="1"/>
            </p:cNvSpPr>
            <p:nvPr/>
          </p:nvSpPr>
          <p:spPr bwMode="auto">
            <a:xfrm>
              <a:off x="3840" y="26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7" name="Text Box 9"/>
            <p:cNvSpPr txBox="1">
              <a:spLocks noChangeArrowheads="1"/>
            </p:cNvSpPr>
            <p:nvPr/>
          </p:nvSpPr>
          <p:spPr bwMode="auto">
            <a:xfrm>
              <a:off x="3360" y="168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</a:t>
              </a:r>
            </a:p>
          </p:txBody>
        </p:sp>
        <p:sp>
          <p:nvSpPr>
            <p:cNvPr id="22588" name="Text Box 10"/>
            <p:cNvSpPr txBox="1">
              <a:spLocks noChangeArrowheads="1"/>
            </p:cNvSpPr>
            <p:nvPr/>
          </p:nvSpPr>
          <p:spPr bwMode="auto">
            <a:xfrm>
              <a:off x="4080" y="168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</a:t>
              </a:r>
            </a:p>
          </p:txBody>
        </p:sp>
        <p:sp>
          <p:nvSpPr>
            <p:cNvPr id="22589" name="Text Box 11"/>
            <p:cNvSpPr txBox="1">
              <a:spLocks noChangeArrowheads="1"/>
            </p:cNvSpPr>
            <p:nvPr/>
          </p:nvSpPr>
          <p:spPr bwMode="auto">
            <a:xfrm>
              <a:off x="4416" y="2832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R0</a:t>
              </a:r>
            </a:p>
          </p:txBody>
        </p:sp>
        <p:sp>
          <p:nvSpPr>
            <p:cNvPr id="22590" name="Rectangle 12"/>
            <p:cNvSpPr>
              <a:spLocks noChangeArrowheads="1"/>
            </p:cNvSpPr>
            <p:nvPr/>
          </p:nvSpPr>
          <p:spPr bwMode="auto">
            <a:xfrm>
              <a:off x="3360" y="283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91" name="AutoShape 13"/>
            <p:cNvSpPr>
              <a:spLocks noChangeArrowheads="1"/>
            </p:cNvSpPr>
            <p:nvPr/>
          </p:nvSpPr>
          <p:spPr bwMode="auto">
            <a:xfrm rot="5400000">
              <a:off x="3360" y="288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pSp>
          <p:nvGrpSpPr>
            <p:cNvPr id="22592" name="Group 14"/>
            <p:cNvGrpSpPr>
              <a:grpSpLocks/>
            </p:cNvGrpSpPr>
            <p:nvPr/>
          </p:nvGrpSpPr>
          <p:grpSpPr bwMode="auto">
            <a:xfrm>
              <a:off x="3360" y="1920"/>
              <a:ext cx="528" cy="192"/>
              <a:chOff x="3408" y="1824"/>
              <a:chExt cx="528" cy="192"/>
            </a:xfrm>
          </p:grpSpPr>
          <p:sp>
            <p:nvSpPr>
              <p:cNvPr id="22596" name="Rectangle 15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97" name="AutoShape 16"/>
              <p:cNvSpPr>
                <a:spLocks noChangeArrowheads="1"/>
              </p:cNvSpPr>
              <p:nvPr/>
            </p:nvSpPr>
            <p:spPr bwMode="auto">
              <a:xfrm rot="5400000">
                <a:off x="3408" y="187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2593" name="Group 17"/>
            <p:cNvGrpSpPr>
              <a:grpSpLocks/>
            </p:cNvGrpSpPr>
            <p:nvPr/>
          </p:nvGrpSpPr>
          <p:grpSpPr bwMode="auto">
            <a:xfrm>
              <a:off x="3936" y="1920"/>
              <a:ext cx="528" cy="192"/>
              <a:chOff x="3408" y="1824"/>
              <a:chExt cx="528" cy="192"/>
            </a:xfrm>
          </p:grpSpPr>
          <p:sp>
            <p:nvSpPr>
              <p:cNvPr id="22594" name="Rectangle 1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95" name="AutoShape 19"/>
              <p:cNvSpPr>
                <a:spLocks noChangeArrowheads="1"/>
              </p:cNvSpPr>
              <p:nvPr/>
            </p:nvSpPr>
            <p:spPr bwMode="auto">
              <a:xfrm rot="5400000">
                <a:off x="3408" y="187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05200" y="4191000"/>
            <a:ext cx="4968875" cy="2133600"/>
            <a:chOff x="2208" y="2496"/>
            <a:chExt cx="3130" cy="1344"/>
          </a:xfrm>
        </p:grpSpPr>
        <p:grpSp>
          <p:nvGrpSpPr>
            <p:cNvPr id="22539" name="Group 21"/>
            <p:cNvGrpSpPr>
              <a:grpSpLocks/>
            </p:cNvGrpSpPr>
            <p:nvPr/>
          </p:nvGrpSpPr>
          <p:grpSpPr bwMode="auto">
            <a:xfrm>
              <a:off x="3226" y="2784"/>
              <a:ext cx="2112" cy="192"/>
              <a:chOff x="1584" y="2160"/>
              <a:chExt cx="2112" cy="192"/>
            </a:xfrm>
          </p:grpSpPr>
          <p:sp>
            <p:nvSpPr>
              <p:cNvPr id="22557" name="Line 22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2558" name="Group 23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257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0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2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59" name="Group 28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257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6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8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60" name="Group 33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257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2" name="Line 3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4" name="Line 3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61" name="Group 38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256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68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6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70" name="Line 4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62" name="Group 43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256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64" name="Line 4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6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66" name="Line 4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2540" name="Text Box 48"/>
            <p:cNvSpPr txBox="1">
              <a:spLocks noChangeArrowheads="1"/>
            </p:cNvSpPr>
            <p:nvPr/>
          </p:nvSpPr>
          <p:spPr bwMode="auto">
            <a:xfrm>
              <a:off x="3072" y="307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</a:t>
              </a:r>
            </a:p>
          </p:txBody>
        </p:sp>
        <p:sp>
          <p:nvSpPr>
            <p:cNvPr id="22541" name="Text Box 49"/>
            <p:cNvSpPr txBox="1">
              <a:spLocks noChangeArrowheads="1"/>
            </p:cNvSpPr>
            <p:nvPr/>
          </p:nvSpPr>
          <p:spPr bwMode="auto">
            <a:xfrm>
              <a:off x="3072" y="3312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</a:t>
              </a:r>
            </a:p>
          </p:txBody>
        </p:sp>
        <p:sp>
          <p:nvSpPr>
            <p:cNvPr id="22542" name="AutoShape 50"/>
            <p:cNvSpPr>
              <a:spLocks noChangeArrowheads="1"/>
            </p:cNvSpPr>
            <p:nvPr/>
          </p:nvSpPr>
          <p:spPr bwMode="auto">
            <a:xfrm>
              <a:off x="341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2543" name="AutoShape 51"/>
            <p:cNvSpPr>
              <a:spLocks noChangeArrowheads="1"/>
            </p:cNvSpPr>
            <p:nvPr/>
          </p:nvSpPr>
          <p:spPr bwMode="auto">
            <a:xfrm>
              <a:off x="3408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22544" name="AutoShape 52"/>
            <p:cNvSpPr>
              <a:spLocks noChangeArrowheads="1"/>
            </p:cNvSpPr>
            <p:nvPr/>
          </p:nvSpPr>
          <p:spPr bwMode="auto">
            <a:xfrm>
              <a:off x="380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2545" name="AutoShape 53"/>
            <p:cNvSpPr>
              <a:spLocks noChangeArrowheads="1"/>
            </p:cNvSpPr>
            <p:nvPr/>
          </p:nvSpPr>
          <p:spPr bwMode="auto">
            <a:xfrm>
              <a:off x="418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22546" name="Line 54"/>
            <p:cNvSpPr>
              <a:spLocks noChangeShapeType="1"/>
            </p:cNvSpPr>
            <p:nvPr/>
          </p:nvSpPr>
          <p:spPr bwMode="auto">
            <a:xfrm>
              <a:off x="393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7" name="Text Box 55"/>
            <p:cNvSpPr txBox="1">
              <a:spLocks noChangeArrowheads="1"/>
            </p:cNvSpPr>
            <p:nvPr/>
          </p:nvSpPr>
          <p:spPr bwMode="auto">
            <a:xfrm>
              <a:off x="4272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2548" name="Text Box 56"/>
            <p:cNvSpPr txBox="1">
              <a:spLocks noChangeArrowheads="1"/>
            </p:cNvSpPr>
            <p:nvPr/>
          </p:nvSpPr>
          <p:spPr bwMode="auto">
            <a:xfrm>
              <a:off x="2842" y="278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2549" name="Text Box 57"/>
            <p:cNvSpPr txBox="1">
              <a:spLocks noChangeArrowheads="1"/>
            </p:cNvSpPr>
            <p:nvPr/>
          </p:nvSpPr>
          <p:spPr bwMode="auto">
            <a:xfrm>
              <a:off x="2208" y="3216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22550" name="AutoShape 58"/>
            <p:cNvSpPr>
              <a:spLocks/>
            </p:cNvSpPr>
            <p:nvPr/>
          </p:nvSpPr>
          <p:spPr bwMode="auto">
            <a:xfrm>
              <a:off x="2784" y="312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51" name="AutoShape 59"/>
            <p:cNvSpPr>
              <a:spLocks noChangeArrowheads="1"/>
            </p:cNvSpPr>
            <p:nvPr/>
          </p:nvSpPr>
          <p:spPr bwMode="auto">
            <a:xfrm>
              <a:off x="3792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7</a:t>
              </a:r>
            </a:p>
          </p:txBody>
        </p:sp>
        <p:sp>
          <p:nvSpPr>
            <p:cNvPr id="22552" name="AutoShape 60"/>
            <p:cNvSpPr>
              <a:spLocks noChangeArrowheads="1"/>
            </p:cNvSpPr>
            <p:nvPr/>
          </p:nvSpPr>
          <p:spPr bwMode="auto">
            <a:xfrm>
              <a:off x="4176" y="331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2553" name="Text Box 61"/>
            <p:cNvSpPr txBox="1">
              <a:spLocks noChangeArrowheads="1"/>
            </p:cNvSpPr>
            <p:nvPr/>
          </p:nvSpPr>
          <p:spPr bwMode="auto">
            <a:xfrm>
              <a:off x="3072" y="360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R0</a:t>
              </a:r>
            </a:p>
          </p:txBody>
        </p:sp>
        <p:sp>
          <p:nvSpPr>
            <p:cNvPr id="22554" name="AutoShape 62"/>
            <p:cNvSpPr>
              <a:spLocks noChangeArrowheads="1"/>
            </p:cNvSpPr>
            <p:nvPr/>
          </p:nvSpPr>
          <p:spPr bwMode="auto">
            <a:xfrm>
              <a:off x="3408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2555" name="AutoShape 63"/>
            <p:cNvSpPr>
              <a:spLocks noChangeArrowheads="1"/>
            </p:cNvSpPr>
            <p:nvPr/>
          </p:nvSpPr>
          <p:spPr bwMode="auto">
            <a:xfrm>
              <a:off x="3792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22556" name="AutoShape 64"/>
            <p:cNvSpPr>
              <a:spLocks noChangeArrowheads="1"/>
            </p:cNvSpPr>
            <p:nvPr/>
          </p:nvSpPr>
          <p:spPr bwMode="auto">
            <a:xfrm>
              <a:off x="4176" y="360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791200" y="5334000"/>
            <a:ext cx="381000" cy="685800"/>
            <a:chOff x="3648" y="3360"/>
            <a:chExt cx="240" cy="432"/>
          </a:xfrm>
        </p:grpSpPr>
        <p:sp>
          <p:nvSpPr>
            <p:cNvPr id="22537" name="Line 66"/>
            <p:cNvSpPr>
              <a:spLocks noChangeShapeType="1"/>
            </p:cNvSpPr>
            <p:nvPr/>
          </p:nvSpPr>
          <p:spPr bwMode="auto">
            <a:xfrm>
              <a:off x="3648" y="36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8" name="Line 67"/>
            <p:cNvSpPr>
              <a:spLocks noChangeShapeType="1"/>
            </p:cNvSpPr>
            <p:nvPr/>
          </p:nvSpPr>
          <p:spPr bwMode="auto">
            <a:xfrm>
              <a:off x="3744" y="3360"/>
              <a:ext cx="14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716" name="AutoShape 68"/>
          <p:cNvSpPr>
            <a:spLocks noChangeArrowheads="1"/>
          </p:cNvSpPr>
          <p:nvPr/>
        </p:nvSpPr>
        <p:spPr bwMode="auto">
          <a:xfrm>
            <a:off x="3733800" y="1905000"/>
            <a:ext cx="1752600" cy="685800"/>
          </a:xfrm>
          <a:prstGeom prst="wedgeRoundRectCallout">
            <a:avLst>
              <a:gd name="adj1" fmla="val 82606"/>
              <a:gd name="adj2" fmla="val 368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an adder</a:t>
            </a:r>
          </a:p>
        </p:txBody>
      </p:sp>
      <p:sp>
        <p:nvSpPr>
          <p:cNvPr id="22536" name="AutoShape 69"/>
          <p:cNvSpPr>
            <a:spLocks noChangeArrowheads="1"/>
          </p:cNvSpPr>
          <p:nvPr/>
        </p:nvSpPr>
        <p:spPr bwMode="auto">
          <a:xfrm>
            <a:off x="22860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4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33400" y="3505200"/>
          <a:ext cx="2057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方程式" r:id="rId3" imgW="1409700" imgH="508000" progId="Equation.3">
                  <p:embed/>
                </p:oleObj>
              </mc:Choice>
              <mc:Fallback>
                <p:oleObj name="方程式" r:id="rId3" imgW="14097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057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895600" y="3733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5156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Q=A+B+C+D with only </a:t>
            </a:r>
            <a:r>
              <a:rPr lang="en-US" altLang="zh-TW" smtClean="0">
                <a:solidFill>
                  <a:schemeClr val="hlink"/>
                </a:solidFill>
              </a:rPr>
              <a:t>one</a:t>
            </a:r>
            <a:r>
              <a:rPr lang="en-US" altLang="zh-TW" smtClean="0"/>
              <a:t>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use only </a:t>
            </a:r>
            <a:r>
              <a:rPr lang="en-US" altLang="zh-TW" sz="2800" smtClean="0">
                <a:solidFill>
                  <a:schemeClr val="hlink"/>
                </a:solidFill>
              </a:rPr>
              <a:t>one</a:t>
            </a:r>
            <a:r>
              <a:rPr lang="en-US" altLang="zh-TW" sz="2800" smtClean="0"/>
              <a:t> adder to compute Q=A+B+C+D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start computing when “START” button pressed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hold the result in Q and inform by LED “FINISH”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057400" y="3733800"/>
            <a:ext cx="4876800" cy="2514600"/>
            <a:chOff x="1200" y="2064"/>
            <a:chExt cx="3072" cy="158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112" y="2112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Accumulator</a:t>
              </a:r>
            </a:p>
          </p:txBody>
        </p: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1584" y="2064"/>
              <a:ext cx="528" cy="345"/>
              <a:chOff x="1584" y="2055"/>
              <a:chExt cx="528" cy="345"/>
            </a:xfrm>
          </p:grpSpPr>
          <p:sp>
            <p:nvSpPr>
              <p:cNvPr id="25630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1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2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5633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25607" name="Group 11"/>
            <p:cNvGrpSpPr>
              <a:grpSpLocks/>
            </p:cNvGrpSpPr>
            <p:nvPr/>
          </p:nvGrpSpPr>
          <p:grpSpPr bwMode="auto">
            <a:xfrm>
              <a:off x="1584" y="2352"/>
              <a:ext cx="528" cy="345"/>
              <a:chOff x="1584" y="2055"/>
              <a:chExt cx="528" cy="345"/>
            </a:xfrm>
          </p:grpSpPr>
          <p:sp>
            <p:nvSpPr>
              <p:cNvPr id="25626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8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5629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25608" name="Group 16"/>
            <p:cNvGrpSpPr>
              <a:grpSpLocks/>
            </p:cNvGrpSpPr>
            <p:nvPr/>
          </p:nvGrpSpPr>
          <p:grpSpPr bwMode="auto">
            <a:xfrm>
              <a:off x="1584" y="2640"/>
              <a:ext cx="528" cy="345"/>
              <a:chOff x="1584" y="2055"/>
              <a:chExt cx="528" cy="345"/>
            </a:xfrm>
          </p:grpSpPr>
          <p:sp>
            <p:nvSpPr>
              <p:cNvPr id="25622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3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4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562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</p:grpSp>
        <p:grpSp>
          <p:nvGrpSpPr>
            <p:cNvPr id="25609" name="Group 21"/>
            <p:cNvGrpSpPr>
              <a:grpSpLocks/>
            </p:cNvGrpSpPr>
            <p:nvPr/>
          </p:nvGrpSpPr>
          <p:grpSpPr bwMode="auto">
            <a:xfrm>
              <a:off x="1584" y="2928"/>
              <a:ext cx="528" cy="345"/>
              <a:chOff x="1584" y="2055"/>
              <a:chExt cx="528" cy="345"/>
            </a:xfrm>
          </p:grpSpPr>
          <p:sp>
            <p:nvSpPr>
              <p:cNvPr id="25618" name="Line 2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9" name="Line 2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0" name="Text Box 2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562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</p:grpSp>
        <p:sp>
          <p:nvSpPr>
            <p:cNvPr id="25610" name="Line 26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Oval 27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25612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Text Box 30"/>
            <p:cNvSpPr txBox="1">
              <a:spLocks noChangeArrowheads="1"/>
            </p:cNvSpPr>
            <p:nvPr/>
          </p:nvSpPr>
          <p:spPr bwMode="auto">
            <a:xfrm>
              <a:off x="3302" y="27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5615" name="Text Box 31"/>
            <p:cNvSpPr txBox="1">
              <a:spLocks noChangeArrowheads="1"/>
            </p:cNvSpPr>
            <p:nvPr/>
          </p:nvSpPr>
          <p:spPr bwMode="auto">
            <a:xfrm>
              <a:off x="3696" y="26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16" name="Line 32"/>
            <p:cNvSpPr>
              <a:spLocks noChangeShapeType="1"/>
            </p:cNvSpPr>
            <p:nvPr/>
          </p:nvSpPr>
          <p:spPr bwMode="auto">
            <a:xfrm>
              <a:off x="3168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Oval 33"/>
            <p:cNvSpPr>
              <a:spLocks noChangeArrowheads="1"/>
            </p:cNvSpPr>
            <p:nvPr/>
          </p:nvSpPr>
          <p:spPr bwMode="auto">
            <a:xfrm>
              <a:off x="3696" y="316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FINISH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” </a:t>
            </a:r>
            <a:r>
              <a:rPr lang="en-US" altLang="zh-TW" sz="2000" smtClean="0">
                <a:solidFill>
                  <a:schemeClr val="hlink"/>
                </a:solidFill>
              </a:rPr>
              <a:t>flow-chart</a:t>
            </a:r>
            <a:r>
              <a:rPr lang="en-US" altLang="zh-TW" sz="2000" smtClean="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hardware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do Q=A+B+C+D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1981200"/>
            <a:ext cx="3886200" cy="3505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smtClean="0"/>
              <a:t>Notes: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each state holds for one cycle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one step performs a micro-operation with combinational circuit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981200" y="1905000"/>
            <a:ext cx="2182813" cy="4495800"/>
            <a:chOff x="1344" y="1200"/>
            <a:chExt cx="1375" cy="2832"/>
          </a:xfrm>
        </p:grpSpPr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344" y="158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1344" y="21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28682" name="Oval 7"/>
            <p:cNvSpPr>
              <a:spLocks noChangeArrowheads="1"/>
            </p:cNvSpPr>
            <p:nvPr/>
          </p:nvSpPr>
          <p:spPr bwMode="auto">
            <a:xfrm>
              <a:off x="1344" y="26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28683" name="Oval 8"/>
            <p:cNvSpPr>
              <a:spLocks noChangeArrowheads="1"/>
            </p:cNvSpPr>
            <p:nvPr/>
          </p:nvSpPr>
          <p:spPr bwMode="auto">
            <a:xfrm>
              <a:off x="1344" y="32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1344" y="374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158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158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8689" name="AutoShape 14"/>
            <p:cNvCxnSpPr>
              <a:cxnSpLocks noChangeShapeType="1"/>
              <a:stCxn id="28684" idx="2"/>
              <a:endCxn id="28680" idx="2"/>
            </p:cNvCxnSpPr>
            <p:nvPr/>
          </p:nvCxnSpPr>
          <p:spPr bwMode="auto">
            <a:xfrm rot="10800000" flipH="1">
              <a:off x="1344" y="1728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AutoShape 15"/>
            <p:cNvCxnSpPr>
              <a:cxnSpLocks noChangeShapeType="1"/>
              <a:stCxn id="28680" idx="7"/>
              <a:endCxn id="28680" idx="1"/>
            </p:cNvCxnSpPr>
            <p:nvPr/>
          </p:nvCxnSpPr>
          <p:spPr bwMode="auto">
            <a:xfrm rot="-5400000" flipH="1" flipV="1">
              <a:off x="1583" y="1457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91" name="Object 16"/>
            <p:cNvGraphicFramePr>
              <a:graphicFrameLocks noChangeAspect="1"/>
            </p:cNvGraphicFramePr>
            <p:nvPr/>
          </p:nvGraphicFramePr>
          <p:xfrm>
            <a:off x="1392" y="1200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17"/>
            <p:cNvGraphicFramePr>
              <a:graphicFrameLocks noChangeAspect="1"/>
            </p:cNvGraphicFramePr>
            <p:nvPr/>
          </p:nvGraphicFramePr>
          <p:xfrm>
            <a:off x="1632" y="1872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8"/>
            <p:cNvGraphicFramePr>
              <a:graphicFrameLocks noChangeAspect="1"/>
            </p:cNvGraphicFramePr>
            <p:nvPr/>
          </p:nvGraphicFramePr>
          <p:xfrm>
            <a:off x="1824" y="2112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方程式" r:id="rId7" imgW="469696" imgH="203112" progId="Equation.3">
                    <p:embed/>
                  </p:oleObj>
                </mc:Choice>
                <mc:Fallback>
                  <p:oleObj name="方程式" r:id="rId7" imgW="469696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19"/>
            <p:cNvGraphicFramePr>
              <a:graphicFrameLocks noChangeAspect="1"/>
            </p:cNvGraphicFramePr>
            <p:nvPr/>
          </p:nvGraphicFramePr>
          <p:xfrm>
            <a:off x="1824" y="2640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方程式" r:id="rId9" imgW="723586" imgH="203112" progId="Equation.3">
                    <p:embed/>
                  </p:oleObj>
                </mc:Choice>
                <mc:Fallback>
                  <p:oleObj name="方程式" r:id="rId9" imgW="72358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20"/>
            <p:cNvGraphicFramePr>
              <a:graphicFrameLocks noChangeAspect="1"/>
            </p:cNvGraphicFramePr>
            <p:nvPr/>
          </p:nvGraphicFramePr>
          <p:xfrm>
            <a:off x="1824" y="3216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1" name="方程式" r:id="rId11" imgW="723586" imgH="203112" progId="Equation.3">
                    <p:embed/>
                  </p:oleObj>
                </mc:Choice>
                <mc:Fallback>
                  <p:oleObj name="方程式" r:id="rId11" imgW="723586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16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21"/>
            <p:cNvGraphicFramePr>
              <a:graphicFrameLocks noChangeAspect="1"/>
            </p:cNvGraphicFramePr>
            <p:nvPr/>
          </p:nvGraphicFramePr>
          <p:xfrm>
            <a:off x="1816" y="3744"/>
            <a:ext cx="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方程式" r:id="rId13" imgW="736600" imgH="203200" progId="Equation.3">
                    <p:embed/>
                  </p:oleObj>
                </mc:Choice>
                <mc:Fallback>
                  <p:oleObj name="方程式" r:id="rId13" imgW="736600" imgH="203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44"/>
                          <a:ext cx="9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590800" y="3276600"/>
            <a:ext cx="4473575" cy="3200400"/>
            <a:chOff x="1632" y="2064"/>
            <a:chExt cx="2818" cy="2016"/>
          </a:xfrm>
        </p:grpSpPr>
        <p:sp>
          <p:nvSpPr>
            <p:cNvPr id="28678" name="AutoShape 23"/>
            <p:cNvSpPr>
              <a:spLocks noChangeArrowheads="1"/>
            </p:cNvSpPr>
            <p:nvPr/>
          </p:nvSpPr>
          <p:spPr bwMode="auto">
            <a:xfrm>
              <a:off x="1632" y="2064"/>
              <a:ext cx="1152" cy="20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79" name="Text Box 24"/>
            <p:cNvSpPr txBox="1">
              <a:spLocks noChangeArrowheads="1"/>
            </p:cNvSpPr>
            <p:nvPr/>
          </p:nvSpPr>
          <p:spPr bwMode="auto">
            <a:xfrm>
              <a:off x="2822" y="3561"/>
              <a:ext cx="162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the four steps to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compute Q=A+B+C+D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datapath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2592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Behavior of</a:t>
            </a:r>
            <a:br>
              <a:rPr lang="en-US" altLang="zh-TW" smtClean="0"/>
            </a:br>
            <a:r>
              <a:rPr lang="en-US" altLang="zh-TW" smtClean="0"/>
              <a:t>the data path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143000" y="1905000"/>
            <a:ext cx="2182813" cy="4495800"/>
            <a:chOff x="1344" y="1200"/>
            <a:chExt cx="1375" cy="2832"/>
          </a:xfrm>
        </p:grpSpPr>
        <p:sp>
          <p:nvSpPr>
            <p:cNvPr id="31778" name="Oval 4"/>
            <p:cNvSpPr>
              <a:spLocks noChangeArrowheads="1"/>
            </p:cNvSpPr>
            <p:nvPr/>
          </p:nvSpPr>
          <p:spPr bwMode="auto">
            <a:xfrm>
              <a:off x="1344" y="158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31779" name="Oval 5"/>
            <p:cNvSpPr>
              <a:spLocks noChangeArrowheads="1"/>
            </p:cNvSpPr>
            <p:nvPr/>
          </p:nvSpPr>
          <p:spPr bwMode="auto">
            <a:xfrm>
              <a:off x="1344" y="21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31780" name="Oval 6"/>
            <p:cNvSpPr>
              <a:spLocks noChangeArrowheads="1"/>
            </p:cNvSpPr>
            <p:nvPr/>
          </p:nvSpPr>
          <p:spPr bwMode="auto">
            <a:xfrm>
              <a:off x="1344" y="26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31781" name="Oval 7"/>
            <p:cNvSpPr>
              <a:spLocks noChangeArrowheads="1"/>
            </p:cNvSpPr>
            <p:nvPr/>
          </p:nvSpPr>
          <p:spPr bwMode="auto">
            <a:xfrm>
              <a:off x="1344" y="32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31782" name="Oval 8"/>
            <p:cNvSpPr>
              <a:spLocks noChangeArrowheads="1"/>
            </p:cNvSpPr>
            <p:nvPr/>
          </p:nvSpPr>
          <p:spPr bwMode="auto">
            <a:xfrm>
              <a:off x="1344" y="374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31783" name="Line 9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4" name="Line 10"/>
            <p:cNvSpPr>
              <a:spLocks noChangeShapeType="1"/>
            </p:cNvSpPr>
            <p:nvPr/>
          </p:nvSpPr>
          <p:spPr bwMode="auto">
            <a:xfrm>
              <a:off x="158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5" name="Line 11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6" name="Line 12"/>
            <p:cNvSpPr>
              <a:spLocks noChangeShapeType="1"/>
            </p:cNvSpPr>
            <p:nvPr/>
          </p:nvSpPr>
          <p:spPr bwMode="auto">
            <a:xfrm>
              <a:off x="158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87" name="AutoShape 13"/>
            <p:cNvCxnSpPr>
              <a:cxnSpLocks noChangeShapeType="1"/>
              <a:stCxn id="31782" idx="2"/>
              <a:endCxn id="31778" idx="2"/>
            </p:cNvCxnSpPr>
            <p:nvPr/>
          </p:nvCxnSpPr>
          <p:spPr bwMode="auto">
            <a:xfrm rot="10800000" flipH="1">
              <a:off x="1344" y="1728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8" name="AutoShape 14"/>
            <p:cNvCxnSpPr>
              <a:cxnSpLocks noChangeShapeType="1"/>
              <a:stCxn id="31778" idx="7"/>
              <a:endCxn id="31778" idx="1"/>
            </p:cNvCxnSpPr>
            <p:nvPr/>
          </p:nvCxnSpPr>
          <p:spPr bwMode="auto">
            <a:xfrm rot="-5400000" flipH="1" flipV="1">
              <a:off x="1583" y="1457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1789" name="Object 15"/>
            <p:cNvGraphicFramePr>
              <a:graphicFrameLocks noChangeAspect="1"/>
            </p:cNvGraphicFramePr>
            <p:nvPr/>
          </p:nvGraphicFramePr>
          <p:xfrm>
            <a:off x="1392" y="1200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16"/>
            <p:cNvGraphicFramePr>
              <a:graphicFrameLocks noChangeAspect="1"/>
            </p:cNvGraphicFramePr>
            <p:nvPr/>
          </p:nvGraphicFramePr>
          <p:xfrm>
            <a:off x="1632" y="1872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6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17"/>
            <p:cNvGraphicFramePr>
              <a:graphicFrameLocks noChangeAspect="1"/>
            </p:cNvGraphicFramePr>
            <p:nvPr/>
          </p:nvGraphicFramePr>
          <p:xfrm>
            <a:off x="1824" y="2112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方程式" r:id="rId7" imgW="469696" imgH="203112" progId="Equation.3">
                    <p:embed/>
                  </p:oleObj>
                </mc:Choice>
                <mc:Fallback>
                  <p:oleObj name="方程式" r:id="rId7" imgW="469696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18"/>
            <p:cNvGraphicFramePr>
              <a:graphicFrameLocks noChangeAspect="1"/>
            </p:cNvGraphicFramePr>
            <p:nvPr/>
          </p:nvGraphicFramePr>
          <p:xfrm>
            <a:off x="1824" y="2640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方程式" r:id="rId9" imgW="723586" imgH="203112" progId="Equation.3">
                    <p:embed/>
                  </p:oleObj>
                </mc:Choice>
                <mc:Fallback>
                  <p:oleObj name="方程式" r:id="rId9" imgW="723586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3" name="Object 19"/>
            <p:cNvGraphicFramePr>
              <a:graphicFrameLocks noChangeAspect="1"/>
            </p:cNvGraphicFramePr>
            <p:nvPr/>
          </p:nvGraphicFramePr>
          <p:xfrm>
            <a:off x="1824" y="3216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方程式" r:id="rId11" imgW="723586" imgH="203112" progId="Equation.3">
                    <p:embed/>
                  </p:oleObj>
                </mc:Choice>
                <mc:Fallback>
                  <p:oleObj name="方程式" r:id="rId11" imgW="72358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16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4" name="Object 20"/>
            <p:cNvGraphicFramePr>
              <a:graphicFrameLocks noChangeAspect="1"/>
            </p:cNvGraphicFramePr>
            <p:nvPr/>
          </p:nvGraphicFramePr>
          <p:xfrm>
            <a:off x="1816" y="3744"/>
            <a:ext cx="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0" name="方程式" r:id="rId13" imgW="736600" imgH="203200" progId="Equation.3">
                    <p:embed/>
                  </p:oleObj>
                </mc:Choice>
                <mc:Fallback>
                  <p:oleObj name="方程式" r:id="rId13" imgW="736600" imgH="203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44"/>
                          <a:ext cx="9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48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5029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Group 22"/>
          <p:cNvGrpSpPr>
            <a:grpSpLocks/>
          </p:cNvGrpSpPr>
          <p:nvPr/>
        </p:nvGrpSpPr>
        <p:grpSpPr bwMode="auto">
          <a:xfrm>
            <a:off x="6781800" y="6172200"/>
            <a:ext cx="1473200" cy="381000"/>
            <a:chOff x="4272" y="3648"/>
            <a:chExt cx="928" cy="240"/>
          </a:xfrm>
        </p:grpSpPr>
        <p:grpSp>
          <p:nvGrpSpPr>
            <p:cNvPr id="31774" name="Group 23"/>
            <p:cNvGrpSpPr>
              <a:grpSpLocks/>
            </p:cNvGrpSpPr>
            <p:nvPr/>
          </p:nvGrpSpPr>
          <p:grpSpPr bwMode="auto">
            <a:xfrm>
              <a:off x="4272" y="3648"/>
              <a:ext cx="672" cy="240"/>
              <a:chOff x="4272" y="3648"/>
              <a:chExt cx="672" cy="240"/>
            </a:xfrm>
          </p:grpSpPr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777" name="AutoShape 25"/>
              <p:cNvSpPr>
                <a:spLocks noChangeArrowheads="1"/>
              </p:cNvSpPr>
              <p:nvPr/>
            </p:nvSpPr>
            <p:spPr bwMode="auto">
              <a:xfrm rot="5400000">
                <a:off x="4272" y="369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1775" name="Text Box 26"/>
            <p:cNvSpPr txBox="1">
              <a:spLocks noChangeArrowheads="1"/>
            </p:cNvSpPr>
            <p:nvPr/>
          </p:nvSpPr>
          <p:spPr bwMode="auto">
            <a:xfrm>
              <a:off x="4992" y="36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pSp>
        <p:nvGrpSpPr>
          <p:cNvPr id="31750" name="Group 27"/>
          <p:cNvGrpSpPr>
            <a:grpSpLocks/>
          </p:cNvGrpSpPr>
          <p:nvPr/>
        </p:nvGrpSpPr>
        <p:grpSpPr bwMode="auto">
          <a:xfrm>
            <a:off x="4876800" y="1905000"/>
            <a:ext cx="3276600" cy="2514600"/>
            <a:chOff x="2880" y="1248"/>
            <a:chExt cx="2064" cy="1584"/>
          </a:xfrm>
        </p:grpSpPr>
        <p:sp>
          <p:nvSpPr>
            <p:cNvPr id="31751" name="Rectangle 28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1752" name="Rectangle 29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1753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31754" name="Object 31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1" name="方程式" r:id="rId16" imgW="977476" imgH="203112" progId="Equation.3">
                    <p:embed/>
                  </p:oleObj>
                </mc:Choice>
                <mc:Fallback>
                  <p:oleObj name="方程式" r:id="rId16" imgW="977476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56" name="Rectangle 33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1757" name="Rectangle 34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1758" name="Object 35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方程式" r:id="rId18" imgW="812447" imgH="203112" progId="Equation.3">
                    <p:embed/>
                  </p:oleObj>
                </mc:Choice>
                <mc:Fallback>
                  <p:oleObj name="方程式" r:id="rId18" imgW="812447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Rectangle 36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60" name="Rectangle 37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1761" name="Rectangle 38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1762" name="Object 39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方程式" r:id="rId20" imgW="1206500" imgH="203200" progId="Equation.3">
                    <p:embed/>
                  </p:oleObj>
                </mc:Choice>
                <mc:Fallback>
                  <p:oleObj name="方程式" r:id="rId20" imgW="1206500" imgH="203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Rectangle 40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64" name="Rectangle 41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65" name="Rectangle 42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1766" name="Object 43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方程式" r:id="rId22" imgW="1218671" imgH="203112" progId="Equation.3">
                    <p:embed/>
                  </p:oleObj>
                </mc:Choice>
                <mc:Fallback>
                  <p:oleObj name="方程式" r:id="rId22" imgW="1218671" imgH="20311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Rectangle 44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68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1769" name="Rectangle 46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1770" name="Object 47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name="方程式" r:id="rId24" imgW="1231366" imgH="203112" progId="Equation.3">
                    <p:embed/>
                  </p:oleObj>
                </mc:Choice>
                <mc:Fallback>
                  <p:oleObj name="方程式" r:id="rId24" imgW="1231366" imgH="20311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Line 48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2" name="Line 49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3" name="Text Box 50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</a:t>
            </a:r>
            <a:r>
              <a:rPr lang="en-US" altLang="zh-TW" sz="2000" smtClean="0">
                <a:solidFill>
                  <a:schemeClr val="hlink"/>
                </a:solidFill>
              </a:rPr>
              <a:t>variable</a:t>
            </a:r>
            <a:r>
              <a:rPr lang="en-US" altLang="zh-TW" sz="2000" smtClean="0"/>
              <a:t> in a chip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 n-bit storage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triggered by clock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 flip-flop is an 1-bit 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may with various control signals (load, shift, counting, etc.)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62000" y="3886200"/>
            <a:ext cx="2524125" cy="2774950"/>
            <a:chOff x="432" y="2160"/>
            <a:chExt cx="1590" cy="1748"/>
          </a:xfrm>
        </p:grpSpPr>
        <p:grpSp>
          <p:nvGrpSpPr>
            <p:cNvPr id="5137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5140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7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8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5149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4419600" y="4267200"/>
            <a:ext cx="2728913" cy="1849438"/>
            <a:chOff x="1701" y="1207"/>
            <a:chExt cx="1719" cy="1165"/>
          </a:xfrm>
        </p:grpSpPr>
        <p:sp>
          <p:nvSpPr>
            <p:cNvPr id="5126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7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5128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5135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2592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Behavior of</a:t>
            </a:r>
            <a:br>
              <a:rPr lang="en-US" altLang="zh-TW" smtClean="0"/>
            </a:br>
            <a:r>
              <a:rPr lang="en-US" altLang="zh-TW" smtClean="0"/>
              <a:t>the data path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143000" y="1905000"/>
            <a:ext cx="2182813" cy="4495800"/>
            <a:chOff x="1344" y="1200"/>
            <a:chExt cx="1375" cy="2832"/>
          </a:xfrm>
        </p:grpSpPr>
        <p:sp>
          <p:nvSpPr>
            <p:cNvPr id="32805" name="Oval 4"/>
            <p:cNvSpPr>
              <a:spLocks noChangeArrowheads="1"/>
            </p:cNvSpPr>
            <p:nvPr/>
          </p:nvSpPr>
          <p:spPr bwMode="auto">
            <a:xfrm>
              <a:off x="1344" y="158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32806" name="Oval 5"/>
            <p:cNvSpPr>
              <a:spLocks noChangeArrowheads="1"/>
            </p:cNvSpPr>
            <p:nvPr/>
          </p:nvSpPr>
          <p:spPr bwMode="auto">
            <a:xfrm>
              <a:off x="1344" y="21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32807" name="Oval 6"/>
            <p:cNvSpPr>
              <a:spLocks noChangeArrowheads="1"/>
            </p:cNvSpPr>
            <p:nvPr/>
          </p:nvSpPr>
          <p:spPr bwMode="auto">
            <a:xfrm>
              <a:off x="1344" y="26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32808" name="Oval 7"/>
            <p:cNvSpPr>
              <a:spLocks noChangeArrowheads="1"/>
            </p:cNvSpPr>
            <p:nvPr/>
          </p:nvSpPr>
          <p:spPr bwMode="auto">
            <a:xfrm>
              <a:off x="1344" y="32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32809" name="Oval 8"/>
            <p:cNvSpPr>
              <a:spLocks noChangeArrowheads="1"/>
            </p:cNvSpPr>
            <p:nvPr/>
          </p:nvSpPr>
          <p:spPr bwMode="auto">
            <a:xfrm>
              <a:off x="1344" y="374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32810" name="Line 9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1" name="Line 10"/>
            <p:cNvSpPr>
              <a:spLocks noChangeShapeType="1"/>
            </p:cNvSpPr>
            <p:nvPr/>
          </p:nvSpPr>
          <p:spPr bwMode="auto">
            <a:xfrm>
              <a:off x="158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2" name="Line 11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3" name="Line 12"/>
            <p:cNvSpPr>
              <a:spLocks noChangeShapeType="1"/>
            </p:cNvSpPr>
            <p:nvPr/>
          </p:nvSpPr>
          <p:spPr bwMode="auto">
            <a:xfrm>
              <a:off x="158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2814" name="AutoShape 13"/>
            <p:cNvCxnSpPr>
              <a:cxnSpLocks noChangeShapeType="1"/>
              <a:stCxn id="32809" idx="2"/>
              <a:endCxn id="32805" idx="2"/>
            </p:cNvCxnSpPr>
            <p:nvPr/>
          </p:nvCxnSpPr>
          <p:spPr bwMode="auto">
            <a:xfrm rot="10800000" flipH="1">
              <a:off x="1344" y="1728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5" name="AutoShape 14"/>
            <p:cNvCxnSpPr>
              <a:cxnSpLocks noChangeShapeType="1"/>
              <a:stCxn id="32805" idx="7"/>
              <a:endCxn id="32805" idx="1"/>
            </p:cNvCxnSpPr>
            <p:nvPr/>
          </p:nvCxnSpPr>
          <p:spPr bwMode="auto">
            <a:xfrm rot="-5400000" flipH="1" flipV="1">
              <a:off x="1583" y="1457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2816" name="Object 15"/>
            <p:cNvGraphicFramePr>
              <a:graphicFrameLocks noChangeAspect="1"/>
            </p:cNvGraphicFramePr>
            <p:nvPr/>
          </p:nvGraphicFramePr>
          <p:xfrm>
            <a:off x="1392" y="1200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2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7" name="Object 16"/>
            <p:cNvGraphicFramePr>
              <a:graphicFrameLocks noChangeAspect="1"/>
            </p:cNvGraphicFramePr>
            <p:nvPr/>
          </p:nvGraphicFramePr>
          <p:xfrm>
            <a:off x="1632" y="1872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3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8" name="Object 17"/>
            <p:cNvGraphicFramePr>
              <a:graphicFrameLocks noChangeAspect="1"/>
            </p:cNvGraphicFramePr>
            <p:nvPr/>
          </p:nvGraphicFramePr>
          <p:xfrm>
            <a:off x="1824" y="2112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4" name="方程式" r:id="rId7" imgW="469696" imgH="203112" progId="Equation.3">
                    <p:embed/>
                  </p:oleObj>
                </mc:Choice>
                <mc:Fallback>
                  <p:oleObj name="方程式" r:id="rId7" imgW="469696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9" name="Object 18"/>
            <p:cNvGraphicFramePr>
              <a:graphicFrameLocks noChangeAspect="1"/>
            </p:cNvGraphicFramePr>
            <p:nvPr/>
          </p:nvGraphicFramePr>
          <p:xfrm>
            <a:off x="1824" y="2640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5" name="方程式" r:id="rId9" imgW="723586" imgH="203112" progId="Equation.3">
                    <p:embed/>
                  </p:oleObj>
                </mc:Choice>
                <mc:Fallback>
                  <p:oleObj name="方程式" r:id="rId9" imgW="723586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19"/>
            <p:cNvGraphicFramePr>
              <a:graphicFrameLocks noChangeAspect="1"/>
            </p:cNvGraphicFramePr>
            <p:nvPr/>
          </p:nvGraphicFramePr>
          <p:xfrm>
            <a:off x="1824" y="3216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6" name="方程式" r:id="rId11" imgW="723586" imgH="203112" progId="Equation.3">
                    <p:embed/>
                  </p:oleObj>
                </mc:Choice>
                <mc:Fallback>
                  <p:oleObj name="方程式" r:id="rId11" imgW="72358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16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1" name="Object 20"/>
            <p:cNvGraphicFramePr>
              <a:graphicFrameLocks noChangeAspect="1"/>
            </p:cNvGraphicFramePr>
            <p:nvPr/>
          </p:nvGraphicFramePr>
          <p:xfrm>
            <a:off x="1816" y="3744"/>
            <a:ext cx="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7" name="方程式" r:id="rId13" imgW="736600" imgH="203200" progId="Equation.3">
                    <p:embed/>
                  </p:oleObj>
                </mc:Choice>
                <mc:Fallback>
                  <p:oleObj name="方程式" r:id="rId13" imgW="736600" imgH="203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44"/>
                          <a:ext cx="9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2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5029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22"/>
          <p:cNvGrpSpPr>
            <a:grpSpLocks/>
          </p:cNvGrpSpPr>
          <p:nvPr/>
        </p:nvGrpSpPr>
        <p:grpSpPr bwMode="auto">
          <a:xfrm>
            <a:off x="6781800" y="6172200"/>
            <a:ext cx="1473200" cy="381000"/>
            <a:chOff x="4272" y="3648"/>
            <a:chExt cx="928" cy="240"/>
          </a:xfrm>
        </p:grpSpPr>
        <p:grpSp>
          <p:nvGrpSpPr>
            <p:cNvPr id="32801" name="Group 23"/>
            <p:cNvGrpSpPr>
              <a:grpSpLocks/>
            </p:cNvGrpSpPr>
            <p:nvPr/>
          </p:nvGrpSpPr>
          <p:grpSpPr bwMode="auto">
            <a:xfrm>
              <a:off x="4272" y="3648"/>
              <a:ext cx="672" cy="240"/>
              <a:chOff x="4272" y="3648"/>
              <a:chExt cx="672" cy="240"/>
            </a:xfrm>
          </p:grpSpPr>
          <p:sp>
            <p:nvSpPr>
              <p:cNvPr id="32803" name="Rectangle 2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2804" name="AutoShape 25"/>
              <p:cNvSpPr>
                <a:spLocks noChangeArrowheads="1"/>
              </p:cNvSpPr>
              <p:nvPr/>
            </p:nvSpPr>
            <p:spPr bwMode="auto">
              <a:xfrm rot="5400000">
                <a:off x="4272" y="369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2802" name="Text Box 26"/>
            <p:cNvSpPr txBox="1">
              <a:spLocks noChangeArrowheads="1"/>
            </p:cNvSpPr>
            <p:nvPr/>
          </p:nvSpPr>
          <p:spPr bwMode="auto">
            <a:xfrm>
              <a:off x="4992" y="36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pSp>
        <p:nvGrpSpPr>
          <p:cNvPr id="32774" name="Group 27"/>
          <p:cNvGrpSpPr>
            <a:grpSpLocks/>
          </p:cNvGrpSpPr>
          <p:nvPr/>
        </p:nvGrpSpPr>
        <p:grpSpPr bwMode="auto">
          <a:xfrm>
            <a:off x="4876800" y="1905000"/>
            <a:ext cx="3276600" cy="2514600"/>
            <a:chOff x="2880" y="1248"/>
            <a:chExt cx="2064" cy="1584"/>
          </a:xfrm>
        </p:grpSpPr>
        <p:sp>
          <p:nvSpPr>
            <p:cNvPr id="32778" name="Rectangle 28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79" name="Rectangle 29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2780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32781" name="Object 31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8" name="方程式" r:id="rId16" imgW="977476" imgH="203112" progId="Equation.3">
                    <p:embed/>
                  </p:oleObj>
                </mc:Choice>
                <mc:Fallback>
                  <p:oleObj name="方程式" r:id="rId16" imgW="977476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3" name="Rectangle 33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84" name="Rectangle 34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2785" name="Object 35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9" name="方程式" r:id="rId18" imgW="812447" imgH="203112" progId="Equation.3">
                    <p:embed/>
                  </p:oleObj>
                </mc:Choice>
                <mc:Fallback>
                  <p:oleObj name="方程式" r:id="rId18" imgW="812447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Rectangle 36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7" name="Rectangle 37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88" name="Rectangle 38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2789" name="Object 39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0" name="方程式" r:id="rId20" imgW="1206500" imgH="203200" progId="Equation.3">
                    <p:embed/>
                  </p:oleObj>
                </mc:Choice>
                <mc:Fallback>
                  <p:oleObj name="方程式" r:id="rId20" imgW="1206500" imgH="203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Rectangle 40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91" name="Rectangle 41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92" name="Rectangle 42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2793" name="Object 43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1" name="方程式" r:id="rId22" imgW="1218671" imgH="203112" progId="Equation.3">
                    <p:embed/>
                  </p:oleObj>
                </mc:Choice>
                <mc:Fallback>
                  <p:oleObj name="方程式" r:id="rId22" imgW="1218671" imgH="20311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Rectangle 44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95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96" name="Rectangle 46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2797" name="Object 47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name="方程式" r:id="rId24" imgW="1231366" imgH="203112" progId="Equation.3">
                    <p:embed/>
                  </p:oleObj>
                </mc:Choice>
                <mc:Fallback>
                  <p:oleObj name="方程式" r:id="rId24" imgW="1231366" imgH="20311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Line 48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Line 49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0" name="Text Box 50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sp>
        <p:nvSpPr>
          <p:cNvPr id="32775" name="AutoShape 51"/>
          <p:cNvSpPr>
            <a:spLocks noChangeArrowheads="1"/>
          </p:cNvSpPr>
          <p:nvPr/>
        </p:nvSpPr>
        <p:spPr bwMode="auto">
          <a:xfrm>
            <a:off x="6248400" y="2286000"/>
            <a:ext cx="22860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6" name="AutoShape 52"/>
          <p:cNvSpPr>
            <a:spLocks noChangeArrowheads="1"/>
          </p:cNvSpPr>
          <p:nvPr/>
        </p:nvSpPr>
        <p:spPr bwMode="auto">
          <a:xfrm>
            <a:off x="1752600" y="3200400"/>
            <a:ext cx="1828800" cy="3276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7" name="AutoShape 53"/>
          <p:cNvSpPr>
            <a:spLocks noChangeArrowheads="1"/>
          </p:cNvSpPr>
          <p:nvPr/>
        </p:nvSpPr>
        <p:spPr bwMode="auto">
          <a:xfrm>
            <a:off x="5791200" y="533400"/>
            <a:ext cx="2667000" cy="1066800"/>
          </a:xfrm>
          <a:prstGeom prst="wedgeRoundRectCallout">
            <a:avLst>
              <a:gd name="adj1" fmla="val 9287"/>
              <a:gd name="adj2" fmla="val 10684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all micro-operations in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2592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Behavior of</a:t>
            </a:r>
            <a:br>
              <a:rPr lang="en-US" altLang="zh-TW" smtClean="0"/>
            </a:br>
            <a:r>
              <a:rPr lang="en-US" altLang="zh-TW" smtClean="0"/>
              <a:t>the data path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143000" y="1905000"/>
            <a:ext cx="2182813" cy="4495800"/>
            <a:chOff x="1344" y="1200"/>
            <a:chExt cx="1375" cy="2832"/>
          </a:xfrm>
        </p:grpSpPr>
        <p:sp>
          <p:nvSpPr>
            <p:cNvPr id="33830" name="Oval 4"/>
            <p:cNvSpPr>
              <a:spLocks noChangeArrowheads="1"/>
            </p:cNvSpPr>
            <p:nvPr/>
          </p:nvSpPr>
          <p:spPr bwMode="auto">
            <a:xfrm>
              <a:off x="1344" y="158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33831" name="Oval 5"/>
            <p:cNvSpPr>
              <a:spLocks noChangeArrowheads="1"/>
            </p:cNvSpPr>
            <p:nvPr/>
          </p:nvSpPr>
          <p:spPr bwMode="auto">
            <a:xfrm>
              <a:off x="1344" y="21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33832" name="Oval 6"/>
            <p:cNvSpPr>
              <a:spLocks noChangeArrowheads="1"/>
            </p:cNvSpPr>
            <p:nvPr/>
          </p:nvSpPr>
          <p:spPr bwMode="auto">
            <a:xfrm>
              <a:off x="1344" y="26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33833" name="Oval 7"/>
            <p:cNvSpPr>
              <a:spLocks noChangeArrowheads="1"/>
            </p:cNvSpPr>
            <p:nvPr/>
          </p:nvSpPr>
          <p:spPr bwMode="auto">
            <a:xfrm>
              <a:off x="1344" y="32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33834" name="Oval 8"/>
            <p:cNvSpPr>
              <a:spLocks noChangeArrowheads="1"/>
            </p:cNvSpPr>
            <p:nvPr/>
          </p:nvSpPr>
          <p:spPr bwMode="auto">
            <a:xfrm>
              <a:off x="1344" y="374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33835" name="Line 9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Line 10"/>
            <p:cNvSpPr>
              <a:spLocks noChangeShapeType="1"/>
            </p:cNvSpPr>
            <p:nvPr/>
          </p:nvSpPr>
          <p:spPr bwMode="auto">
            <a:xfrm>
              <a:off x="158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7" name="Line 11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Line 12"/>
            <p:cNvSpPr>
              <a:spLocks noChangeShapeType="1"/>
            </p:cNvSpPr>
            <p:nvPr/>
          </p:nvSpPr>
          <p:spPr bwMode="auto">
            <a:xfrm>
              <a:off x="158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3839" name="AutoShape 13"/>
            <p:cNvCxnSpPr>
              <a:cxnSpLocks noChangeShapeType="1"/>
              <a:stCxn id="33834" idx="2"/>
              <a:endCxn id="33830" idx="2"/>
            </p:cNvCxnSpPr>
            <p:nvPr/>
          </p:nvCxnSpPr>
          <p:spPr bwMode="auto">
            <a:xfrm rot="10800000" flipH="1">
              <a:off x="1344" y="1728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0" name="AutoShape 14"/>
            <p:cNvCxnSpPr>
              <a:cxnSpLocks noChangeShapeType="1"/>
              <a:stCxn id="33830" idx="7"/>
              <a:endCxn id="33830" idx="1"/>
            </p:cNvCxnSpPr>
            <p:nvPr/>
          </p:nvCxnSpPr>
          <p:spPr bwMode="auto">
            <a:xfrm rot="-5400000" flipH="1" flipV="1">
              <a:off x="1583" y="1457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3841" name="Object 15"/>
            <p:cNvGraphicFramePr>
              <a:graphicFrameLocks noChangeAspect="1"/>
            </p:cNvGraphicFramePr>
            <p:nvPr/>
          </p:nvGraphicFramePr>
          <p:xfrm>
            <a:off x="1392" y="1200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7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2" name="Object 16"/>
            <p:cNvGraphicFramePr>
              <a:graphicFrameLocks noChangeAspect="1"/>
            </p:cNvGraphicFramePr>
            <p:nvPr/>
          </p:nvGraphicFramePr>
          <p:xfrm>
            <a:off x="1632" y="1872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3" name="Object 17"/>
            <p:cNvGraphicFramePr>
              <a:graphicFrameLocks noChangeAspect="1"/>
            </p:cNvGraphicFramePr>
            <p:nvPr/>
          </p:nvGraphicFramePr>
          <p:xfrm>
            <a:off x="1824" y="2112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name="方程式" r:id="rId7" imgW="469696" imgH="203112" progId="Equation.3">
                    <p:embed/>
                  </p:oleObj>
                </mc:Choice>
                <mc:Fallback>
                  <p:oleObj name="方程式" r:id="rId7" imgW="469696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4" name="Object 18"/>
            <p:cNvGraphicFramePr>
              <a:graphicFrameLocks noChangeAspect="1"/>
            </p:cNvGraphicFramePr>
            <p:nvPr/>
          </p:nvGraphicFramePr>
          <p:xfrm>
            <a:off x="1824" y="2640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0" name="方程式" r:id="rId9" imgW="723586" imgH="203112" progId="Equation.3">
                    <p:embed/>
                  </p:oleObj>
                </mc:Choice>
                <mc:Fallback>
                  <p:oleObj name="方程式" r:id="rId9" imgW="723586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5" name="Object 19"/>
            <p:cNvGraphicFramePr>
              <a:graphicFrameLocks noChangeAspect="1"/>
            </p:cNvGraphicFramePr>
            <p:nvPr/>
          </p:nvGraphicFramePr>
          <p:xfrm>
            <a:off x="1824" y="3216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1" name="方程式" r:id="rId11" imgW="723586" imgH="203112" progId="Equation.3">
                    <p:embed/>
                  </p:oleObj>
                </mc:Choice>
                <mc:Fallback>
                  <p:oleObj name="方程式" r:id="rId11" imgW="72358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16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6" name="Object 20"/>
            <p:cNvGraphicFramePr>
              <a:graphicFrameLocks noChangeAspect="1"/>
            </p:cNvGraphicFramePr>
            <p:nvPr/>
          </p:nvGraphicFramePr>
          <p:xfrm>
            <a:off x="1816" y="3744"/>
            <a:ext cx="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2" name="方程式" r:id="rId13" imgW="736600" imgH="203200" progId="Equation.3">
                    <p:embed/>
                  </p:oleObj>
                </mc:Choice>
                <mc:Fallback>
                  <p:oleObj name="方程式" r:id="rId13" imgW="736600" imgH="203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44"/>
                          <a:ext cx="9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796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5029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6781800" y="6172200"/>
            <a:ext cx="1473200" cy="381000"/>
            <a:chOff x="4272" y="3648"/>
            <a:chExt cx="928" cy="240"/>
          </a:xfrm>
        </p:grpSpPr>
        <p:grpSp>
          <p:nvGrpSpPr>
            <p:cNvPr id="33826" name="Group 23"/>
            <p:cNvGrpSpPr>
              <a:grpSpLocks/>
            </p:cNvGrpSpPr>
            <p:nvPr/>
          </p:nvGrpSpPr>
          <p:grpSpPr bwMode="auto">
            <a:xfrm>
              <a:off x="4272" y="3648"/>
              <a:ext cx="672" cy="240"/>
              <a:chOff x="4272" y="3648"/>
              <a:chExt cx="672" cy="240"/>
            </a:xfrm>
          </p:grpSpPr>
          <p:sp>
            <p:nvSpPr>
              <p:cNvPr id="33828" name="Rectangle 2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3829" name="AutoShape 25"/>
              <p:cNvSpPr>
                <a:spLocks noChangeArrowheads="1"/>
              </p:cNvSpPr>
              <p:nvPr/>
            </p:nvSpPr>
            <p:spPr bwMode="auto">
              <a:xfrm rot="5400000">
                <a:off x="4272" y="369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3827" name="Text Box 26"/>
            <p:cNvSpPr txBox="1">
              <a:spLocks noChangeArrowheads="1"/>
            </p:cNvSpPr>
            <p:nvPr/>
          </p:nvSpPr>
          <p:spPr bwMode="auto">
            <a:xfrm>
              <a:off x="4992" y="36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pSp>
        <p:nvGrpSpPr>
          <p:cNvPr id="33798" name="Group 27"/>
          <p:cNvGrpSpPr>
            <a:grpSpLocks/>
          </p:cNvGrpSpPr>
          <p:nvPr/>
        </p:nvGrpSpPr>
        <p:grpSpPr bwMode="auto">
          <a:xfrm>
            <a:off x="4876800" y="1905000"/>
            <a:ext cx="3276600" cy="2514600"/>
            <a:chOff x="2880" y="1248"/>
            <a:chExt cx="2064" cy="1584"/>
          </a:xfrm>
        </p:grpSpPr>
        <p:sp>
          <p:nvSpPr>
            <p:cNvPr id="33803" name="Rectangle 28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04" name="Rectangle 29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3805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33806" name="Object 31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3" name="方程式" r:id="rId16" imgW="977476" imgH="203112" progId="Equation.3">
                    <p:embed/>
                  </p:oleObj>
                </mc:Choice>
                <mc:Fallback>
                  <p:oleObj name="方程式" r:id="rId16" imgW="977476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8" name="Rectangle 33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09" name="Rectangle 34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3810" name="Object 35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4" name="方程式" r:id="rId18" imgW="812447" imgH="203112" progId="Equation.3">
                    <p:embed/>
                  </p:oleObj>
                </mc:Choice>
                <mc:Fallback>
                  <p:oleObj name="方程式" r:id="rId18" imgW="812447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Rectangle 36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12" name="Rectangle 37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13" name="Rectangle 38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3814" name="Object 39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5" name="方程式" r:id="rId20" imgW="1206500" imgH="203200" progId="Equation.3">
                    <p:embed/>
                  </p:oleObj>
                </mc:Choice>
                <mc:Fallback>
                  <p:oleObj name="方程式" r:id="rId20" imgW="1206500" imgH="203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Rectangle 40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16" name="Rectangle 41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17" name="Rectangle 42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3818" name="Object 43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6" name="方程式" r:id="rId22" imgW="1218671" imgH="203112" progId="Equation.3">
                    <p:embed/>
                  </p:oleObj>
                </mc:Choice>
                <mc:Fallback>
                  <p:oleObj name="方程式" r:id="rId22" imgW="1218671" imgH="20311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Rectangle 44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20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21" name="Rectangle 46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3822" name="Object 47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7" name="方程式" r:id="rId24" imgW="1231366" imgH="203112" progId="Equation.3">
                    <p:embed/>
                  </p:oleObj>
                </mc:Choice>
                <mc:Fallback>
                  <p:oleObj name="方程式" r:id="rId24" imgW="1231366" imgH="20311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48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4" name="Line 49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5" name="Text Box 50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sp>
        <p:nvSpPr>
          <p:cNvPr id="33799" name="AutoShape 51"/>
          <p:cNvSpPr>
            <a:spLocks noChangeArrowheads="1"/>
          </p:cNvSpPr>
          <p:nvPr/>
        </p:nvSpPr>
        <p:spPr bwMode="auto">
          <a:xfrm>
            <a:off x="4800600" y="1981200"/>
            <a:ext cx="13716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800" name="AutoShape 52"/>
          <p:cNvSpPr>
            <a:spLocks noChangeArrowheads="1"/>
          </p:cNvSpPr>
          <p:nvPr/>
        </p:nvSpPr>
        <p:spPr bwMode="auto">
          <a:xfrm>
            <a:off x="4495800" y="381000"/>
            <a:ext cx="2667000" cy="914400"/>
          </a:xfrm>
          <a:prstGeom prst="wedgeRoundRectCallout">
            <a:avLst>
              <a:gd name="adj1" fmla="val 9287"/>
              <a:gd name="adj2" fmla="val 116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3-bit signal for the command</a:t>
            </a:r>
          </a:p>
        </p:txBody>
      </p:sp>
      <p:sp>
        <p:nvSpPr>
          <p:cNvPr id="33801" name="Line 53"/>
          <p:cNvSpPr>
            <a:spLocks noChangeShapeType="1"/>
          </p:cNvSpPr>
          <p:nvPr/>
        </p:nvSpPr>
        <p:spPr bwMode="auto">
          <a:xfrm>
            <a:off x="5715000" y="49530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2" name="Text Box 54"/>
          <p:cNvSpPr txBox="1">
            <a:spLocks noChangeArrowheads="1"/>
          </p:cNvSpPr>
          <p:nvPr/>
        </p:nvSpPr>
        <p:spPr bwMode="auto">
          <a:xfrm>
            <a:off x="6019800" y="4495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Behavior of the control unit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388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just send corresponding signals for required operation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838200" y="1905000"/>
            <a:ext cx="2182813" cy="4495800"/>
            <a:chOff x="1344" y="1200"/>
            <a:chExt cx="1375" cy="2832"/>
          </a:xfrm>
        </p:grpSpPr>
        <p:sp>
          <p:nvSpPr>
            <p:cNvPr id="36889" name="Oval 5"/>
            <p:cNvSpPr>
              <a:spLocks noChangeArrowheads="1"/>
            </p:cNvSpPr>
            <p:nvPr/>
          </p:nvSpPr>
          <p:spPr bwMode="auto">
            <a:xfrm>
              <a:off x="1344" y="158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36890" name="Oval 6"/>
            <p:cNvSpPr>
              <a:spLocks noChangeArrowheads="1"/>
            </p:cNvSpPr>
            <p:nvPr/>
          </p:nvSpPr>
          <p:spPr bwMode="auto">
            <a:xfrm>
              <a:off x="1344" y="21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36891" name="Oval 7"/>
            <p:cNvSpPr>
              <a:spLocks noChangeArrowheads="1"/>
            </p:cNvSpPr>
            <p:nvPr/>
          </p:nvSpPr>
          <p:spPr bwMode="auto">
            <a:xfrm>
              <a:off x="1344" y="26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36892" name="Oval 8"/>
            <p:cNvSpPr>
              <a:spLocks noChangeArrowheads="1"/>
            </p:cNvSpPr>
            <p:nvPr/>
          </p:nvSpPr>
          <p:spPr bwMode="auto">
            <a:xfrm>
              <a:off x="1344" y="32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36893" name="Oval 9"/>
            <p:cNvSpPr>
              <a:spLocks noChangeArrowheads="1"/>
            </p:cNvSpPr>
            <p:nvPr/>
          </p:nvSpPr>
          <p:spPr bwMode="auto">
            <a:xfrm>
              <a:off x="1344" y="3744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36894" name="Line 10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5" name="Line 11"/>
            <p:cNvSpPr>
              <a:spLocks noChangeShapeType="1"/>
            </p:cNvSpPr>
            <p:nvPr/>
          </p:nvSpPr>
          <p:spPr bwMode="auto">
            <a:xfrm>
              <a:off x="158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6" name="Line 12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7" name="Line 13"/>
            <p:cNvSpPr>
              <a:spLocks noChangeShapeType="1"/>
            </p:cNvSpPr>
            <p:nvPr/>
          </p:nvSpPr>
          <p:spPr bwMode="auto">
            <a:xfrm>
              <a:off x="158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6898" name="AutoShape 14"/>
            <p:cNvCxnSpPr>
              <a:cxnSpLocks noChangeShapeType="1"/>
              <a:stCxn id="36893" idx="2"/>
              <a:endCxn id="36889" idx="2"/>
            </p:cNvCxnSpPr>
            <p:nvPr/>
          </p:nvCxnSpPr>
          <p:spPr bwMode="auto">
            <a:xfrm rot="10800000" flipH="1">
              <a:off x="1344" y="1728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9" name="AutoShape 15"/>
            <p:cNvCxnSpPr>
              <a:cxnSpLocks noChangeShapeType="1"/>
              <a:stCxn id="36889" idx="7"/>
              <a:endCxn id="36889" idx="1"/>
            </p:cNvCxnSpPr>
            <p:nvPr/>
          </p:nvCxnSpPr>
          <p:spPr bwMode="auto">
            <a:xfrm rot="-5400000" flipH="1" flipV="1">
              <a:off x="1583" y="1457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6900" name="Object 16"/>
            <p:cNvGraphicFramePr>
              <a:graphicFrameLocks noChangeAspect="1"/>
            </p:cNvGraphicFramePr>
            <p:nvPr/>
          </p:nvGraphicFramePr>
          <p:xfrm>
            <a:off x="1392" y="1200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17"/>
            <p:cNvGraphicFramePr>
              <a:graphicFrameLocks noChangeAspect="1"/>
            </p:cNvGraphicFramePr>
            <p:nvPr/>
          </p:nvGraphicFramePr>
          <p:xfrm>
            <a:off x="1632" y="1872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7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18"/>
            <p:cNvGraphicFramePr>
              <a:graphicFrameLocks noChangeAspect="1"/>
            </p:cNvGraphicFramePr>
            <p:nvPr/>
          </p:nvGraphicFramePr>
          <p:xfrm>
            <a:off x="1824" y="2112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8" name="方程式" r:id="rId7" imgW="469696" imgH="203112" progId="Equation.3">
                    <p:embed/>
                  </p:oleObj>
                </mc:Choice>
                <mc:Fallback>
                  <p:oleObj name="方程式" r:id="rId7" imgW="469696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3" name="Object 19"/>
            <p:cNvGraphicFramePr>
              <a:graphicFrameLocks noChangeAspect="1"/>
            </p:cNvGraphicFramePr>
            <p:nvPr/>
          </p:nvGraphicFramePr>
          <p:xfrm>
            <a:off x="1824" y="2640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9" name="方程式" r:id="rId9" imgW="723586" imgH="203112" progId="Equation.3">
                    <p:embed/>
                  </p:oleObj>
                </mc:Choice>
                <mc:Fallback>
                  <p:oleObj name="方程式" r:id="rId9" imgW="72358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4" name="Object 20"/>
            <p:cNvGraphicFramePr>
              <a:graphicFrameLocks noChangeAspect="1"/>
            </p:cNvGraphicFramePr>
            <p:nvPr/>
          </p:nvGraphicFramePr>
          <p:xfrm>
            <a:off x="1824" y="3216"/>
            <a:ext cx="8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方程式" r:id="rId11" imgW="723586" imgH="203112" progId="Equation.3">
                    <p:embed/>
                  </p:oleObj>
                </mc:Choice>
                <mc:Fallback>
                  <p:oleObj name="方程式" r:id="rId11" imgW="723586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16"/>
                          <a:ext cx="8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5" name="Object 21"/>
            <p:cNvGraphicFramePr>
              <a:graphicFrameLocks noChangeAspect="1"/>
            </p:cNvGraphicFramePr>
            <p:nvPr/>
          </p:nvGraphicFramePr>
          <p:xfrm>
            <a:off x="1816" y="3744"/>
            <a:ext cx="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方程式" r:id="rId13" imgW="736600" imgH="203200" progId="Equation.3">
                    <p:embed/>
                  </p:oleObj>
                </mc:Choice>
                <mc:Fallback>
                  <p:oleObj name="方程式" r:id="rId13" imgW="736600" imgH="203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44"/>
                          <a:ext cx="9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69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2182813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0" name="Group 23"/>
          <p:cNvGrpSpPr>
            <a:grpSpLocks/>
          </p:cNvGrpSpPr>
          <p:nvPr/>
        </p:nvGrpSpPr>
        <p:grpSpPr bwMode="auto">
          <a:xfrm>
            <a:off x="6781800" y="1981200"/>
            <a:ext cx="2057400" cy="4495800"/>
            <a:chOff x="4128" y="1296"/>
            <a:chExt cx="1296" cy="2832"/>
          </a:xfrm>
        </p:grpSpPr>
        <p:sp>
          <p:nvSpPr>
            <p:cNvPr id="36871" name="Oval 24"/>
            <p:cNvSpPr>
              <a:spLocks noChangeArrowheads="1"/>
            </p:cNvSpPr>
            <p:nvPr/>
          </p:nvSpPr>
          <p:spPr bwMode="auto">
            <a:xfrm>
              <a:off x="4128" y="168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36872" name="Oval 25"/>
            <p:cNvSpPr>
              <a:spLocks noChangeArrowheads="1"/>
            </p:cNvSpPr>
            <p:nvPr/>
          </p:nvSpPr>
          <p:spPr bwMode="auto">
            <a:xfrm>
              <a:off x="4128" y="2208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36873" name="Oval 26"/>
            <p:cNvSpPr>
              <a:spLocks noChangeArrowheads="1"/>
            </p:cNvSpPr>
            <p:nvPr/>
          </p:nvSpPr>
          <p:spPr bwMode="auto">
            <a:xfrm>
              <a:off x="4128" y="273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36874" name="Oval 27"/>
            <p:cNvSpPr>
              <a:spLocks noChangeArrowheads="1"/>
            </p:cNvSpPr>
            <p:nvPr/>
          </p:nvSpPr>
          <p:spPr bwMode="auto">
            <a:xfrm>
              <a:off x="4128" y="33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36875" name="Oval 28"/>
            <p:cNvSpPr>
              <a:spLocks noChangeArrowheads="1"/>
            </p:cNvSpPr>
            <p:nvPr/>
          </p:nvSpPr>
          <p:spPr bwMode="auto">
            <a:xfrm>
              <a:off x="4128" y="38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36876" name="Line 29"/>
            <p:cNvSpPr>
              <a:spLocks noChangeShapeType="1"/>
            </p:cNvSpPr>
            <p:nvPr/>
          </p:nvSpPr>
          <p:spPr bwMode="auto">
            <a:xfrm>
              <a:off x="436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" name="Line 30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" name="Line 31"/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32"/>
            <p:cNvSpPr>
              <a:spLocks noChangeShapeType="1"/>
            </p:cNvSpPr>
            <p:nvPr/>
          </p:nvSpPr>
          <p:spPr bwMode="auto">
            <a:xfrm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6880" name="AutoShape 33"/>
            <p:cNvCxnSpPr>
              <a:cxnSpLocks noChangeShapeType="1"/>
              <a:stCxn id="36875" idx="2"/>
              <a:endCxn id="36871" idx="2"/>
            </p:cNvCxnSpPr>
            <p:nvPr/>
          </p:nvCxnSpPr>
          <p:spPr bwMode="auto">
            <a:xfrm rot="10800000" flipH="1">
              <a:off x="4128" y="1824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1" name="AutoShape 34"/>
            <p:cNvCxnSpPr>
              <a:cxnSpLocks noChangeShapeType="1"/>
              <a:stCxn id="36871" idx="7"/>
              <a:endCxn id="36871" idx="1"/>
            </p:cNvCxnSpPr>
            <p:nvPr/>
          </p:nvCxnSpPr>
          <p:spPr bwMode="auto">
            <a:xfrm rot="-5400000" flipH="1" flipV="1">
              <a:off x="4367" y="1553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6882" name="Object 35"/>
            <p:cNvGraphicFramePr>
              <a:graphicFrameLocks noChangeAspect="1"/>
            </p:cNvGraphicFramePr>
            <p:nvPr/>
          </p:nvGraphicFramePr>
          <p:xfrm>
            <a:off x="4176" y="1296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2" name="方程式" r:id="rId16" imgW="507780" imgH="215806" progId="Equation.3">
                    <p:embed/>
                  </p:oleObj>
                </mc:Choice>
                <mc:Fallback>
                  <p:oleObj name="方程式" r:id="rId16" imgW="507780" imgH="21580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36"/>
            <p:cNvGraphicFramePr>
              <a:graphicFrameLocks noChangeAspect="1"/>
            </p:cNvGraphicFramePr>
            <p:nvPr/>
          </p:nvGraphicFramePr>
          <p:xfrm>
            <a:off x="4416" y="1968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3" name="方程式" r:id="rId17" imgW="507780" imgH="177723" progId="Equation.3">
                    <p:embed/>
                  </p:oleObj>
                </mc:Choice>
                <mc:Fallback>
                  <p:oleObj name="方程式" r:id="rId17" imgW="507780" imgH="17772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Text Box 37"/>
            <p:cNvSpPr txBox="1">
              <a:spLocks noChangeArrowheads="1"/>
            </p:cNvSpPr>
            <p:nvPr/>
          </p:nvSpPr>
          <p:spPr bwMode="auto">
            <a:xfrm>
              <a:off x="4598" y="2247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S=100</a:t>
              </a:r>
            </a:p>
          </p:txBody>
        </p:sp>
        <p:sp>
          <p:nvSpPr>
            <p:cNvPr id="36885" name="Text Box 3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S=000</a:t>
              </a:r>
            </a:p>
          </p:txBody>
        </p:sp>
        <p:sp>
          <p:nvSpPr>
            <p:cNvPr id="36886" name="Text Box 39"/>
            <p:cNvSpPr txBox="1">
              <a:spLocks noChangeArrowheads="1"/>
            </p:cNvSpPr>
            <p:nvPr/>
          </p:nvSpPr>
          <p:spPr bwMode="auto">
            <a:xfrm>
              <a:off x="4608" y="2736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S=101</a:t>
              </a:r>
            </a:p>
          </p:txBody>
        </p:sp>
        <p:sp>
          <p:nvSpPr>
            <p:cNvPr id="36887" name="Text Box 40"/>
            <p:cNvSpPr txBox="1">
              <a:spLocks noChangeArrowheads="1"/>
            </p:cNvSpPr>
            <p:nvPr/>
          </p:nvSpPr>
          <p:spPr bwMode="auto">
            <a:xfrm>
              <a:off x="4608" y="3312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S=110</a:t>
              </a:r>
            </a:p>
          </p:txBody>
        </p:sp>
        <p:sp>
          <p:nvSpPr>
            <p:cNvPr id="36888" name="Text Box 41"/>
            <p:cNvSpPr txBox="1">
              <a:spLocks noChangeArrowheads="1"/>
            </p:cNvSpPr>
            <p:nvPr/>
          </p:nvSpPr>
          <p:spPr bwMode="auto">
            <a:xfrm>
              <a:off x="4608" y="3888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zh-TW" smtClean="0"/>
              <a:t>Behavior spec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86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038600" y="5105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327525" y="4557713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chemeClr val="hlink"/>
                </a:solidFill>
              </a:rPr>
              <a:t>S</a:t>
            </a:r>
            <a:r>
              <a:rPr lang="en-US" altLang="zh-TW" sz="1600">
                <a:solidFill>
                  <a:schemeClr val="hlink"/>
                </a:solidFill>
              </a:rPr>
              <a:t>[2:0]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1917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667000" y="45720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5029200" y="1219200"/>
            <a:ext cx="3276600" cy="2514600"/>
            <a:chOff x="2880" y="1248"/>
            <a:chExt cx="2064" cy="1584"/>
          </a:xfrm>
        </p:grpSpPr>
        <p:sp>
          <p:nvSpPr>
            <p:cNvPr id="37903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37906" name="Object 12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6" name="方程式" r:id="rId5" imgW="977476" imgH="203112" progId="Equation.3">
                    <p:embed/>
                  </p:oleObj>
                </mc:Choice>
                <mc:Fallback>
                  <p:oleObj name="方程式" r:id="rId5" imgW="977476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13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08" name="Rectangle 14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9" name="Rectangle 15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7910" name="Object 16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7" name="方程式" r:id="rId7" imgW="812447" imgH="203112" progId="Equation.3">
                    <p:embed/>
                  </p:oleObj>
                </mc:Choice>
                <mc:Fallback>
                  <p:oleObj name="方程式" r:id="rId7" imgW="812447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Rectangle 17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12" name="Rectangle 18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13" name="Rectangle 19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7914" name="Object 20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8" name="方程式" r:id="rId9" imgW="1206500" imgH="203200" progId="Equation.3">
                    <p:embed/>
                  </p:oleObj>
                </mc:Choice>
                <mc:Fallback>
                  <p:oleObj name="方程式" r:id="rId9" imgW="1206500" imgH="203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Rectangle 21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16" name="Rectangle 22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17" name="Rectangle 23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7918" name="Object 24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方程式" r:id="rId11" imgW="1218671" imgH="203112" progId="Equation.3">
                    <p:embed/>
                  </p:oleObj>
                </mc:Choice>
                <mc:Fallback>
                  <p:oleObj name="方程式" r:id="rId11" imgW="1218671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Rectangle 25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20" name="Rectangle 26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21" name="Rectangle 27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7922" name="Object 28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方程式" r:id="rId13" imgW="1231366" imgH="203112" progId="Equation.3">
                    <p:embed/>
                  </p:oleObj>
                </mc:Choice>
                <mc:Fallback>
                  <p:oleObj name="方程式" r:id="rId13" imgW="1231366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3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4" name="Line 30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5" name="Text Box 31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sp>
        <p:nvSpPr>
          <p:cNvPr id="37897" name="Line 32"/>
          <p:cNvSpPr>
            <a:spLocks noChangeShapeType="1"/>
          </p:cNvSpPr>
          <p:nvPr/>
        </p:nvSpPr>
        <p:spPr bwMode="auto">
          <a:xfrm flipH="1">
            <a:off x="5867400" y="3810000"/>
            <a:ext cx="12192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898" name="Group 33"/>
          <p:cNvGrpSpPr>
            <a:grpSpLocks/>
          </p:cNvGrpSpPr>
          <p:nvPr/>
        </p:nvGrpSpPr>
        <p:grpSpPr bwMode="auto">
          <a:xfrm>
            <a:off x="5334000" y="6248400"/>
            <a:ext cx="1473200" cy="381000"/>
            <a:chOff x="4272" y="3648"/>
            <a:chExt cx="928" cy="240"/>
          </a:xfrm>
        </p:grpSpPr>
        <p:grpSp>
          <p:nvGrpSpPr>
            <p:cNvPr id="37899" name="Group 34"/>
            <p:cNvGrpSpPr>
              <a:grpSpLocks/>
            </p:cNvGrpSpPr>
            <p:nvPr/>
          </p:nvGrpSpPr>
          <p:grpSpPr bwMode="auto">
            <a:xfrm>
              <a:off x="4272" y="3648"/>
              <a:ext cx="672" cy="240"/>
              <a:chOff x="4272" y="3648"/>
              <a:chExt cx="672" cy="240"/>
            </a:xfrm>
          </p:grpSpPr>
          <p:sp>
            <p:nvSpPr>
              <p:cNvPr id="37901" name="Rectangle 35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7902" name="AutoShape 36"/>
              <p:cNvSpPr>
                <a:spLocks noChangeArrowheads="1"/>
              </p:cNvSpPr>
              <p:nvPr/>
            </p:nvSpPr>
            <p:spPr bwMode="auto">
              <a:xfrm rot="5400000">
                <a:off x="4272" y="369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7900" name="Text Box 37"/>
            <p:cNvSpPr txBox="1">
              <a:spLocks noChangeArrowheads="1"/>
            </p:cNvSpPr>
            <p:nvPr/>
          </p:nvSpPr>
          <p:spPr bwMode="auto">
            <a:xfrm>
              <a:off x="4992" y="36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 to circuit</a:t>
            </a:r>
            <a:r>
              <a:rPr lang="en-US" altLang="zh-TW" sz="1800" smtClean="0"/>
              <a:t> (Sec. 7.3 – 7.6)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04800" y="2362200"/>
            <a:ext cx="3276600" cy="2514600"/>
            <a:chOff x="2880" y="1248"/>
            <a:chExt cx="2064" cy="1584"/>
          </a:xfrm>
        </p:grpSpPr>
        <p:sp>
          <p:nvSpPr>
            <p:cNvPr id="41011" name="Rectangle 4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1012" name="Rectangle 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1013" name="Rectangle 6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41014" name="Object 7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4" name="方程式" r:id="rId3" imgW="977476" imgH="203112" progId="Equation.3">
                    <p:embed/>
                  </p:oleObj>
                </mc:Choice>
                <mc:Fallback>
                  <p:oleObj name="方程式" r:id="rId3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5" name="Rectangle 8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16" name="Rectangle 9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1017" name="Rectangle 10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1018" name="Object 11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5" name="方程式" r:id="rId5" imgW="812447" imgH="203112" progId="Equation.3">
                    <p:embed/>
                  </p:oleObj>
                </mc:Choice>
                <mc:Fallback>
                  <p:oleObj name="方程式" r:id="rId5" imgW="81244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9" name="Rectangle 12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20" name="Rectangle 13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1021" name="Rectangle 14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1022" name="Object 15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6" name="方程式" r:id="rId7" imgW="1206500" imgH="203200" progId="Equation.3">
                    <p:embed/>
                  </p:oleObj>
                </mc:Choice>
                <mc:Fallback>
                  <p:oleObj name="方程式" r:id="rId7" imgW="12065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3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24" name="Rectangle 17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25" name="Rectangle 18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1026" name="Object 19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7" name="方程式" r:id="rId9" imgW="1218671" imgH="203112" progId="Equation.3">
                    <p:embed/>
                  </p:oleObj>
                </mc:Choice>
                <mc:Fallback>
                  <p:oleObj name="方程式" r:id="rId9" imgW="1218671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7" name="Rectangle 20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28" name="Rectangle 21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29" name="Rectangle 22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1030" name="Object 23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8" name="方程式" r:id="rId11" imgW="1231366" imgH="203112" progId="Equation.3">
                    <p:embed/>
                  </p:oleObj>
                </mc:Choice>
                <mc:Fallback>
                  <p:oleObj name="方程式" r:id="rId11" imgW="1231366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1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3" name="Text Box 26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grpSp>
        <p:nvGrpSpPr>
          <p:cNvPr id="40964" name="Group 27"/>
          <p:cNvGrpSpPr>
            <a:grpSpLocks/>
          </p:cNvGrpSpPr>
          <p:nvPr/>
        </p:nvGrpSpPr>
        <p:grpSpPr bwMode="auto">
          <a:xfrm>
            <a:off x="3810000" y="2362200"/>
            <a:ext cx="4876800" cy="3581400"/>
            <a:chOff x="2400" y="1488"/>
            <a:chExt cx="3072" cy="2256"/>
          </a:xfrm>
        </p:grpSpPr>
        <p:grpSp>
          <p:nvGrpSpPr>
            <p:cNvPr id="40965" name="Group 28"/>
            <p:cNvGrpSpPr>
              <a:grpSpLocks/>
            </p:cNvGrpSpPr>
            <p:nvPr/>
          </p:nvGrpSpPr>
          <p:grpSpPr bwMode="auto">
            <a:xfrm>
              <a:off x="3744" y="2256"/>
              <a:ext cx="1152" cy="576"/>
              <a:chOff x="3792" y="2496"/>
              <a:chExt cx="1152" cy="576"/>
            </a:xfrm>
          </p:grpSpPr>
          <p:sp>
            <p:nvSpPr>
              <p:cNvPr id="41008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41009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0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66" name="Line 32"/>
            <p:cNvSpPr>
              <a:spLocks noChangeShapeType="1"/>
            </p:cNvSpPr>
            <p:nvPr/>
          </p:nvSpPr>
          <p:spPr bwMode="auto">
            <a:xfrm>
              <a:off x="432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0967" name="Group 33"/>
            <p:cNvGrpSpPr>
              <a:grpSpLocks/>
            </p:cNvGrpSpPr>
            <p:nvPr/>
          </p:nvGrpSpPr>
          <p:grpSpPr bwMode="auto">
            <a:xfrm>
              <a:off x="4416" y="1488"/>
              <a:ext cx="1056" cy="777"/>
              <a:chOff x="4320" y="1623"/>
              <a:chExt cx="1056" cy="777"/>
            </a:xfrm>
          </p:grpSpPr>
          <p:sp>
            <p:nvSpPr>
              <p:cNvPr id="40994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grpSp>
            <p:nvGrpSpPr>
              <p:cNvPr id="40995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08" cy="441"/>
                <a:chOff x="4454" y="1623"/>
                <a:chExt cx="208" cy="441"/>
              </a:xfrm>
            </p:grpSpPr>
            <p:sp>
              <p:nvSpPr>
                <p:cNvPr id="41006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</p:grpSp>
          <p:grpSp>
            <p:nvGrpSpPr>
              <p:cNvPr id="40996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1004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</p:grpSp>
          <p:grpSp>
            <p:nvGrpSpPr>
              <p:cNvPr id="40997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01" cy="441"/>
                <a:chOff x="4454" y="1623"/>
                <a:chExt cx="201" cy="441"/>
              </a:xfrm>
            </p:grpSpPr>
            <p:sp>
              <p:nvSpPr>
                <p:cNvPr id="41002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</a:t>
                  </a:r>
                </a:p>
              </p:txBody>
            </p:sp>
          </p:grpSp>
          <p:grpSp>
            <p:nvGrpSpPr>
              <p:cNvPr id="40998" name="Group 44"/>
              <p:cNvGrpSpPr>
                <a:grpSpLocks/>
              </p:cNvGrpSpPr>
              <p:nvPr/>
            </p:nvGrpSpPr>
            <p:grpSpPr bwMode="auto">
              <a:xfrm>
                <a:off x="5040" y="1632"/>
                <a:ext cx="208" cy="441"/>
                <a:chOff x="4454" y="1623"/>
                <a:chExt cx="208" cy="441"/>
              </a:xfrm>
            </p:grpSpPr>
            <p:sp>
              <p:nvSpPr>
                <p:cNvPr id="41000" name="Line 45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</p:grpSp>
          <p:sp>
            <p:nvSpPr>
              <p:cNvPr id="40999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68" name="Group 48"/>
            <p:cNvGrpSpPr>
              <a:grpSpLocks/>
            </p:cNvGrpSpPr>
            <p:nvPr/>
          </p:nvGrpSpPr>
          <p:grpSpPr bwMode="auto">
            <a:xfrm>
              <a:off x="3408" y="1536"/>
              <a:ext cx="624" cy="720"/>
              <a:chOff x="3456" y="1680"/>
              <a:chExt cx="624" cy="720"/>
            </a:xfrm>
          </p:grpSpPr>
          <p:sp>
            <p:nvSpPr>
              <p:cNvPr id="40989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40990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1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2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40993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0969" name="AutoShape 54"/>
            <p:cNvCxnSpPr>
              <a:cxnSpLocks noChangeShapeType="1"/>
              <a:stCxn id="40993" idx="1"/>
              <a:endCxn id="41009" idx="1"/>
            </p:cNvCxnSpPr>
            <p:nvPr/>
          </p:nvCxnSpPr>
          <p:spPr bwMode="auto">
            <a:xfrm>
              <a:off x="3696" y="225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0" name="Group 55"/>
            <p:cNvGrpSpPr>
              <a:grpSpLocks/>
            </p:cNvGrpSpPr>
            <p:nvPr/>
          </p:nvGrpSpPr>
          <p:grpSpPr bwMode="auto">
            <a:xfrm>
              <a:off x="3552" y="3024"/>
              <a:ext cx="1584" cy="720"/>
              <a:chOff x="3552" y="3360"/>
              <a:chExt cx="1584" cy="720"/>
            </a:xfrm>
          </p:grpSpPr>
          <p:grpSp>
            <p:nvGrpSpPr>
              <p:cNvPr id="40984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40986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 Q</a:t>
                  </a:r>
                </a:p>
              </p:txBody>
            </p:sp>
            <p:sp>
              <p:nvSpPr>
                <p:cNvPr id="40987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4098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40985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0971" name="AutoShape 61"/>
            <p:cNvCxnSpPr>
              <a:cxnSpLocks noChangeShapeType="1"/>
              <a:stCxn id="40999" idx="1"/>
              <a:endCxn id="41010" idx="1"/>
            </p:cNvCxnSpPr>
            <p:nvPr/>
          </p:nvCxnSpPr>
          <p:spPr bwMode="auto">
            <a:xfrm flipH="1" flipV="1">
              <a:off x="4608" y="2256"/>
              <a:ext cx="288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2"/>
            <p:cNvCxnSpPr>
              <a:cxnSpLocks noChangeShapeType="1"/>
              <a:stCxn id="40985" idx="1"/>
              <a:endCxn id="40990" idx="0"/>
            </p:cNvCxnSpPr>
            <p:nvPr/>
          </p:nvCxnSpPr>
          <p:spPr bwMode="auto">
            <a:xfrm rot="16200000" flipV="1">
              <a:off x="2952" y="2376"/>
              <a:ext cx="2016" cy="72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3" name="Line 63"/>
            <p:cNvSpPr>
              <a:spLocks noChangeShapeType="1"/>
            </p:cNvSpPr>
            <p:nvPr/>
          </p:nvSpPr>
          <p:spPr bwMode="auto">
            <a:xfrm>
              <a:off x="4368" y="206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Text Box 64"/>
            <p:cNvSpPr txBox="1">
              <a:spLocks noChangeArrowheads="1"/>
            </p:cNvSpPr>
            <p:nvPr/>
          </p:nvSpPr>
          <p:spPr bwMode="auto">
            <a:xfrm>
              <a:off x="3984" y="1968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S[1:0]</a:t>
              </a:r>
            </a:p>
          </p:txBody>
        </p:sp>
        <p:grpSp>
          <p:nvGrpSpPr>
            <p:cNvPr id="40975" name="Group 65"/>
            <p:cNvGrpSpPr>
              <a:grpSpLocks/>
            </p:cNvGrpSpPr>
            <p:nvPr/>
          </p:nvGrpSpPr>
          <p:grpSpPr bwMode="auto">
            <a:xfrm>
              <a:off x="2400" y="1824"/>
              <a:ext cx="1104" cy="404"/>
              <a:chOff x="2400" y="1824"/>
              <a:chExt cx="1104" cy="404"/>
            </a:xfrm>
          </p:grpSpPr>
          <p:sp>
            <p:nvSpPr>
              <p:cNvPr id="40978" name="Rectangle 66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OR</a:t>
                </a:r>
              </a:p>
            </p:txBody>
          </p:sp>
          <p:sp>
            <p:nvSpPr>
              <p:cNvPr id="40979" name="Line 6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0" name="Line 68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1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S[1]</a:t>
                </a:r>
              </a:p>
            </p:txBody>
          </p:sp>
          <p:sp>
            <p:nvSpPr>
              <p:cNvPr id="40982" name="Text Box 70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S[0]</a:t>
                </a:r>
              </a:p>
            </p:txBody>
          </p:sp>
          <p:sp>
            <p:nvSpPr>
              <p:cNvPr id="40983" name="Line 71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76" name="Line 72"/>
            <p:cNvSpPr>
              <a:spLocks noChangeShapeType="1"/>
            </p:cNvSpPr>
            <p:nvPr/>
          </p:nvSpPr>
          <p:spPr bwMode="auto">
            <a:xfrm>
              <a:off x="3024" y="3216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7" name="Text Box 73"/>
            <p:cNvSpPr txBox="1">
              <a:spLocks noChangeArrowheads="1"/>
            </p:cNvSpPr>
            <p:nvPr/>
          </p:nvSpPr>
          <p:spPr bwMode="auto">
            <a:xfrm>
              <a:off x="2688" y="307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S[2]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" y="2362200"/>
            <a:ext cx="3276600" cy="2514600"/>
            <a:chOff x="2880" y="1248"/>
            <a:chExt cx="2064" cy="1584"/>
          </a:xfrm>
        </p:grpSpPr>
        <p:sp>
          <p:nvSpPr>
            <p:cNvPr id="42038" name="Rectangle 4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2039" name="Rectangle 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2040" name="Rectangle 6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42041" name="Object 7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1" name="方程式" r:id="rId3" imgW="977476" imgH="203112" progId="Equation.3">
                    <p:embed/>
                  </p:oleObj>
                </mc:Choice>
                <mc:Fallback>
                  <p:oleObj name="方程式" r:id="rId3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2" name="Rectangle 8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43" name="Rectangle 9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2044" name="Rectangle 10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2045" name="Object 11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2" name="方程式" r:id="rId5" imgW="812447" imgH="203112" progId="Equation.3">
                    <p:embed/>
                  </p:oleObj>
                </mc:Choice>
                <mc:Fallback>
                  <p:oleObj name="方程式" r:id="rId5" imgW="81244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Rectangle 12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47" name="Rectangle 13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2048" name="Rectangle 14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2049" name="Object 15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3" name="方程式" r:id="rId7" imgW="1206500" imgH="203200" progId="Equation.3">
                    <p:embed/>
                  </p:oleObj>
                </mc:Choice>
                <mc:Fallback>
                  <p:oleObj name="方程式" r:id="rId7" imgW="12065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0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51" name="Rectangle 17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52" name="Rectangle 18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2053" name="Object 19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4" name="方程式" r:id="rId9" imgW="1218671" imgH="203112" progId="Equation.3">
                    <p:embed/>
                  </p:oleObj>
                </mc:Choice>
                <mc:Fallback>
                  <p:oleObj name="方程式" r:id="rId9" imgW="1218671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4" name="Rectangle 20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55" name="Rectangle 21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2056" name="Rectangle 22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2057" name="Object 23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5" name="方程式" r:id="rId11" imgW="1231366" imgH="203112" progId="Equation.3">
                    <p:embed/>
                  </p:oleObj>
                </mc:Choice>
                <mc:Fallback>
                  <p:oleObj name="方程式" r:id="rId11" imgW="1231366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8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59" name="Line 25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60" name="Text Box 26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grpSp>
        <p:nvGrpSpPr>
          <p:cNvPr id="41988" name="Group 27"/>
          <p:cNvGrpSpPr>
            <a:grpSpLocks/>
          </p:cNvGrpSpPr>
          <p:nvPr/>
        </p:nvGrpSpPr>
        <p:grpSpPr bwMode="auto">
          <a:xfrm>
            <a:off x="3810000" y="2362200"/>
            <a:ext cx="4876800" cy="3581400"/>
            <a:chOff x="2400" y="1488"/>
            <a:chExt cx="3072" cy="2256"/>
          </a:xfrm>
        </p:grpSpPr>
        <p:grpSp>
          <p:nvGrpSpPr>
            <p:cNvPr id="41992" name="Group 28"/>
            <p:cNvGrpSpPr>
              <a:grpSpLocks/>
            </p:cNvGrpSpPr>
            <p:nvPr/>
          </p:nvGrpSpPr>
          <p:grpSpPr bwMode="auto">
            <a:xfrm>
              <a:off x="3744" y="2256"/>
              <a:ext cx="1152" cy="576"/>
              <a:chOff x="3792" y="2496"/>
              <a:chExt cx="1152" cy="576"/>
            </a:xfrm>
          </p:grpSpPr>
          <p:sp>
            <p:nvSpPr>
              <p:cNvPr id="42035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42036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7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993" name="Line 32"/>
            <p:cNvSpPr>
              <a:spLocks noChangeShapeType="1"/>
            </p:cNvSpPr>
            <p:nvPr/>
          </p:nvSpPr>
          <p:spPr bwMode="auto">
            <a:xfrm>
              <a:off x="432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4" name="Group 33"/>
            <p:cNvGrpSpPr>
              <a:grpSpLocks/>
            </p:cNvGrpSpPr>
            <p:nvPr/>
          </p:nvGrpSpPr>
          <p:grpSpPr bwMode="auto">
            <a:xfrm>
              <a:off x="4416" y="1488"/>
              <a:ext cx="1056" cy="777"/>
              <a:chOff x="4320" y="1623"/>
              <a:chExt cx="1056" cy="777"/>
            </a:xfrm>
          </p:grpSpPr>
          <p:sp>
            <p:nvSpPr>
              <p:cNvPr id="42021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grpSp>
            <p:nvGrpSpPr>
              <p:cNvPr id="42022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08" cy="441"/>
                <a:chOff x="4454" y="1623"/>
                <a:chExt cx="208" cy="441"/>
              </a:xfrm>
            </p:grpSpPr>
            <p:sp>
              <p:nvSpPr>
                <p:cNvPr id="42033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</p:grpSp>
          <p:grpSp>
            <p:nvGrpSpPr>
              <p:cNvPr id="42023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2031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</p:grpSp>
          <p:grpSp>
            <p:nvGrpSpPr>
              <p:cNvPr id="42024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01" cy="441"/>
                <a:chOff x="4454" y="1623"/>
                <a:chExt cx="201" cy="441"/>
              </a:xfrm>
            </p:grpSpPr>
            <p:sp>
              <p:nvSpPr>
                <p:cNvPr id="42029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</a:t>
                  </a:r>
                </a:p>
              </p:txBody>
            </p:sp>
          </p:grpSp>
          <p:grpSp>
            <p:nvGrpSpPr>
              <p:cNvPr id="42025" name="Group 44"/>
              <p:cNvGrpSpPr>
                <a:grpSpLocks/>
              </p:cNvGrpSpPr>
              <p:nvPr/>
            </p:nvGrpSpPr>
            <p:grpSpPr bwMode="auto">
              <a:xfrm>
                <a:off x="5040" y="1632"/>
                <a:ext cx="208" cy="441"/>
                <a:chOff x="4454" y="1623"/>
                <a:chExt cx="208" cy="441"/>
              </a:xfrm>
            </p:grpSpPr>
            <p:sp>
              <p:nvSpPr>
                <p:cNvPr id="42027" name="Line 45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</p:grpSp>
          <p:sp>
            <p:nvSpPr>
              <p:cNvPr id="42026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995" name="Group 48"/>
            <p:cNvGrpSpPr>
              <a:grpSpLocks/>
            </p:cNvGrpSpPr>
            <p:nvPr/>
          </p:nvGrpSpPr>
          <p:grpSpPr bwMode="auto">
            <a:xfrm>
              <a:off x="3408" y="1536"/>
              <a:ext cx="624" cy="720"/>
              <a:chOff x="3456" y="1680"/>
              <a:chExt cx="624" cy="720"/>
            </a:xfrm>
          </p:grpSpPr>
          <p:sp>
            <p:nvSpPr>
              <p:cNvPr id="42016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42017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8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9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42020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1996" name="AutoShape 54"/>
            <p:cNvCxnSpPr>
              <a:cxnSpLocks noChangeShapeType="1"/>
              <a:stCxn id="42020" idx="1"/>
              <a:endCxn id="42036" idx="1"/>
            </p:cNvCxnSpPr>
            <p:nvPr/>
          </p:nvCxnSpPr>
          <p:spPr bwMode="auto">
            <a:xfrm>
              <a:off x="3696" y="225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997" name="Group 55"/>
            <p:cNvGrpSpPr>
              <a:grpSpLocks/>
            </p:cNvGrpSpPr>
            <p:nvPr/>
          </p:nvGrpSpPr>
          <p:grpSpPr bwMode="auto">
            <a:xfrm>
              <a:off x="3552" y="3024"/>
              <a:ext cx="1584" cy="720"/>
              <a:chOff x="3552" y="3360"/>
              <a:chExt cx="1584" cy="720"/>
            </a:xfrm>
          </p:grpSpPr>
          <p:grpSp>
            <p:nvGrpSpPr>
              <p:cNvPr id="42011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42013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 Q</a:t>
                  </a:r>
                </a:p>
              </p:txBody>
            </p:sp>
            <p:sp>
              <p:nvSpPr>
                <p:cNvPr id="42014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4201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42012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1998" name="AutoShape 61"/>
            <p:cNvCxnSpPr>
              <a:cxnSpLocks noChangeShapeType="1"/>
              <a:stCxn id="42026" idx="1"/>
              <a:endCxn id="42037" idx="1"/>
            </p:cNvCxnSpPr>
            <p:nvPr/>
          </p:nvCxnSpPr>
          <p:spPr bwMode="auto">
            <a:xfrm flipH="1" flipV="1">
              <a:off x="4608" y="2256"/>
              <a:ext cx="288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62"/>
            <p:cNvCxnSpPr>
              <a:cxnSpLocks noChangeShapeType="1"/>
              <a:stCxn id="42012" idx="1"/>
              <a:endCxn id="42017" idx="0"/>
            </p:cNvCxnSpPr>
            <p:nvPr/>
          </p:nvCxnSpPr>
          <p:spPr bwMode="auto">
            <a:xfrm rot="16200000" flipV="1">
              <a:off x="2952" y="2376"/>
              <a:ext cx="2016" cy="72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0" name="Line 63"/>
            <p:cNvSpPr>
              <a:spLocks noChangeShapeType="1"/>
            </p:cNvSpPr>
            <p:nvPr/>
          </p:nvSpPr>
          <p:spPr bwMode="auto">
            <a:xfrm>
              <a:off x="4368" y="206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Text Box 64"/>
            <p:cNvSpPr txBox="1">
              <a:spLocks noChangeArrowheads="1"/>
            </p:cNvSpPr>
            <p:nvPr/>
          </p:nvSpPr>
          <p:spPr bwMode="auto">
            <a:xfrm>
              <a:off x="3984" y="1968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S[1:0]</a:t>
              </a:r>
            </a:p>
          </p:txBody>
        </p:sp>
        <p:grpSp>
          <p:nvGrpSpPr>
            <p:cNvPr id="42002" name="Group 65"/>
            <p:cNvGrpSpPr>
              <a:grpSpLocks/>
            </p:cNvGrpSpPr>
            <p:nvPr/>
          </p:nvGrpSpPr>
          <p:grpSpPr bwMode="auto">
            <a:xfrm>
              <a:off x="2400" y="1824"/>
              <a:ext cx="1104" cy="404"/>
              <a:chOff x="2400" y="1824"/>
              <a:chExt cx="1104" cy="404"/>
            </a:xfrm>
          </p:grpSpPr>
          <p:sp>
            <p:nvSpPr>
              <p:cNvPr id="42005" name="Rectangle 66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OR</a:t>
                </a:r>
              </a:p>
            </p:txBody>
          </p:sp>
          <p:sp>
            <p:nvSpPr>
              <p:cNvPr id="42006" name="Line 6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7" name="Line 68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8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S[1]</a:t>
                </a:r>
              </a:p>
            </p:txBody>
          </p:sp>
          <p:sp>
            <p:nvSpPr>
              <p:cNvPr id="42009" name="Text Box 70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S[0]</a:t>
                </a:r>
              </a:p>
            </p:txBody>
          </p:sp>
          <p:sp>
            <p:nvSpPr>
              <p:cNvPr id="42010" name="Line 71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2003" name="Line 72"/>
            <p:cNvSpPr>
              <a:spLocks noChangeShapeType="1"/>
            </p:cNvSpPr>
            <p:nvPr/>
          </p:nvSpPr>
          <p:spPr bwMode="auto">
            <a:xfrm>
              <a:off x="3024" y="3216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4" name="Text Box 73"/>
            <p:cNvSpPr txBox="1">
              <a:spLocks noChangeArrowheads="1"/>
            </p:cNvSpPr>
            <p:nvPr/>
          </p:nvSpPr>
          <p:spPr bwMode="auto">
            <a:xfrm>
              <a:off x="2688" y="307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S[2]</a:t>
              </a:r>
            </a:p>
          </p:txBody>
        </p:sp>
      </p:grpSp>
      <p:sp>
        <p:nvSpPr>
          <p:cNvPr id="41989" name="AutoShape 74"/>
          <p:cNvSpPr>
            <a:spLocks noChangeArrowheads="1"/>
          </p:cNvSpPr>
          <p:nvPr/>
        </p:nvSpPr>
        <p:spPr bwMode="auto">
          <a:xfrm>
            <a:off x="304800" y="2971800"/>
            <a:ext cx="3200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0" name="Text Box 75"/>
          <p:cNvSpPr txBox="1">
            <a:spLocks noChangeArrowheads="1"/>
          </p:cNvSpPr>
          <p:nvPr/>
        </p:nvSpPr>
        <p:spPr bwMode="auto">
          <a:xfrm>
            <a:off x="48609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1" name="AutoShape 76"/>
          <p:cNvSpPr>
            <a:spLocks noChangeArrowheads="1"/>
          </p:cNvSpPr>
          <p:nvPr/>
        </p:nvSpPr>
        <p:spPr bwMode="auto">
          <a:xfrm>
            <a:off x="2819400" y="5562600"/>
            <a:ext cx="1981200" cy="685800"/>
          </a:xfrm>
          <a:prstGeom prst="wedgeRoundRectCallout">
            <a:avLst>
              <a:gd name="adj1" fmla="val 130287"/>
              <a:gd name="adj2" fmla="val -8634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holds the original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(1)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6-3)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6163" name="Group 5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6188" name="Line 6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89" name="Group 7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21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1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3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0" name="Group 12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20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7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9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1" name="Group 17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20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3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5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2" name="Group 22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19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9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1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3" name="Group 27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19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5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7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64" name="Text Box 32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65" name="Text Box 33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66" name="Text Box 34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67" name="AutoShape 35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68" name="AutoShape 36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6169" name="AutoShape 37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AutoShape 38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6171" name="AutoShape 39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2" name="AutoShape 40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3" name="AutoShape 41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6174" name="AutoShape 42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6175" name="AutoShape 43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6" name="AutoShape 44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6177" name="AutoShape 45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6178" name="AutoShape 46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9" name="AutoShape 47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0" name="AutoShape 48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6181" name="AutoShape 49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2" name="Line 50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3" name="Text Box 51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6184" name="Text Box 52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85" name="Text Box 53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6186" name="AutoShape 54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87" name="Text Box 55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6149" name="AutoShape 56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6161" name="AutoShape 58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2" name="AutoShape 59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6151" name="Group 60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6156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7" name="Group 62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6159" name="Line 63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0" name="Text Box 64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6158" name="Text Box 65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1330" name="AutoShape 66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6154" name="Freeform 68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2"/>
                <a:gd name="T22" fmla="*/ 0 h 320"/>
                <a:gd name="T23" fmla="*/ 2032 w 203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69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" y="2362200"/>
            <a:ext cx="3276600" cy="2514600"/>
            <a:chOff x="2880" y="1248"/>
            <a:chExt cx="2064" cy="1584"/>
          </a:xfrm>
        </p:grpSpPr>
        <p:sp>
          <p:nvSpPr>
            <p:cNvPr id="43063" name="Rectangle 4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3064" name="Rectangle 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3065" name="Rectangle 6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43066" name="Object 7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6" name="方程式" r:id="rId3" imgW="977476" imgH="203112" progId="Equation.3">
                    <p:embed/>
                  </p:oleObj>
                </mc:Choice>
                <mc:Fallback>
                  <p:oleObj name="方程式" r:id="rId3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7" name="Rectangle 8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68" name="Rectangle 9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3069" name="Rectangle 10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3070" name="Object 11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7" name="方程式" r:id="rId5" imgW="812447" imgH="203112" progId="Equation.3">
                    <p:embed/>
                  </p:oleObj>
                </mc:Choice>
                <mc:Fallback>
                  <p:oleObj name="方程式" r:id="rId5" imgW="81244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1" name="Rectangle 12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72" name="Rectangle 13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3073" name="Rectangle 14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3074" name="Object 15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8" name="方程式" r:id="rId7" imgW="1206500" imgH="203200" progId="Equation.3">
                    <p:embed/>
                  </p:oleObj>
                </mc:Choice>
                <mc:Fallback>
                  <p:oleObj name="方程式" r:id="rId7" imgW="12065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5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76" name="Rectangle 17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77" name="Rectangle 18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3078" name="Object 19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9" name="方程式" r:id="rId9" imgW="1218671" imgH="203112" progId="Equation.3">
                    <p:embed/>
                  </p:oleObj>
                </mc:Choice>
                <mc:Fallback>
                  <p:oleObj name="方程式" r:id="rId9" imgW="1218671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9" name="Rectangle 20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80" name="Rectangle 21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3081" name="Rectangle 22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3082" name="Object 23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0" name="方程式" r:id="rId11" imgW="1231366" imgH="203112" progId="Equation.3">
                    <p:embed/>
                  </p:oleObj>
                </mc:Choice>
                <mc:Fallback>
                  <p:oleObj name="方程式" r:id="rId11" imgW="1231366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83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84" name="Line 25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85" name="Text Box 26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grpSp>
        <p:nvGrpSpPr>
          <p:cNvPr id="43012" name="Group 27"/>
          <p:cNvGrpSpPr>
            <a:grpSpLocks/>
          </p:cNvGrpSpPr>
          <p:nvPr/>
        </p:nvGrpSpPr>
        <p:grpSpPr bwMode="auto">
          <a:xfrm>
            <a:off x="3810000" y="2362200"/>
            <a:ext cx="4876800" cy="3581400"/>
            <a:chOff x="2400" y="1488"/>
            <a:chExt cx="3072" cy="2256"/>
          </a:xfrm>
        </p:grpSpPr>
        <p:grpSp>
          <p:nvGrpSpPr>
            <p:cNvPr id="43017" name="Group 28"/>
            <p:cNvGrpSpPr>
              <a:grpSpLocks/>
            </p:cNvGrpSpPr>
            <p:nvPr/>
          </p:nvGrpSpPr>
          <p:grpSpPr bwMode="auto">
            <a:xfrm>
              <a:off x="3744" y="2256"/>
              <a:ext cx="1152" cy="576"/>
              <a:chOff x="3792" y="2496"/>
              <a:chExt cx="1152" cy="576"/>
            </a:xfrm>
          </p:grpSpPr>
          <p:sp>
            <p:nvSpPr>
              <p:cNvPr id="43060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43061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62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3018" name="Line 32"/>
            <p:cNvSpPr>
              <a:spLocks noChangeShapeType="1"/>
            </p:cNvSpPr>
            <p:nvPr/>
          </p:nvSpPr>
          <p:spPr bwMode="auto">
            <a:xfrm>
              <a:off x="432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9" name="Group 33"/>
            <p:cNvGrpSpPr>
              <a:grpSpLocks/>
            </p:cNvGrpSpPr>
            <p:nvPr/>
          </p:nvGrpSpPr>
          <p:grpSpPr bwMode="auto">
            <a:xfrm>
              <a:off x="4416" y="1488"/>
              <a:ext cx="1056" cy="777"/>
              <a:chOff x="4320" y="1623"/>
              <a:chExt cx="1056" cy="777"/>
            </a:xfrm>
          </p:grpSpPr>
          <p:sp>
            <p:nvSpPr>
              <p:cNvPr id="43046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grpSp>
            <p:nvGrpSpPr>
              <p:cNvPr id="43047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08" cy="441"/>
                <a:chOff x="4454" y="1623"/>
                <a:chExt cx="208" cy="441"/>
              </a:xfrm>
            </p:grpSpPr>
            <p:sp>
              <p:nvSpPr>
                <p:cNvPr id="43058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5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</p:grpSp>
          <p:grpSp>
            <p:nvGrpSpPr>
              <p:cNvPr id="43048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3056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5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</p:grpSp>
          <p:grpSp>
            <p:nvGrpSpPr>
              <p:cNvPr id="43049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01" cy="441"/>
                <a:chOff x="4454" y="1623"/>
                <a:chExt cx="201" cy="441"/>
              </a:xfrm>
            </p:grpSpPr>
            <p:sp>
              <p:nvSpPr>
                <p:cNvPr id="43054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5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</a:t>
                  </a:r>
                </a:p>
              </p:txBody>
            </p:sp>
          </p:grpSp>
          <p:grpSp>
            <p:nvGrpSpPr>
              <p:cNvPr id="43050" name="Group 44"/>
              <p:cNvGrpSpPr>
                <a:grpSpLocks/>
              </p:cNvGrpSpPr>
              <p:nvPr/>
            </p:nvGrpSpPr>
            <p:grpSpPr bwMode="auto">
              <a:xfrm>
                <a:off x="5040" y="1632"/>
                <a:ext cx="208" cy="441"/>
                <a:chOff x="4454" y="1623"/>
                <a:chExt cx="208" cy="441"/>
              </a:xfrm>
            </p:grpSpPr>
            <p:sp>
              <p:nvSpPr>
                <p:cNvPr id="43052" name="Line 45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5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</p:grpSp>
          <p:sp>
            <p:nvSpPr>
              <p:cNvPr id="43051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3020" name="Group 48"/>
            <p:cNvGrpSpPr>
              <a:grpSpLocks/>
            </p:cNvGrpSpPr>
            <p:nvPr/>
          </p:nvGrpSpPr>
          <p:grpSpPr bwMode="auto">
            <a:xfrm>
              <a:off x="3408" y="1536"/>
              <a:ext cx="624" cy="720"/>
              <a:chOff x="3456" y="1680"/>
              <a:chExt cx="624" cy="720"/>
            </a:xfrm>
          </p:grpSpPr>
          <p:sp>
            <p:nvSpPr>
              <p:cNvPr id="43041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43042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3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4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43045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3021" name="AutoShape 54"/>
            <p:cNvCxnSpPr>
              <a:cxnSpLocks noChangeShapeType="1"/>
              <a:stCxn id="43045" idx="1"/>
              <a:endCxn id="43061" idx="1"/>
            </p:cNvCxnSpPr>
            <p:nvPr/>
          </p:nvCxnSpPr>
          <p:spPr bwMode="auto">
            <a:xfrm>
              <a:off x="3696" y="225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022" name="Group 55"/>
            <p:cNvGrpSpPr>
              <a:grpSpLocks/>
            </p:cNvGrpSpPr>
            <p:nvPr/>
          </p:nvGrpSpPr>
          <p:grpSpPr bwMode="auto">
            <a:xfrm>
              <a:off x="3552" y="3024"/>
              <a:ext cx="1584" cy="720"/>
              <a:chOff x="3552" y="3360"/>
              <a:chExt cx="1584" cy="720"/>
            </a:xfrm>
          </p:grpSpPr>
          <p:grpSp>
            <p:nvGrpSpPr>
              <p:cNvPr id="43036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43038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 Q</a:t>
                  </a:r>
                </a:p>
              </p:txBody>
            </p:sp>
            <p:sp>
              <p:nvSpPr>
                <p:cNvPr id="43039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4304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43037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3023" name="AutoShape 61"/>
            <p:cNvCxnSpPr>
              <a:cxnSpLocks noChangeShapeType="1"/>
              <a:stCxn id="43051" idx="1"/>
              <a:endCxn id="43062" idx="1"/>
            </p:cNvCxnSpPr>
            <p:nvPr/>
          </p:nvCxnSpPr>
          <p:spPr bwMode="auto">
            <a:xfrm flipH="1" flipV="1">
              <a:off x="4608" y="2256"/>
              <a:ext cx="288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62"/>
            <p:cNvCxnSpPr>
              <a:cxnSpLocks noChangeShapeType="1"/>
              <a:stCxn id="43037" idx="1"/>
              <a:endCxn id="43042" idx="0"/>
            </p:cNvCxnSpPr>
            <p:nvPr/>
          </p:nvCxnSpPr>
          <p:spPr bwMode="auto">
            <a:xfrm rot="16200000" flipV="1">
              <a:off x="2952" y="2376"/>
              <a:ext cx="2016" cy="72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5" name="Line 63"/>
            <p:cNvSpPr>
              <a:spLocks noChangeShapeType="1"/>
            </p:cNvSpPr>
            <p:nvPr/>
          </p:nvSpPr>
          <p:spPr bwMode="auto">
            <a:xfrm>
              <a:off x="4368" y="206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6" name="Text Box 64"/>
            <p:cNvSpPr txBox="1">
              <a:spLocks noChangeArrowheads="1"/>
            </p:cNvSpPr>
            <p:nvPr/>
          </p:nvSpPr>
          <p:spPr bwMode="auto">
            <a:xfrm>
              <a:off x="3984" y="1968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S[1:0]</a:t>
              </a:r>
            </a:p>
          </p:txBody>
        </p:sp>
        <p:grpSp>
          <p:nvGrpSpPr>
            <p:cNvPr id="43027" name="Group 65"/>
            <p:cNvGrpSpPr>
              <a:grpSpLocks/>
            </p:cNvGrpSpPr>
            <p:nvPr/>
          </p:nvGrpSpPr>
          <p:grpSpPr bwMode="auto">
            <a:xfrm>
              <a:off x="2400" y="1824"/>
              <a:ext cx="1104" cy="404"/>
              <a:chOff x="2400" y="1824"/>
              <a:chExt cx="1104" cy="404"/>
            </a:xfrm>
          </p:grpSpPr>
          <p:sp>
            <p:nvSpPr>
              <p:cNvPr id="43030" name="Rectangle 66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OR</a:t>
                </a:r>
              </a:p>
            </p:txBody>
          </p:sp>
          <p:sp>
            <p:nvSpPr>
              <p:cNvPr id="43031" name="Line 6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32" name="Line 68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33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S[1]</a:t>
                </a:r>
              </a:p>
            </p:txBody>
          </p:sp>
          <p:sp>
            <p:nvSpPr>
              <p:cNvPr id="43034" name="Text Box 70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S[0]</a:t>
                </a:r>
              </a:p>
            </p:txBody>
          </p:sp>
          <p:sp>
            <p:nvSpPr>
              <p:cNvPr id="43035" name="Line 71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3028" name="Line 72"/>
            <p:cNvSpPr>
              <a:spLocks noChangeShapeType="1"/>
            </p:cNvSpPr>
            <p:nvPr/>
          </p:nvSpPr>
          <p:spPr bwMode="auto">
            <a:xfrm>
              <a:off x="3024" y="3216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9" name="Text Box 73"/>
            <p:cNvSpPr txBox="1">
              <a:spLocks noChangeArrowheads="1"/>
            </p:cNvSpPr>
            <p:nvPr/>
          </p:nvSpPr>
          <p:spPr bwMode="auto">
            <a:xfrm>
              <a:off x="2688" y="307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S[2]</a:t>
              </a:r>
            </a:p>
          </p:txBody>
        </p:sp>
      </p:grpSp>
      <p:sp>
        <p:nvSpPr>
          <p:cNvPr id="43013" name="AutoShape 74"/>
          <p:cNvSpPr>
            <a:spLocks noChangeArrowheads="1"/>
          </p:cNvSpPr>
          <p:nvPr/>
        </p:nvSpPr>
        <p:spPr bwMode="auto">
          <a:xfrm>
            <a:off x="381000" y="3352800"/>
            <a:ext cx="32766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3014" name="Text Box 75"/>
          <p:cNvSpPr txBox="1">
            <a:spLocks noChangeArrowheads="1"/>
          </p:cNvSpPr>
          <p:nvPr/>
        </p:nvSpPr>
        <p:spPr bwMode="auto">
          <a:xfrm>
            <a:off x="48609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3015" name="AutoShape 76"/>
          <p:cNvSpPr>
            <a:spLocks noChangeArrowheads="1"/>
          </p:cNvSpPr>
          <p:nvPr/>
        </p:nvSpPr>
        <p:spPr bwMode="auto">
          <a:xfrm>
            <a:off x="2819400" y="5562600"/>
            <a:ext cx="1981200" cy="685800"/>
          </a:xfrm>
          <a:prstGeom prst="wedgeRoundRectCallout">
            <a:avLst>
              <a:gd name="adj1" fmla="val 130287"/>
              <a:gd name="adj2" fmla="val -8634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loads input from the adder</a:t>
            </a:r>
          </a:p>
        </p:txBody>
      </p:sp>
      <p:sp>
        <p:nvSpPr>
          <p:cNvPr id="43016" name="Line 77"/>
          <p:cNvSpPr>
            <a:spLocks noChangeShapeType="1"/>
          </p:cNvSpPr>
          <p:nvPr/>
        </p:nvSpPr>
        <p:spPr bwMode="auto">
          <a:xfrm>
            <a:off x="6858000" y="44958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" y="2362200"/>
            <a:ext cx="3276600" cy="2514600"/>
            <a:chOff x="2880" y="1248"/>
            <a:chExt cx="2064" cy="1584"/>
          </a:xfrm>
        </p:grpSpPr>
        <p:sp>
          <p:nvSpPr>
            <p:cNvPr id="44092" name="Rectangle 4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4093" name="Rectangle 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4094" name="Rectangle 6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44095" name="Object 7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5" name="方程式" r:id="rId3" imgW="977476" imgH="203112" progId="Equation.3">
                    <p:embed/>
                  </p:oleObj>
                </mc:Choice>
                <mc:Fallback>
                  <p:oleObj name="方程式" r:id="rId3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6" name="Rectangle 8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097" name="Rectangle 9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4098" name="Rectangle 10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4099" name="Object 11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6" name="方程式" r:id="rId5" imgW="812447" imgH="203112" progId="Equation.3">
                    <p:embed/>
                  </p:oleObj>
                </mc:Choice>
                <mc:Fallback>
                  <p:oleObj name="方程式" r:id="rId5" imgW="81244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0" name="Rectangle 12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101" name="Rectangle 13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4102" name="Rectangle 14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4103" name="Object 15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7" name="方程式" r:id="rId7" imgW="1206500" imgH="203200" progId="Equation.3">
                    <p:embed/>
                  </p:oleObj>
                </mc:Choice>
                <mc:Fallback>
                  <p:oleObj name="方程式" r:id="rId7" imgW="12065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4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105" name="Rectangle 17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106" name="Rectangle 18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4107" name="Object 19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8" name="方程式" r:id="rId9" imgW="1218671" imgH="203112" progId="Equation.3">
                    <p:embed/>
                  </p:oleObj>
                </mc:Choice>
                <mc:Fallback>
                  <p:oleObj name="方程式" r:id="rId9" imgW="1218671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8" name="Rectangle 20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109" name="Rectangle 21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110" name="Rectangle 22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4111" name="Object 23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9" name="方程式" r:id="rId11" imgW="1231366" imgH="203112" progId="Equation.3">
                    <p:embed/>
                  </p:oleObj>
                </mc:Choice>
                <mc:Fallback>
                  <p:oleObj name="方程式" r:id="rId11" imgW="1231366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12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3" name="Line 25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4" name="Text Box 26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grpSp>
        <p:nvGrpSpPr>
          <p:cNvPr id="44036" name="Group 27"/>
          <p:cNvGrpSpPr>
            <a:grpSpLocks/>
          </p:cNvGrpSpPr>
          <p:nvPr/>
        </p:nvGrpSpPr>
        <p:grpSpPr bwMode="auto">
          <a:xfrm>
            <a:off x="3810000" y="2362200"/>
            <a:ext cx="4876800" cy="3581400"/>
            <a:chOff x="2400" y="1488"/>
            <a:chExt cx="3072" cy="2256"/>
          </a:xfrm>
        </p:grpSpPr>
        <p:grpSp>
          <p:nvGrpSpPr>
            <p:cNvPr id="44046" name="Group 28"/>
            <p:cNvGrpSpPr>
              <a:grpSpLocks/>
            </p:cNvGrpSpPr>
            <p:nvPr/>
          </p:nvGrpSpPr>
          <p:grpSpPr bwMode="auto">
            <a:xfrm>
              <a:off x="3744" y="2256"/>
              <a:ext cx="1152" cy="576"/>
              <a:chOff x="3792" y="2496"/>
              <a:chExt cx="1152" cy="576"/>
            </a:xfrm>
          </p:grpSpPr>
          <p:sp>
            <p:nvSpPr>
              <p:cNvPr id="44089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44090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1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47" name="Line 32"/>
            <p:cNvSpPr>
              <a:spLocks noChangeShapeType="1"/>
            </p:cNvSpPr>
            <p:nvPr/>
          </p:nvSpPr>
          <p:spPr bwMode="auto">
            <a:xfrm>
              <a:off x="432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4048" name="Group 33"/>
            <p:cNvGrpSpPr>
              <a:grpSpLocks/>
            </p:cNvGrpSpPr>
            <p:nvPr/>
          </p:nvGrpSpPr>
          <p:grpSpPr bwMode="auto">
            <a:xfrm>
              <a:off x="4416" y="1488"/>
              <a:ext cx="1056" cy="777"/>
              <a:chOff x="4320" y="1623"/>
              <a:chExt cx="1056" cy="777"/>
            </a:xfrm>
          </p:grpSpPr>
          <p:sp>
            <p:nvSpPr>
              <p:cNvPr id="44075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grpSp>
            <p:nvGrpSpPr>
              <p:cNvPr id="44076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08" cy="441"/>
                <a:chOff x="4454" y="1623"/>
                <a:chExt cx="208" cy="441"/>
              </a:xfrm>
            </p:grpSpPr>
            <p:sp>
              <p:nvSpPr>
                <p:cNvPr id="44087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</p:grpSp>
          <p:grpSp>
            <p:nvGrpSpPr>
              <p:cNvPr id="44077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4085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8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</p:grpSp>
          <p:grpSp>
            <p:nvGrpSpPr>
              <p:cNvPr id="44078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01" cy="441"/>
                <a:chOff x="4454" y="1623"/>
                <a:chExt cx="201" cy="441"/>
              </a:xfrm>
            </p:grpSpPr>
            <p:sp>
              <p:nvSpPr>
                <p:cNvPr id="44083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8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</a:t>
                  </a:r>
                </a:p>
              </p:txBody>
            </p:sp>
          </p:grpSp>
          <p:grpSp>
            <p:nvGrpSpPr>
              <p:cNvPr id="44079" name="Group 44"/>
              <p:cNvGrpSpPr>
                <a:grpSpLocks/>
              </p:cNvGrpSpPr>
              <p:nvPr/>
            </p:nvGrpSpPr>
            <p:grpSpPr bwMode="auto">
              <a:xfrm>
                <a:off x="5040" y="1632"/>
                <a:ext cx="208" cy="441"/>
                <a:chOff x="4454" y="1623"/>
                <a:chExt cx="208" cy="441"/>
              </a:xfrm>
            </p:grpSpPr>
            <p:sp>
              <p:nvSpPr>
                <p:cNvPr id="44081" name="Line 45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8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</p:grpSp>
          <p:sp>
            <p:nvSpPr>
              <p:cNvPr id="44080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9" name="Group 48"/>
            <p:cNvGrpSpPr>
              <a:grpSpLocks/>
            </p:cNvGrpSpPr>
            <p:nvPr/>
          </p:nvGrpSpPr>
          <p:grpSpPr bwMode="auto">
            <a:xfrm>
              <a:off x="3408" y="1536"/>
              <a:ext cx="624" cy="720"/>
              <a:chOff x="3456" y="1680"/>
              <a:chExt cx="624" cy="720"/>
            </a:xfrm>
          </p:grpSpPr>
          <p:sp>
            <p:nvSpPr>
              <p:cNvPr id="44070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44071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3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44074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4050" name="AutoShape 54"/>
            <p:cNvCxnSpPr>
              <a:cxnSpLocks noChangeShapeType="1"/>
              <a:stCxn id="44074" idx="1"/>
              <a:endCxn id="44090" idx="1"/>
            </p:cNvCxnSpPr>
            <p:nvPr/>
          </p:nvCxnSpPr>
          <p:spPr bwMode="auto">
            <a:xfrm>
              <a:off x="3696" y="225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1" name="Group 55"/>
            <p:cNvGrpSpPr>
              <a:grpSpLocks/>
            </p:cNvGrpSpPr>
            <p:nvPr/>
          </p:nvGrpSpPr>
          <p:grpSpPr bwMode="auto">
            <a:xfrm>
              <a:off x="3552" y="3024"/>
              <a:ext cx="1584" cy="720"/>
              <a:chOff x="3552" y="3360"/>
              <a:chExt cx="1584" cy="720"/>
            </a:xfrm>
          </p:grpSpPr>
          <p:grpSp>
            <p:nvGrpSpPr>
              <p:cNvPr id="44065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44067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 Q</a:t>
                  </a:r>
                </a:p>
              </p:txBody>
            </p:sp>
            <p:sp>
              <p:nvSpPr>
                <p:cNvPr id="44068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440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44066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4052" name="AutoShape 61"/>
            <p:cNvCxnSpPr>
              <a:cxnSpLocks noChangeShapeType="1"/>
              <a:stCxn id="44080" idx="1"/>
              <a:endCxn id="44091" idx="1"/>
            </p:cNvCxnSpPr>
            <p:nvPr/>
          </p:nvCxnSpPr>
          <p:spPr bwMode="auto">
            <a:xfrm flipH="1" flipV="1">
              <a:off x="4608" y="2256"/>
              <a:ext cx="288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62"/>
            <p:cNvCxnSpPr>
              <a:cxnSpLocks noChangeShapeType="1"/>
              <a:stCxn id="44066" idx="1"/>
              <a:endCxn id="44071" idx="0"/>
            </p:cNvCxnSpPr>
            <p:nvPr/>
          </p:nvCxnSpPr>
          <p:spPr bwMode="auto">
            <a:xfrm rot="16200000" flipV="1">
              <a:off x="2952" y="2376"/>
              <a:ext cx="2016" cy="72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4" name="Line 63"/>
            <p:cNvSpPr>
              <a:spLocks noChangeShapeType="1"/>
            </p:cNvSpPr>
            <p:nvPr/>
          </p:nvSpPr>
          <p:spPr bwMode="auto">
            <a:xfrm>
              <a:off x="4368" y="206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5" name="Text Box 64"/>
            <p:cNvSpPr txBox="1">
              <a:spLocks noChangeArrowheads="1"/>
            </p:cNvSpPr>
            <p:nvPr/>
          </p:nvSpPr>
          <p:spPr bwMode="auto">
            <a:xfrm>
              <a:off x="3984" y="1968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S[1:0]</a:t>
              </a:r>
            </a:p>
          </p:txBody>
        </p:sp>
        <p:grpSp>
          <p:nvGrpSpPr>
            <p:cNvPr id="44056" name="Group 65"/>
            <p:cNvGrpSpPr>
              <a:grpSpLocks/>
            </p:cNvGrpSpPr>
            <p:nvPr/>
          </p:nvGrpSpPr>
          <p:grpSpPr bwMode="auto">
            <a:xfrm>
              <a:off x="2400" y="1824"/>
              <a:ext cx="1104" cy="404"/>
              <a:chOff x="2400" y="1824"/>
              <a:chExt cx="1104" cy="404"/>
            </a:xfrm>
          </p:grpSpPr>
          <p:sp>
            <p:nvSpPr>
              <p:cNvPr id="44059" name="Rectangle 66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OR</a:t>
                </a:r>
              </a:p>
            </p:txBody>
          </p:sp>
          <p:sp>
            <p:nvSpPr>
              <p:cNvPr id="44060" name="Line 6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1" name="Line 68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S[1]</a:t>
                </a:r>
              </a:p>
            </p:txBody>
          </p:sp>
          <p:sp>
            <p:nvSpPr>
              <p:cNvPr id="44063" name="Text Box 70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S[0]</a:t>
                </a:r>
              </a:p>
            </p:txBody>
          </p:sp>
          <p:sp>
            <p:nvSpPr>
              <p:cNvPr id="44064" name="Line 71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7" name="Line 72"/>
            <p:cNvSpPr>
              <a:spLocks noChangeShapeType="1"/>
            </p:cNvSpPr>
            <p:nvPr/>
          </p:nvSpPr>
          <p:spPr bwMode="auto">
            <a:xfrm>
              <a:off x="3024" y="3216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Text Box 73"/>
            <p:cNvSpPr txBox="1">
              <a:spLocks noChangeArrowheads="1"/>
            </p:cNvSpPr>
            <p:nvPr/>
          </p:nvSpPr>
          <p:spPr bwMode="auto">
            <a:xfrm>
              <a:off x="2688" y="307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S[2]</a:t>
              </a:r>
            </a:p>
          </p:txBody>
        </p:sp>
      </p:grpSp>
      <p:sp>
        <p:nvSpPr>
          <p:cNvPr id="44037" name="AutoShape 74"/>
          <p:cNvSpPr>
            <a:spLocks noChangeArrowheads="1"/>
          </p:cNvSpPr>
          <p:nvPr/>
        </p:nvSpPr>
        <p:spPr bwMode="auto">
          <a:xfrm>
            <a:off x="381000" y="3352800"/>
            <a:ext cx="3276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38" name="Text Box 75"/>
          <p:cNvSpPr txBox="1">
            <a:spLocks noChangeArrowheads="1"/>
          </p:cNvSpPr>
          <p:nvPr/>
        </p:nvSpPr>
        <p:spPr bwMode="auto">
          <a:xfrm>
            <a:off x="4876800" y="4800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4039" name="Line 76"/>
          <p:cNvSpPr>
            <a:spLocks noChangeShapeType="1"/>
          </p:cNvSpPr>
          <p:nvPr/>
        </p:nvSpPr>
        <p:spPr bwMode="auto">
          <a:xfrm>
            <a:off x="6858000" y="44958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0" name="Text Box 77"/>
          <p:cNvSpPr txBox="1">
            <a:spLocks noChangeArrowheads="1"/>
          </p:cNvSpPr>
          <p:nvPr/>
        </p:nvSpPr>
        <p:spPr bwMode="auto">
          <a:xfrm>
            <a:off x="4267200" y="2667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4041" name="Text Box 78"/>
          <p:cNvSpPr txBox="1">
            <a:spLocks noChangeArrowheads="1"/>
          </p:cNvSpPr>
          <p:nvPr/>
        </p:nvSpPr>
        <p:spPr bwMode="auto">
          <a:xfrm>
            <a:off x="42672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4042" name="Text Box 79"/>
          <p:cNvSpPr txBox="1">
            <a:spLocks noChangeArrowheads="1"/>
          </p:cNvSpPr>
          <p:nvPr/>
        </p:nvSpPr>
        <p:spPr bwMode="auto">
          <a:xfrm>
            <a:off x="5257800" y="3200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4043" name="Freeform 80"/>
          <p:cNvSpPr>
            <a:spLocks/>
          </p:cNvSpPr>
          <p:nvPr/>
        </p:nvSpPr>
        <p:spPr bwMode="auto">
          <a:xfrm>
            <a:off x="5791200" y="2743200"/>
            <a:ext cx="711200" cy="1066800"/>
          </a:xfrm>
          <a:custGeom>
            <a:avLst/>
            <a:gdLst>
              <a:gd name="T0" fmla="*/ 2147483646 w 448"/>
              <a:gd name="T1" fmla="*/ 0 h 672"/>
              <a:gd name="T2" fmla="*/ 2147483646 w 448"/>
              <a:gd name="T3" fmla="*/ 2147483646 h 672"/>
              <a:gd name="T4" fmla="*/ 2147483646 w 448"/>
              <a:gd name="T5" fmla="*/ 2147483646 h 672"/>
              <a:gd name="T6" fmla="*/ 2147483646 w 448"/>
              <a:gd name="T7" fmla="*/ 2147483646 h 672"/>
              <a:gd name="T8" fmla="*/ 2147483646 w 448"/>
              <a:gd name="T9" fmla="*/ 2147483646 h 672"/>
              <a:gd name="T10" fmla="*/ 2147483646 w 448"/>
              <a:gd name="T11" fmla="*/ 2147483646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672"/>
              <a:gd name="T20" fmla="*/ 448 w 448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672">
                <a:moveTo>
                  <a:pt x="200" y="0"/>
                </a:moveTo>
                <a:cubicBezTo>
                  <a:pt x="212" y="88"/>
                  <a:pt x="224" y="176"/>
                  <a:pt x="200" y="240"/>
                </a:cubicBezTo>
                <a:cubicBezTo>
                  <a:pt x="176" y="304"/>
                  <a:pt x="80" y="344"/>
                  <a:pt x="56" y="384"/>
                </a:cubicBezTo>
                <a:cubicBezTo>
                  <a:pt x="32" y="424"/>
                  <a:pt x="0" y="456"/>
                  <a:pt x="56" y="480"/>
                </a:cubicBezTo>
                <a:cubicBezTo>
                  <a:pt x="112" y="504"/>
                  <a:pt x="336" y="496"/>
                  <a:pt x="392" y="528"/>
                </a:cubicBezTo>
                <a:cubicBezTo>
                  <a:pt x="448" y="560"/>
                  <a:pt x="420" y="616"/>
                  <a:pt x="392" y="67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Text Box 81"/>
          <p:cNvSpPr txBox="1">
            <a:spLocks noChangeArrowheads="1"/>
          </p:cNvSpPr>
          <p:nvPr/>
        </p:nvSpPr>
        <p:spPr bwMode="auto">
          <a:xfrm>
            <a:off x="6629400" y="2895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44045" name="Freeform 82"/>
          <p:cNvSpPr>
            <a:spLocks/>
          </p:cNvSpPr>
          <p:nvPr/>
        </p:nvSpPr>
        <p:spPr bwMode="auto">
          <a:xfrm>
            <a:off x="7239000" y="2667000"/>
            <a:ext cx="609600" cy="1219200"/>
          </a:xfrm>
          <a:custGeom>
            <a:avLst/>
            <a:gdLst>
              <a:gd name="T0" fmla="*/ 2147483646 w 384"/>
              <a:gd name="T1" fmla="*/ 0 h 768"/>
              <a:gd name="T2" fmla="*/ 2147483646 w 384"/>
              <a:gd name="T3" fmla="*/ 2147483646 h 768"/>
              <a:gd name="T4" fmla="*/ 2147483646 w 384"/>
              <a:gd name="T5" fmla="*/ 2147483646 h 768"/>
              <a:gd name="T6" fmla="*/ 2147483646 w 384"/>
              <a:gd name="T7" fmla="*/ 2147483646 h 768"/>
              <a:gd name="T8" fmla="*/ 2147483646 w 384"/>
              <a:gd name="T9" fmla="*/ 2147483646 h 768"/>
              <a:gd name="T10" fmla="*/ 2147483646 w 384"/>
              <a:gd name="T11" fmla="*/ 2147483646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768"/>
              <a:gd name="T20" fmla="*/ 384 w 384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768">
                <a:moveTo>
                  <a:pt x="96" y="0"/>
                </a:moveTo>
                <a:cubicBezTo>
                  <a:pt x="76" y="84"/>
                  <a:pt x="56" y="168"/>
                  <a:pt x="96" y="240"/>
                </a:cubicBezTo>
                <a:cubicBezTo>
                  <a:pt x="136" y="312"/>
                  <a:pt x="296" y="376"/>
                  <a:pt x="336" y="432"/>
                </a:cubicBezTo>
                <a:cubicBezTo>
                  <a:pt x="376" y="488"/>
                  <a:pt x="384" y="552"/>
                  <a:pt x="336" y="576"/>
                </a:cubicBezTo>
                <a:cubicBezTo>
                  <a:pt x="288" y="600"/>
                  <a:pt x="96" y="544"/>
                  <a:pt x="48" y="576"/>
                </a:cubicBezTo>
                <a:cubicBezTo>
                  <a:pt x="0" y="608"/>
                  <a:pt x="24" y="688"/>
                  <a:pt x="48" y="76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data path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04800" y="2362200"/>
            <a:ext cx="3276600" cy="2514600"/>
            <a:chOff x="2880" y="1248"/>
            <a:chExt cx="2064" cy="1584"/>
          </a:xfrm>
        </p:grpSpPr>
        <p:sp>
          <p:nvSpPr>
            <p:cNvPr id="45116" name="Rectangle 4"/>
            <p:cNvSpPr>
              <a:spLocks noChangeArrowheads="1"/>
            </p:cNvSpPr>
            <p:nvPr/>
          </p:nvSpPr>
          <p:spPr bwMode="auto">
            <a:xfrm>
              <a:off x="297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117" name="Rectangle 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5118" name="Rectangle 6"/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45119" name="Object 7"/>
            <p:cNvGraphicFramePr>
              <a:graphicFrameLocks noChangeAspect="1"/>
            </p:cNvGraphicFramePr>
            <p:nvPr/>
          </p:nvGraphicFramePr>
          <p:xfrm>
            <a:off x="3936" y="1632"/>
            <a:ext cx="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9" name="方程式" r:id="rId3" imgW="977476" imgH="203112" progId="Equation.3">
                    <p:embed/>
                  </p:oleObj>
                </mc:Choice>
                <mc:Fallback>
                  <p:oleObj name="方程式" r:id="rId3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8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20" name="Rectangle 8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21" name="Rectangle 9"/>
            <p:cNvSpPr>
              <a:spLocks noChangeArrowheads="1"/>
            </p:cNvSpPr>
            <p:nvPr/>
          </p:nvSpPr>
          <p:spPr bwMode="auto">
            <a:xfrm>
              <a:off x="321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122" name="Rectangle 10"/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5123" name="Object 11"/>
            <p:cNvGraphicFramePr>
              <a:graphicFrameLocks noChangeAspect="1"/>
            </p:cNvGraphicFramePr>
            <p:nvPr/>
          </p:nvGraphicFramePr>
          <p:xfrm>
            <a:off x="4009" y="1872"/>
            <a:ext cx="7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0" name="方程式" r:id="rId5" imgW="812447" imgH="203112" progId="Equation.3">
                    <p:embed/>
                  </p:oleObj>
                </mc:Choice>
                <mc:Fallback>
                  <p:oleObj name="方程式" r:id="rId5" imgW="81244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872"/>
                          <a:ext cx="71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24" name="Rectangle 12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25" name="Rectangle 13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126" name="Rectangle 14"/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5127" name="Object 15"/>
            <p:cNvGraphicFramePr>
              <a:graphicFrameLocks noChangeAspect="1"/>
            </p:cNvGraphicFramePr>
            <p:nvPr/>
          </p:nvGraphicFramePr>
          <p:xfrm>
            <a:off x="3835" y="2112"/>
            <a:ext cx="10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1" name="方程式" r:id="rId7" imgW="1206500" imgH="203200" progId="Equation.3">
                    <p:embed/>
                  </p:oleObj>
                </mc:Choice>
                <mc:Fallback>
                  <p:oleObj name="方程式" r:id="rId7" imgW="12065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0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28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29" name="Rectangle 17"/>
            <p:cNvSpPr>
              <a:spLocks noChangeArrowheads="1"/>
            </p:cNvSpPr>
            <p:nvPr/>
          </p:nvSpPr>
          <p:spPr bwMode="auto">
            <a:xfrm>
              <a:off x="321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30" name="Rectangle 18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45131" name="Object 19"/>
            <p:cNvGraphicFramePr>
              <a:graphicFrameLocks noChangeAspect="1"/>
            </p:cNvGraphicFramePr>
            <p:nvPr/>
          </p:nvGraphicFramePr>
          <p:xfrm>
            <a:off x="3829" y="2352"/>
            <a:ext cx="10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2" name="方程式" r:id="rId9" imgW="1218671" imgH="203112" progId="Equation.3">
                    <p:embed/>
                  </p:oleObj>
                </mc:Choice>
                <mc:Fallback>
                  <p:oleObj name="方程式" r:id="rId9" imgW="1218671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2352"/>
                          <a:ext cx="10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32" name="Rectangle 20"/>
            <p:cNvSpPr>
              <a:spLocks noChangeArrowheads="1"/>
            </p:cNvSpPr>
            <p:nvPr/>
          </p:nvSpPr>
          <p:spPr bwMode="auto">
            <a:xfrm>
              <a:off x="297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33" name="Rectangle 21"/>
            <p:cNvSpPr>
              <a:spLocks noChangeArrowheads="1"/>
            </p:cNvSpPr>
            <p:nvPr/>
          </p:nvSpPr>
          <p:spPr bwMode="auto">
            <a:xfrm>
              <a:off x="321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134" name="Rectangle 22"/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45135" name="Object 23"/>
            <p:cNvGraphicFramePr>
              <a:graphicFrameLocks noChangeAspect="1"/>
            </p:cNvGraphicFramePr>
            <p:nvPr/>
          </p:nvGraphicFramePr>
          <p:xfrm>
            <a:off x="3824" y="2592"/>
            <a:ext cx="10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3" name="方程式" r:id="rId11" imgW="1231366" imgH="203112" progId="Equation.3">
                    <p:embed/>
                  </p:oleObj>
                </mc:Choice>
                <mc:Fallback>
                  <p:oleObj name="方程式" r:id="rId11" imgW="1231366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592"/>
                          <a:ext cx="10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36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7" name="Line 25"/>
            <p:cNvSpPr>
              <a:spLocks noChangeShapeType="1"/>
            </p:cNvSpPr>
            <p:nvPr/>
          </p:nvSpPr>
          <p:spPr bwMode="auto">
            <a:xfrm>
              <a:off x="3744" y="12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8" name="Text Box 26"/>
            <p:cNvSpPr txBox="1">
              <a:spLocks noChangeArrowheads="1"/>
            </p:cNvSpPr>
            <p:nvPr/>
          </p:nvSpPr>
          <p:spPr bwMode="auto">
            <a:xfrm>
              <a:off x="3072" y="1344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  <a:r>
                <a:rPr lang="en-US" altLang="zh-TW" sz="1600"/>
                <a:t>[2:0]</a:t>
              </a:r>
            </a:p>
          </p:txBody>
        </p:sp>
      </p:grpSp>
      <p:grpSp>
        <p:nvGrpSpPr>
          <p:cNvPr id="45060" name="Group 27"/>
          <p:cNvGrpSpPr>
            <a:grpSpLocks/>
          </p:cNvGrpSpPr>
          <p:nvPr/>
        </p:nvGrpSpPr>
        <p:grpSpPr bwMode="auto">
          <a:xfrm>
            <a:off x="3810000" y="2362200"/>
            <a:ext cx="4876800" cy="3581400"/>
            <a:chOff x="2400" y="1488"/>
            <a:chExt cx="3072" cy="2256"/>
          </a:xfrm>
        </p:grpSpPr>
        <p:grpSp>
          <p:nvGrpSpPr>
            <p:cNvPr id="45070" name="Group 28"/>
            <p:cNvGrpSpPr>
              <a:grpSpLocks/>
            </p:cNvGrpSpPr>
            <p:nvPr/>
          </p:nvGrpSpPr>
          <p:grpSpPr bwMode="auto">
            <a:xfrm>
              <a:off x="3744" y="2256"/>
              <a:ext cx="1152" cy="576"/>
              <a:chOff x="3792" y="2496"/>
              <a:chExt cx="1152" cy="576"/>
            </a:xfrm>
          </p:grpSpPr>
          <p:sp>
            <p:nvSpPr>
              <p:cNvPr id="45113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45114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5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5071" name="Line 32"/>
            <p:cNvSpPr>
              <a:spLocks noChangeShapeType="1"/>
            </p:cNvSpPr>
            <p:nvPr/>
          </p:nvSpPr>
          <p:spPr bwMode="auto">
            <a:xfrm>
              <a:off x="432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72" name="Group 33"/>
            <p:cNvGrpSpPr>
              <a:grpSpLocks/>
            </p:cNvGrpSpPr>
            <p:nvPr/>
          </p:nvGrpSpPr>
          <p:grpSpPr bwMode="auto">
            <a:xfrm>
              <a:off x="4416" y="1488"/>
              <a:ext cx="1056" cy="777"/>
              <a:chOff x="4320" y="1623"/>
              <a:chExt cx="1056" cy="777"/>
            </a:xfrm>
          </p:grpSpPr>
          <p:sp>
            <p:nvSpPr>
              <p:cNvPr id="45099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grpSp>
            <p:nvGrpSpPr>
              <p:cNvPr id="45100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08" cy="441"/>
                <a:chOff x="4454" y="1623"/>
                <a:chExt cx="208" cy="441"/>
              </a:xfrm>
            </p:grpSpPr>
            <p:sp>
              <p:nvSpPr>
                <p:cNvPr id="45111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1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</p:grpSp>
          <p:grpSp>
            <p:nvGrpSpPr>
              <p:cNvPr id="45101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5109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1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</p:grpSp>
          <p:grpSp>
            <p:nvGrpSpPr>
              <p:cNvPr id="45102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01" cy="441"/>
                <a:chOff x="4454" y="1623"/>
                <a:chExt cx="201" cy="441"/>
              </a:xfrm>
            </p:grpSpPr>
            <p:sp>
              <p:nvSpPr>
                <p:cNvPr id="45107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0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</a:t>
                  </a:r>
                </a:p>
              </p:txBody>
            </p:sp>
          </p:grpSp>
          <p:grpSp>
            <p:nvGrpSpPr>
              <p:cNvPr id="45103" name="Group 44"/>
              <p:cNvGrpSpPr>
                <a:grpSpLocks/>
              </p:cNvGrpSpPr>
              <p:nvPr/>
            </p:nvGrpSpPr>
            <p:grpSpPr bwMode="auto">
              <a:xfrm>
                <a:off x="5040" y="1632"/>
                <a:ext cx="208" cy="441"/>
                <a:chOff x="4454" y="1623"/>
                <a:chExt cx="208" cy="441"/>
              </a:xfrm>
            </p:grpSpPr>
            <p:sp>
              <p:nvSpPr>
                <p:cNvPr id="45105" name="Line 45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</p:grpSp>
          <p:sp>
            <p:nvSpPr>
              <p:cNvPr id="45104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73" name="Group 48"/>
            <p:cNvGrpSpPr>
              <a:grpSpLocks/>
            </p:cNvGrpSpPr>
            <p:nvPr/>
          </p:nvGrpSpPr>
          <p:grpSpPr bwMode="auto">
            <a:xfrm>
              <a:off x="3408" y="1536"/>
              <a:ext cx="624" cy="720"/>
              <a:chOff x="3456" y="1680"/>
              <a:chExt cx="624" cy="720"/>
            </a:xfrm>
          </p:grpSpPr>
          <p:sp>
            <p:nvSpPr>
              <p:cNvPr id="45094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45095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6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7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45098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5074" name="AutoShape 54"/>
            <p:cNvCxnSpPr>
              <a:cxnSpLocks noChangeShapeType="1"/>
              <a:stCxn id="45098" idx="1"/>
              <a:endCxn id="45114" idx="1"/>
            </p:cNvCxnSpPr>
            <p:nvPr/>
          </p:nvCxnSpPr>
          <p:spPr bwMode="auto">
            <a:xfrm>
              <a:off x="3696" y="225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075" name="Group 55"/>
            <p:cNvGrpSpPr>
              <a:grpSpLocks/>
            </p:cNvGrpSpPr>
            <p:nvPr/>
          </p:nvGrpSpPr>
          <p:grpSpPr bwMode="auto">
            <a:xfrm>
              <a:off x="3552" y="3024"/>
              <a:ext cx="1584" cy="720"/>
              <a:chOff x="3552" y="3360"/>
              <a:chExt cx="1584" cy="720"/>
            </a:xfrm>
          </p:grpSpPr>
          <p:grpSp>
            <p:nvGrpSpPr>
              <p:cNvPr id="45089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45091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 Q</a:t>
                  </a:r>
                </a:p>
              </p:txBody>
            </p:sp>
            <p:sp>
              <p:nvSpPr>
                <p:cNvPr id="45092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4509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45090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5076" name="AutoShape 61"/>
            <p:cNvCxnSpPr>
              <a:cxnSpLocks noChangeShapeType="1"/>
              <a:stCxn id="45104" idx="1"/>
              <a:endCxn id="45115" idx="1"/>
            </p:cNvCxnSpPr>
            <p:nvPr/>
          </p:nvCxnSpPr>
          <p:spPr bwMode="auto">
            <a:xfrm flipH="1" flipV="1">
              <a:off x="4608" y="2256"/>
              <a:ext cx="288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7" name="AutoShape 62"/>
            <p:cNvCxnSpPr>
              <a:cxnSpLocks noChangeShapeType="1"/>
              <a:stCxn id="45090" idx="1"/>
              <a:endCxn id="45095" idx="0"/>
            </p:cNvCxnSpPr>
            <p:nvPr/>
          </p:nvCxnSpPr>
          <p:spPr bwMode="auto">
            <a:xfrm rot="16200000" flipV="1">
              <a:off x="2952" y="2376"/>
              <a:ext cx="2016" cy="72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8" name="Line 63"/>
            <p:cNvSpPr>
              <a:spLocks noChangeShapeType="1"/>
            </p:cNvSpPr>
            <p:nvPr/>
          </p:nvSpPr>
          <p:spPr bwMode="auto">
            <a:xfrm>
              <a:off x="4368" y="206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9" name="Text Box 64"/>
            <p:cNvSpPr txBox="1">
              <a:spLocks noChangeArrowheads="1"/>
            </p:cNvSpPr>
            <p:nvPr/>
          </p:nvSpPr>
          <p:spPr bwMode="auto">
            <a:xfrm>
              <a:off x="3984" y="1968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S[1:0]</a:t>
              </a:r>
            </a:p>
          </p:txBody>
        </p:sp>
        <p:grpSp>
          <p:nvGrpSpPr>
            <p:cNvPr id="45080" name="Group 65"/>
            <p:cNvGrpSpPr>
              <a:grpSpLocks/>
            </p:cNvGrpSpPr>
            <p:nvPr/>
          </p:nvGrpSpPr>
          <p:grpSpPr bwMode="auto">
            <a:xfrm>
              <a:off x="2400" y="1824"/>
              <a:ext cx="1104" cy="404"/>
              <a:chOff x="2400" y="1824"/>
              <a:chExt cx="1104" cy="404"/>
            </a:xfrm>
          </p:grpSpPr>
          <p:sp>
            <p:nvSpPr>
              <p:cNvPr id="45083" name="Rectangle 66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OR</a:t>
                </a:r>
              </a:p>
            </p:txBody>
          </p:sp>
          <p:sp>
            <p:nvSpPr>
              <p:cNvPr id="45084" name="Line 6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5" name="Line 68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6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S[1]</a:t>
                </a:r>
              </a:p>
            </p:txBody>
          </p:sp>
          <p:sp>
            <p:nvSpPr>
              <p:cNvPr id="45087" name="Text Box 70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S[0]</a:t>
                </a:r>
              </a:p>
            </p:txBody>
          </p:sp>
          <p:sp>
            <p:nvSpPr>
              <p:cNvPr id="45088" name="Line 71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5081" name="Line 72"/>
            <p:cNvSpPr>
              <a:spLocks noChangeShapeType="1"/>
            </p:cNvSpPr>
            <p:nvPr/>
          </p:nvSpPr>
          <p:spPr bwMode="auto">
            <a:xfrm>
              <a:off x="3024" y="3216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Text Box 73"/>
            <p:cNvSpPr txBox="1">
              <a:spLocks noChangeArrowheads="1"/>
            </p:cNvSpPr>
            <p:nvPr/>
          </p:nvSpPr>
          <p:spPr bwMode="auto">
            <a:xfrm>
              <a:off x="2688" y="307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S[2]</a:t>
              </a:r>
            </a:p>
          </p:txBody>
        </p:sp>
      </p:grpSp>
      <p:sp>
        <p:nvSpPr>
          <p:cNvPr id="45061" name="AutoShape 74"/>
          <p:cNvSpPr>
            <a:spLocks noChangeArrowheads="1"/>
          </p:cNvSpPr>
          <p:nvPr/>
        </p:nvSpPr>
        <p:spPr bwMode="auto">
          <a:xfrm>
            <a:off x="381000" y="3733800"/>
            <a:ext cx="3276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Text Box 75"/>
          <p:cNvSpPr txBox="1">
            <a:spLocks noChangeArrowheads="1"/>
          </p:cNvSpPr>
          <p:nvPr/>
        </p:nvSpPr>
        <p:spPr bwMode="auto">
          <a:xfrm>
            <a:off x="4876800" y="4800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5063" name="Line 76"/>
          <p:cNvSpPr>
            <a:spLocks noChangeShapeType="1"/>
          </p:cNvSpPr>
          <p:nvPr/>
        </p:nvSpPr>
        <p:spPr bwMode="auto">
          <a:xfrm>
            <a:off x="6858000" y="44958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4" name="Text Box 77"/>
          <p:cNvSpPr txBox="1">
            <a:spLocks noChangeArrowheads="1"/>
          </p:cNvSpPr>
          <p:nvPr/>
        </p:nvSpPr>
        <p:spPr bwMode="auto">
          <a:xfrm>
            <a:off x="4267200" y="2667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5065" name="Text Box 78"/>
          <p:cNvSpPr txBox="1">
            <a:spLocks noChangeArrowheads="1"/>
          </p:cNvSpPr>
          <p:nvPr/>
        </p:nvSpPr>
        <p:spPr bwMode="auto">
          <a:xfrm>
            <a:off x="42672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5066" name="Text Box 79"/>
          <p:cNvSpPr txBox="1">
            <a:spLocks noChangeArrowheads="1"/>
          </p:cNvSpPr>
          <p:nvPr/>
        </p:nvSpPr>
        <p:spPr bwMode="auto">
          <a:xfrm>
            <a:off x="5257800" y="3200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5067" name="Text Box 80"/>
          <p:cNvSpPr txBox="1">
            <a:spLocks noChangeArrowheads="1"/>
          </p:cNvSpPr>
          <p:nvPr/>
        </p:nvSpPr>
        <p:spPr bwMode="auto">
          <a:xfrm>
            <a:off x="6629400" y="2895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45068" name="Freeform 81"/>
          <p:cNvSpPr>
            <a:spLocks/>
          </p:cNvSpPr>
          <p:nvPr/>
        </p:nvSpPr>
        <p:spPr bwMode="auto">
          <a:xfrm>
            <a:off x="4991100" y="1905000"/>
            <a:ext cx="2133600" cy="4876800"/>
          </a:xfrm>
          <a:custGeom>
            <a:avLst/>
            <a:gdLst>
              <a:gd name="T0" fmla="*/ 2147483646 w 1344"/>
              <a:gd name="T1" fmla="*/ 2147483646 h 3072"/>
              <a:gd name="T2" fmla="*/ 2147483646 w 1344"/>
              <a:gd name="T3" fmla="*/ 2147483646 h 3072"/>
              <a:gd name="T4" fmla="*/ 2147483646 w 1344"/>
              <a:gd name="T5" fmla="*/ 2147483646 h 3072"/>
              <a:gd name="T6" fmla="*/ 2147483646 w 1344"/>
              <a:gd name="T7" fmla="*/ 2147483646 h 3072"/>
              <a:gd name="T8" fmla="*/ 2147483646 w 1344"/>
              <a:gd name="T9" fmla="*/ 2147483646 h 3072"/>
              <a:gd name="T10" fmla="*/ 2147483646 w 1344"/>
              <a:gd name="T11" fmla="*/ 2147483646 h 3072"/>
              <a:gd name="T12" fmla="*/ 2147483646 w 1344"/>
              <a:gd name="T13" fmla="*/ 2147483646 h 3072"/>
              <a:gd name="T14" fmla="*/ 2147483646 w 1344"/>
              <a:gd name="T15" fmla="*/ 2147483646 h 3072"/>
              <a:gd name="T16" fmla="*/ 2147483646 w 1344"/>
              <a:gd name="T17" fmla="*/ 2147483646 h 3072"/>
              <a:gd name="T18" fmla="*/ 2147483646 w 1344"/>
              <a:gd name="T19" fmla="*/ 2147483646 h 30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3072"/>
              <a:gd name="T32" fmla="*/ 1344 w 1344"/>
              <a:gd name="T33" fmla="*/ 3072 h 30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3072">
                <a:moveTo>
                  <a:pt x="1176" y="2448"/>
                </a:moveTo>
                <a:cubicBezTo>
                  <a:pt x="1260" y="2548"/>
                  <a:pt x="1344" y="2648"/>
                  <a:pt x="1176" y="2688"/>
                </a:cubicBezTo>
                <a:cubicBezTo>
                  <a:pt x="1008" y="2728"/>
                  <a:pt x="336" y="3072"/>
                  <a:pt x="168" y="2688"/>
                </a:cubicBezTo>
                <a:cubicBezTo>
                  <a:pt x="0" y="2304"/>
                  <a:pt x="112" y="768"/>
                  <a:pt x="168" y="384"/>
                </a:cubicBezTo>
                <a:cubicBezTo>
                  <a:pt x="224" y="0"/>
                  <a:pt x="456" y="328"/>
                  <a:pt x="504" y="384"/>
                </a:cubicBezTo>
                <a:cubicBezTo>
                  <a:pt x="552" y="440"/>
                  <a:pt x="448" y="632"/>
                  <a:pt x="456" y="720"/>
                </a:cubicBezTo>
                <a:cubicBezTo>
                  <a:pt x="464" y="808"/>
                  <a:pt x="536" y="856"/>
                  <a:pt x="552" y="912"/>
                </a:cubicBezTo>
                <a:cubicBezTo>
                  <a:pt x="568" y="968"/>
                  <a:pt x="496" y="1032"/>
                  <a:pt x="552" y="1056"/>
                </a:cubicBezTo>
                <a:cubicBezTo>
                  <a:pt x="608" y="1080"/>
                  <a:pt x="832" y="1032"/>
                  <a:pt x="888" y="1056"/>
                </a:cubicBezTo>
                <a:cubicBezTo>
                  <a:pt x="944" y="1080"/>
                  <a:pt x="916" y="1140"/>
                  <a:pt x="888" y="120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9" name="Freeform 82"/>
          <p:cNvSpPr>
            <a:spLocks/>
          </p:cNvSpPr>
          <p:nvPr/>
        </p:nvSpPr>
        <p:spPr bwMode="auto">
          <a:xfrm>
            <a:off x="7226300" y="2667000"/>
            <a:ext cx="622300" cy="1143000"/>
          </a:xfrm>
          <a:custGeom>
            <a:avLst/>
            <a:gdLst>
              <a:gd name="T0" fmla="*/ 2147483646 w 392"/>
              <a:gd name="T1" fmla="*/ 0 h 720"/>
              <a:gd name="T2" fmla="*/ 2147483646 w 392"/>
              <a:gd name="T3" fmla="*/ 2147483646 h 720"/>
              <a:gd name="T4" fmla="*/ 2147483646 w 392"/>
              <a:gd name="T5" fmla="*/ 2147483646 h 720"/>
              <a:gd name="T6" fmla="*/ 2147483646 w 392"/>
              <a:gd name="T7" fmla="*/ 2147483646 h 720"/>
              <a:gd name="T8" fmla="*/ 2147483646 w 392"/>
              <a:gd name="T9" fmla="*/ 2147483646 h 720"/>
              <a:gd name="T10" fmla="*/ 2147483646 w 39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2"/>
              <a:gd name="T19" fmla="*/ 0 h 720"/>
              <a:gd name="T20" fmla="*/ 392 w 39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2" h="720">
                <a:moveTo>
                  <a:pt x="296" y="0"/>
                </a:moveTo>
                <a:cubicBezTo>
                  <a:pt x="292" y="84"/>
                  <a:pt x="288" y="168"/>
                  <a:pt x="296" y="240"/>
                </a:cubicBezTo>
                <a:cubicBezTo>
                  <a:pt x="304" y="312"/>
                  <a:pt x="336" y="384"/>
                  <a:pt x="344" y="432"/>
                </a:cubicBezTo>
                <a:cubicBezTo>
                  <a:pt x="352" y="480"/>
                  <a:pt x="392" y="504"/>
                  <a:pt x="344" y="528"/>
                </a:cubicBezTo>
                <a:cubicBezTo>
                  <a:pt x="296" y="552"/>
                  <a:pt x="112" y="544"/>
                  <a:pt x="56" y="576"/>
                </a:cubicBezTo>
                <a:cubicBezTo>
                  <a:pt x="0" y="608"/>
                  <a:pt x="4" y="664"/>
                  <a:pt x="8" y="72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data path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203325" y="1981200"/>
            <a:ext cx="5730875" cy="4038600"/>
            <a:chOff x="758" y="1248"/>
            <a:chExt cx="3610" cy="2544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880" y="1248"/>
              <a:ext cx="767" cy="212"/>
              <a:chOff x="2832" y="1479"/>
              <a:chExt cx="767" cy="212"/>
            </a:xfrm>
          </p:grpSpPr>
          <p:sp>
            <p:nvSpPr>
              <p:cNvPr id="46136" name="Line 5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7" name="Text Box 6"/>
              <p:cNvSpPr txBox="1">
                <a:spLocks noChangeArrowheads="1"/>
              </p:cNvSpPr>
              <p:nvPr/>
            </p:nvSpPr>
            <p:spPr bwMode="auto">
              <a:xfrm>
                <a:off x="3254" y="1479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46085" name="Line 7"/>
            <p:cNvSpPr>
              <a:spLocks noChangeShapeType="1"/>
            </p:cNvSpPr>
            <p:nvPr/>
          </p:nvSpPr>
          <p:spPr bwMode="auto">
            <a:xfrm>
              <a:off x="120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86" name="Group 8"/>
            <p:cNvGrpSpPr>
              <a:grpSpLocks/>
            </p:cNvGrpSpPr>
            <p:nvPr/>
          </p:nvGrpSpPr>
          <p:grpSpPr bwMode="auto">
            <a:xfrm>
              <a:off x="1440" y="1584"/>
              <a:ext cx="576" cy="192"/>
              <a:chOff x="1344" y="1920"/>
              <a:chExt cx="576" cy="192"/>
            </a:xfrm>
          </p:grpSpPr>
          <p:sp>
            <p:nvSpPr>
              <p:cNvPr id="46132" name="Line 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3" name="Line 1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4" name="Line 1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5" name="Line 1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87" name="Group 13"/>
            <p:cNvGrpSpPr>
              <a:grpSpLocks/>
            </p:cNvGrpSpPr>
            <p:nvPr/>
          </p:nvGrpSpPr>
          <p:grpSpPr bwMode="auto">
            <a:xfrm>
              <a:off x="2016" y="1584"/>
              <a:ext cx="576" cy="192"/>
              <a:chOff x="1344" y="1920"/>
              <a:chExt cx="576" cy="192"/>
            </a:xfrm>
          </p:grpSpPr>
          <p:sp>
            <p:nvSpPr>
              <p:cNvPr id="46128" name="Line 14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9" name="Line 15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0" name="Line 16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1" name="Line 17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88" name="Group 18"/>
            <p:cNvGrpSpPr>
              <a:grpSpLocks/>
            </p:cNvGrpSpPr>
            <p:nvPr/>
          </p:nvGrpSpPr>
          <p:grpSpPr bwMode="auto">
            <a:xfrm>
              <a:off x="2592" y="1584"/>
              <a:ext cx="576" cy="192"/>
              <a:chOff x="1344" y="1920"/>
              <a:chExt cx="576" cy="192"/>
            </a:xfrm>
          </p:grpSpPr>
          <p:sp>
            <p:nvSpPr>
              <p:cNvPr id="46124" name="Line 1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5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6" name="Line 2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7" name="Line 2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89" name="Group 23"/>
            <p:cNvGrpSpPr>
              <a:grpSpLocks/>
            </p:cNvGrpSpPr>
            <p:nvPr/>
          </p:nvGrpSpPr>
          <p:grpSpPr bwMode="auto">
            <a:xfrm>
              <a:off x="3168" y="1584"/>
              <a:ext cx="576" cy="192"/>
              <a:chOff x="1344" y="1920"/>
              <a:chExt cx="576" cy="192"/>
            </a:xfrm>
          </p:grpSpPr>
          <p:sp>
            <p:nvSpPr>
              <p:cNvPr id="46120" name="Line 24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1" name="Line 25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2" name="Line 26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3" name="Line 27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0" name="Group 28"/>
            <p:cNvGrpSpPr>
              <a:grpSpLocks/>
            </p:cNvGrpSpPr>
            <p:nvPr/>
          </p:nvGrpSpPr>
          <p:grpSpPr bwMode="auto">
            <a:xfrm>
              <a:off x="3744" y="1584"/>
              <a:ext cx="576" cy="192"/>
              <a:chOff x="1344" y="1920"/>
              <a:chExt cx="576" cy="192"/>
            </a:xfrm>
          </p:grpSpPr>
          <p:sp>
            <p:nvSpPr>
              <p:cNvPr id="46116" name="Line 2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7" name="Line 3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8" name="Line 3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9" name="Line 3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091" name="Text Box 33"/>
            <p:cNvSpPr txBox="1">
              <a:spLocks noChangeArrowheads="1"/>
            </p:cNvSpPr>
            <p:nvPr/>
          </p:nvSpPr>
          <p:spPr bwMode="auto">
            <a:xfrm>
              <a:off x="758" y="18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6092" name="Text Box 34"/>
            <p:cNvSpPr txBox="1">
              <a:spLocks noChangeArrowheads="1"/>
            </p:cNvSpPr>
            <p:nvPr/>
          </p:nvSpPr>
          <p:spPr bwMode="auto">
            <a:xfrm>
              <a:off x="758" y="215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6093" name="Text Box 35"/>
            <p:cNvSpPr txBox="1">
              <a:spLocks noChangeArrowheads="1"/>
            </p:cNvSpPr>
            <p:nvPr/>
          </p:nvSpPr>
          <p:spPr bwMode="auto">
            <a:xfrm>
              <a:off x="758" y="243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6094" name="Text Box 36"/>
            <p:cNvSpPr txBox="1">
              <a:spLocks noChangeArrowheads="1"/>
            </p:cNvSpPr>
            <p:nvPr/>
          </p:nvSpPr>
          <p:spPr bwMode="auto">
            <a:xfrm>
              <a:off x="758" y="27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46095" name="Text Box 37"/>
            <p:cNvSpPr txBox="1">
              <a:spLocks noChangeArrowheads="1"/>
            </p:cNvSpPr>
            <p:nvPr/>
          </p:nvSpPr>
          <p:spPr bwMode="auto">
            <a:xfrm>
              <a:off x="768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6096" name="Text Box 38"/>
            <p:cNvSpPr txBox="1">
              <a:spLocks noChangeArrowheads="1"/>
            </p:cNvSpPr>
            <p:nvPr/>
          </p:nvSpPr>
          <p:spPr bwMode="auto">
            <a:xfrm>
              <a:off x="768" y="33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Q</a:t>
              </a:r>
            </a:p>
          </p:txBody>
        </p:sp>
        <p:sp>
          <p:nvSpPr>
            <p:cNvPr id="46097" name="Line 39"/>
            <p:cNvSpPr>
              <a:spLocks noChangeShapeType="1"/>
            </p:cNvSpPr>
            <p:nvPr/>
          </p:nvSpPr>
          <p:spPr bwMode="auto">
            <a:xfrm>
              <a:off x="1440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Line 40"/>
            <p:cNvSpPr>
              <a:spLocks noChangeShapeType="1"/>
            </p:cNvSpPr>
            <p:nvPr/>
          </p:nvSpPr>
          <p:spPr bwMode="auto">
            <a:xfrm>
              <a:off x="201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9" name="Line 41"/>
            <p:cNvSpPr>
              <a:spLocks noChangeShapeType="1"/>
            </p:cNvSpPr>
            <p:nvPr/>
          </p:nvSpPr>
          <p:spPr bwMode="auto">
            <a:xfrm>
              <a:off x="2592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Line 42"/>
            <p:cNvSpPr>
              <a:spLocks noChangeShapeType="1"/>
            </p:cNvSpPr>
            <p:nvPr/>
          </p:nvSpPr>
          <p:spPr bwMode="auto">
            <a:xfrm>
              <a:off x="3168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43"/>
            <p:cNvSpPr>
              <a:spLocks noChangeShapeType="1"/>
            </p:cNvSpPr>
            <p:nvPr/>
          </p:nvSpPr>
          <p:spPr bwMode="auto">
            <a:xfrm>
              <a:off x="3744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AutoShape 44"/>
            <p:cNvSpPr>
              <a:spLocks noChangeArrowheads="1"/>
            </p:cNvSpPr>
            <p:nvPr/>
          </p:nvSpPr>
          <p:spPr bwMode="auto">
            <a:xfrm>
              <a:off x="1440" y="1872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46103" name="AutoShape 45"/>
            <p:cNvSpPr>
              <a:spLocks noChangeArrowheads="1"/>
            </p:cNvSpPr>
            <p:nvPr/>
          </p:nvSpPr>
          <p:spPr bwMode="auto">
            <a:xfrm>
              <a:off x="1440" y="2160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</a:t>
              </a:r>
            </a:p>
          </p:txBody>
        </p:sp>
        <p:sp>
          <p:nvSpPr>
            <p:cNvPr id="46104" name="AutoShape 46"/>
            <p:cNvSpPr>
              <a:spLocks noChangeArrowheads="1"/>
            </p:cNvSpPr>
            <p:nvPr/>
          </p:nvSpPr>
          <p:spPr bwMode="auto">
            <a:xfrm>
              <a:off x="1440" y="2448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0010</a:t>
              </a:r>
            </a:p>
          </p:txBody>
        </p:sp>
        <p:sp>
          <p:nvSpPr>
            <p:cNvPr id="46105" name="AutoShape 47"/>
            <p:cNvSpPr>
              <a:spLocks noChangeArrowheads="1"/>
            </p:cNvSpPr>
            <p:nvPr/>
          </p:nvSpPr>
          <p:spPr bwMode="auto">
            <a:xfrm>
              <a:off x="1440" y="2736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46106" name="AutoShape 48"/>
            <p:cNvSpPr>
              <a:spLocks noChangeArrowheads="1"/>
            </p:cNvSpPr>
            <p:nvPr/>
          </p:nvSpPr>
          <p:spPr bwMode="auto">
            <a:xfrm>
              <a:off x="1440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46107" name="AutoShape 49"/>
            <p:cNvSpPr>
              <a:spLocks noChangeArrowheads="1"/>
            </p:cNvSpPr>
            <p:nvPr/>
          </p:nvSpPr>
          <p:spPr bwMode="auto">
            <a:xfrm>
              <a:off x="2016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46108" name="AutoShape 50"/>
            <p:cNvSpPr>
              <a:spLocks noChangeArrowheads="1"/>
            </p:cNvSpPr>
            <p:nvPr/>
          </p:nvSpPr>
          <p:spPr bwMode="auto">
            <a:xfrm>
              <a:off x="2592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</a:t>
              </a:r>
            </a:p>
          </p:txBody>
        </p:sp>
        <p:sp>
          <p:nvSpPr>
            <p:cNvPr id="46109" name="AutoShape 51"/>
            <p:cNvSpPr>
              <a:spLocks noChangeArrowheads="1"/>
            </p:cNvSpPr>
            <p:nvPr/>
          </p:nvSpPr>
          <p:spPr bwMode="auto">
            <a:xfrm>
              <a:off x="3168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</a:t>
              </a:r>
            </a:p>
          </p:txBody>
        </p:sp>
        <p:sp>
          <p:nvSpPr>
            <p:cNvPr id="46110" name="AutoShape 52"/>
            <p:cNvSpPr>
              <a:spLocks noChangeArrowheads="1"/>
            </p:cNvSpPr>
            <p:nvPr/>
          </p:nvSpPr>
          <p:spPr bwMode="auto">
            <a:xfrm>
              <a:off x="3744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</a:t>
              </a:r>
            </a:p>
          </p:txBody>
        </p:sp>
        <p:sp>
          <p:nvSpPr>
            <p:cNvPr id="46111" name="AutoShape 53"/>
            <p:cNvSpPr>
              <a:spLocks noChangeArrowheads="1"/>
            </p:cNvSpPr>
            <p:nvPr/>
          </p:nvSpPr>
          <p:spPr bwMode="auto">
            <a:xfrm>
              <a:off x="1440" y="3360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46112" name="AutoShape 54"/>
            <p:cNvSpPr>
              <a:spLocks noChangeArrowheads="1"/>
            </p:cNvSpPr>
            <p:nvPr/>
          </p:nvSpPr>
          <p:spPr bwMode="auto">
            <a:xfrm>
              <a:off x="2016" y="3360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46113" name="AutoShape 55"/>
            <p:cNvSpPr>
              <a:spLocks noChangeArrowheads="1"/>
            </p:cNvSpPr>
            <p:nvPr/>
          </p:nvSpPr>
          <p:spPr bwMode="auto">
            <a:xfrm>
              <a:off x="2592" y="3360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1100</a:t>
              </a:r>
            </a:p>
          </p:txBody>
        </p:sp>
        <p:sp>
          <p:nvSpPr>
            <p:cNvPr id="46114" name="AutoShape 56"/>
            <p:cNvSpPr>
              <a:spLocks noChangeArrowheads="1"/>
            </p:cNvSpPr>
            <p:nvPr/>
          </p:nvSpPr>
          <p:spPr bwMode="auto">
            <a:xfrm>
              <a:off x="3168" y="3360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1110</a:t>
              </a:r>
            </a:p>
          </p:txBody>
        </p:sp>
        <p:sp>
          <p:nvSpPr>
            <p:cNvPr id="46115" name="AutoShape 57"/>
            <p:cNvSpPr>
              <a:spLocks noChangeArrowheads="1"/>
            </p:cNvSpPr>
            <p:nvPr/>
          </p:nvSpPr>
          <p:spPr bwMode="auto">
            <a:xfrm>
              <a:off x="3744" y="3360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1111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together: How the data path works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2335213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1400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3988"/>
            <a:ext cx="4757738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together: How the datap ath works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2335213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1400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3988"/>
            <a:ext cx="4757738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4876800" y="3505200"/>
            <a:ext cx="8382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838200" y="2514600"/>
            <a:ext cx="2438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572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81000" y="388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00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133600" y="4038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00</a:t>
            </a:r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1701800" y="4114800"/>
            <a:ext cx="431800" cy="838200"/>
          </a:xfrm>
          <a:custGeom>
            <a:avLst/>
            <a:gdLst>
              <a:gd name="T0" fmla="*/ 2147483646 w 272"/>
              <a:gd name="T1" fmla="*/ 0 h 528"/>
              <a:gd name="T2" fmla="*/ 2147483646 w 272"/>
              <a:gd name="T3" fmla="*/ 2147483646 h 528"/>
              <a:gd name="T4" fmla="*/ 2147483646 w 272"/>
              <a:gd name="T5" fmla="*/ 2147483646 h 528"/>
              <a:gd name="T6" fmla="*/ 2147483646 w 272"/>
              <a:gd name="T7" fmla="*/ 2147483646 h 528"/>
              <a:gd name="T8" fmla="*/ 2147483646 w 272"/>
              <a:gd name="T9" fmla="*/ 2147483646 h 528"/>
              <a:gd name="T10" fmla="*/ 2147483646 w 272"/>
              <a:gd name="T11" fmla="*/ 2147483646 h 528"/>
              <a:gd name="T12" fmla="*/ 2147483646 w 272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528"/>
              <a:gd name="T23" fmla="*/ 272 w 272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528">
                <a:moveTo>
                  <a:pt x="80" y="0"/>
                </a:moveTo>
                <a:cubicBezTo>
                  <a:pt x="84" y="52"/>
                  <a:pt x="88" y="104"/>
                  <a:pt x="80" y="144"/>
                </a:cubicBezTo>
                <a:cubicBezTo>
                  <a:pt x="72" y="184"/>
                  <a:pt x="40" y="208"/>
                  <a:pt x="32" y="240"/>
                </a:cubicBezTo>
                <a:cubicBezTo>
                  <a:pt x="24" y="272"/>
                  <a:pt x="0" y="320"/>
                  <a:pt x="32" y="336"/>
                </a:cubicBezTo>
                <a:cubicBezTo>
                  <a:pt x="64" y="352"/>
                  <a:pt x="192" y="320"/>
                  <a:pt x="224" y="336"/>
                </a:cubicBezTo>
                <a:cubicBezTo>
                  <a:pt x="256" y="352"/>
                  <a:pt x="216" y="400"/>
                  <a:pt x="224" y="432"/>
                </a:cubicBezTo>
                <a:cubicBezTo>
                  <a:pt x="232" y="464"/>
                  <a:pt x="252" y="496"/>
                  <a:pt x="272" y="52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2590800" y="4038600"/>
            <a:ext cx="304800" cy="838200"/>
          </a:xfrm>
          <a:custGeom>
            <a:avLst/>
            <a:gdLst>
              <a:gd name="T0" fmla="*/ 2147483646 w 192"/>
              <a:gd name="T1" fmla="*/ 0 h 528"/>
              <a:gd name="T2" fmla="*/ 2147483646 w 192"/>
              <a:gd name="T3" fmla="*/ 2147483646 h 528"/>
              <a:gd name="T4" fmla="*/ 2147483646 w 192"/>
              <a:gd name="T5" fmla="*/ 2147483646 h 528"/>
              <a:gd name="T6" fmla="*/ 2147483646 w 192"/>
              <a:gd name="T7" fmla="*/ 2147483646 h 528"/>
              <a:gd name="T8" fmla="*/ 0 w 192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528"/>
              <a:gd name="T17" fmla="*/ 192 w 192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528">
                <a:moveTo>
                  <a:pt x="48" y="0"/>
                </a:moveTo>
                <a:cubicBezTo>
                  <a:pt x="36" y="68"/>
                  <a:pt x="24" y="136"/>
                  <a:pt x="48" y="192"/>
                </a:cubicBezTo>
                <a:cubicBezTo>
                  <a:pt x="72" y="248"/>
                  <a:pt x="192" y="304"/>
                  <a:pt x="192" y="336"/>
                </a:cubicBezTo>
                <a:cubicBezTo>
                  <a:pt x="192" y="368"/>
                  <a:pt x="80" y="352"/>
                  <a:pt x="48" y="384"/>
                </a:cubicBezTo>
                <a:cubicBezTo>
                  <a:pt x="16" y="416"/>
                  <a:pt x="8" y="472"/>
                  <a:pt x="0" y="52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2286000" y="51054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5638800" y="5410200"/>
            <a:ext cx="838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08" grpId="0"/>
      <p:bldP spid="51209" grpId="0"/>
      <p:bldP spid="51210" grpId="0"/>
      <p:bldP spid="51211" grpId="0" animBg="1"/>
      <p:bldP spid="51212" grpId="0" animBg="1"/>
      <p:bldP spid="51213" grpId="0" animBg="1"/>
      <p:bldP spid="512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together: How the datap ath works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2335213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1400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3988"/>
            <a:ext cx="4757738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638800" y="3581400"/>
            <a:ext cx="8382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914400" y="2819400"/>
            <a:ext cx="2438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72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81000" y="388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133600" y="4038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362200" y="51054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6477000" y="54102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7" name="Freeform 13"/>
          <p:cNvSpPr>
            <a:spLocks/>
          </p:cNvSpPr>
          <p:nvPr/>
        </p:nvSpPr>
        <p:spPr bwMode="auto">
          <a:xfrm>
            <a:off x="1143000" y="3657600"/>
            <a:ext cx="1333500" cy="3060700"/>
          </a:xfrm>
          <a:custGeom>
            <a:avLst/>
            <a:gdLst>
              <a:gd name="T0" fmla="*/ 2147483646 w 840"/>
              <a:gd name="T1" fmla="*/ 2147483646 h 1928"/>
              <a:gd name="T2" fmla="*/ 2147483646 w 840"/>
              <a:gd name="T3" fmla="*/ 2147483646 h 1928"/>
              <a:gd name="T4" fmla="*/ 2147483646 w 840"/>
              <a:gd name="T5" fmla="*/ 2147483646 h 1928"/>
              <a:gd name="T6" fmla="*/ 2147483646 w 840"/>
              <a:gd name="T7" fmla="*/ 2147483646 h 1928"/>
              <a:gd name="T8" fmla="*/ 2147483646 w 840"/>
              <a:gd name="T9" fmla="*/ 2147483646 h 1928"/>
              <a:gd name="T10" fmla="*/ 2147483646 w 840"/>
              <a:gd name="T11" fmla="*/ 2147483646 h 1928"/>
              <a:gd name="T12" fmla="*/ 2147483646 w 840"/>
              <a:gd name="T13" fmla="*/ 2147483646 h 1928"/>
              <a:gd name="T14" fmla="*/ 2147483646 w 840"/>
              <a:gd name="T15" fmla="*/ 2147483646 h 1928"/>
              <a:gd name="T16" fmla="*/ 2147483646 w 840"/>
              <a:gd name="T17" fmla="*/ 2147483646 h 19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"/>
              <a:gd name="T28" fmla="*/ 0 h 1928"/>
              <a:gd name="T29" fmla="*/ 840 w 840"/>
              <a:gd name="T30" fmla="*/ 1928 h 19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" h="1928">
                <a:moveTo>
                  <a:pt x="776" y="1544"/>
                </a:moveTo>
                <a:cubicBezTo>
                  <a:pt x="808" y="1604"/>
                  <a:pt x="840" y="1664"/>
                  <a:pt x="728" y="1688"/>
                </a:cubicBezTo>
                <a:cubicBezTo>
                  <a:pt x="616" y="1712"/>
                  <a:pt x="208" y="1928"/>
                  <a:pt x="104" y="1688"/>
                </a:cubicBezTo>
                <a:cubicBezTo>
                  <a:pt x="0" y="1448"/>
                  <a:pt x="72" y="496"/>
                  <a:pt x="104" y="248"/>
                </a:cubicBezTo>
                <a:cubicBezTo>
                  <a:pt x="136" y="0"/>
                  <a:pt x="264" y="168"/>
                  <a:pt x="296" y="200"/>
                </a:cubicBezTo>
                <a:cubicBezTo>
                  <a:pt x="328" y="232"/>
                  <a:pt x="280" y="368"/>
                  <a:pt x="296" y="440"/>
                </a:cubicBezTo>
                <a:cubicBezTo>
                  <a:pt x="312" y="512"/>
                  <a:pt x="352" y="600"/>
                  <a:pt x="392" y="632"/>
                </a:cubicBezTo>
                <a:cubicBezTo>
                  <a:pt x="432" y="664"/>
                  <a:pt x="504" y="608"/>
                  <a:pt x="536" y="632"/>
                </a:cubicBezTo>
                <a:cubicBezTo>
                  <a:pt x="568" y="656"/>
                  <a:pt x="576" y="716"/>
                  <a:pt x="584" y="77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8" name="Freeform 14"/>
          <p:cNvSpPr>
            <a:spLocks/>
          </p:cNvSpPr>
          <p:nvPr/>
        </p:nvSpPr>
        <p:spPr bwMode="auto">
          <a:xfrm>
            <a:off x="2514600" y="4114800"/>
            <a:ext cx="457200" cy="762000"/>
          </a:xfrm>
          <a:custGeom>
            <a:avLst/>
            <a:gdLst>
              <a:gd name="T0" fmla="*/ 2147483646 w 288"/>
              <a:gd name="T1" fmla="*/ 0 h 480"/>
              <a:gd name="T2" fmla="*/ 2147483646 w 288"/>
              <a:gd name="T3" fmla="*/ 2147483646 h 480"/>
              <a:gd name="T4" fmla="*/ 2147483646 w 288"/>
              <a:gd name="T5" fmla="*/ 2147483646 h 480"/>
              <a:gd name="T6" fmla="*/ 2147483646 w 288"/>
              <a:gd name="T7" fmla="*/ 2147483646 h 480"/>
              <a:gd name="T8" fmla="*/ 0 w 288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480"/>
              <a:gd name="T17" fmla="*/ 288 w 28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480">
                <a:moveTo>
                  <a:pt x="240" y="0"/>
                </a:moveTo>
                <a:cubicBezTo>
                  <a:pt x="264" y="116"/>
                  <a:pt x="288" y="232"/>
                  <a:pt x="288" y="288"/>
                </a:cubicBezTo>
                <a:cubicBezTo>
                  <a:pt x="288" y="344"/>
                  <a:pt x="280" y="320"/>
                  <a:pt x="240" y="336"/>
                </a:cubicBezTo>
                <a:cubicBezTo>
                  <a:pt x="200" y="352"/>
                  <a:pt x="88" y="360"/>
                  <a:pt x="48" y="384"/>
                </a:cubicBezTo>
                <a:cubicBezTo>
                  <a:pt x="8" y="408"/>
                  <a:pt x="4" y="444"/>
                  <a:pt x="0" y="4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2" grpId="0"/>
      <p:bldP spid="52233" grpId="0"/>
      <p:bldP spid="52234" grpId="0"/>
      <p:bldP spid="52235" grpId="0" animBg="1"/>
      <p:bldP spid="52236" grpId="0" animBg="1"/>
      <p:bldP spid="52237" grpId="0" animBg="1"/>
      <p:bldP spid="522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of the control unit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 to circuit</a:t>
            </a:r>
            <a:r>
              <a:rPr lang="en-US" altLang="zh-TW" sz="1800" smtClean="0"/>
              <a:t>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assignment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3124200" cy="1447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3 D flip-flops</a:t>
            </a:r>
          </a:p>
          <a:p>
            <a:pPr eaLnBrk="1" hangingPunct="1"/>
            <a:r>
              <a:rPr lang="en-US" altLang="zh-TW" sz="2400" smtClean="0"/>
              <a:t>the state value equals the control!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990600" y="1981200"/>
            <a:ext cx="2057400" cy="4495800"/>
            <a:chOff x="4128" y="1296"/>
            <a:chExt cx="1296" cy="2832"/>
          </a:xfrm>
        </p:grpSpPr>
        <p:sp>
          <p:nvSpPr>
            <p:cNvPr id="52249" name="Oval 5"/>
            <p:cNvSpPr>
              <a:spLocks noChangeArrowheads="1"/>
            </p:cNvSpPr>
            <p:nvPr/>
          </p:nvSpPr>
          <p:spPr bwMode="auto">
            <a:xfrm>
              <a:off x="4128" y="168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STOP</a:t>
              </a:r>
            </a:p>
          </p:txBody>
        </p:sp>
        <p:sp>
          <p:nvSpPr>
            <p:cNvPr id="52250" name="Oval 6"/>
            <p:cNvSpPr>
              <a:spLocks noChangeArrowheads="1"/>
            </p:cNvSpPr>
            <p:nvPr/>
          </p:nvSpPr>
          <p:spPr bwMode="auto">
            <a:xfrm>
              <a:off x="4128" y="2208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0</a:t>
              </a:r>
            </a:p>
          </p:txBody>
        </p:sp>
        <p:sp>
          <p:nvSpPr>
            <p:cNvPr id="52251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1</a:t>
              </a:r>
            </a:p>
          </p:txBody>
        </p:sp>
        <p:sp>
          <p:nvSpPr>
            <p:cNvPr id="52252" name="Oval 8"/>
            <p:cNvSpPr>
              <a:spLocks noChangeArrowheads="1"/>
            </p:cNvSpPr>
            <p:nvPr/>
          </p:nvSpPr>
          <p:spPr bwMode="auto">
            <a:xfrm>
              <a:off x="4128" y="33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2</a:t>
              </a:r>
            </a:p>
          </p:txBody>
        </p:sp>
        <p:sp>
          <p:nvSpPr>
            <p:cNvPr id="52253" name="Oval 9"/>
            <p:cNvSpPr>
              <a:spLocks noChangeArrowheads="1"/>
            </p:cNvSpPr>
            <p:nvPr/>
          </p:nvSpPr>
          <p:spPr bwMode="auto">
            <a:xfrm>
              <a:off x="4128" y="38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Step 3</a:t>
              </a:r>
            </a:p>
          </p:txBody>
        </p:sp>
        <p:sp>
          <p:nvSpPr>
            <p:cNvPr id="52254" name="Line 10"/>
            <p:cNvSpPr>
              <a:spLocks noChangeShapeType="1"/>
            </p:cNvSpPr>
            <p:nvPr/>
          </p:nvSpPr>
          <p:spPr bwMode="auto">
            <a:xfrm>
              <a:off x="436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5" name="Line 11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6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7" name="Line 13"/>
            <p:cNvSpPr>
              <a:spLocks noChangeShapeType="1"/>
            </p:cNvSpPr>
            <p:nvPr/>
          </p:nvSpPr>
          <p:spPr bwMode="auto">
            <a:xfrm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2258" name="AutoShape 14"/>
            <p:cNvCxnSpPr>
              <a:cxnSpLocks noChangeShapeType="1"/>
              <a:stCxn id="52253" idx="2"/>
              <a:endCxn id="52249" idx="2"/>
            </p:cNvCxnSpPr>
            <p:nvPr/>
          </p:nvCxnSpPr>
          <p:spPr bwMode="auto">
            <a:xfrm rot="10800000" flipH="1">
              <a:off x="4128" y="1824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9" name="AutoShape 15"/>
            <p:cNvCxnSpPr>
              <a:cxnSpLocks noChangeShapeType="1"/>
              <a:stCxn id="52249" idx="7"/>
              <a:endCxn id="52249" idx="1"/>
            </p:cNvCxnSpPr>
            <p:nvPr/>
          </p:nvCxnSpPr>
          <p:spPr bwMode="auto">
            <a:xfrm rot="-5400000" flipH="1" flipV="1">
              <a:off x="4367" y="1553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2260" name="Object 16"/>
            <p:cNvGraphicFramePr>
              <a:graphicFrameLocks noChangeAspect="1"/>
            </p:cNvGraphicFramePr>
            <p:nvPr/>
          </p:nvGraphicFramePr>
          <p:xfrm>
            <a:off x="4176" y="1296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7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1" name="Object 17"/>
            <p:cNvGraphicFramePr>
              <a:graphicFrameLocks noChangeAspect="1"/>
            </p:cNvGraphicFramePr>
            <p:nvPr/>
          </p:nvGraphicFramePr>
          <p:xfrm>
            <a:off x="4416" y="1968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8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2" name="Text Box 18"/>
            <p:cNvSpPr txBox="1">
              <a:spLocks noChangeArrowheads="1"/>
            </p:cNvSpPr>
            <p:nvPr/>
          </p:nvSpPr>
          <p:spPr bwMode="auto">
            <a:xfrm>
              <a:off x="4598" y="2247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S=100</a:t>
              </a:r>
            </a:p>
          </p:txBody>
        </p:sp>
        <p:sp>
          <p:nvSpPr>
            <p:cNvPr id="52263" name="Text Box 19"/>
            <p:cNvSpPr txBox="1">
              <a:spLocks noChangeArrowheads="1"/>
            </p:cNvSpPr>
            <p:nvPr/>
          </p:nvSpPr>
          <p:spPr bwMode="auto">
            <a:xfrm>
              <a:off x="4608" y="1680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S=000</a:t>
              </a:r>
            </a:p>
          </p:txBody>
        </p:sp>
        <p:sp>
          <p:nvSpPr>
            <p:cNvPr id="52264" name="Text Box 20"/>
            <p:cNvSpPr txBox="1">
              <a:spLocks noChangeArrowheads="1"/>
            </p:cNvSpPr>
            <p:nvPr/>
          </p:nvSpPr>
          <p:spPr bwMode="auto">
            <a:xfrm>
              <a:off x="4608" y="2736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S=101</a:t>
              </a:r>
            </a:p>
          </p:txBody>
        </p:sp>
        <p:sp>
          <p:nvSpPr>
            <p:cNvPr id="52265" name="Text Box 21"/>
            <p:cNvSpPr txBox="1">
              <a:spLocks noChangeArrowheads="1"/>
            </p:cNvSpPr>
            <p:nvPr/>
          </p:nvSpPr>
          <p:spPr bwMode="auto">
            <a:xfrm>
              <a:off x="4608" y="3312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S=110</a:t>
              </a:r>
            </a:p>
          </p:txBody>
        </p:sp>
        <p:sp>
          <p:nvSpPr>
            <p:cNvPr id="52266" name="Text Box 22"/>
            <p:cNvSpPr txBox="1">
              <a:spLocks noChangeArrowheads="1"/>
            </p:cNvSpPr>
            <p:nvPr/>
          </p:nvSpPr>
          <p:spPr bwMode="auto">
            <a:xfrm>
              <a:off x="4608" y="3888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S=111</a:t>
              </a:r>
            </a:p>
          </p:txBody>
        </p:sp>
      </p:grpSp>
      <p:grpSp>
        <p:nvGrpSpPr>
          <p:cNvPr id="52229" name="Group 23"/>
          <p:cNvGrpSpPr>
            <a:grpSpLocks/>
          </p:cNvGrpSpPr>
          <p:nvPr/>
        </p:nvGrpSpPr>
        <p:grpSpPr bwMode="auto">
          <a:xfrm>
            <a:off x="6858000" y="1905000"/>
            <a:ext cx="2057400" cy="4495800"/>
            <a:chOff x="4128" y="1296"/>
            <a:chExt cx="1296" cy="2832"/>
          </a:xfrm>
        </p:grpSpPr>
        <p:sp>
          <p:nvSpPr>
            <p:cNvPr id="52231" name="Oval 24"/>
            <p:cNvSpPr>
              <a:spLocks noChangeArrowheads="1"/>
            </p:cNvSpPr>
            <p:nvPr/>
          </p:nvSpPr>
          <p:spPr bwMode="auto">
            <a:xfrm>
              <a:off x="4128" y="168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000</a:t>
              </a:r>
            </a:p>
          </p:txBody>
        </p:sp>
        <p:sp>
          <p:nvSpPr>
            <p:cNvPr id="52232" name="Oval 25"/>
            <p:cNvSpPr>
              <a:spLocks noChangeArrowheads="1"/>
            </p:cNvSpPr>
            <p:nvPr/>
          </p:nvSpPr>
          <p:spPr bwMode="auto">
            <a:xfrm>
              <a:off x="4128" y="2208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</a:t>
              </a:r>
            </a:p>
          </p:txBody>
        </p:sp>
        <p:sp>
          <p:nvSpPr>
            <p:cNvPr id="52233" name="Oval 26"/>
            <p:cNvSpPr>
              <a:spLocks noChangeArrowheads="1"/>
            </p:cNvSpPr>
            <p:nvPr/>
          </p:nvSpPr>
          <p:spPr bwMode="auto">
            <a:xfrm>
              <a:off x="4128" y="273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101</a:t>
              </a:r>
            </a:p>
          </p:txBody>
        </p:sp>
        <p:sp>
          <p:nvSpPr>
            <p:cNvPr id="52234" name="Oval 27"/>
            <p:cNvSpPr>
              <a:spLocks noChangeArrowheads="1"/>
            </p:cNvSpPr>
            <p:nvPr/>
          </p:nvSpPr>
          <p:spPr bwMode="auto">
            <a:xfrm>
              <a:off x="4128" y="33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110</a:t>
              </a:r>
            </a:p>
          </p:txBody>
        </p:sp>
        <p:sp>
          <p:nvSpPr>
            <p:cNvPr id="52235" name="Oval 28"/>
            <p:cNvSpPr>
              <a:spLocks noChangeArrowheads="1"/>
            </p:cNvSpPr>
            <p:nvPr/>
          </p:nvSpPr>
          <p:spPr bwMode="auto">
            <a:xfrm>
              <a:off x="4128" y="38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111</a:t>
              </a:r>
            </a:p>
          </p:txBody>
        </p:sp>
        <p:sp>
          <p:nvSpPr>
            <p:cNvPr id="52236" name="Line 29"/>
            <p:cNvSpPr>
              <a:spLocks noChangeShapeType="1"/>
            </p:cNvSpPr>
            <p:nvPr/>
          </p:nvSpPr>
          <p:spPr bwMode="auto">
            <a:xfrm>
              <a:off x="436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Line 31"/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2240" name="AutoShape 33"/>
            <p:cNvCxnSpPr>
              <a:cxnSpLocks noChangeShapeType="1"/>
              <a:stCxn id="52235" idx="2"/>
              <a:endCxn id="52231" idx="2"/>
            </p:cNvCxnSpPr>
            <p:nvPr/>
          </p:nvCxnSpPr>
          <p:spPr bwMode="auto">
            <a:xfrm rot="10800000" flipH="1">
              <a:off x="4128" y="1824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1" name="AutoShape 34"/>
            <p:cNvCxnSpPr>
              <a:cxnSpLocks noChangeShapeType="1"/>
              <a:stCxn id="52231" idx="7"/>
              <a:endCxn id="52231" idx="1"/>
            </p:cNvCxnSpPr>
            <p:nvPr/>
          </p:nvCxnSpPr>
          <p:spPr bwMode="auto">
            <a:xfrm rot="-5400000" flipH="1" flipV="1">
              <a:off x="4367" y="1553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2242" name="Object 35"/>
            <p:cNvGraphicFramePr>
              <a:graphicFrameLocks noChangeAspect="1"/>
            </p:cNvGraphicFramePr>
            <p:nvPr/>
          </p:nvGraphicFramePr>
          <p:xfrm>
            <a:off x="4176" y="1296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9" name="方程式" r:id="rId7" imgW="507780" imgH="215806" progId="Equation.3">
                    <p:embed/>
                  </p:oleObj>
                </mc:Choice>
                <mc:Fallback>
                  <p:oleObj name="方程式" r:id="rId7" imgW="507780" imgH="21580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3" name="Object 36"/>
            <p:cNvGraphicFramePr>
              <a:graphicFrameLocks noChangeAspect="1"/>
            </p:cNvGraphicFramePr>
            <p:nvPr/>
          </p:nvGraphicFramePr>
          <p:xfrm>
            <a:off x="4416" y="1968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0" name="方程式" r:id="rId8" imgW="507780" imgH="177723" progId="Equation.3">
                    <p:embed/>
                  </p:oleObj>
                </mc:Choice>
                <mc:Fallback>
                  <p:oleObj name="方程式" r:id="rId8" imgW="507780" imgH="17772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4" name="Text Box 37"/>
            <p:cNvSpPr txBox="1">
              <a:spLocks noChangeArrowheads="1"/>
            </p:cNvSpPr>
            <p:nvPr/>
          </p:nvSpPr>
          <p:spPr bwMode="auto">
            <a:xfrm>
              <a:off x="4598" y="2247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S=100</a:t>
              </a:r>
            </a:p>
          </p:txBody>
        </p:sp>
        <p:sp>
          <p:nvSpPr>
            <p:cNvPr id="52245" name="Text Box 3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S=000</a:t>
              </a:r>
            </a:p>
          </p:txBody>
        </p:sp>
        <p:sp>
          <p:nvSpPr>
            <p:cNvPr id="52246" name="Text Box 39"/>
            <p:cNvSpPr txBox="1">
              <a:spLocks noChangeArrowheads="1"/>
            </p:cNvSpPr>
            <p:nvPr/>
          </p:nvSpPr>
          <p:spPr bwMode="auto">
            <a:xfrm>
              <a:off x="4608" y="2736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S=101</a:t>
              </a:r>
            </a:p>
          </p:txBody>
        </p:sp>
        <p:sp>
          <p:nvSpPr>
            <p:cNvPr id="52247" name="Text Box 40"/>
            <p:cNvSpPr txBox="1">
              <a:spLocks noChangeArrowheads="1"/>
            </p:cNvSpPr>
            <p:nvPr/>
          </p:nvSpPr>
          <p:spPr bwMode="auto">
            <a:xfrm>
              <a:off x="4608" y="3312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S=110</a:t>
              </a:r>
            </a:p>
          </p:txBody>
        </p:sp>
        <p:sp>
          <p:nvSpPr>
            <p:cNvPr id="52248" name="Text Box 41"/>
            <p:cNvSpPr txBox="1">
              <a:spLocks noChangeArrowheads="1"/>
            </p:cNvSpPr>
            <p:nvPr/>
          </p:nvSpPr>
          <p:spPr bwMode="auto">
            <a:xfrm>
              <a:off x="4608" y="3888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S=111</a:t>
              </a:r>
            </a:p>
          </p:txBody>
        </p:sp>
      </p:grpSp>
      <p:sp>
        <p:nvSpPr>
          <p:cNvPr id="52230" name="AutoShape 42"/>
          <p:cNvSpPr>
            <a:spLocks noChangeArrowheads="1"/>
          </p:cNvSpPr>
          <p:nvPr/>
        </p:nvSpPr>
        <p:spPr bwMode="auto">
          <a:xfrm>
            <a:off x="4114800" y="5105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Standard method to realize a state diagram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1579563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477000" y="3505200"/>
            <a:ext cx="2235200" cy="3048000"/>
            <a:chOff x="1728" y="1392"/>
            <a:chExt cx="1408" cy="1920"/>
          </a:xfrm>
        </p:grpSpPr>
        <p:grpSp>
          <p:nvGrpSpPr>
            <p:cNvPr id="53264" name="Group 5"/>
            <p:cNvGrpSpPr>
              <a:grpSpLocks/>
            </p:cNvGrpSpPr>
            <p:nvPr/>
          </p:nvGrpSpPr>
          <p:grpSpPr bwMode="auto">
            <a:xfrm>
              <a:off x="1824" y="1728"/>
              <a:ext cx="1296" cy="240"/>
              <a:chOff x="1680" y="2064"/>
              <a:chExt cx="1296" cy="240"/>
            </a:xfrm>
          </p:grpSpPr>
          <p:sp>
            <p:nvSpPr>
              <p:cNvPr id="53290" name="Rectangle 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0XX</a:t>
                </a:r>
              </a:p>
            </p:txBody>
          </p:sp>
          <p:sp>
            <p:nvSpPr>
              <p:cNvPr id="53291" name="Rectangle 7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3292" name="Rectangle 8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</a:t>
                </a:r>
              </a:p>
            </p:txBody>
          </p:sp>
        </p:grpSp>
        <p:grpSp>
          <p:nvGrpSpPr>
            <p:cNvPr id="53265" name="Group 9"/>
            <p:cNvGrpSpPr>
              <a:grpSpLocks/>
            </p:cNvGrpSpPr>
            <p:nvPr/>
          </p:nvGrpSpPr>
          <p:grpSpPr bwMode="auto">
            <a:xfrm>
              <a:off x="1824" y="1968"/>
              <a:ext cx="1296" cy="240"/>
              <a:chOff x="1680" y="2064"/>
              <a:chExt cx="1296" cy="240"/>
            </a:xfrm>
          </p:grpSpPr>
          <p:sp>
            <p:nvSpPr>
              <p:cNvPr id="53287" name="Rectangle 10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0XX</a:t>
                </a:r>
              </a:p>
            </p:txBody>
          </p:sp>
          <p:sp>
            <p:nvSpPr>
              <p:cNvPr id="53288" name="Rectangle 11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3289" name="Rectangle 12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100</a:t>
                </a:r>
              </a:p>
            </p:txBody>
          </p:sp>
        </p:grpSp>
        <p:grpSp>
          <p:nvGrpSpPr>
            <p:cNvPr id="53266" name="Group 13"/>
            <p:cNvGrpSpPr>
              <a:grpSpLocks/>
            </p:cNvGrpSpPr>
            <p:nvPr/>
          </p:nvGrpSpPr>
          <p:grpSpPr bwMode="auto">
            <a:xfrm>
              <a:off x="1824" y="2208"/>
              <a:ext cx="1296" cy="240"/>
              <a:chOff x="1680" y="2064"/>
              <a:chExt cx="1296" cy="240"/>
            </a:xfrm>
          </p:grpSpPr>
          <p:sp>
            <p:nvSpPr>
              <p:cNvPr id="53284" name="Rectangle 14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100</a:t>
                </a:r>
              </a:p>
            </p:txBody>
          </p:sp>
          <p:sp>
            <p:nvSpPr>
              <p:cNvPr id="53285" name="Rectangle 15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</a:t>
                </a:r>
              </a:p>
            </p:txBody>
          </p:sp>
        </p:grpSp>
        <p:grpSp>
          <p:nvGrpSpPr>
            <p:cNvPr id="53267" name="Group 17"/>
            <p:cNvGrpSpPr>
              <a:grpSpLocks/>
            </p:cNvGrpSpPr>
            <p:nvPr/>
          </p:nvGrpSpPr>
          <p:grpSpPr bwMode="auto">
            <a:xfrm>
              <a:off x="1824" y="2448"/>
              <a:ext cx="1296" cy="240"/>
              <a:chOff x="1680" y="2064"/>
              <a:chExt cx="1296" cy="240"/>
            </a:xfrm>
          </p:grpSpPr>
          <p:sp>
            <p:nvSpPr>
              <p:cNvPr id="53281" name="Rectangle 18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</a:t>
                </a:r>
              </a:p>
            </p:txBody>
          </p:sp>
          <p:sp>
            <p:nvSpPr>
              <p:cNvPr id="53282" name="Rectangle 19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53283" name="Rectangle 20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</a:t>
                </a:r>
              </a:p>
            </p:txBody>
          </p:sp>
        </p:grpSp>
        <p:grpSp>
          <p:nvGrpSpPr>
            <p:cNvPr id="53268" name="Group 21"/>
            <p:cNvGrpSpPr>
              <a:grpSpLocks/>
            </p:cNvGrpSpPr>
            <p:nvPr/>
          </p:nvGrpSpPr>
          <p:grpSpPr bwMode="auto">
            <a:xfrm>
              <a:off x="1824" y="2688"/>
              <a:ext cx="1296" cy="240"/>
              <a:chOff x="1680" y="2064"/>
              <a:chExt cx="1296" cy="240"/>
            </a:xfrm>
          </p:grpSpPr>
          <p:sp>
            <p:nvSpPr>
              <p:cNvPr id="53278" name="Rectangle 2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</a:t>
                </a:r>
              </a:p>
            </p:txBody>
          </p:sp>
          <p:sp>
            <p:nvSpPr>
              <p:cNvPr id="53279" name="Rectangle 23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53280" name="Rectangle 24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</a:t>
                </a:r>
              </a:p>
            </p:txBody>
          </p:sp>
        </p:grpSp>
        <p:grpSp>
          <p:nvGrpSpPr>
            <p:cNvPr id="53269" name="Group 25"/>
            <p:cNvGrpSpPr>
              <a:grpSpLocks/>
            </p:cNvGrpSpPr>
            <p:nvPr/>
          </p:nvGrpSpPr>
          <p:grpSpPr bwMode="auto">
            <a:xfrm>
              <a:off x="1824" y="2928"/>
              <a:ext cx="1296" cy="240"/>
              <a:chOff x="1680" y="2064"/>
              <a:chExt cx="1296" cy="240"/>
            </a:xfrm>
          </p:grpSpPr>
          <p:sp>
            <p:nvSpPr>
              <p:cNvPr id="53275" name="Rectangle 2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</a:t>
                </a:r>
              </a:p>
            </p:txBody>
          </p:sp>
          <p:sp>
            <p:nvSpPr>
              <p:cNvPr id="53276" name="Rectangle 27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53277" name="Rectangle 28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</a:t>
                </a:r>
              </a:p>
            </p:txBody>
          </p:sp>
        </p:grpSp>
        <p:sp>
          <p:nvSpPr>
            <p:cNvPr id="53270" name="Line 29"/>
            <p:cNvSpPr>
              <a:spLocks noChangeShapeType="1"/>
            </p:cNvSpPr>
            <p:nvPr/>
          </p:nvSpPr>
          <p:spPr bwMode="auto">
            <a:xfrm>
              <a:off x="1776" y="168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1" name="Line 30"/>
            <p:cNvSpPr>
              <a:spLocks noChangeShapeType="1"/>
            </p:cNvSpPr>
            <p:nvPr/>
          </p:nvSpPr>
          <p:spPr bwMode="auto">
            <a:xfrm>
              <a:off x="2592" y="139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2" name="Text Box 31"/>
            <p:cNvSpPr txBox="1">
              <a:spLocks noChangeArrowheads="1"/>
            </p:cNvSpPr>
            <p:nvPr/>
          </p:nvSpPr>
          <p:spPr bwMode="auto">
            <a:xfrm>
              <a:off x="1728" y="1440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S[2:0]</a:t>
              </a:r>
            </a:p>
          </p:txBody>
        </p:sp>
        <p:sp>
          <p:nvSpPr>
            <p:cNvPr id="53273" name="Text Box 32"/>
            <p:cNvSpPr txBox="1">
              <a:spLocks noChangeArrowheads="1"/>
            </p:cNvSpPr>
            <p:nvPr/>
          </p:nvSpPr>
          <p:spPr bwMode="auto">
            <a:xfrm>
              <a:off x="2160" y="1440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53274" name="Text Box 33"/>
            <p:cNvSpPr txBox="1">
              <a:spLocks noChangeArrowheads="1"/>
            </p:cNvSpPr>
            <p:nvPr/>
          </p:nvSpPr>
          <p:spPr bwMode="auto">
            <a:xfrm>
              <a:off x="2678" y="1431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D[2:0]</a:t>
              </a:r>
            </a:p>
          </p:txBody>
        </p:sp>
      </p:grpSp>
      <p:grpSp>
        <p:nvGrpSpPr>
          <p:cNvPr id="53253" name="Group 34"/>
          <p:cNvGrpSpPr>
            <a:grpSpLocks/>
          </p:cNvGrpSpPr>
          <p:nvPr/>
        </p:nvGrpSpPr>
        <p:grpSpPr bwMode="auto">
          <a:xfrm>
            <a:off x="2057400" y="1981200"/>
            <a:ext cx="4495800" cy="2952750"/>
            <a:chOff x="2592" y="528"/>
            <a:chExt cx="2832" cy="1860"/>
          </a:xfrm>
        </p:grpSpPr>
        <p:sp>
          <p:nvSpPr>
            <p:cNvPr id="53255" name="Rectangle 35"/>
            <p:cNvSpPr>
              <a:spLocks noChangeArrowheads="1"/>
            </p:cNvSpPr>
            <p:nvPr/>
          </p:nvSpPr>
          <p:spPr bwMode="auto">
            <a:xfrm>
              <a:off x="4464" y="960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S[2:0]</a:t>
              </a:r>
            </a:p>
          </p:txBody>
        </p:sp>
        <p:sp>
          <p:nvSpPr>
            <p:cNvPr id="53256" name="AutoShape 36"/>
            <p:cNvSpPr>
              <a:spLocks noChangeArrowheads="1"/>
            </p:cNvSpPr>
            <p:nvPr/>
          </p:nvSpPr>
          <p:spPr bwMode="auto">
            <a:xfrm>
              <a:off x="3142" y="52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53257" name="Line 37"/>
            <p:cNvSpPr>
              <a:spLocks noChangeShapeType="1"/>
            </p:cNvSpPr>
            <p:nvPr/>
          </p:nvSpPr>
          <p:spPr bwMode="auto">
            <a:xfrm>
              <a:off x="5232" y="120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8" name="Line 38"/>
            <p:cNvSpPr>
              <a:spLocks noChangeShapeType="1"/>
            </p:cNvSpPr>
            <p:nvPr/>
          </p:nvSpPr>
          <p:spPr bwMode="auto">
            <a:xfrm flipV="1">
              <a:off x="5424" y="8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9" name="Line 39"/>
            <p:cNvSpPr>
              <a:spLocks noChangeShapeType="1"/>
            </p:cNvSpPr>
            <p:nvPr/>
          </p:nvSpPr>
          <p:spPr bwMode="auto">
            <a:xfrm flipH="1">
              <a:off x="4032" y="8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Line 40"/>
            <p:cNvSpPr>
              <a:spLocks noChangeShapeType="1"/>
            </p:cNvSpPr>
            <p:nvPr/>
          </p:nvSpPr>
          <p:spPr bwMode="auto">
            <a:xfrm>
              <a:off x="4032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1" name="Line 41"/>
            <p:cNvSpPr>
              <a:spLocks noChangeShapeType="1"/>
            </p:cNvSpPr>
            <p:nvPr/>
          </p:nvSpPr>
          <p:spPr bwMode="auto">
            <a:xfrm>
              <a:off x="2824" y="184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2" name="Text Box 42"/>
            <p:cNvSpPr txBox="1">
              <a:spLocks noChangeArrowheads="1"/>
            </p:cNvSpPr>
            <p:nvPr/>
          </p:nvSpPr>
          <p:spPr bwMode="auto">
            <a:xfrm>
              <a:off x="2592" y="1584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53263" name="Text Box 43"/>
            <p:cNvSpPr txBox="1">
              <a:spLocks noChangeArrowheads="1"/>
            </p:cNvSpPr>
            <p:nvPr/>
          </p:nvSpPr>
          <p:spPr bwMode="auto">
            <a:xfrm>
              <a:off x="4032" y="1248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D[2:0]</a:t>
              </a:r>
            </a:p>
          </p:txBody>
        </p:sp>
      </p:grpSp>
      <p:sp>
        <p:nvSpPr>
          <p:cNvPr id="53254" name="Line 44"/>
          <p:cNvSpPr>
            <a:spLocks noChangeShapeType="1"/>
          </p:cNvSpPr>
          <p:nvPr/>
        </p:nvSpPr>
        <p:spPr bwMode="auto">
          <a:xfrm flipH="1" flipV="1">
            <a:off x="3733800" y="3886200"/>
            <a:ext cx="29718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tricks to implement the control unit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5562600" cy="27432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use a counter for S[1:0]</a:t>
            </a:r>
          </a:p>
          <a:p>
            <a:pPr marL="990600" lvl="1" indent="-533400" eaLnBrk="1" hangingPunct="1"/>
            <a:r>
              <a:rPr lang="en-US" altLang="zh-TW" sz="2400" smtClean="0"/>
              <a:t>be careful for the logic to set S[2]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use a counter for the whole state diagram</a:t>
            </a:r>
          </a:p>
          <a:p>
            <a:pPr marL="990600" lvl="1" indent="-533400" eaLnBrk="1" hangingPunct="1"/>
            <a:r>
              <a:rPr lang="en-US" altLang="zh-TW" sz="2400" smtClean="0"/>
              <a:t>be careful on the count-enable control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858000" y="1905000"/>
            <a:ext cx="2057400" cy="4495800"/>
            <a:chOff x="4128" y="1296"/>
            <a:chExt cx="1296" cy="2832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4128" y="168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011</a:t>
              </a:r>
            </a:p>
          </p:txBody>
        </p:sp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4128" y="2208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</a:t>
              </a:r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101</a:t>
              </a:r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4128" y="3312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110</a:t>
              </a:r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4128" y="384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111</a:t>
              </a: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36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4286" name="AutoShape 14"/>
            <p:cNvCxnSpPr>
              <a:cxnSpLocks noChangeShapeType="1"/>
              <a:stCxn id="54281" idx="2"/>
              <a:endCxn id="54277" idx="2"/>
            </p:cNvCxnSpPr>
            <p:nvPr/>
          </p:nvCxnSpPr>
          <p:spPr bwMode="auto">
            <a:xfrm rot="10800000" flipH="1">
              <a:off x="4128" y="1824"/>
              <a:ext cx="1" cy="2160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7" name="AutoShape 15"/>
            <p:cNvCxnSpPr>
              <a:cxnSpLocks noChangeShapeType="1"/>
              <a:stCxn id="54277" idx="7"/>
              <a:endCxn id="54277" idx="1"/>
            </p:cNvCxnSpPr>
            <p:nvPr/>
          </p:nvCxnSpPr>
          <p:spPr bwMode="auto">
            <a:xfrm rot="-5400000" flipH="1" flipV="1">
              <a:off x="4367" y="1553"/>
              <a:ext cx="1" cy="34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4288" name="Object 16"/>
            <p:cNvGraphicFramePr>
              <a:graphicFrameLocks noChangeAspect="1"/>
            </p:cNvGraphicFramePr>
            <p:nvPr/>
          </p:nvGraphicFramePr>
          <p:xfrm>
            <a:off x="4176" y="1296"/>
            <a:ext cx="38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方程式" r:id="rId3" imgW="507780" imgH="215806" progId="Equation.3">
                    <p:embed/>
                  </p:oleObj>
                </mc:Choice>
                <mc:Fallback>
                  <p:oleObj name="方程式" r:id="rId3" imgW="507780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38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4416" y="1968"/>
            <a:ext cx="100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方程式" r:id="rId5" imgW="507780" imgH="177723" progId="Equation.3">
                    <p:embed/>
                  </p:oleObj>
                </mc:Choice>
                <mc:Fallback>
                  <p:oleObj name="方程式" r:id="rId5" imgW="507780" imgH="1777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100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4598" y="2247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S=100</a:t>
              </a:r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4608" y="1680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S=011</a:t>
              </a: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4608" y="2736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S=101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4608" y="3312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S=110</a:t>
              </a:r>
            </a:p>
          </p:txBody>
        </p:sp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4608" y="3888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S=111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control unit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066800" y="1981200"/>
            <a:ext cx="5791200" cy="4038600"/>
            <a:chOff x="672" y="1248"/>
            <a:chExt cx="3648" cy="2544"/>
          </a:xfrm>
        </p:grpSpPr>
        <p:grpSp>
          <p:nvGrpSpPr>
            <p:cNvPr id="55314" name="Group 4"/>
            <p:cNvGrpSpPr>
              <a:grpSpLocks/>
            </p:cNvGrpSpPr>
            <p:nvPr/>
          </p:nvGrpSpPr>
          <p:grpSpPr bwMode="auto">
            <a:xfrm>
              <a:off x="2880" y="1248"/>
              <a:ext cx="767" cy="212"/>
              <a:chOff x="2832" y="1479"/>
              <a:chExt cx="767" cy="212"/>
            </a:xfrm>
          </p:grpSpPr>
          <p:sp>
            <p:nvSpPr>
              <p:cNvPr id="55353" name="Line 5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54" name="Text Box 6"/>
              <p:cNvSpPr txBox="1">
                <a:spLocks noChangeArrowheads="1"/>
              </p:cNvSpPr>
              <p:nvPr/>
            </p:nvSpPr>
            <p:spPr bwMode="auto">
              <a:xfrm>
                <a:off x="3254" y="1479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>
              <a:off x="120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5316" name="Group 8"/>
            <p:cNvGrpSpPr>
              <a:grpSpLocks/>
            </p:cNvGrpSpPr>
            <p:nvPr/>
          </p:nvGrpSpPr>
          <p:grpSpPr bwMode="auto">
            <a:xfrm>
              <a:off x="1440" y="1584"/>
              <a:ext cx="576" cy="192"/>
              <a:chOff x="1344" y="1920"/>
              <a:chExt cx="576" cy="192"/>
            </a:xfrm>
          </p:grpSpPr>
          <p:sp>
            <p:nvSpPr>
              <p:cNvPr id="55349" name="Line 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50" name="Line 1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51" name="Line 1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52" name="Line 1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5317" name="Group 13"/>
            <p:cNvGrpSpPr>
              <a:grpSpLocks/>
            </p:cNvGrpSpPr>
            <p:nvPr/>
          </p:nvGrpSpPr>
          <p:grpSpPr bwMode="auto">
            <a:xfrm>
              <a:off x="2016" y="1584"/>
              <a:ext cx="576" cy="192"/>
              <a:chOff x="1344" y="1920"/>
              <a:chExt cx="576" cy="192"/>
            </a:xfrm>
          </p:grpSpPr>
          <p:sp>
            <p:nvSpPr>
              <p:cNvPr id="55345" name="Line 14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6" name="Line 15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7" name="Line 16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8" name="Line 17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5318" name="Group 18"/>
            <p:cNvGrpSpPr>
              <a:grpSpLocks/>
            </p:cNvGrpSpPr>
            <p:nvPr/>
          </p:nvGrpSpPr>
          <p:grpSpPr bwMode="auto">
            <a:xfrm>
              <a:off x="2592" y="1584"/>
              <a:ext cx="576" cy="192"/>
              <a:chOff x="1344" y="1920"/>
              <a:chExt cx="576" cy="192"/>
            </a:xfrm>
          </p:grpSpPr>
          <p:sp>
            <p:nvSpPr>
              <p:cNvPr id="55341" name="Line 1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2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3" name="Line 2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4" name="Line 2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5319" name="Group 23"/>
            <p:cNvGrpSpPr>
              <a:grpSpLocks/>
            </p:cNvGrpSpPr>
            <p:nvPr/>
          </p:nvGrpSpPr>
          <p:grpSpPr bwMode="auto">
            <a:xfrm>
              <a:off x="3168" y="1584"/>
              <a:ext cx="576" cy="192"/>
              <a:chOff x="1344" y="1920"/>
              <a:chExt cx="576" cy="192"/>
            </a:xfrm>
          </p:grpSpPr>
          <p:sp>
            <p:nvSpPr>
              <p:cNvPr id="55337" name="Line 24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38" name="Line 25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39" name="Line 26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0" name="Line 27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5320" name="Group 28"/>
            <p:cNvGrpSpPr>
              <a:grpSpLocks/>
            </p:cNvGrpSpPr>
            <p:nvPr/>
          </p:nvGrpSpPr>
          <p:grpSpPr bwMode="auto">
            <a:xfrm>
              <a:off x="3744" y="1584"/>
              <a:ext cx="576" cy="192"/>
              <a:chOff x="1344" y="1920"/>
              <a:chExt cx="576" cy="192"/>
            </a:xfrm>
          </p:grpSpPr>
          <p:sp>
            <p:nvSpPr>
              <p:cNvPr id="55333" name="Line 29"/>
              <p:cNvSpPr>
                <a:spLocks noChangeShapeType="1"/>
              </p:cNvSpPr>
              <p:nvPr/>
            </p:nvSpPr>
            <p:spPr bwMode="auto">
              <a:xfrm flipV="1">
                <a:off x="134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34" name="Line 3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35" name="Line 31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36" name="Line 3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5321" name="Text Box 33"/>
            <p:cNvSpPr txBox="1">
              <a:spLocks noChangeArrowheads="1"/>
            </p:cNvSpPr>
            <p:nvPr/>
          </p:nvSpPr>
          <p:spPr bwMode="auto">
            <a:xfrm>
              <a:off x="758" y="18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5322" name="Text Box 34"/>
            <p:cNvSpPr txBox="1">
              <a:spLocks noChangeArrowheads="1"/>
            </p:cNvSpPr>
            <p:nvPr/>
          </p:nvSpPr>
          <p:spPr bwMode="auto">
            <a:xfrm>
              <a:off x="758" y="215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5323" name="Text Box 35"/>
            <p:cNvSpPr txBox="1">
              <a:spLocks noChangeArrowheads="1"/>
            </p:cNvSpPr>
            <p:nvPr/>
          </p:nvSpPr>
          <p:spPr bwMode="auto">
            <a:xfrm>
              <a:off x="758" y="243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5324" name="Text Box 36"/>
            <p:cNvSpPr txBox="1">
              <a:spLocks noChangeArrowheads="1"/>
            </p:cNvSpPr>
            <p:nvPr/>
          </p:nvSpPr>
          <p:spPr bwMode="auto">
            <a:xfrm>
              <a:off x="758" y="27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55325" name="Text Box 37"/>
            <p:cNvSpPr txBox="1">
              <a:spLocks noChangeArrowheads="1"/>
            </p:cNvSpPr>
            <p:nvPr/>
          </p:nvSpPr>
          <p:spPr bwMode="auto">
            <a:xfrm>
              <a:off x="768" y="326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55326" name="Text Box 38"/>
            <p:cNvSpPr txBox="1">
              <a:spLocks noChangeArrowheads="1"/>
            </p:cNvSpPr>
            <p:nvPr/>
          </p:nvSpPr>
          <p:spPr bwMode="auto">
            <a:xfrm>
              <a:off x="768" y="3553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55327" name="Line 39"/>
            <p:cNvSpPr>
              <a:spLocks noChangeShapeType="1"/>
            </p:cNvSpPr>
            <p:nvPr/>
          </p:nvSpPr>
          <p:spPr bwMode="auto">
            <a:xfrm>
              <a:off x="1440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8" name="Line 40"/>
            <p:cNvSpPr>
              <a:spLocks noChangeShapeType="1"/>
            </p:cNvSpPr>
            <p:nvPr/>
          </p:nvSpPr>
          <p:spPr bwMode="auto">
            <a:xfrm>
              <a:off x="201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9" name="Line 41"/>
            <p:cNvSpPr>
              <a:spLocks noChangeShapeType="1"/>
            </p:cNvSpPr>
            <p:nvPr/>
          </p:nvSpPr>
          <p:spPr bwMode="auto">
            <a:xfrm>
              <a:off x="2592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Line 42"/>
            <p:cNvSpPr>
              <a:spLocks noChangeShapeType="1"/>
            </p:cNvSpPr>
            <p:nvPr/>
          </p:nvSpPr>
          <p:spPr bwMode="auto">
            <a:xfrm>
              <a:off x="3168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1" name="Line 43"/>
            <p:cNvSpPr>
              <a:spLocks noChangeShapeType="1"/>
            </p:cNvSpPr>
            <p:nvPr/>
          </p:nvSpPr>
          <p:spPr bwMode="auto">
            <a:xfrm>
              <a:off x="3744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Text Box 44"/>
            <p:cNvSpPr txBox="1">
              <a:spLocks noChangeArrowheads="1"/>
            </p:cNvSpPr>
            <p:nvPr/>
          </p:nvSpPr>
          <p:spPr bwMode="auto">
            <a:xfrm>
              <a:off x="672" y="297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</p:grpSp>
      <p:sp>
        <p:nvSpPr>
          <p:cNvPr id="55300" name="AutoShape 45"/>
          <p:cNvSpPr>
            <a:spLocks noChangeArrowheads="1"/>
          </p:cNvSpPr>
          <p:nvPr/>
        </p:nvSpPr>
        <p:spPr bwMode="auto">
          <a:xfrm>
            <a:off x="2286000" y="2971800"/>
            <a:ext cx="46482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55301" name="AutoShape 46"/>
          <p:cNvSpPr>
            <a:spLocks noChangeArrowheads="1"/>
          </p:cNvSpPr>
          <p:nvPr/>
        </p:nvSpPr>
        <p:spPr bwMode="auto">
          <a:xfrm>
            <a:off x="2286000" y="3429000"/>
            <a:ext cx="46482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0100</a:t>
            </a:r>
          </a:p>
        </p:txBody>
      </p:sp>
      <p:sp>
        <p:nvSpPr>
          <p:cNvPr id="55302" name="AutoShape 47"/>
          <p:cNvSpPr>
            <a:spLocks noChangeArrowheads="1"/>
          </p:cNvSpPr>
          <p:nvPr/>
        </p:nvSpPr>
        <p:spPr bwMode="auto">
          <a:xfrm>
            <a:off x="2286000" y="3886200"/>
            <a:ext cx="46482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0010</a:t>
            </a:r>
          </a:p>
        </p:txBody>
      </p:sp>
      <p:sp>
        <p:nvSpPr>
          <p:cNvPr id="55303" name="AutoShape 48"/>
          <p:cNvSpPr>
            <a:spLocks noChangeArrowheads="1"/>
          </p:cNvSpPr>
          <p:nvPr/>
        </p:nvSpPr>
        <p:spPr bwMode="auto">
          <a:xfrm>
            <a:off x="2286000" y="4343400"/>
            <a:ext cx="46482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0001</a:t>
            </a:r>
          </a:p>
        </p:txBody>
      </p:sp>
      <p:sp>
        <p:nvSpPr>
          <p:cNvPr id="55304" name="AutoShape 49"/>
          <p:cNvSpPr>
            <a:spLocks noChangeArrowheads="1"/>
          </p:cNvSpPr>
          <p:nvPr/>
        </p:nvSpPr>
        <p:spPr bwMode="auto">
          <a:xfrm>
            <a:off x="2286000" y="47244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Step 0</a:t>
            </a:r>
          </a:p>
        </p:txBody>
      </p:sp>
      <p:sp>
        <p:nvSpPr>
          <p:cNvPr id="55305" name="AutoShape 50"/>
          <p:cNvSpPr>
            <a:spLocks noChangeArrowheads="1"/>
          </p:cNvSpPr>
          <p:nvPr/>
        </p:nvSpPr>
        <p:spPr bwMode="auto">
          <a:xfrm>
            <a:off x="3200400" y="47244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Step 1</a:t>
            </a:r>
          </a:p>
        </p:txBody>
      </p:sp>
      <p:sp>
        <p:nvSpPr>
          <p:cNvPr id="55306" name="AutoShape 51"/>
          <p:cNvSpPr>
            <a:spLocks noChangeArrowheads="1"/>
          </p:cNvSpPr>
          <p:nvPr/>
        </p:nvSpPr>
        <p:spPr bwMode="auto">
          <a:xfrm>
            <a:off x="4114800" y="47244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Step 2</a:t>
            </a:r>
          </a:p>
        </p:txBody>
      </p:sp>
      <p:sp>
        <p:nvSpPr>
          <p:cNvPr id="55307" name="AutoShape 52"/>
          <p:cNvSpPr>
            <a:spLocks noChangeArrowheads="1"/>
          </p:cNvSpPr>
          <p:nvPr/>
        </p:nvSpPr>
        <p:spPr bwMode="auto">
          <a:xfrm>
            <a:off x="5029200" y="47244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Step 3</a:t>
            </a:r>
          </a:p>
        </p:txBody>
      </p:sp>
      <p:sp>
        <p:nvSpPr>
          <p:cNvPr id="55308" name="AutoShape 53"/>
          <p:cNvSpPr>
            <a:spLocks noChangeArrowheads="1"/>
          </p:cNvSpPr>
          <p:nvPr/>
        </p:nvSpPr>
        <p:spPr bwMode="auto">
          <a:xfrm>
            <a:off x="5943600" y="47244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Stop</a:t>
            </a:r>
          </a:p>
        </p:txBody>
      </p:sp>
      <p:sp>
        <p:nvSpPr>
          <p:cNvPr id="55309" name="AutoShape 54"/>
          <p:cNvSpPr>
            <a:spLocks noChangeArrowheads="1"/>
          </p:cNvSpPr>
          <p:nvPr/>
        </p:nvSpPr>
        <p:spPr bwMode="auto">
          <a:xfrm>
            <a:off x="2286000" y="51816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55310" name="AutoShape 55"/>
          <p:cNvSpPr>
            <a:spLocks noChangeArrowheads="1"/>
          </p:cNvSpPr>
          <p:nvPr/>
        </p:nvSpPr>
        <p:spPr bwMode="auto">
          <a:xfrm>
            <a:off x="3200400" y="51816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101</a:t>
            </a:r>
          </a:p>
        </p:txBody>
      </p:sp>
      <p:sp>
        <p:nvSpPr>
          <p:cNvPr id="55311" name="AutoShape 56"/>
          <p:cNvSpPr>
            <a:spLocks noChangeArrowheads="1"/>
          </p:cNvSpPr>
          <p:nvPr/>
        </p:nvSpPr>
        <p:spPr bwMode="auto">
          <a:xfrm>
            <a:off x="4114800" y="51816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110</a:t>
            </a:r>
          </a:p>
        </p:txBody>
      </p:sp>
      <p:sp>
        <p:nvSpPr>
          <p:cNvPr id="55312" name="AutoShape 57"/>
          <p:cNvSpPr>
            <a:spLocks noChangeArrowheads="1"/>
          </p:cNvSpPr>
          <p:nvPr/>
        </p:nvSpPr>
        <p:spPr bwMode="auto">
          <a:xfrm>
            <a:off x="5029200" y="51816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111</a:t>
            </a:r>
          </a:p>
        </p:txBody>
      </p:sp>
      <p:sp>
        <p:nvSpPr>
          <p:cNvPr id="55313" name="AutoShape 58"/>
          <p:cNvSpPr>
            <a:spLocks noChangeArrowheads="1"/>
          </p:cNvSpPr>
          <p:nvPr/>
        </p:nvSpPr>
        <p:spPr bwMode="auto">
          <a:xfrm>
            <a:off x="5943600" y="5181600"/>
            <a:ext cx="9144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control unit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513263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13970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2940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hardware Q=A+B+C+D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whole circuit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53000"/>
            <a:ext cx="4191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39883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309938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533400" y="2209800"/>
            <a:ext cx="38100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4800600" y="1828800"/>
            <a:ext cx="3810000" cy="2895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743200" y="4724400"/>
            <a:ext cx="762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5334000" y="4800600"/>
            <a:ext cx="9906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circuit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066800" y="1981200"/>
            <a:ext cx="5867400" cy="4038600"/>
            <a:chOff x="672" y="1248"/>
            <a:chExt cx="3696" cy="2544"/>
          </a:xfrm>
        </p:grpSpPr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>
              <a:off x="672" y="1248"/>
              <a:ext cx="3648" cy="2544"/>
              <a:chOff x="672" y="1248"/>
              <a:chExt cx="3648" cy="2544"/>
            </a:xfrm>
          </p:grpSpPr>
          <p:grpSp>
            <p:nvGrpSpPr>
              <p:cNvPr id="59416" name="Group 5"/>
              <p:cNvGrpSpPr>
                <a:grpSpLocks/>
              </p:cNvGrpSpPr>
              <p:nvPr/>
            </p:nvGrpSpPr>
            <p:grpSpPr bwMode="auto">
              <a:xfrm>
                <a:off x="2880" y="1248"/>
                <a:ext cx="767" cy="212"/>
                <a:chOff x="2832" y="1479"/>
                <a:chExt cx="767" cy="212"/>
              </a:xfrm>
            </p:grpSpPr>
            <p:sp>
              <p:nvSpPr>
                <p:cNvPr id="59455" name="Line 6"/>
                <p:cNvSpPr>
                  <a:spLocks noChangeShapeType="1"/>
                </p:cNvSpPr>
                <p:nvPr/>
              </p:nvSpPr>
              <p:spPr bwMode="auto">
                <a:xfrm>
                  <a:off x="283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54" y="1479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time</a:t>
                  </a:r>
                </a:p>
              </p:txBody>
            </p:sp>
          </p:grpSp>
          <p:sp>
            <p:nvSpPr>
              <p:cNvPr id="59417" name="Line 8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9418" name="Group 9"/>
              <p:cNvGrpSpPr>
                <a:grpSpLocks/>
              </p:cNvGrpSpPr>
              <p:nvPr/>
            </p:nvGrpSpPr>
            <p:grpSpPr bwMode="auto">
              <a:xfrm>
                <a:off x="1440" y="1584"/>
                <a:ext cx="576" cy="192"/>
                <a:chOff x="1344" y="1920"/>
                <a:chExt cx="576" cy="192"/>
              </a:xfrm>
            </p:grpSpPr>
            <p:sp>
              <p:nvSpPr>
                <p:cNvPr id="5945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52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53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54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19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576" cy="192"/>
                <a:chOff x="1344" y="1920"/>
                <a:chExt cx="576" cy="192"/>
              </a:xfrm>
            </p:grpSpPr>
            <p:sp>
              <p:nvSpPr>
                <p:cNvPr id="5944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8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9" name="Line 1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50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0" name="Group 19"/>
              <p:cNvGrpSpPr>
                <a:grpSpLocks/>
              </p:cNvGrpSpPr>
              <p:nvPr/>
            </p:nvGrpSpPr>
            <p:grpSpPr bwMode="auto">
              <a:xfrm>
                <a:off x="2592" y="1584"/>
                <a:ext cx="576" cy="192"/>
                <a:chOff x="1344" y="1920"/>
                <a:chExt cx="576" cy="192"/>
              </a:xfrm>
            </p:grpSpPr>
            <p:sp>
              <p:nvSpPr>
                <p:cNvPr id="5944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4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5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6" name="Line 2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1" name="Group 24"/>
              <p:cNvGrpSpPr>
                <a:grpSpLocks/>
              </p:cNvGrpSpPr>
              <p:nvPr/>
            </p:nvGrpSpPr>
            <p:grpSpPr bwMode="auto">
              <a:xfrm>
                <a:off x="3168" y="1584"/>
                <a:ext cx="576" cy="192"/>
                <a:chOff x="1344" y="1920"/>
                <a:chExt cx="576" cy="192"/>
              </a:xfrm>
            </p:grpSpPr>
            <p:sp>
              <p:nvSpPr>
                <p:cNvPr id="5943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0" name="Line 2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1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42" name="Line 2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2" name="Group 29"/>
              <p:cNvGrpSpPr>
                <a:grpSpLocks/>
              </p:cNvGrpSpPr>
              <p:nvPr/>
            </p:nvGrpSpPr>
            <p:grpSpPr bwMode="auto">
              <a:xfrm>
                <a:off x="3744" y="1584"/>
                <a:ext cx="576" cy="192"/>
                <a:chOff x="1344" y="1920"/>
                <a:chExt cx="576" cy="192"/>
              </a:xfrm>
            </p:grpSpPr>
            <p:sp>
              <p:nvSpPr>
                <p:cNvPr id="5943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6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7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8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9423" name="Text Box 34"/>
              <p:cNvSpPr txBox="1">
                <a:spLocks noChangeArrowheads="1"/>
              </p:cNvSpPr>
              <p:nvPr/>
            </p:nvSpPr>
            <p:spPr bwMode="auto">
              <a:xfrm>
                <a:off x="758" y="186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59424" name="Text Box 35"/>
              <p:cNvSpPr txBox="1">
                <a:spLocks noChangeArrowheads="1"/>
              </p:cNvSpPr>
              <p:nvPr/>
            </p:nvSpPr>
            <p:spPr bwMode="auto">
              <a:xfrm>
                <a:off x="758" y="2151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59425" name="Text Box 36"/>
              <p:cNvSpPr txBox="1">
                <a:spLocks noChangeArrowheads="1"/>
              </p:cNvSpPr>
              <p:nvPr/>
            </p:nvSpPr>
            <p:spPr bwMode="auto">
              <a:xfrm>
                <a:off x="758" y="24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59426" name="Text Box 37"/>
              <p:cNvSpPr txBox="1">
                <a:spLocks noChangeArrowheads="1"/>
              </p:cNvSpPr>
              <p:nvPr/>
            </p:nvSpPr>
            <p:spPr bwMode="auto">
              <a:xfrm>
                <a:off x="758" y="272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59427" name="Text Box 38"/>
              <p:cNvSpPr txBox="1">
                <a:spLocks noChangeArrowheads="1"/>
              </p:cNvSpPr>
              <p:nvPr/>
            </p:nvSpPr>
            <p:spPr bwMode="auto">
              <a:xfrm>
                <a:off x="768" y="32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59428" name="Text Box 39"/>
              <p:cNvSpPr txBox="1">
                <a:spLocks noChangeArrowheads="1"/>
              </p:cNvSpPr>
              <p:nvPr/>
            </p:nvSpPr>
            <p:spPr bwMode="auto">
              <a:xfrm>
                <a:off x="768" y="355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Q</a:t>
                </a:r>
              </a:p>
            </p:txBody>
          </p:sp>
          <p:sp>
            <p:nvSpPr>
              <p:cNvPr id="59429" name="Line 40"/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0" name="Line 41"/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1" name="Line 4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2" name="Line 43"/>
              <p:cNvSpPr>
                <a:spLocks noChangeShapeType="1"/>
              </p:cNvSpPr>
              <p:nvPr/>
            </p:nvSpPr>
            <p:spPr bwMode="auto">
              <a:xfrm>
                <a:off x="3168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3" name="Line 44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4" name="Text Box 45"/>
              <p:cNvSpPr txBox="1">
                <a:spLocks noChangeArrowheads="1"/>
              </p:cNvSpPr>
              <p:nvPr/>
            </p:nvSpPr>
            <p:spPr bwMode="auto">
              <a:xfrm>
                <a:off x="672" y="29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state</a:t>
                </a:r>
              </a:p>
            </p:txBody>
          </p:sp>
        </p:grpSp>
        <p:sp>
          <p:nvSpPr>
            <p:cNvPr id="59397" name="AutoShape 46"/>
            <p:cNvSpPr>
              <a:spLocks noChangeArrowheads="1"/>
            </p:cNvSpPr>
            <p:nvPr/>
          </p:nvSpPr>
          <p:spPr bwMode="auto">
            <a:xfrm>
              <a:off x="1440" y="1872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59398" name="AutoShape 47"/>
            <p:cNvSpPr>
              <a:spLocks noChangeArrowheads="1"/>
            </p:cNvSpPr>
            <p:nvPr/>
          </p:nvSpPr>
          <p:spPr bwMode="auto">
            <a:xfrm>
              <a:off x="1440" y="2160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</a:t>
              </a:r>
            </a:p>
          </p:txBody>
        </p:sp>
        <p:sp>
          <p:nvSpPr>
            <p:cNvPr id="59399" name="AutoShape 48"/>
            <p:cNvSpPr>
              <a:spLocks noChangeArrowheads="1"/>
            </p:cNvSpPr>
            <p:nvPr/>
          </p:nvSpPr>
          <p:spPr bwMode="auto">
            <a:xfrm>
              <a:off x="1440" y="2448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0010</a:t>
              </a:r>
            </a:p>
          </p:txBody>
        </p:sp>
        <p:sp>
          <p:nvSpPr>
            <p:cNvPr id="59400" name="AutoShape 49"/>
            <p:cNvSpPr>
              <a:spLocks noChangeArrowheads="1"/>
            </p:cNvSpPr>
            <p:nvPr/>
          </p:nvSpPr>
          <p:spPr bwMode="auto">
            <a:xfrm>
              <a:off x="1440" y="2736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59401" name="AutoShape 50"/>
            <p:cNvSpPr>
              <a:spLocks noChangeArrowheads="1"/>
            </p:cNvSpPr>
            <p:nvPr/>
          </p:nvSpPr>
          <p:spPr bwMode="auto">
            <a:xfrm>
              <a:off x="1440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0</a:t>
              </a:r>
            </a:p>
          </p:txBody>
        </p:sp>
        <p:sp>
          <p:nvSpPr>
            <p:cNvPr id="59402" name="AutoShape 51"/>
            <p:cNvSpPr>
              <a:spLocks noChangeArrowheads="1"/>
            </p:cNvSpPr>
            <p:nvPr/>
          </p:nvSpPr>
          <p:spPr bwMode="auto">
            <a:xfrm>
              <a:off x="2016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1</a:t>
              </a:r>
            </a:p>
          </p:txBody>
        </p:sp>
        <p:sp>
          <p:nvSpPr>
            <p:cNvPr id="59403" name="AutoShape 52"/>
            <p:cNvSpPr>
              <a:spLocks noChangeArrowheads="1"/>
            </p:cNvSpPr>
            <p:nvPr/>
          </p:nvSpPr>
          <p:spPr bwMode="auto">
            <a:xfrm>
              <a:off x="2592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2</a:t>
              </a:r>
            </a:p>
          </p:txBody>
        </p:sp>
        <p:sp>
          <p:nvSpPr>
            <p:cNvPr id="59404" name="AutoShape 53"/>
            <p:cNvSpPr>
              <a:spLocks noChangeArrowheads="1"/>
            </p:cNvSpPr>
            <p:nvPr/>
          </p:nvSpPr>
          <p:spPr bwMode="auto">
            <a:xfrm>
              <a:off x="3168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3</a:t>
              </a:r>
            </a:p>
          </p:txBody>
        </p:sp>
        <p:sp>
          <p:nvSpPr>
            <p:cNvPr id="59405" name="AutoShape 54"/>
            <p:cNvSpPr>
              <a:spLocks noChangeArrowheads="1"/>
            </p:cNvSpPr>
            <p:nvPr/>
          </p:nvSpPr>
          <p:spPr bwMode="auto">
            <a:xfrm>
              <a:off x="3744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sp>
          <p:nvSpPr>
            <p:cNvPr id="59406" name="AutoShape 55"/>
            <p:cNvSpPr>
              <a:spLocks noChangeArrowheads="1"/>
            </p:cNvSpPr>
            <p:nvPr/>
          </p:nvSpPr>
          <p:spPr bwMode="auto">
            <a:xfrm>
              <a:off x="1440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59407" name="AutoShape 56"/>
            <p:cNvSpPr>
              <a:spLocks noChangeArrowheads="1"/>
            </p:cNvSpPr>
            <p:nvPr/>
          </p:nvSpPr>
          <p:spPr bwMode="auto">
            <a:xfrm>
              <a:off x="2016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59408" name="AutoShape 57"/>
            <p:cNvSpPr>
              <a:spLocks noChangeArrowheads="1"/>
            </p:cNvSpPr>
            <p:nvPr/>
          </p:nvSpPr>
          <p:spPr bwMode="auto">
            <a:xfrm>
              <a:off x="2592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</a:t>
              </a:r>
            </a:p>
          </p:txBody>
        </p:sp>
        <p:sp>
          <p:nvSpPr>
            <p:cNvPr id="59409" name="AutoShape 58"/>
            <p:cNvSpPr>
              <a:spLocks noChangeArrowheads="1"/>
            </p:cNvSpPr>
            <p:nvPr/>
          </p:nvSpPr>
          <p:spPr bwMode="auto">
            <a:xfrm>
              <a:off x="3168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</a:t>
              </a:r>
            </a:p>
          </p:txBody>
        </p:sp>
        <p:sp>
          <p:nvSpPr>
            <p:cNvPr id="59410" name="AutoShape 59"/>
            <p:cNvSpPr>
              <a:spLocks noChangeArrowheads="1"/>
            </p:cNvSpPr>
            <p:nvPr/>
          </p:nvSpPr>
          <p:spPr bwMode="auto">
            <a:xfrm>
              <a:off x="3744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</a:t>
              </a:r>
            </a:p>
          </p:txBody>
        </p:sp>
        <p:sp>
          <p:nvSpPr>
            <p:cNvPr id="59411" name="AutoShape 60"/>
            <p:cNvSpPr>
              <a:spLocks noChangeArrowheads="1"/>
            </p:cNvSpPr>
            <p:nvPr/>
          </p:nvSpPr>
          <p:spPr bwMode="auto">
            <a:xfrm>
              <a:off x="1440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59412" name="AutoShape 61"/>
            <p:cNvSpPr>
              <a:spLocks noChangeArrowheads="1"/>
            </p:cNvSpPr>
            <p:nvPr/>
          </p:nvSpPr>
          <p:spPr bwMode="auto">
            <a:xfrm>
              <a:off x="2016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59413" name="AutoShape 62"/>
            <p:cNvSpPr>
              <a:spLocks noChangeArrowheads="1"/>
            </p:cNvSpPr>
            <p:nvPr/>
          </p:nvSpPr>
          <p:spPr bwMode="auto">
            <a:xfrm>
              <a:off x="2592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1100</a:t>
              </a:r>
            </a:p>
          </p:txBody>
        </p:sp>
        <p:sp>
          <p:nvSpPr>
            <p:cNvPr id="59414" name="AutoShape 63"/>
            <p:cNvSpPr>
              <a:spLocks noChangeArrowheads="1"/>
            </p:cNvSpPr>
            <p:nvPr/>
          </p:nvSpPr>
          <p:spPr bwMode="auto">
            <a:xfrm>
              <a:off x="3168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1110</a:t>
              </a:r>
            </a:p>
          </p:txBody>
        </p:sp>
        <p:sp>
          <p:nvSpPr>
            <p:cNvPr id="59415" name="AutoShape 64"/>
            <p:cNvSpPr>
              <a:spLocks noChangeArrowheads="1"/>
            </p:cNvSpPr>
            <p:nvPr/>
          </p:nvSpPr>
          <p:spPr bwMode="auto">
            <a:xfrm>
              <a:off x="3744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1111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circuit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066800" y="1981200"/>
            <a:ext cx="5867400" cy="4038600"/>
            <a:chOff x="672" y="1248"/>
            <a:chExt cx="3696" cy="2544"/>
          </a:xfrm>
        </p:grpSpPr>
        <p:grpSp>
          <p:nvGrpSpPr>
            <p:cNvPr id="60422" name="Group 4"/>
            <p:cNvGrpSpPr>
              <a:grpSpLocks/>
            </p:cNvGrpSpPr>
            <p:nvPr/>
          </p:nvGrpSpPr>
          <p:grpSpPr bwMode="auto">
            <a:xfrm>
              <a:off x="672" y="1248"/>
              <a:ext cx="3648" cy="2544"/>
              <a:chOff x="672" y="1248"/>
              <a:chExt cx="3648" cy="2544"/>
            </a:xfrm>
          </p:grpSpPr>
          <p:grpSp>
            <p:nvGrpSpPr>
              <p:cNvPr id="60442" name="Group 5"/>
              <p:cNvGrpSpPr>
                <a:grpSpLocks/>
              </p:cNvGrpSpPr>
              <p:nvPr/>
            </p:nvGrpSpPr>
            <p:grpSpPr bwMode="auto">
              <a:xfrm>
                <a:off x="2880" y="1248"/>
                <a:ext cx="767" cy="212"/>
                <a:chOff x="2832" y="1479"/>
                <a:chExt cx="767" cy="212"/>
              </a:xfrm>
            </p:grpSpPr>
            <p:sp>
              <p:nvSpPr>
                <p:cNvPr id="60481" name="Line 6"/>
                <p:cNvSpPr>
                  <a:spLocks noChangeShapeType="1"/>
                </p:cNvSpPr>
                <p:nvPr/>
              </p:nvSpPr>
              <p:spPr bwMode="auto">
                <a:xfrm>
                  <a:off x="283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8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54" y="1479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time</a:t>
                  </a:r>
                </a:p>
              </p:txBody>
            </p:sp>
          </p:grpSp>
          <p:sp>
            <p:nvSpPr>
              <p:cNvPr id="60443" name="Line 8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44" name="Group 9"/>
              <p:cNvGrpSpPr>
                <a:grpSpLocks/>
              </p:cNvGrpSpPr>
              <p:nvPr/>
            </p:nvGrpSpPr>
            <p:grpSpPr bwMode="auto">
              <a:xfrm>
                <a:off x="1440" y="1584"/>
                <a:ext cx="576" cy="192"/>
                <a:chOff x="1344" y="1920"/>
                <a:chExt cx="576" cy="192"/>
              </a:xfrm>
            </p:grpSpPr>
            <p:sp>
              <p:nvSpPr>
                <p:cNvPr id="6047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8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9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80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45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576" cy="192"/>
                <a:chOff x="1344" y="1920"/>
                <a:chExt cx="576" cy="192"/>
              </a:xfrm>
            </p:grpSpPr>
            <p:sp>
              <p:nvSpPr>
                <p:cNvPr id="6047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4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5" name="Line 1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6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46" name="Group 19"/>
              <p:cNvGrpSpPr>
                <a:grpSpLocks/>
              </p:cNvGrpSpPr>
              <p:nvPr/>
            </p:nvGrpSpPr>
            <p:grpSpPr bwMode="auto">
              <a:xfrm>
                <a:off x="2592" y="1584"/>
                <a:ext cx="576" cy="192"/>
                <a:chOff x="1344" y="1920"/>
                <a:chExt cx="576" cy="192"/>
              </a:xfrm>
            </p:grpSpPr>
            <p:sp>
              <p:nvSpPr>
                <p:cNvPr id="604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0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1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72" name="Line 2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47" name="Group 24"/>
              <p:cNvGrpSpPr>
                <a:grpSpLocks/>
              </p:cNvGrpSpPr>
              <p:nvPr/>
            </p:nvGrpSpPr>
            <p:grpSpPr bwMode="auto">
              <a:xfrm>
                <a:off x="3168" y="1584"/>
                <a:ext cx="576" cy="192"/>
                <a:chOff x="1344" y="1920"/>
                <a:chExt cx="576" cy="192"/>
              </a:xfrm>
            </p:grpSpPr>
            <p:sp>
              <p:nvSpPr>
                <p:cNvPr id="6046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6" name="Line 2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7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8" name="Line 2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48" name="Group 29"/>
              <p:cNvGrpSpPr>
                <a:grpSpLocks/>
              </p:cNvGrpSpPr>
              <p:nvPr/>
            </p:nvGrpSpPr>
            <p:grpSpPr bwMode="auto">
              <a:xfrm>
                <a:off x="3744" y="1584"/>
                <a:ext cx="576" cy="192"/>
                <a:chOff x="1344" y="1920"/>
                <a:chExt cx="576" cy="192"/>
              </a:xfrm>
            </p:grpSpPr>
            <p:sp>
              <p:nvSpPr>
                <p:cNvPr id="6046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2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4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0449" name="Text Box 34"/>
              <p:cNvSpPr txBox="1">
                <a:spLocks noChangeArrowheads="1"/>
              </p:cNvSpPr>
              <p:nvPr/>
            </p:nvSpPr>
            <p:spPr bwMode="auto">
              <a:xfrm>
                <a:off x="758" y="186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0450" name="Text Box 35"/>
              <p:cNvSpPr txBox="1">
                <a:spLocks noChangeArrowheads="1"/>
              </p:cNvSpPr>
              <p:nvPr/>
            </p:nvSpPr>
            <p:spPr bwMode="auto">
              <a:xfrm>
                <a:off x="758" y="2151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0451" name="Text Box 36"/>
              <p:cNvSpPr txBox="1">
                <a:spLocks noChangeArrowheads="1"/>
              </p:cNvSpPr>
              <p:nvPr/>
            </p:nvSpPr>
            <p:spPr bwMode="auto">
              <a:xfrm>
                <a:off x="758" y="24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0452" name="Text Box 37"/>
              <p:cNvSpPr txBox="1">
                <a:spLocks noChangeArrowheads="1"/>
              </p:cNvSpPr>
              <p:nvPr/>
            </p:nvSpPr>
            <p:spPr bwMode="auto">
              <a:xfrm>
                <a:off x="758" y="272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0453" name="Text Box 38"/>
              <p:cNvSpPr txBox="1">
                <a:spLocks noChangeArrowheads="1"/>
              </p:cNvSpPr>
              <p:nvPr/>
            </p:nvSpPr>
            <p:spPr bwMode="auto">
              <a:xfrm>
                <a:off x="768" y="32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0454" name="Text Box 39"/>
              <p:cNvSpPr txBox="1">
                <a:spLocks noChangeArrowheads="1"/>
              </p:cNvSpPr>
              <p:nvPr/>
            </p:nvSpPr>
            <p:spPr bwMode="auto">
              <a:xfrm>
                <a:off x="768" y="355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Q</a:t>
                </a:r>
              </a:p>
            </p:txBody>
          </p:sp>
          <p:sp>
            <p:nvSpPr>
              <p:cNvPr id="60455" name="Line 40"/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56" name="Line 41"/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57" name="Line 4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58" name="Line 43"/>
              <p:cNvSpPr>
                <a:spLocks noChangeShapeType="1"/>
              </p:cNvSpPr>
              <p:nvPr/>
            </p:nvSpPr>
            <p:spPr bwMode="auto">
              <a:xfrm>
                <a:off x="3168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59" name="Line 44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0" name="Text Box 45"/>
              <p:cNvSpPr txBox="1">
                <a:spLocks noChangeArrowheads="1"/>
              </p:cNvSpPr>
              <p:nvPr/>
            </p:nvSpPr>
            <p:spPr bwMode="auto">
              <a:xfrm>
                <a:off x="672" y="29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state</a:t>
                </a:r>
              </a:p>
            </p:txBody>
          </p:sp>
        </p:grpSp>
        <p:sp>
          <p:nvSpPr>
            <p:cNvPr id="60423" name="AutoShape 46"/>
            <p:cNvSpPr>
              <a:spLocks noChangeArrowheads="1"/>
            </p:cNvSpPr>
            <p:nvPr/>
          </p:nvSpPr>
          <p:spPr bwMode="auto">
            <a:xfrm>
              <a:off x="1440" y="1872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60424" name="AutoShape 47"/>
            <p:cNvSpPr>
              <a:spLocks noChangeArrowheads="1"/>
            </p:cNvSpPr>
            <p:nvPr/>
          </p:nvSpPr>
          <p:spPr bwMode="auto">
            <a:xfrm>
              <a:off x="1440" y="2160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</a:t>
              </a:r>
            </a:p>
          </p:txBody>
        </p:sp>
        <p:sp>
          <p:nvSpPr>
            <p:cNvPr id="60425" name="AutoShape 48"/>
            <p:cNvSpPr>
              <a:spLocks noChangeArrowheads="1"/>
            </p:cNvSpPr>
            <p:nvPr/>
          </p:nvSpPr>
          <p:spPr bwMode="auto">
            <a:xfrm>
              <a:off x="1440" y="2448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0010</a:t>
              </a:r>
            </a:p>
          </p:txBody>
        </p:sp>
        <p:sp>
          <p:nvSpPr>
            <p:cNvPr id="60426" name="AutoShape 49"/>
            <p:cNvSpPr>
              <a:spLocks noChangeArrowheads="1"/>
            </p:cNvSpPr>
            <p:nvPr/>
          </p:nvSpPr>
          <p:spPr bwMode="auto">
            <a:xfrm>
              <a:off x="1440" y="2736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60427" name="AutoShape 50"/>
            <p:cNvSpPr>
              <a:spLocks noChangeArrowheads="1"/>
            </p:cNvSpPr>
            <p:nvPr/>
          </p:nvSpPr>
          <p:spPr bwMode="auto">
            <a:xfrm>
              <a:off x="1440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0</a:t>
              </a:r>
            </a:p>
          </p:txBody>
        </p:sp>
        <p:sp>
          <p:nvSpPr>
            <p:cNvPr id="60428" name="AutoShape 51"/>
            <p:cNvSpPr>
              <a:spLocks noChangeArrowheads="1"/>
            </p:cNvSpPr>
            <p:nvPr/>
          </p:nvSpPr>
          <p:spPr bwMode="auto">
            <a:xfrm>
              <a:off x="2016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1</a:t>
              </a:r>
            </a:p>
          </p:txBody>
        </p:sp>
        <p:sp>
          <p:nvSpPr>
            <p:cNvPr id="60429" name="AutoShape 52"/>
            <p:cNvSpPr>
              <a:spLocks noChangeArrowheads="1"/>
            </p:cNvSpPr>
            <p:nvPr/>
          </p:nvSpPr>
          <p:spPr bwMode="auto">
            <a:xfrm>
              <a:off x="2592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2</a:t>
              </a:r>
            </a:p>
          </p:txBody>
        </p:sp>
        <p:sp>
          <p:nvSpPr>
            <p:cNvPr id="60430" name="AutoShape 53"/>
            <p:cNvSpPr>
              <a:spLocks noChangeArrowheads="1"/>
            </p:cNvSpPr>
            <p:nvPr/>
          </p:nvSpPr>
          <p:spPr bwMode="auto">
            <a:xfrm>
              <a:off x="3168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3</a:t>
              </a:r>
            </a:p>
          </p:txBody>
        </p:sp>
        <p:sp>
          <p:nvSpPr>
            <p:cNvPr id="60431" name="AutoShape 54"/>
            <p:cNvSpPr>
              <a:spLocks noChangeArrowheads="1"/>
            </p:cNvSpPr>
            <p:nvPr/>
          </p:nvSpPr>
          <p:spPr bwMode="auto">
            <a:xfrm>
              <a:off x="3744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sp>
          <p:nvSpPr>
            <p:cNvPr id="60432" name="AutoShape 55"/>
            <p:cNvSpPr>
              <a:spLocks noChangeArrowheads="1"/>
            </p:cNvSpPr>
            <p:nvPr/>
          </p:nvSpPr>
          <p:spPr bwMode="auto">
            <a:xfrm>
              <a:off x="1440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60433" name="AutoShape 56"/>
            <p:cNvSpPr>
              <a:spLocks noChangeArrowheads="1"/>
            </p:cNvSpPr>
            <p:nvPr/>
          </p:nvSpPr>
          <p:spPr bwMode="auto">
            <a:xfrm>
              <a:off x="2016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60434" name="AutoShape 57"/>
            <p:cNvSpPr>
              <a:spLocks noChangeArrowheads="1"/>
            </p:cNvSpPr>
            <p:nvPr/>
          </p:nvSpPr>
          <p:spPr bwMode="auto">
            <a:xfrm>
              <a:off x="2592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</a:t>
              </a:r>
            </a:p>
          </p:txBody>
        </p:sp>
        <p:sp>
          <p:nvSpPr>
            <p:cNvPr id="60435" name="AutoShape 58"/>
            <p:cNvSpPr>
              <a:spLocks noChangeArrowheads="1"/>
            </p:cNvSpPr>
            <p:nvPr/>
          </p:nvSpPr>
          <p:spPr bwMode="auto">
            <a:xfrm>
              <a:off x="3168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</a:t>
              </a:r>
            </a:p>
          </p:txBody>
        </p:sp>
        <p:sp>
          <p:nvSpPr>
            <p:cNvPr id="60436" name="AutoShape 59"/>
            <p:cNvSpPr>
              <a:spLocks noChangeArrowheads="1"/>
            </p:cNvSpPr>
            <p:nvPr/>
          </p:nvSpPr>
          <p:spPr bwMode="auto">
            <a:xfrm>
              <a:off x="3744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</a:t>
              </a:r>
            </a:p>
          </p:txBody>
        </p:sp>
        <p:sp>
          <p:nvSpPr>
            <p:cNvPr id="60437" name="AutoShape 60"/>
            <p:cNvSpPr>
              <a:spLocks noChangeArrowheads="1"/>
            </p:cNvSpPr>
            <p:nvPr/>
          </p:nvSpPr>
          <p:spPr bwMode="auto">
            <a:xfrm>
              <a:off x="1440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60438" name="AutoShape 61"/>
            <p:cNvSpPr>
              <a:spLocks noChangeArrowheads="1"/>
            </p:cNvSpPr>
            <p:nvPr/>
          </p:nvSpPr>
          <p:spPr bwMode="auto">
            <a:xfrm>
              <a:off x="2016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60439" name="AutoShape 62"/>
            <p:cNvSpPr>
              <a:spLocks noChangeArrowheads="1"/>
            </p:cNvSpPr>
            <p:nvPr/>
          </p:nvSpPr>
          <p:spPr bwMode="auto">
            <a:xfrm>
              <a:off x="2592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1100</a:t>
              </a:r>
            </a:p>
          </p:txBody>
        </p:sp>
        <p:sp>
          <p:nvSpPr>
            <p:cNvPr id="60440" name="AutoShape 63"/>
            <p:cNvSpPr>
              <a:spLocks noChangeArrowheads="1"/>
            </p:cNvSpPr>
            <p:nvPr/>
          </p:nvSpPr>
          <p:spPr bwMode="auto">
            <a:xfrm>
              <a:off x="3168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1110</a:t>
              </a:r>
            </a:p>
          </p:txBody>
        </p:sp>
        <p:sp>
          <p:nvSpPr>
            <p:cNvPr id="60441" name="AutoShape 64"/>
            <p:cNvSpPr>
              <a:spLocks noChangeArrowheads="1"/>
            </p:cNvSpPr>
            <p:nvPr/>
          </p:nvSpPr>
          <p:spPr bwMode="auto">
            <a:xfrm>
              <a:off x="3744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1111</a:t>
              </a:r>
            </a:p>
          </p:txBody>
        </p:sp>
      </p:grpSp>
      <p:sp>
        <p:nvSpPr>
          <p:cNvPr id="60420" name="AutoShape 65"/>
          <p:cNvSpPr>
            <a:spLocks noChangeArrowheads="1"/>
          </p:cNvSpPr>
          <p:nvPr/>
        </p:nvSpPr>
        <p:spPr bwMode="auto">
          <a:xfrm>
            <a:off x="990600" y="4648200"/>
            <a:ext cx="64008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0421" name="AutoShape 66"/>
          <p:cNvSpPr>
            <a:spLocks noChangeArrowheads="1"/>
          </p:cNvSpPr>
          <p:nvPr/>
        </p:nvSpPr>
        <p:spPr bwMode="auto">
          <a:xfrm>
            <a:off x="3962400" y="3200400"/>
            <a:ext cx="2895600" cy="914400"/>
          </a:xfrm>
          <a:prstGeom prst="wedgeRoundRectCallout">
            <a:avLst>
              <a:gd name="adj1" fmla="val -44736"/>
              <a:gd name="adj2" fmla="val 101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state sequence of the control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circuit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066800" y="1981200"/>
            <a:ext cx="5867400" cy="4038600"/>
            <a:chOff x="672" y="1248"/>
            <a:chExt cx="3696" cy="2544"/>
          </a:xfrm>
        </p:grpSpPr>
        <p:grpSp>
          <p:nvGrpSpPr>
            <p:cNvPr id="61448" name="Group 4"/>
            <p:cNvGrpSpPr>
              <a:grpSpLocks/>
            </p:cNvGrpSpPr>
            <p:nvPr/>
          </p:nvGrpSpPr>
          <p:grpSpPr bwMode="auto">
            <a:xfrm>
              <a:off x="672" y="1248"/>
              <a:ext cx="3648" cy="2544"/>
              <a:chOff x="672" y="1248"/>
              <a:chExt cx="3648" cy="2544"/>
            </a:xfrm>
          </p:grpSpPr>
          <p:grpSp>
            <p:nvGrpSpPr>
              <p:cNvPr id="61468" name="Group 5"/>
              <p:cNvGrpSpPr>
                <a:grpSpLocks/>
              </p:cNvGrpSpPr>
              <p:nvPr/>
            </p:nvGrpSpPr>
            <p:grpSpPr bwMode="auto">
              <a:xfrm>
                <a:off x="2880" y="1248"/>
                <a:ext cx="767" cy="212"/>
                <a:chOff x="2832" y="1479"/>
                <a:chExt cx="767" cy="212"/>
              </a:xfrm>
            </p:grpSpPr>
            <p:sp>
              <p:nvSpPr>
                <p:cNvPr id="61507" name="Line 6"/>
                <p:cNvSpPr>
                  <a:spLocks noChangeShapeType="1"/>
                </p:cNvSpPr>
                <p:nvPr/>
              </p:nvSpPr>
              <p:spPr bwMode="auto">
                <a:xfrm>
                  <a:off x="283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54" y="1479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time</a:t>
                  </a:r>
                </a:p>
              </p:txBody>
            </p:sp>
          </p:grpSp>
          <p:sp>
            <p:nvSpPr>
              <p:cNvPr id="61469" name="Line 8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470" name="Group 9"/>
              <p:cNvGrpSpPr>
                <a:grpSpLocks/>
              </p:cNvGrpSpPr>
              <p:nvPr/>
            </p:nvGrpSpPr>
            <p:grpSpPr bwMode="auto">
              <a:xfrm>
                <a:off x="1440" y="1584"/>
                <a:ext cx="576" cy="192"/>
                <a:chOff x="1344" y="1920"/>
                <a:chExt cx="576" cy="192"/>
              </a:xfrm>
            </p:grpSpPr>
            <p:sp>
              <p:nvSpPr>
                <p:cNvPr id="6150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4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5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6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471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576" cy="192"/>
                <a:chOff x="1344" y="1920"/>
                <a:chExt cx="576" cy="192"/>
              </a:xfrm>
            </p:grpSpPr>
            <p:sp>
              <p:nvSpPr>
                <p:cNvPr id="6149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0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1" name="Line 1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502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472" name="Group 19"/>
              <p:cNvGrpSpPr>
                <a:grpSpLocks/>
              </p:cNvGrpSpPr>
              <p:nvPr/>
            </p:nvGrpSpPr>
            <p:grpSpPr bwMode="auto">
              <a:xfrm>
                <a:off x="2592" y="1584"/>
                <a:ext cx="576" cy="192"/>
                <a:chOff x="1344" y="1920"/>
                <a:chExt cx="576" cy="192"/>
              </a:xfrm>
            </p:grpSpPr>
            <p:sp>
              <p:nvSpPr>
                <p:cNvPr id="614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6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7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8" name="Line 2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473" name="Group 24"/>
              <p:cNvGrpSpPr>
                <a:grpSpLocks/>
              </p:cNvGrpSpPr>
              <p:nvPr/>
            </p:nvGrpSpPr>
            <p:grpSpPr bwMode="auto">
              <a:xfrm>
                <a:off x="3168" y="1584"/>
                <a:ext cx="576" cy="192"/>
                <a:chOff x="1344" y="1920"/>
                <a:chExt cx="576" cy="192"/>
              </a:xfrm>
            </p:grpSpPr>
            <p:sp>
              <p:nvSpPr>
                <p:cNvPr id="6149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2" name="Line 26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3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4" name="Line 28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474" name="Group 29"/>
              <p:cNvGrpSpPr>
                <a:grpSpLocks/>
              </p:cNvGrpSpPr>
              <p:nvPr/>
            </p:nvGrpSpPr>
            <p:grpSpPr bwMode="auto">
              <a:xfrm>
                <a:off x="3744" y="1584"/>
                <a:ext cx="576" cy="192"/>
                <a:chOff x="1344" y="1920"/>
                <a:chExt cx="576" cy="192"/>
              </a:xfrm>
            </p:grpSpPr>
            <p:sp>
              <p:nvSpPr>
                <p:cNvPr id="6148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88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89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9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490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1475" name="Text Box 34"/>
              <p:cNvSpPr txBox="1">
                <a:spLocks noChangeArrowheads="1"/>
              </p:cNvSpPr>
              <p:nvPr/>
            </p:nvSpPr>
            <p:spPr bwMode="auto">
              <a:xfrm>
                <a:off x="758" y="186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476" name="Text Box 35"/>
              <p:cNvSpPr txBox="1">
                <a:spLocks noChangeArrowheads="1"/>
              </p:cNvSpPr>
              <p:nvPr/>
            </p:nvSpPr>
            <p:spPr bwMode="auto">
              <a:xfrm>
                <a:off x="758" y="2151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477" name="Text Box 36"/>
              <p:cNvSpPr txBox="1">
                <a:spLocks noChangeArrowheads="1"/>
              </p:cNvSpPr>
              <p:nvPr/>
            </p:nvSpPr>
            <p:spPr bwMode="auto">
              <a:xfrm>
                <a:off x="758" y="24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478" name="Text Box 37"/>
              <p:cNvSpPr txBox="1">
                <a:spLocks noChangeArrowheads="1"/>
              </p:cNvSpPr>
              <p:nvPr/>
            </p:nvSpPr>
            <p:spPr bwMode="auto">
              <a:xfrm>
                <a:off x="758" y="272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479" name="Text Box 38"/>
              <p:cNvSpPr txBox="1">
                <a:spLocks noChangeArrowheads="1"/>
              </p:cNvSpPr>
              <p:nvPr/>
            </p:nvSpPr>
            <p:spPr bwMode="auto">
              <a:xfrm>
                <a:off x="768" y="32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480" name="Text Box 39"/>
              <p:cNvSpPr txBox="1">
                <a:spLocks noChangeArrowheads="1"/>
              </p:cNvSpPr>
              <p:nvPr/>
            </p:nvSpPr>
            <p:spPr bwMode="auto">
              <a:xfrm>
                <a:off x="768" y="355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Q</a:t>
                </a:r>
              </a:p>
            </p:txBody>
          </p:sp>
          <p:sp>
            <p:nvSpPr>
              <p:cNvPr id="61481" name="Line 40"/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2" name="Line 41"/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3" name="Line 4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4" name="Line 43"/>
              <p:cNvSpPr>
                <a:spLocks noChangeShapeType="1"/>
              </p:cNvSpPr>
              <p:nvPr/>
            </p:nvSpPr>
            <p:spPr bwMode="auto">
              <a:xfrm>
                <a:off x="3168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5" name="Line 44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6" name="Text Box 45"/>
              <p:cNvSpPr txBox="1">
                <a:spLocks noChangeArrowheads="1"/>
              </p:cNvSpPr>
              <p:nvPr/>
            </p:nvSpPr>
            <p:spPr bwMode="auto">
              <a:xfrm>
                <a:off x="672" y="29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state</a:t>
                </a:r>
              </a:p>
            </p:txBody>
          </p:sp>
        </p:grpSp>
        <p:sp>
          <p:nvSpPr>
            <p:cNvPr id="61449" name="AutoShape 46"/>
            <p:cNvSpPr>
              <a:spLocks noChangeArrowheads="1"/>
            </p:cNvSpPr>
            <p:nvPr/>
          </p:nvSpPr>
          <p:spPr bwMode="auto">
            <a:xfrm>
              <a:off x="1440" y="1872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61450" name="AutoShape 47"/>
            <p:cNvSpPr>
              <a:spLocks noChangeArrowheads="1"/>
            </p:cNvSpPr>
            <p:nvPr/>
          </p:nvSpPr>
          <p:spPr bwMode="auto">
            <a:xfrm>
              <a:off x="1440" y="2160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</a:t>
              </a:r>
            </a:p>
          </p:txBody>
        </p:sp>
        <p:sp>
          <p:nvSpPr>
            <p:cNvPr id="61451" name="AutoShape 48"/>
            <p:cNvSpPr>
              <a:spLocks noChangeArrowheads="1"/>
            </p:cNvSpPr>
            <p:nvPr/>
          </p:nvSpPr>
          <p:spPr bwMode="auto">
            <a:xfrm>
              <a:off x="1440" y="2448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0010</a:t>
              </a:r>
            </a:p>
          </p:txBody>
        </p:sp>
        <p:sp>
          <p:nvSpPr>
            <p:cNvPr id="61452" name="AutoShape 49"/>
            <p:cNvSpPr>
              <a:spLocks noChangeArrowheads="1"/>
            </p:cNvSpPr>
            <p:nvPr/>
          </p:nvSpPr>
          <p:spPr bwMode="auto">
            <a:xfrm>
              <a:off x="1440" y="2736"/>
              <a:ext cx="2928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61453" name="AutoShape 50"/>
            <p:cNvSpPr>
              <a:spLocks noChangeArrowheads="1"/>
            </p:cNvSpPr>
            <p:nvPr/>
          </p:nvSpPr>
          <p:spPr bwMode="auto">
            <a:xfrm>
              <a:off x="1440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0</a:t>
              </a:r>
            </a:p>
          </p:txBody>
        </p:sp>
        <p:sp>
          <p:nvSpPr>
            <p:cNvPr id="61454" name="AutoShape 51"/>
            <p:cNvSpPr>
              <a:spLocks noChangeArrowheads="1"/>
            </p:cNvSpPr>
            <p:nvPr/>
          </p:nvSpPr>
          <p:spPr bwMode="auto">
            <a:xfrm>
              <a:off x="2016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1</a:t>
              </a:r>
            </a:p>
          </p:txBody>
        </p:sp>
        <p:sp>
          <p:nvSpPr>
            <p:cNvPr id="61455" name="AutoShape 52"/>
            <p:cNvSpPr>
              <a:spLocks noChangeArrowheads="1"/>
            </p:cNvSpPr>
            <p:nvPr/>
          </p:nvSpPr>
          <p:spPr bwMode="auto">
            <a:xfrm>
              <a:off x="2592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2</a:t>
              </a:r>
            </a:p>
          </p:txBody>
        </p:sp>
        <p:sp>
          <p:nvSpPr>
            <p:cNvPr id="61456" name="AutoShape 53"/>
            <p:cNvSpPr>
              <a:spLocks noChangeArrowheads="1"/>
            </p:cNvSpPr>
            <p:nvPr/>
          </p:nvSpPr>
          <p:spPr bwMode="auto">
            <a:xfrm>
              <a:off x="3168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Step 3</a:t>
              </a:r>
            </a:p>
          </p:txBody>
        </p:sp>
        <p:sp>
          <p:nvSpPr>
            <p:cNvPr id="61457" name="AutoShape 54"/>
            <p:cNvSpPr>
              <a:spLocks noChangeArrowheads="1"/>
            </p:cNvSpPr>
            <p:nvPr/>
          </p:nvSpPr>
          <p:spPr bwMode="auto">
            <a:xfrm>
              <a:off x="3744" y="297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sp>
          <p:nvSpPr>
            <p:cNvPr id="61458" name="AutoShape 55"/>
            <p:cNvSpPr>
              <a:spLocks noChangeArrowheads="1"/>
            </p:cNvSpPr>
            <p:nvPr/>
          </p:nvSpPr>
          <p:spPr bwMode="auto">
            <a:xfrm>
              <a:off x="1440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61459" name="AutoShape 56"/>
            <p:cNvSpPr>
              <a:spLocks noChangeArrowheads="1"/>
            </p:cNvSpPr>
            <p:nvPr/>
          </p:nvSpPr>
          <p:spPr bwMode="auto">
            <a:xfrm>
              <a:off x="2016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61460" name="AutoShape 57"/>
            <p:cNvSpPr>
              <a:spLocks noChangeArrowheads="1"/>
            </p:cNvSpPr>
            <p:nvPr/>
          </p:nvSpPr>
          <p:spPr bwMode="auto">
            <a:xfrm>
              <a:off x="2592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</a:t>
              </a:r>
            </a:p>
          </p:txBody>
        </p:sp>
        <p:sp>
          <p:nvSpPr>
            <p:cNvPr id="61461" name="AutoShape 58"/>
            <p:cNvSpPr>
              <a:spLocks noChangeArrowheads="1"/>
            </p:cNvSpPr>
            <p:nvPr/>
          </p:nvSpPr>
          <p:spPr bwMode="auto">
            <a:xfrm>
              <a:off x="3168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</a:t>
              </a:r>
            </a:p>
          </p:txBody>
        </p:sp>
        <p:sp>
          <p:nvSpPr>
            <p:cNvPr id="61462" name="AutoShape 59"/>
            <p:cNvSpPr>
              <a:spLocks noChangeArrowheads="1"/>
            </p:cNvSpPr>
            <p:nvPr/>
          </p:nvSpPr>
          <p:spPr bwMode="auto">
            <a:xfrm>
              <a:off x="3744" y="3264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</a:t>
              </a:r>
            </a:p>
          </p:txBody>
        </p:sp>
        <p:sp>
          <p:nvSpPr>
            <p:cNvPr id="61463" name="AutoShape 60"/>
            <p:cNvSpPr>
              <a:spLocks noChangeArrowheads="1"/>
            </p:cNvSpPr>
            <p:nvPr/>
          </p:nvSpPr>
          <p:spPr bwMode="auto">
            <a:xfrm>
              <a:off x="1440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61464" name="AutoShape 61"/>
            <p:cNvSpPr>
              <a:spLocks noChangeArrowheads="1"/>
            </p:cNvSpPr>
            <p:nvPr/>
          </p:nvSpPr>
          <p:spPr bwMode="auto">
            <a:xfrm>
              <a:off x="2016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61465" name="AutoShape 62"/>
            <p:cNvSpPr>
              <a:spLocks noChangeArrowheads="1"/>
            </p:cNvSpPr>
            <p:nvPr/>
          </p:nvSpPr>
          <p:spPr bwMode="auto">
            <a:xfrm>
              <a:off x="2592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1100</a:t>
              </a:r>
            </a:p>
          </p:txBody>
        </p:sp>
        <p:sp>
          <p:nvSpPr>
            <p:cNvPr id="61466" name="AutoShape 63"/>
            <p:cNvSpPr>
              <a:spLocks noChangeArrowheads="1"/>
            </p:cNvSpPr>
            <p:nvPr/>
          </p:nvSpPr>
          <p:spPr bwMode="auto">
            <a:xfrm>
              <a:off x="3168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1110</a:t>
              </a:r>
            </a:p>
          </p:txBody>
        </p:sp>
        <p:sp>
          <p:nvSpPr>
            <p:cNvPr id="61467" name="AutoShape 64"/>
            <p:cNvSpPr>
              <a:spLocks noChangeArrowheads="1"/>
            </p:cNvSpPr>
            <p:nvPr/>
          </p:nvSpPr>
          <p:spPr bwMode="auto">
            <a:xfrm>
              <a:off x="3744" y="355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1111</a:t>
              </a:r>
            </a:p>
          </p:txBody>
        </p:sp>
      </p:grpSp>
      <p:sp>
        <p:nvSpPr>
          <p:cNvPr id="61444" name="AutoShape 65"/>
          <p:cNvSpPr>
            <a:spLocks noChangeArrowheads="1"/>
          </p:cNvSpPr>
          <p:nvPr/>
        </p:nvSpPr>
        <p:spPr bwMode="auto">
          <a:xfrm>
            <a:off x="990600" y="5105400"/>
            <a:ext cx="64008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1445" name="AutoShape 66"/>
          <p:cNvSpPr>
            <a:spLocks noChangeArrowheads="1"/>
          </p:cNvSpPr>
          <p:nvPr/>
        </p:nvSpPr>
        <p:spPr bwMode="auto">
          <a:xfrm>
            <a:off x="3657600" y="3581400"/>
            <a:ext cx="2895600" cy="914400"/>
          </a:xfrm>
          <a:prstGeom prst="wedgeRoundRectCallout">
            <a:avLst>
              <a:gd name="adj1" fmla="val -44736"/>
              <a:gd name="adj2" fmla="val 101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operations of the data path</a:t>
            </a:r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3886200" y="5334000"/>
            <a:ext cx="533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2346325" y="6157913"/>
            <a:ext cx="464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  <a:ea typeface="新細明體" panose="02020500000000000000" pitchFamily="18" charset="-120"/>
              </a:rPr>
              <a:t>control signal affects the content of Q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5" grpId="0" animBg="1"/>
      <p:bldP spid="635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R=|A-B| with only one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Methodology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5453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to compute R=|A-B| using only </a:t>
            </a:r>
            <a:r>
              <a:rPr lang="en-US" altLang="zh-TW" sz="2800" smtClean="0">
                <a:solidFill>
                  <a:schemeClr val="hlink"/>
                </a:solidFill>
              </a:rPr>
              <a:t>one</a:t>
            </a:r>
            <a:r>
              <a:rPr lang="en-US" altLang="zh-TW" sz="2800" smtClean="0"/>
              <a:t> adder</a:t>
            </a:r>
          </a:p>
          <a:p>
            <a:pPr eaLnBrk="1" hangingPunct="1"/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eaLnBrk="1" hangingPunct="1"/>
            <a:r>
              <a:rPr lang="en-US" altLang="zh-TW" sz="2400" smtClean="0"/>
              <a:t>Write down the following: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State transition diagram with micro-operations annotated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of the data path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of the control unit (specifying the truth-table of combinatorial part only)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5357813" y="2428875"/>
            <a:ext cx="2971800" cy="2393950"/>
            <a:chOff x="1440" y="1968"/>
            <a:chExt cx="1872" cy="1508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2016" y="2448"/>
              <a:ext cx="129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R=|A-B|</a:t>
              </a:r>
            </a:p>
          </p:txBody>
        </p:sp>
        <p:grpSp>
          <p:nvGrpSpPr>
            <p:cNvPr id="63494" name="Group 6"/>
            <p:cNvGrpSpPr>
              <a:grpSpLocks/>
            </p:cNvGrpSpPr>
            <p:nvPr/>
          </p:nvGrpSpPr>
          <p:grpSpPr bwMode="auto">
            <a:xfrm>
              <a:off x="2304" y="1968"/>
              <a:ext cx="266" cy="480"/>
              <a:chOff x="2304" y="1968"/>
              <a:chExt cx="266" cy="480"/>
            </a:xfrm>
          </p:grpSpPr>
          <p:sp>
            <p:nvSpPr>
              <p:cNvPr id="63508" name="Line 7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9" name="Line 8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0" name="Text Box 9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63511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63495" name="Group 11"/>
            <p:cNvGrpSpPr>
              <a:grpSpLocks/>
            </p:cNvGrpSpPr>
            <p:nvPr/>
          </p:nvGrpSpPr>
          <p:grpSpPr bwMode="auto">
            <a:xfrm>
              <a:off x="2880" y="1968"/>
              <a:ext cx="266" cy="480"/>
              <a:chOff x="2304" y="1968"/>
              <a:chExt cx="266" cy="480"/>
            </a:xfrm>
          </p:grpSpPr>
          <p:sp>
            <p:nvSpPr>
              <p:cNvPr id="63504" name="Line 12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5" name="Line 13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6" name="Text Box 14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63507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63496" name="Line 16"/>
            <p:cNvSpPr>
              <a:spLocks noChangeShapeType="1"/>
            </p:cNvSpPr>
            <p:nvPr/>
          </p:nvSpPr>
          <p:spPr bwMode="auto">
            <a:xfrm>
              <a:off x="2592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7" name="Line 17"/>
            <p:cNvSpPr>
              <a:spLocks noChangeShapeType="1"/>
            </p:cNvSpPr>
            <p:nvPr/>
          </p:nvSpPr>
          <p:spPr bwMode="auto">
            <a:xfrm>
              <a:off x="254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Text Box 18"/>
            <p:cNvSpPr txBox="1">
              <a:spLocks noChangeArrowheads="1"/>
            </p:cNvSpPr>
            <p:nvPr/>
          </p:nvSpPr>
          <p:spPr bwMode="auto">
            <a:xfrm>
              <a:off x="2582" y="301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63499" name="Text Box 19"/>
            <p:cNvSpPr txBox="1">
              <a:spLocks noChangeArrowheads="1"/>
            </p:cNvSpPr>
            <p:nvPr/>
          </p:nvSpPr>
          <p:spPr bwMode="auto">
            <a:xfrm>
              <a:off x="2496" y="32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  <p:sp>
          <p:nvSpPr>
            <p:cNvPr id="63500" name="Line 20"/>
            <p:cNvSpPr>
              <a:spLocks noChangeShapeType="1"/>
            </p:cNvSpPr>
            <p:nvPr/>
          </p:nvSpPr>
          <p:spPr bwMode="auto">
            <a:xfrm>
              <a:off x="182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Text Box 21"/>
            <p:cNvSpPr txBox="1">
              <a:spLocks noChangeArrowheads="1"/>
            </p:cNvSpPr>
            <p:nvPr/>
          </p:nvSpPr>
          <p:spPr bwMode="auto">
            <a:xfrm>
              <a:off x="1440" y="278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3502" name="Line 22"/>
            <p:cNvSpPr>
              <a:spLocks noChangeShapeType="1"/>
            </p:cNvSpPr>
            <p:nvPr/>
          </p:nvSpPr>
          <p:spPr bwMode="auto">
            <a:xfrm>
              <a:off x="177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3" name="Text Box 23"/>
            <p:cNvSpPr txBox="1">
              <a:spLocks noChangeArrowheads="1"/>
            </p:cNvSpPr>
            <p:nvPr/>
          </p:nvSpPr>
          <p:spPr bwMode="auto">
            <a:xfrm>
              <a:off x="1488" y="2496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0: write-down the “</a:t>
            </a:r>
            <a:r>
              <a:rPr lang="en-US" altLang="zh-TW" sz="2400" smtClean="0">
                <a:solidFill>
                  <a:schemeClr val="hlink"/>
                </a:solidFill>
              </a:rPr>
              <a:t>step-by-step</a:t>
            </a:r>
            <a:r>
              <a:rPr lang="en-US" altLang="zh-TW" sz="2400" smtClean="0"/>
              <a:t>” </a:t>
            </a:r>
            <a:r>
              <a:rPr lang="en-US" altLang="zh-TW" sz="2400" smtClean="0">
                <a:solidFill>
                  <a:schemeClr val="hlink"/>
                </a:solidFill>
              </a:rPr>
              <a:t>flow-chart</a:t>
            </a:r>
            <a:r>
              <a:rPr lang="en-US" altLang="zh-TW" sz="2400" smtClean="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2:  design the data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micro-operations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circuit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3: design the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finite state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sequential circuit realization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to compute R=|A-B|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 = A+(~B)+1;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(R[n-1]==1)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 = (~R)+1;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cxnSp>
          <p:nvCxnSpPr>
            <p:cNvPr id="65546" name="AutoShape 10"/>
            <p:cNvCxnSpPr>
              <a:cxnSpLocks noChangeShapeType="1"/>
              <a:stCxn id="65542" idx="7"/>
              <a:endCxn id="65542" idx="1"/>
            </p:cNvCxnSpPr>
            <p:nvPr/>
          </p:nvCxnSpPr>
          <p:spPr bwMode="auto">
            <a:xfrm rot="-5400000" flipH="1" flipV="1">
              <a:off x="3671" y="1488"/>
              <a:ext cx="1" cy="3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5547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0" name="方程式" r:id="rId3" imgW="342603" imgH="215713" progId="Equation.3">
                    <p:embed/>
                  </p:oleObj>
                </mc:Choice>
                <mc:Fallback>
                  <p:oleObj name="方程式" r:id="rId3" imgW="342603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graphicFrame>
          <p:nvGraphicFramePr>
            <p:cNvPr id="65550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1" name="方程式" r:id="rId5" imgW="1231366" imgH="241195" progId="Equation.3">
                    <p:embed/>
                  </p:oleObj>
                </mc:Choice>
                <mc:Fallback>
                  <p:oleObj name="方程式" r:id="rId5" imgW="123136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2" name="方程式" r:id="rId7" imgW="965200" imgH="203200" progId="Equation.3">
                    <p:embed/>
                  </p:oleObj>
                </mc:Choice>
                <mc:Fallback>
                  <p:oleObj name="方程式" r:id="rId7" imgW="9652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5553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3" name="方程式" r:id="rId9" imgW="965200" imgH="203200" progId="Equation.3">
                    <p:embed/>
                  </p:oleObj>
                </mc:Choice>
                <mc:Fallback>
                  <p:oleObj name="方程式" r:id="rId9" imgW="9652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5555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4" name="方程式" r:id="rId11" imgW="495085" imgH="228501" progId="Equation.3">
                    <p:embed/>
                  </p:oleObj>
                </mc:Choice>
                <mc:Fallback>
                  <p:oleObj name="方程式" r:id="rId11" imgW="495085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5" name="方程式" r:id="rId13" imgW="520700" imgH="228600" progId="Equation.3">
                    <p:embed/>
                  </p:oleObj>
                </mc:Choice>
                <mc:Fallback>
                  <p:oleObj name="方程式" r:id="rId13" imgW="5207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557" name="AutoShape 21"/>
            <p:cNvCxnSpPr>
              <a:cxnSpLocks noChangeShapeType="1"/>
              <a:stCxn id="65544" idx="2"/>
              <a:endCxn id="65542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8" name="AutoShape 22"/>
            <p:cNvCxnSpPr>
              <a:cxnSpLocks noChangeShapeType="1"/>
              <a:stCxn id="65545" idx="2"/>
              <a:endCxn id="65542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6" name="方程式" r:id="rId15" imgW="1143000" imgH="241300" progId="Equation.3">
                    <p:embed/>
                  </p:oleObj>
                </mc:Choice>
                <mc:Fallback>
                  <p:oleObj name="方程式" r:id="rId15" imgW="11430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to compute R=|A-B|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 = A+(~B)+1;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(R[n-1]==1)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 = (~R)+1;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cxnSp>
          <p:nvCxnSpPr>
            <p:cNvPr id="66572" name="AutoShape 10"/>
            <p:cNvCxnSpPr>
              <a:cxnSpLocks noChangeShapeType="1"/>
              <a:stCxn id="66568" idx="7"/>
              <a:endCxn id="66568" idx="1"/>
            </p:cNvCxnSpPr>
            <p:nvPr/>
          </p:nvCxnSpPr>
          <p:spPr bwMode="auto">
            <a:xfrm rot="-5400000" flipH="1" flipV="1">
              <a:off x="3671" y="1488"/>
              <a:ext cx="1" cy="3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6573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6" name="方程式" r:id="rId3" imgW="342603" imgH="215713" progId="Equation.3">
                    <p:embed/>
                  </p:oleObj>
                </mc:Choice>
                <mc:Fallback>
                  <p:oleObj name="方程式" r:id="rId3" imgW="342603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5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graphicFrame>
          <p:nvGraphicFramePr>
            <p:cNvPr id="66576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7" name="方程式" r:id="rId5" imgW="1231366" imgH="241195" progId="Equation.3">
                    <p:embed/>
                  </p:oleObj>
                </mc:Choice>
                <mc:Fallback>
                  <p:oleObj name="方程式" r:id="rId5" imgW="123136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8" name="方程式" r:id="rId7" imgW="965200" imgH="203200" progId="Equation.3">
                    <p:embed/>
                  </p:oleObj>
                </mc:Choice>
                <mc:Fallback>
                  <p:oleObj name="方程式" r:id="rId7" imgW="9652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8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6579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9" name="方程式" r:id="rId9" imgW="965200" imgH="203200" progId="Equation.3">
                    <p:embed/>
                  </p:oleObj>
                </mc:Choice>
                <mc:Fallback>
                  <p:oleObj name="方程式" r:id="rId9" imgW="9652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0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6581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0" name="方程式" r:id="rId11" imgW="495085" imgH="228501" progId="Equation.3">
                    <p:embed/>
                  </p:oleObj>
                </mc:Choice>
                <mc:Fallback>
                  <p:oleObj name="方程式" r:id="rId11" imgW="495085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2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1" name="方程式" r:id="rId13" imgW="520700" imgH="228600" progId="Equation.3">
                    <p:embed/>
                  </p:oleObj>
                </mc:Choice>
                <mc:Fallback>
                  <p:oleObj name="方程式" r:id="rId13" imgW="5207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6583" name="AutoShape 21"/>
            <p:cNvCxnSpPr>
              <a:cxnSpLocks noChangeShapeType="1"/>
              <a:stCxn id="66570" idx="2"/>
              <a:endCxn id="66568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4" name="AutoShape 22"/>
            <p:cNvCxnSpPr>
              <a:cxnSpLocks noChangeShapeType="1"/>
              <a:stCxn id="66571" idx="2"/>
              <a:endCxn id="66568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6585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2" name="方程式" r:id="rId15" imgW="1143000" imgH="241300" progId="Equation.3">
                    <p:embed/>
                  </p:oleObj>
                </mc:Choice>
                <mc:Fallback>
                  <p:oleObj name="方程式" r:id="rId15" imgW="11430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6" name="AutoShape 24"/>
          <p:cNvSpPr>
            <a:spLocks noChangeArrowheads="1"/>
          </p:cNvSpPr>
          <p:nvPr/>
        </p:nvSpPr>
        <p:spPr bwMode="auto">
          <a:xfrm>
            <a:off x="5334000" y="2667000"/>
            <a:ext cx="2438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6567" name="Text Box 25"/>
          <p:cNvSpPr txBox="1">
            <a:spLocks noChangeArrowheads="1"/>
          </p:cNvSpPr>
          <p:nvPr/>
        </p:nvSpPr>
        <p:spPr bwMode="auto">
          <a:xfrm>
            <a:off x="6172200" y="2133600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no operation, keep value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to compute R=|A-B|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 = A+(~B)+1;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(R[n-1]==1)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 = (~R)+1;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67592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67593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67594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67595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cxnSp>
          <p:nvCxnSpPr>
            <p:cNvPr id="67596" name="AutoShape 10"/>
            <p:cNvCxnSpPr>
              <a:cxnSpLocks noChangeShapeType="1"/>
              <a:stCxn id="67592" idx="7"/>
              <a:endCxn id="67592" idx="1"/>
            </p:cNvCxnSpPr>
            <p:nvPr/>
          </p:nvCxnSpPr>
          <p:spPr bwMode="auto">
            <a:xfrm rot="-5400000" flipH="1" flipV="1">
              <a:off x="3671" y="1488"/>
              <a:ext cx="1" cy="3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7597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0" name="方程式" r:id="rId3" imgW="342603" imgH="215713" progId="Equation.3">
                    <p:embed/>
                  </p:oleObj>
                </mc:Choice>
                <mc:Fallback>
                  <p:oleObj name="方程式" r:id="rId3" imgW="342603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9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graphicFrame>
          <p:nvGraphicFramePr>
            <p:cNvPr id="67600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1" name="方程式" r:id="rId5" imgW="1231366" imgH="241195" progId="Equation.3">
                    <p:embed/>
                  </p:oleObj>
                </mc:Choice>
                <mc:Fallback>
                  <p:oleObj name="方程式" r:id="rId5" imgW="123136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2" name="方程式" r:id="rId7" imgW="965200" imgH="203200" progId="Equation.3">
                    <p:embed/>
                  </p:oleObj>
                </mc:Choice>
                <mc:Fallback>
                  <p:oleObj name="方程式" r:id="rId7" imgW="9652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2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7603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3" name="方程式" r:id="rId9" imgW="965200" imgH="203200" progId="Equation.3">
                    <p:embed/>
                  </p:oleObj>
                </mc:Choice>
                <mc:Fallback>
                  <p:oleObj name="方程式" r:id="rId9" imgW="9652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4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7605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4" name="方程式" r:id="rId11" imgW="495085" imgH="228501" progId="Equation.3">
                    <p:embed/>
                  </p:oleObj>
                </mc:Choice>
                <mc:Fallback>
                  <p:oleObj name="方程式" r:id="rId11" imgW="495085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6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5" name="方程式" r:id="rId13" imgW="520700" imgH="228600" progId="Equation.3">
                    <p:embed/>
                  </p:oleObj>
                </mc:Choice>
                <mc:Fallback>
                  <p:oleObj name="方程式" r:id="rId13" imgW="5207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607" name="AutoShape 21"/>
            <p:cNvCxnSpPr>
              <a:cxnSpLocks noChangeShapeType="1"/>
              <a:stCxn id="67594" idx="2"/>
              <a:endCxn id="67592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8" name="AutoShape 22"/>
            <p:cNvCxnSpPr>
              <a:cxnSpLocks noChangeShapeType="1"/>
              <a:stCxn id="67595" idx="2"/>
              <a:endCxn id="67592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7609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6" name="方程式" r:id="rId15" imgW="1143000" imgH="241300" progId="Equation.3">
                    <p:embed/>
                  </p:oleObj>
                </mc:Choice>
                <mc:Fallback>
                  <p:oleObj name="方程式" r:id="rId15" imgW="11430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0" name="AutoShape 24"/>
          <p:cNvSpPr>
            <a:spLocks noChangeArrowheads="1"/>
          </p:cNvSpPr>
          <p:nvPr/>
        </p:nvSpPr>
        <p:spPr bwMode="auto">
          <a:xfrm>
            <a:off x="5334000" y="36576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7591" name="Text Box 25"/>
          <p:cNvSpPr txBox="1">
            <a:spLocks noChangeArrowheads="1"/>
          </p:cNvSpPr>
          <p:nvPr/>
        </p:nvSpPr>
        <p:spPr bwMode="auto">
          <a:xfrm>
            <a:off x="7772400" y="3200400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R=A-B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to compute R=|A-B|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 = A+(~B)+1;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(R[n-1]==1)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 = (~R)+1;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68620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68621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68622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68623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cxnSp>
          <p:nvCxnSpPr>
            <p:cNvPr id="68624" name="AutoShape 10"/>
            <p:cNvCxnSpPr>
              <a:cxnSpLocks noChangeShapeType="1"/>
              <a:stCxn id="68620" idx="7"/>
              <a:endCxn id="68620" idx="1"/>
            </p:cNvCxnSpPr>
            <p:nvPr/>
          </p:nvCxnSpPr>
          <p:spPr bwMode="auto">
            <a:xfrm rot="-5400000" flipH="1" flipV="1">
              <a:off x="3671" y="1488"/>
              <a:ext cx="1" cy="3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8625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8" name="方程式" r:id="rId3" imgW="342603" imgH="215713" progId="Equation.3">
                    <p:embed/>
                  </p:oleObj>
                </mc:Choice>
                <mc:Fallback>
                  <p:oleObj name="方程式" r:id="rId3" imgW="342603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6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7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graphicFrame>
          <p:nvGraphicFramePr>
            <p:cNvPr id="68628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9" name="方程式" r:id="rId5" imgW="1231366" imgH="241195" progId="Equation.3">
                    <p:embed/>
                  </p:oleObj>
                </mc:Choice>
                <mc:Fallback>
                  <p:oleObj name="方程式" r:id="rId5" imgW="123136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9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0" name="方程式" r:id="rId7" imgW="965200" imgH="203200" progId="Equation.3">
                    <p:embed/>
                  </p:oleObj>
                </mc:Choice>
                <mc:Fallback>
                  <p:oleObj name="方程式" r:id="rId7" imgW="9652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0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31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1" name="方程式" r:id="rId9" imgW="965200" imgH="203200" progId="Equation.3">
                    <p:embed/>
                  </p:oleObj>
                </mc:Choice>
                <mc:Fallback>
                  <p:oleObj name="方程式" r:id="rId9" imgW="9652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33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2" name="方程式" r:id="rId11" imgW="495085" imgH="228501" progId="Equation.3">
                    <p:embed/>
                  </p:oleObj>
                </mc:Choice>
                <mc:Fallback>
                  <p:oleObj name="方程式" r:id="rId11" imgW="495085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3" name="方程式" r:id="rId13" imgW="520700" imgH="228600" progId="Equation.3">
                    <p:embed/>
                  </p:oleObj>
                </mc:Choice>
                <mc:Fallback>
                  <p:oleObj name="方程式" r:id="rId13" imgW="5207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8635" name="AutoShape 21"/>
            <p:cNvCxnSpPr>
              <a:cxnSpLocks noChangeShapeType="1"/>
              <a:stCxn id="68622" idx="2"/>
              <a:endCxn id="68620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6" name="AutoShape 22"/>
            <p:cNvCxnSpPr>
              <a:cxnSpLocks noChangeShapeType="1"/>
              <a:stCxn id="68623" idx="2"/>
              <a:endCxn id="68620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8637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4" name="方程式" r:id="rId15" imgW="1143000" imgH="241300" progId="Equation.3">
                    <p:embed/>
                  </p:oleObj>
                </mc:Choice>
                <mc:Fallback>
                  <p:oleObj name="方程式" r:id="rId15" imgW="11430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4" name="AutoShape 24"/>
          <p:cNvSpPr>
            <a:spLocks noChangeArrowheads="1"/>
          </p:cNvSpPr>
          <p:nvPr/>
        </p:nvSpPr>
        <p:spPr bwMode="auto">
          <a:xfrm>
            <a:off x="5029200" y="4572000"/>
            <a:ext cx="2667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5" name="Text Box 25"/>
          <p:cNvSpPr txBox="1">
            <a:spLocks noChangeArrowheads="1"/>
          </p:cNvSpPr>
          <p:nvPr/>
        </p:nvSpPr>
        <p:spPr bwMode="auto">
          <a:xfrm>
            <a:off x="6858000" y="411480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check if R&lt;0 or not</a:t>
            </a:r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4419600" y="3200400"/>
            <a:ext cx="914400" cy="1676400"/>
          </a:xfrm>
          <a:custGeom>
            <a:avLst/>
            <a:gdLst>
              <a:gd name="T0" fmla="*/ 2147483646 w 528"/>
              <a:gd name="T1" fmla="*/ 2147483646 h 1056"/>
              <a:gd name="T2" fmla="*/ 0 w 528"/>
              <a:gd name="T3" fmla="*/ 2147483646 h 1056"/>
              <a:gd name="T4" fmla="*/ 2147483646 w 528"/>
              <a:gd name="T5" fmla="*/ 0 h 1056"/>
              <a:gd name="T6" fmla="*/ 0 60000 65536"/>
              <a:gd name="T7" fmla="*/ 0 60000 65536"/>
              <a:gd name="T8" fmla="*/ 0 60000 65536"/>
              <a:gd name="T9" fmla="*/ 0 w 528"/>
              <a:gd name="T10" fmla="*/ 0 h 1056"/>
              <a:gd name="T11" fmla="*/ 528 w 52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056">
                <a:moveTo>
                  <a:pt x="528" y="1056"/>
                </a:moveTo>
                <a:cubicBezTo>
                  <a:pt x="264" y="904"/>
                  <a:pt x="0" y="752"/>
                  <a:pt x="0" y="576"/>
                </a:cubicBezTo>
                <a:cubicBezTo>
                  <a:pt x="0" y="400"/>
                  <a:pt x="264" y="200"/>
                  <a:pt x="528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4114800" y="44196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</a:rPr>
              <a:t>R&gt;=0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5867400" y="5105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5257800" y="5181600"/>
            <a:ext cx="53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2" grpId="0" animBg="1"/>
      <p:bldP spid="70683" grpId="0"/>
      <p:bldP spid="70684" grpId="0" animBg="1"/>
      <p:bldP spid="7068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to compute R=|A-B|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 = A+(~B)+1;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(R[n-1]==1)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 = (~R)+1;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69640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69641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69642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69643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cxnSp>
          <p:nvCxnSpPr>
            <p:cNvPr id="69644" name="AutoShape 10"/>
            <p:cNvCxnSpPr>
              <a:cxnSpLocks noChangeShapeType="1"/>
              <a:stCxn id="69640" idx="7"/>
              <a:endCxn id="69640" idx="1"/>
            </p:cNvCxnSpPr>
            <p:nvPr/>
          </p:nvCxnSpPr>
          <p:spPr bwMode="auto">
            <a:xfrm rot="-5400000" flipH="1" flipV="1">
              <a:off x="3671" y="1488"/>
              <a:ext cx="1" cy="3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9645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8" name="方程式" r:id="rId3" imgW="342603" imgH="215713" progId="Equation.3">
                    <p:embed/>
                  </p:oleObj>
                </mc:Choice>
                <mc:Fallback>
                  <p:oleObj name="方程式" r:id="rId3" imgW="342603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7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graphicFrame>
          <p:nvGraphicFramePr>
            <p:cNvPr id="69648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9" name="方程式" r:id="rId5" imgW="1231366" imgH="241195" progId="Equation.3">
                    <p:embed/>
                  </p:oleObj>
                </mc:Choice>
                <mc:Fallback>
                  <p:oleObj name="方程式" r:id="rId5" imgW="123136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9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0" name="方程式" r:id="rId7" imgW="965200" imgH="203200" progId="Equation.3">
                    <p:embed/>
                  </p:oleObj>
                </mc:Choice>
                <mc:Fallback>
                  <p:oleObj name="方程式" r:id="rId7" imgW="9652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51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1" name="方程式" r:id="rId9" imgW="965200" imgH="203200" progId="Equation.3">
                    <p:embed/>
                  </p:oleObj>
                </mc:Choice>
                <mc:Fallback>
                  <p:oleObj name="方程式" r:id="rId9" imgW="9652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2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53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name="方程式" r:id="rId11" imgW="495085" imgH="228501" progId="Equation.3">
                    <p:embed/>
                  </p:oleObj>
                </mc:Choice>
                <mc:Fallback>
                  <p:oleObj name="方程式" r:id="rId11" imgW="495085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4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3" name="方程式" r:id="rId13" imgW="520700" imgH="228600" progId="Equation.3">
                    <p:embed/>
                  </p:oleObj>
                </mc:Choice>
                <mc:Fallback>
                  <p:oleObj name="方程式" r:id="rId13" imgW="5207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655" name="AutoShape 21"/>
            <p:cNvCxnSpPr>
              <a:cxnSpLocks noChangeShapeType="1"/>
              <a:stCxn id="69642" idx="2"/>
              <a:endCxn id="69640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6" name="AutoShape 22"/>
            <p:cNvCxnSpPr>
              <a:cxnSpLocks noChangeShapeType="1"/>
              <a:stCxn id="69643" idx="2"/>
              <a:endCxn id="69640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9657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4" name="方程式" r:id="rId15" imgW="1143000" imgH="241300" progId="Equation.3">
                    <p:embed/>
                  </p:oleObj>
                </mc:Choice>
                <mc:Fallback>
                  <p:oleObj name="方程式" r:id="rId15" imgW="11430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8" name="AutoShape 24"/>
          <p:cNvSpPr>
            <a:spLocks noChangeArrowheads="1"/>
          </p:cNvSpPr>
          <p:nvPr/>
        </p:nvSpPr>
        <p:spPr bwMode="auto">
          <a:xfrm>
            <a:off x="5257800" y="53340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39" name="Text Box 25"/>
          <p:cNvSpPr txBox="1">
            <a:spLocks noChangeArrowheads="1"/>
          </p:cNvSpPr>
          <p:nvPr/>
        </p:nvSpPr>
        <p:spPr bwMode="auto">
          <a:xfrm>
            <a:off x="7315200" y="4953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R=-R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data path to compute</a:t>
            </a:r>
            <a:br>
              <a:rPr lang="en-US" altLang="zh-TW" smtClean="0"/>
            </a:br>
            <a:r>
              <a:rPr lang="en-US" altLang="zh-TW" smtClean="0"/>
              <a:t>R=|A-B|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Step 2:  design the data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micro-operations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the circuit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Step 3: design the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finite state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sequential circuit realization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data path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make sure that all micro-operations can be realized!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72711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2718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2719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0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2721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2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2723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4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2725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6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2727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8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2729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0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2731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2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2733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4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2735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2736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7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2738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2739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2740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2741" name="AutoShape 30"/>
              <p:cNvCxnSpPr>
                <a:cxnSpLocks noChangeShapeType="1"/>
                <a:stCxn id="72727" idx="0"/>
                <a:endCxn id="72740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712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13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2714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15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2716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17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pic>
        <p:nvPicPr>
          <p:cNvPr id="72710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2590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400" smtClean="0"/>
              <a:t>write down the control signal value to realize each of the micro-operations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R(t+1)=A+(~B)+1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R(t+1)=(~R(t))+1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R(t+1)=(~R(t))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400" smtClean="0"/>
              <a:t>you may give your own MUX encoding as you like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4495800" y="2286000"/>
            <a:ext cx="4019550" cy="3886200"/>
            <a:chOff x="2784" y="1680"/>
            <a:chExt cx="2532" cy="2448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3740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3741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2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3743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3745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6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3747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3749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3751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2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3753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4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3755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6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3757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3758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9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3760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3761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3762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3763" name="AutoShape 29"/>
              <p:cNvCxnSpPr>
                <a:cxnSpLocks noChangeShapeType="1"/>
                <a:stCxn id="73749" idx="0"/>
                <a:endCxn id="73762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3734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5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3736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7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3738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9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Control Signal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Realize R(t+1)=~R(t)+1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74776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4783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4784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5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4786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7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4788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9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4790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91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4792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9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4794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95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4796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97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4798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99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4800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4801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802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4803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4804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4805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4806" name="AutoShape 30"/>
              <p:cNvCxnSpPr>
                <a:cxnSpLocks noChangeShapeType="1"/>
                <a:stCxn id="74792" idx="0"/>
                <a:endCxn id="74805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4777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8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4779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0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4781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2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74758" name="Freeform 37"/>
          <p:cNvSpPr>
            <a:spLocks/>
          </p:cNvSpPr>
          <p:nvPr/>
        </p:nvSpPr>
        <p:spPr bwMode="auto">
          <a:xfrm>
            <a:off x="5613400" y="2971800"/>
            <a:ext cx="203200" cy="1600200"/>
          </a:xfrm>
          <a:custGeom>
            <a:avLst/>
            <a:gdLst>
              <a:gd name="T0" fmla="*/ 2147483646 w 128"/>
              <a:gd name="T1" fmla="*/ 0 h 1008"/>
              <a:gd name="T2" fmla="*/ 2147483646 w 128"/>
              <a:gd name="T3" fmla="*/ 2147483646 h 1008"/>
              <a:gd name="T4" fmla="*/ 2147483646 w 128"/>
              <a:gd name="T5" fmla="*/ 2147483646 h 1008"/>
              <a:gd name="T6" fmla="*/ 2147483646 w 128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008"/>
              <a:gd name="T14" fmla="*/ 128 w 12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9" name="Freeform 38"/>
          <p:cNvSpPr>
            <a:spLocks/>
          </p:cNvSpPr>
          <p:nvPr/>
        </p:nvSpPr>
        <p:spPr bwMode="auto">
          <a:xfrm>
            <a:off x="6908800" y="2971800"/>
            <a:ext cx="203200" cy="1600200"/>
          </a:xfrm>
          <a:custGeom>
            <a:avLst/>
            <a:gdLst>
              <a:gd name="T0" fmla="*/ 2147483646 w 128"/>
              <a:gd name="T1" fmla="*/ 0 h 1008"/>
              <a:gd name="T2" fmla="*/ 2147483646 w 128"/>
              <a:gd name="T3" fmla="*/ 2147483646 h 1008"/>
              <a:gd name="T4" fmla="*/ 2147483646 w 128"/>
              <a:gd name="T5" fmla="*/ 2147483646 h 1008"/>
              <a:gd name="T6" fmla="*/ 2147483646 w 128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008"/>
              <a:gd name="T14" fmla="*/ 128 w 12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0" name="Line 39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1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74762" name="Line 41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4763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64" name="Group 43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74770" name="AutoShape 44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74771" name="Line 45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2" name="Line 46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3" name="Line 47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4" name="Text Box 48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4775" name="Text Box 49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74765" name="Object 50"/>
          <p:cNvGraphicFramePr>
            <a:graphicFrameLocks noChangeAspect="1"/>
          </p:cNvGraphicFramePr>
          <p:nvPr/>
        </p:nvGraphicFramePr>
        <p:xfrm>
          <a:off x="1752600" y="5562600"/>
          <a:ext cx="15240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方程式" r:id="rId4" imgW="1193800" imgH="203200" progId="Equation.3">
                  <p:embed/>
                </p:oleObj>
              </mc:Choice>
              <mc:Fallback>
                <p:oleObj name="方程式" r:id="rId4" imgW="1193800" imgH="203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5240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AutoShape 51"/>
          <p:cNvSpPr>
            <a:spLocks noChangeArrowheads="1"/>
          </p:cNvSpPr>
          <p:nvPr/>
        </p:nvSpPr>
        <p:spPr bwMode="auto">
          <a:xfrm>
            <a:off x="1143000" y="5181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4767" name="Text Box 52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4768" name="Text Box 53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74769" name="Text Box 54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Control Signal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Realize R(t+1)=A+(~B)+1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75800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5807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5808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9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5810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5812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3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5814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5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5816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7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5818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9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5820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1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5822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3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5824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5825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6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5827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5828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5829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5830" name="AutoShape 30"/>
              <p:cNvCxnSpPr>
                <a:cxnSpLocks noChangeShapeType="1"/>
                <a:stCxn id="75816" idx="0"/>
                <a:endCxn id="75829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5801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2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5803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4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5805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6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75782" name="Line 37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3" name="Text Box 38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75784" name="Line 39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5785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86" name="Group 41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75794" name="AutoShape 42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6" name="Line 44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7" name="Line 45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8" name="Text Box 46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5799" name="Text Box 47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75787" name="Object 48"/>
          <p:cNvGraphicFramePr>
            <a:graphicFrameLocks noChangeAspect="1"/>
          </p:cNvGraphicFramePr>
          <p:nvPr/>
        </p:nvGraphicFramePr>
        <p:xfrm>
          <a:off x="1708150" y="4419600"/>
          <a:ext cx="14589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方程式" r:id="rId4" imgW="1143000" imgH="203200" progId="Equation.3">
                  <p:embed/>
                </p:oleObj>
              </mc:Choice>
              <mc:Fallback>
                <p:oleObj name="方程式" r:id="rId4" imgW="1143000" imgH="203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419600"/>
                        <a:ext cx="14589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AutoShape 49"/>
          <p:cNvSpPr>
            <a:spLocks noChangeArrowheads="1"/>
          </p:cNvSpPr>
          <p:nvPr/>
        </p:nvSpPr>
        <p:spPr bwMode="auto">
          <a:xfrm>
            <a:off x="1143000" y="4038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5789" name="Text Box 50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790" name="Text Box 51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791" name="Text Box 52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792" name="Freeform 53"/>
          <p:cNvSpPr>
            <a:spLocks/>
          </p:cNvSpPr>
          <p:nvPr/>
        </p:nvSpPr>
        <p:spPr bwMode="auto">
          <a:xfrm>
            <a:off x="5461000" y="2971800"/>
            <a:ext cx="203200" cy="1600200"/>
          </a:xfrm>
          <a:custGeom>
            <a:avLst/>
            <a:gdLst>
              <a:gd name="T0" fmla="*/ 2147483646 w 128"/>
              <a:gd name="T1" fmla="*/ 0 h 1008"/>
              <a:gd name="T2" fmla="*/ 2147483646 w 128"/>
              <a:gd name="T3" fmla="*/ 2147483646 h 1008"/>
              <a:gd name="T4" fmla="*/ 2147483646 w 128"/>
              <a:gd name="T5" fmla="*/ 2147483646 h 1008"/>
              <a:gd name="T6" fmla="*/ 2147483646 w 128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008"/>
              <a:gd name="T14" fmla="*/ 128 w 12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008">
                <a:moveTo>
                  <a:pt x="16" y="0"/>
                </a:moveTo>
                <a:cubicBezTo>
                  <a:pt x="8" y="60"/>
                  <a:pt x="0" y="120"/>
                  <a:pt x="16" y="192"/>
                </a:cubicBezTo>
                <a:cubicBezTo>
                  <a:pt x="32" y="264"/>
                  <a:pt x="96" y="296"/>
                  <a:pt x="112" y="432"/>
                </a:cubicBezTo>
                <a:cubicBezTo>
                  <a:pt x="128" y="568"/>
                  <a:pt x="120" y="788"/>
                  <a:pt x="112" y="100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3" name="Freeform 54"/>
          <p:cNvSpPr>
            <a:spLocks/>
          </p:cNvSpPr>
          <p:nvPr/>
        </p:nvSpPr>
        <p:spPr bwMode="auto">
          <a:xfrm>
            <a:off x="6756400" y="2895600"/>
            <a:ext cx="203200" cy="1752600"/>
          </a:xfrm>
          <a:custGeom>
            <a:avLst/>
            <a:gdLst>
              <a:gd name="T0" fmla="*/ 2147483646 w 128"/>
              <a:gd name="T1" fmla="*/ 0 h 1104"/>
              <a:gd name="T2" fmla="*/ 2147483646 w 128"/>
              <a:gd name="T3" fmla="*/ 2147483646 h 1104"/>
              <a:gd name="T4" fmla="*/ 2147483646 w 128"/>
              <a:gd name="T5" fmla="*/ 2147483646 h 1104"/>
              <a:gd name="T6" fmla="*/ 2147483646 w 128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104"/>
              <a:gd name="T14" fmla="*/ 128 w 12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104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288"/>
                  <a:pt x="112" y="432"/>
                </a:cubicBezTo>
                <a:cubicBezTo>
                  <a:pt x="128" y="576"/>
                  <a:pt x="120" y="840"/>
                  <a:pt x="112" y="110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Control Signal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396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Realize R(t+1)=R(t)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76826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6833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6834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35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6836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37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6838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39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6840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41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6842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4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6844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45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6846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47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6848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49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6850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6851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2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6853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6854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6855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6856" name="AutoShape 30"/>
              <p:cNvCxnSpPr>
                <a:cxnSpLocks noChangeShapeType="1"/>
                <a:stCxn id="76842" idx="0"/>
                <a:endCxn id="76855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827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8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6829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0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6831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2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76806" name="Line 37"/>
          <p:cNvSpPr>
            <a:spLocks noChangeShapeType="1"/>
          </p:cNvSpPr>
          <p:nvPr/>
        </p:nvSpPr>
        <p:spPr bwMode="auto">
          <a:xfrm>
            <a:off x="6324600" y="5334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7" name="Text Box 38"/>
          <p:cNvSpPr txBox="1">
            <a:spLocks noChangeArrowheads="1"/>
          </p:cNvSpPr>
          <p:nvPr/>
        </p:nvSpPr>
        <p:spPr bwMode="auto">
          <a:xfrm>
            <a:off x="3200400" y="5867400"/>
            <a:ext cx="1876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not loading the input</a:t>
            </a:r>
          </a:p>
        </p:txBody>
      </p:sp>
      <p:sp>
        <p:nvSpPr>
          <p:cNvPr id="76808" name="Line 39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680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0" name="Group 41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76820" name="AutoShape 42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76821" name="Line 43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2" name="Line 44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3" name="Line 45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4" name="Text Box 46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25" name="Text Box 47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76811" name="Object 48"/>
          <p:cNvGraphicFramePr>
            <a:graphicFrameLocks noChangeAspect="1"/>
          </p:cNvGraphicFramePr>
          <p:nvPr/>
        </p:nvGraphicFramePr>
        <p:xfrm>
          <a:off x="1524000" y="32766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方程式" r:id="rId4" imgW="1371600" imgH="203200" progId="Equation.3">
                  <p:embed/>
                </p:oleObj>
              </mc:Choice>
              <mc:Fallback>
                <p:oleObj name="方程式" r:id="rId4" imgW="1371600" imgH="203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AutoShape 49"/>
          <p:cNvSpPr>
            <a:spLocks noChangeArrowheads="1"/>
          </p:cNvSpPr>
          <p:nvPr/>
        </p:nvSpPr>
        <p:spPr bwMode="auto">
          <a:xfrm>
            <a:off x="1066800" y="3200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13" name="Text Box 50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76814" name="Text Box 51"/>
          <p:cNvSpPr txBox="1">
            <a:spLocks noChangeArrowheads="1"/>
          </p:cNvSpPr>
          <p:nvPr/>
        </p:nvSpPr>
        <p:spPr bwMode="auto">
          <a:xfrm>
            <a:off x="4419600" y="3352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76815" name="Text Box 52"/>
          <p:cNvSpPr txBox="1">
            <a:spLocks noChangeArrowheads="1"/>
          </p:cNvSpPr>
          <p:nvPr/>
        </p:nvSpPr>
        <p:spPr bwMode="auto">
          <a:xfrm>
            <a:off x="8077200" y="3200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76816" name="AutoShape 53"/>
          <p:cNvSpPr>
            <a:spLocks noChangeArrowheads="1"/>
          </p:cNvSpPr>
          <p:nvPr/>
        </p:nvSpPr>
        <p:spPr bwMode="auto">
          <a:xfrm>
            <a:off x="4419600" y="2590800"/>
            <a:ext cx="41148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17" name="Text Box 54"/>
          <p:cNvSpPr txBox="1">
            <a:spLocks noChangeArrowheads="1"/>
          </p:cNvSpPr>
          <p:nvPr/>
        </p:nvSpPr>
        <p:spPr bwMode="auto">
          <a:xfrm>
            <a:off x="5334000" y="2057400"/>
            <a:ext cx="355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outcome of this part is don’t-care</a:t>
            </a:r>
          </a:p>
        </p:txBody>
      </p:sp>
      <p:sp>
        <p:nvSpPr>
          <p:cNvPr id="76818" name="AutoShape 55"/>
          <p:cNvSpPr>
            <a:spLocks noChangeArrowheads="1"/>
          </p:cNvSpPr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76819" name="Object 56"/>
          <p:cNvGraphicFramePr>
            <a:graphicFrameLocks noChangeAspect="1"/>
          </p:cNvGraphicFramePr>
          <p:nvPr/>
        </p:nvGraphicFramePr>
        <p:xfrm>
          <a:off x="1524000" y="44958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方程式" r:id="rId6" imgW="1371600" imgH="203200" progId="Equation.3">
                  <p:embed/>
                </p:oleObj>
              </mc:Choice>
              <mc:Fallback>
                <p:oleObj name="方程式" r:id="rId6" imgW="1371600" imgH="203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control unit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the control unit for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hardware to send out control signals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to ask the data path to perform required micro-operations for each cycle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4648200" y="2743200"/>
            <a:ext cx="4019550" cy="3886200"/>
            <a:chOff x="2784" y="1680"/>
            <a:chExt cx="2532" cy="2448"/>
          </a:xfrm>
        </p:grpSpPr>
        <p:grpSp>
          <p:nvGrpSpPr>
            <p:cNvPr id="78857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8864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8865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6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78867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8869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0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78871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78873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78875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78877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8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78879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80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78881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8882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83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78884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888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78886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8887" name="AutoShape 29"/>
              <p:cNvCxnSpPr>
                <a:cxnSpLocks noChangeShapeType="1"/>
                <a:stCxn id="78873" idx="0"/>
                <a:endCxn id="78886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8858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59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8860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1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8862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3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78853" name="Group 36"/>
          <p:cNvGrpSpPr>
            <a:grpSpLocks/>
          </p:cNvGrpSpPr>
          <p:nvPr/>
        </p:nvGrpSpPr>
        <p:grpSpPr bwMode="auto">
          <a:xfrm>
            <a:off x="533400" y="4038600"/>
            <a:ext cx="4114800" cy="1457325"/>
            <a:chOff x="336" y="2544"/>
            <a:chExt cx="2592" cy="918"/>
          </a:xfrm>
        </p:grpSpPr>
        <p:pic>
          <p:nvPicPr>
            <p:cNvPr id="78854" name="Picture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8855" name="Object 38"/>
            <p:cNvGraphicFramePr>
              <a:graphicFrameLocks noChangeAspect="1"/>
            </p:cNvGraphicFramePr>
            <p:nvPr/>
          </p:nvGraphicFramePr>
          <p:xfrm>
            <a:off x="1392" y="2544"/>
            <a:ext cx="4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8" name="方程式" r:id="rId4" imgW="558558" imgH="203112" progId="Equation.3">
                    <p:embed/>
                  </p:oleObj>
                </mc:Choice>
                <mc:Fallback>
                  <p:oleObj name="方程式" r:id="rId4" imgW="558558" imgH="20311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48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Text Box 39"/>
            <p:cNvSpPr txBox="1">
              <a:spLocks noChangeArrowheads="1"/>
            </p:cNvSpPr>
            <p:nvPr/>
          </p:nvSpPr>
          <p:spPr bwMode="auto">
            <a:xfrm>
              <a:off x="1392" y="297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R[n-1]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control unit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write down the control signals for each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to perform required operations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2878138" y="2895600"/>
            <a:ext cx="3670300" cy="3581400"/>
            <a:chOff x="373" y="1872"/>
            <a:chExt cx="2312" cy="2256"/>
          </a:xfrm>
        </p:grpSpPr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7988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79886" name="AutoShape 10"/>
              <p:cNvCxnSpPr>
                <a:cxnSpLocks noChangeShapeType="1"/>
                <a:stCxn id="79882" idx="7"/>
                <a:endCxn id="79882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7988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0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88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7989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1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2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9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3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9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4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5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897" name="AutoShape 21"/>
              <p:cNvCxnSpPr>
                <a:cxnSpLocks noChangeShapeType="1"/>
                <a:stCxn id="79884" idx="2"/>
                <a:endCxn id="7988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8" name="AutoShape 22"/>
              <p:cNvCxnSpPr>
                <a:cxnSpLocks noChangeShapeType="1"/>
                <a:stCxn id="79885" idx="2"/>
                <a:endCxn id="7988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7989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6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78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7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8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9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0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circuit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Check the match between control signals and data path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4495800" y="2667000"/>
            <a:ext cx="4019550" cy="3886200"/>
            <a:chOff x="2784" y="1680"/>
            <a:chExt cx="2532" cy="2448"/>
          </a:xfrm>
        </p:grpSpPr>
        <p:grpSp>
          <p:nvGrpSpPr>
            <p:cNvPr id="80925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80932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0933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34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80935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36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0937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38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0939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40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80941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42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80943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44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80945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46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80947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48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80949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0950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51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80952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0953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80954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0955" name="AutoShape 29"/>
              <p:cNvCxnSpPr>
                <a:cxnSpLocks noChangeShapeType="1"/>
                <a:stCxn id="80941" idx="0"/>
                <a:endCxn id="80954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7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9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80901" name="Group 36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80902" name="Group 37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80907" name="Oval 3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80908" name="Oval 3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80909" name="Oval 40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80910" name="Oval 4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80911" name="AutoShape 42"/>
              <p:cNvCxnSpPr>
                <a:cxnSpLocks noChangeShapeType="1"/>
                <a:stCxn id="80907" idx="7"/>
                <a:endCxn id="80907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80912" name="Object 43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6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3" name="Line 44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14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80915" name="Object 46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7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16" name="Object 47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8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7" name="Line 4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18" name="Object 49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9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9" name="Line 50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20" name="Object 51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60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21" name="Object 52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61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0922" name="AutoShape 53"/>
              <p:cNvCxnSpPr>
                <a:cxnSpLocks noChangeShapeType="1"/>
                <a:stCxn id="80909" idx="2"/>
                <a:endCxn id="80907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3" name="AutoShape 54"/>
              <p:cNvCxnSpPr>
                <a:cxnSpLocks noChangeShapeType="1"/>
                <a:stCxn id="80910" idx="2"/>
                <a:endCxn id="80907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80924" name="Object 55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62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903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3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4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4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6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6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the control unit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87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standard method to realize a finite-state machine (Chap. 5)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4724400" y="3200400"/>
            <a:ext cx="3962400" cy="2952750"/>
            <a:chOff x="2928" y="1968"/>
            <a:chExt cx="2496" cy="1860"/>
          </a:xfrm>
        </p:grpSpPr>
        <p:sp>
          <p:nvSpPr>
            <p:cNvPr id="81949" name="Rectangle 5"/>
            <p:cNvSpPr>
              <a:spLocks noChangeArrowheads="1"/>
            </p:cNvSpPr>
            <p:nvPr/>
          </p:nvSpPr>
          <p:spPr bwMode="auto">
            <a:xfrm>
              <a:off x="4464" y="2400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1950" name="AutoShape 6"/>
            <p:cNvSpPr>
              <a:spLocks noChangeArrowheads="1"/>
            </p:cNvSpPr>
            <p:nvPr/>
          </p:nvSpPr>
          <p:spPr bwMode="auto">
            <a:xfrm>
              <a:off x="3334" y="196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81951" name="Line 7"/>
            <p:cNvSpPr>
              <a:spLocks noChangeShapeType="1"/>
            </p:cNvSpPr>
            <p:nvPr/>
          </p:nvSpPr>
          <p:spPr bwMode="auto">
            <a:xfrm>
              <a:off x="5232" y="26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2" name="Line 8"/>
            <p:cNvSpPr>
              <a:spLocks noChangeShapeType="1"/>
            </p:cNvSpPr>
            <p:nvPr/>
          </p:nvSpPr>
          <p:spPr bwMode="auto">
            <a:xfrm flipV="1">
              <a:off x="5424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3" name="Line 9"/>
            <p:cNvSpPr>
              <a:spLocks noChangeShapeType="1"/>
            </p:cNvSpPr>
            <p:nvPr/>
          </p:nvSpPr>
          <p:spPr bwMode="auto">
            <a:xfrm flipH="1">
              <a:off x="4224" y="225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4" name="Line 10"/>
            <p:cNvSpPr>
              <a:spLocks noChangeShapeType="1"/>
            </p:cNvSpPr>
            <p:nvPr/>
          </p:nvSpPr>
          <p:spPr bwMode="auto">
            <a:xfrm>
              <a:off x="4224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5" name="Line 11"/>
            <p:cNvSpPr>
              <a:spLocks noChangeShapeType="1"/>
            </p:cNvSpPr>
            <p:nvPr/>
          </p:nvSpPr>
          <p:spPr bwMode="auto">
            <a:xfrm>
              <a:off x="3016" y="328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6" name="Text Box 12"/>
            <p:cNvSpPr txBox="1">
              <a:spLocks noChangeArrowheads="1"/>
            </p:cNvSpPr>
            <p:nvPr/>
          </p:nvSpPr>
          <p:spPr bwMode="auto">
            <a:xfrm>
              <a:off x="2928" y="3024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81957" name="Line 13"/>
            <p:cNvSpPr>
              <a:spLocks noChangeShapeType="1"/>
            </p:cNvSpPr>
            <p:nvPr/>
          </p:nvSpPr>
          <p:spPr bwMode="auto">
            <a:xfrm>
              <a:off x="422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58" name="Text Box 14"/>
            <p:cNvSpPr txBox="1">
              <a:spLocks noChangeArrowheads="1"/>
            </p:cNvSpPr>
            <p:nvPr/>
          </p:nvSpPr>
          <p:spPr bwMode="auto">
            <a:xfrm>
              <a:off x="4512" y="321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{L, S1, S0}</a:t>
              </a:r>
            </a:p>
          </p:txBody>
        </p:sp>
      </p:grpSp>
      <p:grpSp>
        <p:nvGrpSpPr>
          <p:cNvPr id="81925" name="Group 15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81926" name="Group 16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81931" name="Oval 1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81932" name="Oval 18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81933" name="Oval 1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81934" name="Oval 20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81935" name="AutoShape 21"/>
              <p:cNvCxnSpPr>
                <a:cxnSpLocks noChangeShapeType="1"/>
                <a:stCxn id="81931" idx="7"/>
                <a:endCxn id="81931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81936" name="Object 22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59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7" name="Line 23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38" name="Text Box 24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81939" name="Object 25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0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40" name="Object 26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1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41" name="Line 27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1942" name="Object 28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2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43" name="Line 29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1944" name="Object 30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3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45" name="Object 31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4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1946" name="AutoShape 32"/>
              <p:cNvCxnSpPr>
                <a:cxnSpLocks noChangeShapeType="1"/>
                <a:stCxn id="81933" idx="2"/>
                <a:endCxn id="81931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7" name="AutoShape 33"/>
              <p:cNvCxnSpPr>
                <a:cxnSpLocks noChangeShapeType="1"/>
                <a:stCxn id="81934" idx="2"/>
                <a:endCxn id="81931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81948" name="Object 34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5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1927" name="Object 35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6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8" name="Object 36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7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37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8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0" name="Object 38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9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timing diagram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Can you image how the circuit works?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33400" y="27432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Draw the timing diagram until the outcome R finished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1600200" y="2514600"/>
            <a:ext cx="6324600" cy="4038600"/>
            <a:chOff x="1008" y="1584"/>
            <a:chExt cx="3984" cy="2544"/>
          </a:xfrm>
        </p:grpSpPr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1584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3974" name="Group 6"/>
            <p:cNvGrpSpPr>
              <a:grpSpLocks/>
            </p:cNvGrpSpPr>
            <p:nvPr/>
          </p:nvGrpSpPr>
          <p:grpSpPr bwMode="auto">
            <a:xfrm>
              <a:off x="1824" y="1584"/>
              <a:ext cx="528" cy="192"/>
              <a:chOff x="960" y="1776"/>
              <a:chExt cx="528" cy="192"/>
            </a:xfrm>
          </p:grpSpPr>
          <p:sp>
            <p:nvSpPr>
              <p:cNvPr id="84016" name="Line 7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7" name="Line 8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8" name="Line 9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9" name="Line 10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3975" name="Group 11"/>
            <p:cNvGrpSpPr>
              <a:grpSpLocks/>
            </p:cNvGrpSpPr>
            <p:nvPr/>
          </p:nvGrpSpPr>
          <p:grpSpPr bwMode="auto">
            <a:xfrm>
              <a:off x="2352" y="1584"/>
              <a:ext cx="528" cy="192"/>
              <a:chOff x="960" y="1776"/>
              <a:chExt cx="528" cy="192"/>
            </a:xfrm>
          </p:grpSpPr>
          <p:sp>
            <p:nvSpPr>
              <p:cNvPr id="84012" name="Line 12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3" name="Line 1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4" name="Line 14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5" name="Line 15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3976" name="Text Box 16"/>
            <p:cNvSpPr txBox="1">
              <a:spLocks noChangeArrowheads="1"/>
            </p:cNvSpPr>
            <p:nvPr/>
          </p:nvSpPr>
          <p:spPr bwMode="auto">
            <a:xfrm>
              <a:off x="1248" y="18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grpSp>
          <p:nvGrpSpPr>
            <p:cNvPr id="83977" name="Group 17"/>
            <p:cNvGrpSpPr>
              <a:grpSpLocks/>
            </p:cNvGrpSpPr>
            <p:nvPr/>
          </p:nvGrpSpPr>
          <p:grpSpPr bwMode="auto">
            <a:xfrm>
              <a:off x="2880" y="1584"/>
              <a:ext cx="528" cy="192"/>
              <a:chOff x="960" y="1776"/>
              <a:chExt cx="528" cy="192"/>
            </a:xfrm>
          </p:grpSpPr>
          <p:sp>
            <p:nvSpPr>
              <p:cNvPr id="84008" name="Line 18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9" name="Line 19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0" name="Line 20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11" name="Line 21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3978" name="Group 22"/>
            <p:cNvGrpSpPr>
              <a:grpSpLocks/>
            </p:cNvGrpSpPr>
            <p:nvPr/>
          </p:nvGrpSpPr>
          <p:grpSpPr bwMode="auto">
            <a:xfrm>
              <a:off x="3408" y="1584"/>
              <a:ext cx="528" cy="192"/>
              <a:chOff x="960" y="1776"/>
              <a:chExt cx="528" cy="192"/>
            </a:xfrm>
          </p:grpSpPr>
          <p:sp>
            <p:nvSpPr>
              <p:cNvPr id="84004" name="Line 23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5" name="Line 24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6" name="Line 25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7" name="Line 26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3979" name="Group 27"/>
            <p:cNvGrpSpPr>
              <a:grpSpLocks/>
            </p:cNvGrpSpPr>
            <p:nvPr/>
          </p:nvGrpSpPr>
          <p:grpSpPr bwMode="auto">
            <a:xfrm>
              <a:off x="3936" y="1584"/>
              <a:ext cx="528" cy="192"/>
              <a:chOff x="960" y="1776"/>
              <a:chExt cx="528" cy="192"/>
            </a:xfrm>
          </p:grpSpPr>
          <p:sp>
            <p:nvSpPr>
              <p:cNvPr id="84000" name="Line 28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1" name="Line 29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2" name="Line 30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003" name="Line 31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3980" name="Group 32"/>
            <p:cNvGrpSpPr>
              <a:grpSpLocks/>
            </p:cNvGrpSpPr>
            <p:nvPr/>
          </p:nvGrpSpPr>
          <p:grpSpPr bwMode="auto">
            <a:xfrm>
              <a:off x="4464" y="1584"/>
              <a:ext cx="528" cy="192"/>
              <a:chOff x="960" y="1776"/>
              <a:chExt cx="528" cy="192"/>
            </a:xfrm>
          </p:grpSpPr>
          <p:sp>
            <p:nvSpPr>
              <p:cNvPr id="83996" name="Line 33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97" name="Line 34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98" name="Line 35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99" name="Line 36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3981" name="AutoShape 37"/>
            <p:cNvSpPr>
              <a:spLocks noChangeArrowheads="1"/>
            </p:cNvSpPr>
            <p:nvPr/>
          </p:nvSpPr>
          <p:spPr bwMode="auto">
            <a:xfrm>
              <a:off x="1824" y="1872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83982" name="Text Box 38"/>
            <p:cNvSpPr txBox="1">
              <a:spLocks noChangeArrowheads="1"/>
            </p:cNvSpPr>
            <p:nvPr/>
          </p:nvSpPr>
          <p:spPr bwMode="auto">
            <a:xfrm>
              <a:off x="1248" y="22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3983" name="AutoShape 39"/>
            <p:cNvSpPr>
              <a:spLocks noChangeArrowheads="1"/>
            </p:cNvSpPr>
            <p:nvPr/>
          </p:nvSpPr>
          <p:spPr bwMode="auto">
            <a:xfrm>
              <a:off x="1824" y="2208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3984" name="Text Box 40"/>
            <p:cNvSpPr txBox="1">
              <a:spLocks noChangeArrowheads="1"/>
            </p:cNvSpPr>
            <p:nvPr/>
          </p:nvSpPr>
          <p:spPr bwMode="auto">
            <a:xfrm>
              <a:off x="1190" y="2535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83985" name="AutoShape 41"/>
            <p:cNvSpPr>
              <a:spLocks noChangeArrowheads="1"/>
            </p:cNvSpPr>
            <p:nvPr/>
          </p:nvSpPr>
          <p:spPr bwMode="auto">
            <a:xfrm>
              <a:off x="1824" y="254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3986" name="AutoShape 42"/>
            <p:cNvSpPr>
              <a:spLocks noChangeArrowheads="1"/>
            </p:cNvSpPr>
            <p:nvPr/>
          </p:nvSpPr>
          <p:spPr bwMode="auto">
            <a:xfrm>
              <a:off x="2400" y="2544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3987" name="Text Box 43"/>
            <p:cNvSpPr txBox="1">
              <a:spLocks noChangeArrowheads="1"/>
            </p:cNvSpPr>
            <p:nvPr/>
          </p:nvSpPr>
          <p:spPr bwMode="auto">
            <a:xfrm>
              <a:off x="1008" y="32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(L, S1, S0)</a:t>
              </a:r>
            </a:p>
          </p:txBody>
        </p:sp>
        <p:sp>
          <p:nvSpPr>
            <p:cNvPr id="83988" name="Text Box 44"/>
            <p:cNvSpPr txBox="1">
              <a:spLocks noChangeArrowheads="1"/>
            </p:cNvSpPr>
            <p:nvPr/>
          </p:nvSpPr>
          <p:spPr bwMode="auto">
            <a:xfrm>
              <a:off x="1200" y="292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83989" name="AutoShape 45"/>
            <p:cNvSpPr>
              <a:spLocks noChangeArrowheads="1"/>
            </p:cNvSpPr>
            <p:nvPr/>
          </p:nvSpPr>
          <p:spPr bwMode="auto">
            <a:xfrm>
              <a:off x="1824" y="292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83990" name="AutoShape 46"/>
            <p:cNvSpPr>
              <a:spLocks noChangeArrowheads="1"/>
            </p:cNvSpPr>
            <p:nvPr/>
          </p:nvSpPr>
          <p:spPr bwMode="auto">
            <a:xfrm>
              <a:off x="2400" y="2928"/>
              <a:ext cx="240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83991" name="AutoShape 47"/>
            <p:cNvSpPr>
              <a:spLocks noChangeArrowheads="1"/>
            </p:cNvSpPr>
            <p:nvPr/>
          </p:nvSpPr>
          <p:spPr bwMode="auto">
            <a:xfrm>
              <a:off x="1824" y="3264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83992" name="Text Box 48"/>
            <p:cNvSpPr txBox="1">
              <a:spLocks noChangeArrowheads="1"/>
            </p:cNvSpPr>
            <p:nvPr/>
          </p:nvSpPr>
          <p:spPr bwMode="auto">
            <a:xfrm>
              <a:off x="1104" y="355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R[n-1]</a:t>
              </a:r>
            </a:p>
          </p:txBody>
        </p:sp>
        <p:sp>
          <p:nvSpPr>
            <p:cNvPr id="83993" name="AutoShape 49"/>
            <p:cNvSpPr>
              <a:spLocks noChangeArrowheads="1"/>
            </p:cNvSpPr>
            <p:nvPr/>
          </p:nvSpPr>
          <p:spPr bwMode="auto">
            <a:xfrm>
              <a:off x="1824" y="3552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83994" name="Text Box 50"/>
            <p:cNvSpPr txBox="1">
              <a:spLocks noChangeArrowheads="1"/>
            </p:cNvSpPr>
            <p:nvPr/>
          </p:nvSpPr>
          <p:spPr bwMode="auto">
            <a:xfrm>
              <a:off x="1238" y="387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  <p:sp>
          <p:nvSpPr>
            <p:cNvPr id="83995" name="AutoShape 51"/>
            <p:cNvSpPr>
              <a:spLocks noChangeArrowheads="1"/>
            </p:cNvSpPr>
            <p:nvPr/>
          </p:nvSpPr>
          <p:spPr bwMode="auto">
            <a:xfrm>
              <a:off x="1824" y="3888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Circuit: generate outputs at the same cycle to inputs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 Flip-Flop: A(t+1) = D</a:t>
            </a:r>
            <a:r>
              <a:rPr lang="en-US" altLang="zh-TW" baseline="-25000" smtClean="0"/>
              <a:t>A</a:t>
            </a:r>
            <a:r>
              <a:rPr lang="en-US" altLang="zh-TW" smtClean="0"/>
              <a:t>(t)</a:t>
            </a:r>
          </a:p>
          <a:p>
            <a:pPr lvl="1" eaLnBrk="1" hangingPunct="1"/>
            <a:r>
              <a:rPr lang="en-US" altLang="zh-TW" smtClean="0"/>
              <a:t>state changes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control unit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unit appears at the same cycle to the state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5334000" y="3200400"/>
            <a:ext cx="2209800" cy="381000"/>
            <a:chOff x="2928" y="1872"/>
            <a:chExt cx="1392" cy="240"/>
          </a:xfrm>
        </p:grpSpPr>
        <p:sp>
          <p:nvSpPr>
            <p:cNvPr id="86038" name="Line 7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6039" name="Group 8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86045" name="Line 9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6" name="Line 10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7" name="Line 11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8" name="Line 12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40" name="Group 13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86041" name="Line 14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2" name="Line 15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86023" name="Group 18"/>
          <p:cNvGrpSpPr>
            <a:grpSpLocks/>
          </p:cNvGrpSpPr>
          <p:nvPr/>
        </p:nvGrpSpPr>
        <p:grpSpPr bwMode="auto">
          <a:xfrm>
            <a:off x="6248400" y="2728913"/>
            <a:ext cx="1065213" cy="336550"/>
            <a:chOff x="3504" y="1575"/>
            <a:chExt cx="671" cy="212"/>
          </a:xfrm>
        </p:grpSpPr>
        <p:sp>
          <p:nvSpPr>
            <p:cNvPr id="86036" name="Line 19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7" name="Text Box 20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86024" name="Text Box 21"/>
          <p:cNvSpPr txBox="1">
            <a:spLocks noChangeArrowheads="1"/>
          </p:cNvSpPr>
          <p:nvPr/>
        </p:nvSpPr>
        <p:spPr bwMode="auto">
          <a:xfrm>
            <a:off x="4708525" y="333851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86025" name="Line 22"/>
          <p:cNvSpPr>
            <a:spLocks noChangeShapeType="1"/>
          </p:cNvSpPr>
          <p:nvPr/>
        </p:nvSpPr>
        <p:spPr bwMode="auto">
          <a:xfrm>
            <a:off x="57150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6" name="Line 23"/>
          <p:cNvSpPr>
            <a:spLocks noChangeShapeType="1"/>
          </p:cNvSpPr>
          <p:nvPr/>
        </p:nvSpPr>
        <p:spPr bwMode="auto">
          <a:xfrm>
            <a:off x="66294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7" name="Line 24"/>
          <p:cNvSpPr>
            <a:spLocks noChangeShapeType="1"/>
          </p:cNvSpPr>
          <p:nvPr/>
        </p:nvSpPr>
        <p:spPr bwMode="auto">
          <a:xfrm>
            <a:off x="75438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8" name="Text Box 25"/>
          <p:cNvSpPr txBox="1">
            <a:spLocks noChangeArrowheads="1"/>
          </p:cNvSpPr>
          <p:nvPr/>
        </p:nvSpPr>
        <p:spPr bwMode="auto">
          <a:xfrm>
            <a:off x="4495800" y="38862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state</a:t>
            </a:r>
          </a:p>
        </p:txBody>
      </p:sp>
      <p:sp>
        <p:nvSpPr>
          <p:cNvPr id="86029" name="Text Box 26"/>
          <p:cNvSpPr txBox="1">
            <a:spLocks noChangeArrowheads="1"/>
          </p:cNvSpPr>
          <p:nvPr/>
        </p:nvSpPr>
        <p:spPr bwMode="auto">
          <a:xfrm>
            <a:off x="4267200" y="457200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(L,S1,S0)</a:t>
            </a:r>
          </a:p>
        </p:txBody>
      </p:sp>
      <p:sp>
        <p:nvSpPr>
          <p:cNvPr id="86030" name="AutoShape 27"/>
          <p:cNvSpPr>
            <a:spLocks noChangeArrowheads="1"/>
          </p:cNvSpPr>
          <p:nvPr/>
        </p:nvSpPr>
        <p:spPr bwMode="auto">
          <a:xfrm>
            <a:off x="5715000" y="38862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86031" name="AutoShape 28"/>
          <p:cNvSpPr>
            <a:spLocks noChangeArrowheads="1"/>
          </p:cNvSpPr>
          <p:nvPr/>
        </p:nvSpPr>
        <p:spPr bwMode="auto">
          <a:xfrm>
            <a:off x="5715000" y="44958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(1,1,1)</a:t>
            </a:r>
          </a:p>
        </p:txBody>
      </p:sp>
      <p:sp>
        <p:nvSpPr>
          <p:cNvPr id="86032" name="AutoShape 29"/>
          <p:cNvSpPr>
            <a:spLocks noChangeArrowheads="1"/>
          </p:cNvSpPr>
          <p:nvPr/>
        </p:nvSpPr>
        <p:spPr bwMode="auto">
          <a:xfrm>
            <a:off x="1752600" y="31242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33" name="Freeform 30"/>
          <p:cNvSpPr>
            <a:spLocks/>
          </p:cNvSpPr>
          <p:nvPr/>
        </p:nvSpPr>
        <p:spPr bwMode="auto">
          <a:xfrm>
            <a:off x="1244600" y="4838700"/>
            <a:ext cx="2387600" cy="1536700"/>
          </a:xfrm>
          <a:custGeom>
            <a:avLst/>
            <a:gdLst>
              <a:gd name="T0" fmla="*/ 2147483646 w 1504"/>
              <a:gd name="T1" fmla="*/ 2147483646 h 968"/>
              <a:gd name="T2" fmla="*/ 2147483646 w 1504"/>
              <a:gd name="T3" fmla="*/ 2147483646 h 968"/>
              <a:gd name="T4" fmla="*/ 2147483646 w 1504"/>
              <a:gd name="T5" fmla="*/ 2147483646 h 968"/>
              <a:gd name="T6" fmla="*/ 2147483646 w 1504"/>
              <a:gd name="T7" fmla="*/ 2147483646 h 968"/>
              <a:gd name="T8" fmla="*/ 2147483646 w 1504"/>
              <a:gd name="T9" fmla="*/ 2147483646 h 968"/>
              <a:gd name="T10" fmla="*/ 2147483646 w 1504"/>
              <a:gd name="T11" fmla="*/ 2147483646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04"/>
              <a:gd name="T19" fmla="*/ 0 h 968"/>
              <a:gd name="T20" fmla="*/ 1504 w 1504"/>
              <a:gd name="T21" fmla="*/ 968 h 9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04" h="968">
                <a:moveTo>
                  <a:pt x="1232" y="360"/>
                </a:moveTo>
                <a:cubicBezTo>
                  <a:pt x="1296" y="380"/>
                  <a:pt x="1360" y="400"/>
                  <a:pt x="1376" y="360"/>
                </a:cubicBezTo>
                <a:cubicBezTo>
                  <a:pt x="1392" y="320"/>
                  <a:pt x="1504" y="160"/>
                  <a:pt x="1328" y="120"/>
                </a:cubicBezTo>
                <a:cubicBezTo>
                  <a:pt x="1152" y="80"/>
                  <a:pt x="528" y="0"/>
                  <a:pt x="320" y="120"/>
                </a:cubicBezTo>
                <a:cubicBezTo>
                  <a:pt x="112" y="240"/>
                  <a:pt x="0" y="712"/>
                  <a:pt x="80" y="840"/>
                </a:cubicBezTo>
                <a:cubicBezTo>
                  <a:pt x="160" y="968"/>
                  <a:pt x="480" y="928"/>
                  <a:pt x="800" y="8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4" name="AutoShape 31"/>
          <p:cNvSpPr>
            <a:spLocks noChangeArrowheads="1"/>
          </p:cNvSpPr>
          <p:nvPr/>
        </p:nvSpPr>
        <p:spPr bwMode="auto">
          <a:xfrm>
            <a:off x="6629400" y="4038600"/>
            <a:ext cx="381000" cy="7620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35" name="Text Box 32"/>
          <p:cNvSpPr txBox="1">
            <a:spLocks noChangeArrowheads="1"/>
          </p:cNvSpPr>
          <p:nvPr/>
        </p:nvSpPr>
        <p:spPr bwMode="auto">
          <a:xfrm>
            <a:off x="6629400" y="4724400"/>
            <a:ext cx="2178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the same cycle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by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control unit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changes at the next cycle</a:t>
            </a: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1752600" y="3200400"/>
            <a:ext cx="609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4267200" y="2728913"/>
            <a:ext cx="3276600" cy="2986087"/>
            <a:chOff x="2688" y="1719"/>
            <a:chExt cx="2064" cy="1881"/>
          </a:xfrm>
        </p:grpSpPr>
        <p:grpSp>
          <p:nvGrpSpPr>
            <p:cNvPr id="87049" name="Group 8"/>
            <p:cNvGrpSpPr>
              <a:grpSpLocks/>
            </p:cNvGrpSpPr>
            <p:nvPr/>
          </p:nvGrpSpPr>
          <p:grpSpPr bwMode="auto">
            <a:xfrm>
              <a:off x="3360" y="2016"/>
              <a:ext cx="1392" cy="240"/>
              <a:chOff x="2928" y="1872"/>
              <a:chExt cx="1392" cy="240"/>
            </a:xfrm>
          </p:grpSpPr>
          <p:sp>
            <p:nvSpPr>
              <p:cNvPr id="87063" name="Line 9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7064" name="Group 10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8707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71" name="Line 12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72" name="Line 13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73" name="Line 14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065" name="Group 15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8706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67" name="Line 17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68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7069" name="Line 19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7050" name="Group 20"/>
            <p:cNvGrpSpPr>
              <a:grpSpLocks/>
            </p:cNvGrpSpPr>
            <p:nvPr/>
          </p:nvGrpSpPr>
          <p:grpSpPr bwMode="auto">
            <a:xfrm>
              <a:off x="3936" y="1719"/>
              <a:ext cx="671" cy="212"/>
              <a:chOff x="3504" y="1575"/>
              <a:chExt cx="671" cy="212"/>
            </a:xfrm>
          </p:grpSpPr>
          <p:sp>
            <p:nvSpPr>
              <p:cNvPr id="87061" name="Line 21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062" name="Text Box 22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87051" name="Text Box 23"/>
            <p:cNvSpPr txBox="1">
              <a:spLocks noChangeArrowheads="1"/>
            </p:cNvSpPr>
            <p:nvPr/>
          </p:nvSpPr>
          <p:spPr bwMode="auto">
            <a:xfrm>
              <a:off x="2966" y="210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87052" name="Line 24"/>
            <p:cNvSpPr>
              <a:spLocks noChangeShapeType="1"/>
            </p:cNvSpPr>
            <p:nvPr/>
          </p:nvSpPr>
          <p:spPr bwMode="auto">
            <a:xfrm>
              <a:off x="3600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53" name="Line 25"/>
            <p:cNvSpPr>
              <a:spLocks noChangeShapeType="1"/>
            </p:cNvSpPr>
            <p:nvPr/>
          </p:nvSpPr>
          <p:spPr bwMode="auto">
            <a:xfrm>
              <a:off x="4176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54" name="Line 26"/>
            <p:cNvSpPr>
              <a:spLocks noChangeShapeType="1"/>
            </p:cNvSpPr>
            <p:nvPr/>
          </p:nvSpPr>
          <p:spPr bwMode="auto">
            <a:xfrm>
              <a:off x="4752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55" name="Text Box 27"/>
            <p:cNvSpPr txBox="1">
              <a:spLocks noChangeArrowheads="1"/>
            </p:cNvSpPr>
            <p:nvPr/>
          </p:nvSpPr>
          <p:spPr bwMode="auto">
            <a:xfrm>
              <a:off x="2832" y="244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87056" name="Text Box 28"/>
            <p:cNvSpPr txBox="1">
              <a:spLocks noChangeArrowheads="1"/>
            </p:cNvSpPr>
            <p:nvPr/>
          </p:nvSpPr>
          <p:spPr bwMode="auto">
            <a:xfrm>
              <a:off x="2688" y="2880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87057" name="AutoShape 29"/>
            <p:cNvSpPr>
              <a:spLocks noChangeArrowheads="1"/>
            </p:cNvSpPr>
            <p:nvPr/>
          </p:nvSpPr>
          <p:spPr bwMode="auto">
            <a:xfrm>
              <a:off x="3600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87058" name="AutoShape 30"/>
            <p:cNvSpPr>
              <a:spLocks noChangeArrowheads="1"/>
            </p:cNvSpPr>
            <p:nvPr/>
          </p:nvSpPr>
          <p:spPr bwMode="auto">
            <a:xfrm>
              <a:off x="3600" y="283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87059" name="AutoShape 31"/>
            <p:cNvSpPr>
              <a:spLocks noChangeArrowheads="1"/>
            </p:cNvSpPr>
            <p:nvPr/>
          </p:nvSpPr>
          <p:spPr bwMode="auto">
            <a:xfrm>
              <a:off x="4176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87060" name="AutoShape 32"/>
            <p:cNvSpPr>
              <a:spLocks noChangeArrowheads="1"/>
            </p:cNvSpPr>
            <p:nvPr/>
          </p:nvSpPr>
          <p:spPr bwMode="auto">
            <a:xfrm>
              <a:off x="3888" y="2688"/>
              <a:ext cx="720" cy="240"/>
            </a:xfrm>
            <a:prstGeom prst="curvedUp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7048" name="Freeform 33"/>
          <p:cNvSpPr>
            <a:spLocks/>
          </p:cNvSpPr>
          <p:nvPr/>
        </p:nvSpPr>
        <p:spPr bwMode="auto">
          <a:xfrm>
            <a:off x="1460500" y="4953000"/>
            <a:ext cx="2235200" cy="596900"/>
          </a:xfrm>
          <a:custGeom>
            <a:avLst/>
            <a:gdLst>
              <a:gd name="T0" fmla="*/ 2147483646 w 1408"/>
              <a:gd name="T1" fmla="*/ 2147483646 h 376"/>
              <a:gd name="T2" fmla="*/ 2147483646 w 1408"/>
              <a:gd name="T3" fmla="*/ 2147483646 h 376"/>
              <a:gd name="T4" fmla="*/ 2147483646 w 1408"/>
              <a:gd name="T5" fmla="*/ 2147483646 h 376"/>
              <a:gd name="T6" fmla="*/ 2147483646 w 1408"/>
              <a:gd name="T7" fmla="*/ 2147483646 h 376"/>
              <a:gd name="T8" fmla="*/ 2147483646 w 1408"/>
              <a:gd name="T9" fmla="*/ 2147483646 h 376"/>
              <a:gd name="T10" fmla="*/ 2147483646 w 1408"/>
              <a:gd name="T11" fmla="*/ 2147483646 h 3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8"/>
              <a:gd name="T19" fmla="*/ 0 h 376"/>
              <a:gd name="T20" fmla="*/ 1408 w 1408"/>
              <a:gd name="T21" fmla="*/ 376 h 3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8" h="376">
                <a:moveTo>
                  <a:pt x="1144" y="288"/>
                </a:moveTo>
                <a:cubicBezTo>
                  <a:pt x="1160" y="332"/>
                  <a:pt x="1176" y="376"/>
                  <a:pt x="1192" y="336"/>
                </a:cubicBezTo>
                <a:cubicBezTo>
                  <a:pt x="1208" y="296"/>
                  <a:pt x="1408" y="96"/>
                  <a:pt x="1240" y="48"/>
                </a:cubicBezTo>
                <a:cubicBezTo>
                  <a:pt x="1072" y="0"/>
                  <a:pt x="368" y="8"/>
                  <a:pt x="184" y="48"/>
                </a:cubicBezTo>
                <a:cubicBezTo>
                  <a:pt x="0" y="88"/>
                  <a:pt x="72" y="248"/>
                  <a:pt x="136" y="288"/>
                </a:cubicBezTo>
                <a:cubicBezTo>
                  <a:pt x="200" y="328"/>
                  <a:pt x="384" y="308"/>
                  <a:pt x="568" y="2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data path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Computation at cycle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follows the control signals sent at cycle </a:t>
            </a:r>
            <a:r>
              <a:rPr lang="en-US" altLang="zh-TW" sz="2400" i="1" smtClean="0"/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But the result appears on the register at cycle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+1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88106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8107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08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88109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1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8111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12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8113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1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88115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16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88117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18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88119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20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88121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2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88123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8124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125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88126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8127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88128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8129" name="AutoShape 29"/>
              <p:cNvCxnSpPr>
                <a:cxnSpLocks noChangeShapeType="1"/>
                <a:stCxn id="88115" idx="0"/>
                <a:endCxn id="88128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8100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1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88102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3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88104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5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88069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</a:p>
        </p:txBody>
      </p:sp>
      <p:grpSp>
        <p:nvGrpSpPr>
          <p:cNvPr id="88070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88088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8089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88095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6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7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8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8090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88091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2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3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94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88071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88086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87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88072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88073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4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5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6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state</a:t>
            </a:r>
          </a:p>
        </p:txBody>
      </p:sp>
      <p:sp>
        <p:nvSpPr>
          <p:cNvPr id="88077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(L,S1,S0)</a:t>
            </a:r>
          </a:p>
        </p:txBody>
      </p:sp>
      <p:sp>
        <p:nvSpPr>
          <p:cNvPr id="88078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88079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(1,1,1)</a:t>
            </a:r>
          </a:p>
        </p:txBody>
      </p:sp>
      <p:sp>
        <p:nvSpPr>
          <p:cNvPr id="88080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S2</a:t>
            </a:r>
          </a:p>
        </p:txBody>
      </p:sp>
      <p:sp>
        <p:nvSpPr>
          <p:cNvPr id="88081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88082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88083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register R</a:t>
            </a:r>
          </a:p>
        </p:txBody>
      </p:sp>
      <p:sp>
        <p:nvSpPr>
          <p:cNvPr id="88084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88085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data path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Computation at cycle </a:t>
            </a:r>
            <a:r>
              <a:rPr lang="en-US" altLang="zh-TW" sz="2400" i="1" smtClean="0">
                <a:solidFill>
                  <a:schemeClr val="hlink"/>
                </a:solidFill>
              </a:rPr>
              <a:t>t</a:t>
            </a:r>
            <a:r>
              <a:rPr lang="en-US" altLang="zh-TW" sz="2400" smtClean="0">
                <a:solidFill>
                  <a:schemeClr val="hlink"/>
                </a:solidFill>
              </a:rPr>
              <a:t> follows the control signals sent at cycle </a:t>
            </a:r>
            <a:r>
              <a:rPr lang="en-US" altLang="zh-TW" sz="2400" i="1" smtClean="0">
                <a:solidFill>
                  <a:schemeClr val="hlink"/>
                </a:solidFill>
              </a:rPr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But the result appears on the register at cycle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+1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89132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89139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9140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41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89142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43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9144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45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89146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47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89148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49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89150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51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89152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53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89154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55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89156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9157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58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89159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9160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89161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9162" name="AutoShape 29"/>
              <p:cNvCxnSpPr>
                <a:cxnSpLocks noChangeShapeType="1"/>
                <a:stCxn id="89148" idx="0"/>
                <a:endCxn id="89161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9133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134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89135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136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89137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138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89093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</a:p>
        </p:txBody>
      </p:sp>
      <p:grpSp>
        <p:nvGrpSpPr>
          <p:cNvPr id="89094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89121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9122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89128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29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30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31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9123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89124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25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26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27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89095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89119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120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89096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89097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098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099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0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state</a:t>
            </a:r>
          </a:p>
        </p:txBody>
      </p:sp>
      <p:sp>
        <p:nvSpPr>
          <p:cNvPr id="89101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(L,S1,S0)</a:t>
            </a:r>
          </a:p>
        </p:txBody>
      </p:sp>
      <p:sp>
        <p:nvSpPr>
          <p:cNvPr id="89102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89103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(1,1,1)</a:t>
            </a:r>
          </a:p>
        </p:txBody>
      </p:sp>
      <p:sp>
        <p:nvSpPr>
          <p:cNvPr id="89104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S2</a:t>
            </a:r>
          </a:p>
        </p:txBody>
      </p:sp>
      <p:sp>
        <p:nvSpPr>
          <p:cNvPr id="89105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89106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89107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register R</a:t>
            </a:r>
          </a:p>
        </p:txBody>
      </p:sp>
      <p:sp>
        <p:nvSpPr>
          <p:cNvPr id="89108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89109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92226" name="AutoShape 66"/>
          <p:cNvSpPr>
            <a:spLocks noChangeArrowheads="1"/>
          </p:cNvSpPr>
          <p:nvPr/>
        </p:nvSpPr>
        <p:spPr bwMode="auto">
          <a:xfrm>
            <a:off x="304800" y="3124200"/>
            <a:ext cx="40386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27" name="Text Box 67"/>
          <p:cNvSpPr txBox="1">
            <a:spLocks noChangeArrowheads="1"/>
          </p:cNvSpPr>
          <p:nvPr/>
        </p:nvSpPr>
        <p:spPr bwMode="auto">
          <a:xfrm>
            <a:off x="3108325" y="27289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combinational circuit</a:t>
            </a:r>
          </a:p>
        </p:txBody>
      </p:sp>
      <p:sp>
        <p:nvSpPr>
          <p:cNvPr id="92228" name="Text Box 68"/>
          <p:cNvSpPr txBox="1">
            <a:spLocks noChangeArrowheads="1"/>
          </p:cNvSpPr>
          <p:nvPr/>
        </p:nvSpPr>
        <p:spPr bwMode="auto">
          <a:xfrm>
            <a:off x="746125" y="3567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229" name="Text Box 69"/>
          <p:cNvSpPr txBox="1">
            <a:spLocks noChangeArrowheads="1"/>
          </p:cNvSpPr>
          <p:nvPr/>
        </p:nvSpPr>
        <p:spPr bwMode="auto">
          <a:xfrm>
            <a:off x="3352800" y="3581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230" name="Freeform 70"/>
          <p:cNvSpPr>
            <a:spLocks/>
          </p:cNvSpPr>
          <p:nvPr/>
        </p:nvSpPr>
        <p:spPr bwMode="auto">
          <a:xfrm>
            <a:off x="1270000" y="3048000"/>
            <a:ext cx="203200" cy="1676400"/>
          </a:xfrm>
          <a:custGeom>
            <a:avLst/>
            <a:gdLst>
              <a:gd name="T0" fmla="*/ 2147483646 w 128"/>
              <a:gd name="T1" fmla="*/ 0 h 1056"/>
              <a:gd name="T2" fmla="*/ 2147483646 w 128"/>
              <a:gd name="T3" fmla="*/ 2147483646 h 1056"/>
              <a:gd name="T4" fmla="*/ 2147483646 w 128"/>
              <a:gd name="T5" fmla="*/ 2147483646 h 1056"/>
              <a:gd name="T6" fmla="*/ 2147483646 w 128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056"/>
              <a:gd name="T14" fmla="*/ 128 w 12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056">
                <a:moveTo>
                  <a:pt x="16" y="0"/>
                </a:moveTo>
                <a:cubicBezTo>
                  <a:pt x="8" y="88"/>
                  <a:pt x="0" y="176"/>
                  <a:pt x="16" y="240"/>
                </a:cubicBezTo>
                <a:cubicBezTo>
                  <a:pt x="32" y="304"/>
                  <a:pt x="96" y="248"/>
                  <a:pt x="112" y="384"/>
                </a:cubicBezTo>
                <a:cubicBezTo>
                  <a:pt x="128" y="520"/>
                  <a:pt x="120" y="788"/>
                  <a:pt x="112" y="105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1" name="Freeform 71"/>
          <p:cNvSpPr>
            <a:spLocks/>
          </p:cNvSpPr>
          <p:nvPr/>
        </p:nvSpPr>
        <p:spPr bwMode="auto">
          <a:xfrm>
            <a:off x="2565400" y="3048000"/>
            <a:ext cx="203200" cy="1600200"/>
          </a:xfrm>
          <a:custGeom>
            <a:avLst/>
            <a:gdLst>
              <a:gd name="T0" fmla="*/ 2147483646 w 128"/>
              <a:gd name="T1" fmla="*/ 0 h 1008"/>
              <a:gd name="T2" fmla="*/ 2147483646 w 128"/>
              <a:gd name="T3" fmla="*/ 2147483646 h 1008"/>
              <a:gd name="T4" fmla="*/ 2147483646 w 128"/>
              <a:gd name="T5" fmla="*/ 2147483646 h 1008"/>
              <a:gd name="T6" fmla="*/ 2147483646 w 128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008"/>
              <a:gd name="T14" fmla="*/ 128 w 12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008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304"/>
                  <a:pt x="112" y="432"/>
                </a:cubicBezTo>
                <a:cubicBezTo>
                  <a:pt x="128" y="560"/>
                  <a:pt x="120" y="784"/>
                  <a:pt x="112" y="100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7315200" y="4633913"/>
            <a:ext cx="1589088" cy="852487"/>
            <a:chOff x="4608" y="2919"/>
            <a:chExt cx="1001" cy="537"/>
          </a:xfrm>
        </p:grpSpPr>
        <p:sp>
          <p:nvSpPr>
            <p:cNvPr id="89117" name="AutoShape 73"/>
            <p:cNvSpPr>
              <a:spLocks noChangeArrowheads="1"/>
            </p:cNvSpPr>
            <p:nvPr/>
          </p:nvSpPr>
          <p:spPr bwMode="auto">
            <a:xfrm>
              <a:off x="4608" y="2928"/>
              <a:ext cx="192" cy="528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9118" name="Text Box 74"/>
            <p:cNvSpPr txBox="1">
              <a:spLocks noChangeArrowheads="1"/>
            </p:cNvSpPr>
            <p:nvPr/>
          </p:nvSpPr>
          <p:spPr bwMode="auto">
            <a:xfrm>
              <a:off x="4790" y="2919"/>
              <a:ext cx="8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follows the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control 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6" grpId="0" animBg="1"/>
      <p:bldP spid="92227" grpId="0"/>
      <p:bldP spid="92228" grpId="0"/>
      <p:bldP spid="92229" grpId="0"/>
      <p:bldP spid="92230" grpId="0" animBg="1"/>
      <p:bldP spid="9223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data path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Computation at cycle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follows the control signals sent at cycle </a:t>
            </a:r>
            <a:r>
              <a:rPr lang="en-US" altLang="zh-TW" sz="2400" i="1" smtClean="0"/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But the result appears on the register at cycle </a:t>
            </a:r>
            <a:r>
              <a:rPr lang="en-US" altLang="zh-TW" sz="2400" i="1" smtClean="0">
                <a:solidFill>
                  <a:schemeClr val="hlink"/>
                </a:solidFill>
              </a:rPr>
              <a:t>t</a:t>
            </a:r>
            <a:r>
              <a:rPr lang="en-US" altLang="zh-TW" sz="2400" smtClean="0">
                <a:solidFill>
                  <a:schemeClr val="hlink"/>
                </a:solidFill>
              </a:rPr>
              <a:t>+1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90150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90157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90158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59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0160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61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0162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63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MUX</a:t>
                </a:r>
              </a:p>
            </p:txBody>
          </p:sp>
          <p:sp>
            <p:nvSpPr>
              <p:cNvPr id="90164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65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0166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67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</a:t>
                </a:r>
              </a:p>
            </p:txBody>
          </p:sp>
          <p:sp>
            <p:nvSpPr>
              <p:cNvPr id="90168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69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NOT</a:t>
                </a:r>
              </a:p>
            </p:txBody>
          </p:sp>
          <p:sp>
            <p:nvSpPr>
              <p:cNvPr id="90170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71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adder</a:t>
                </a:r>
              </a:p>
            </p:txBody>
          </p:sp>
          <p:sp>
            <p:nvSpPr>
              <p:cNvPr id="90172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73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90174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90175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76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90177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0178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90179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90180" name="AutoShape 29"/>
              <p:cNvCxnSpPr>
                <a:cxnSpLocks noChangeShapeType="1"/>
                <a:stCxn id="90166" idx="0"/>
                <a:endCxn id="90179" idx="1"/>
              </p:cNvCxnSpPr>
              <p:nvPr/>
            </p:nvCxnSpPr>
            <p:spPr bwMode="auto">
              <a:xfrm rot="-54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0151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52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90153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54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90155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56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90117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</a:p>
        </p:txBody>
      </p:sp>
      <p:grpSp>
        <p:nvGrpSpPr>
          <p:cNvPr id="90118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90139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0140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90146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7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8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9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0141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90142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3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4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5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90119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90137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38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90120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90121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2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3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state</a:t>
            </a:r>
          </a:p>
        </p:txBody>
      </p:sp>
      <p:sp>
        <p:nvSpPr>
          <p:cNvPr id="90125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(L,S1,S0)</a:t>
            </a:r>
          </a:p>
        </p:txBody>
      </p:sp>
      <p:sp>
        <p:nvSpPr>
          <p:cNvPr id="90126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90127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(1,1,1)</a:t>
            </a:r>
          </a:p>
        </p:txBody>
      </p:sp>
      <p:sp>
        <p:nvSpPr>
          <p:cNvPr id="90128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S2</a:t>
            </a:r>
          </a:p>
        </p:txBody>
      </p:sp>
      <p:sp>
        <p:nvSpPr>
          <p:cNvPr id="90129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90130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90131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register R</a:t>
            </a:r>
          </a:p>
        </p:txBody>
      </p:sp>
      <p:sp>
        <p:nvSpPr>
          <p:cNvPr id="90132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A+~B+1</a:t>
            </a:r>
          </a:p>
        </p:txBody>
      </p:sp>
      <p:sp>
        <p:nvSpPr>
          <p:cNvPr id="90133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90134" name="Text Box 66"/>
          <p:cNvSpPr txBox="1">
            <a:spLocks noChangeArrowheads="1"/>
          </p:cNvSpPr>
          <p:nvPr/>
        </p:nvSpPr>
        <p:spPr bwMode="auto">
          <a:xfrm>
            <a:off x="517525" y="5472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135" name="Line 67"/>
          <p:cNvSpPr>
            <a:spLocks noChangeShapeType="1"/>
          </p:cNvSpPr>
          <p:nvPr/>
        </p:nvSpPr>
        <p:spPr bwMode="auto">
          <a:xfrm>
            <a:off x="7086600" y="54102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6" name="Text Box 68"/>
          <p:cNvSpPr txBox="1">
            <a:spLocks noChangeArrowheads="1"/>
          </p:cNvSpPr>
          <p:nvPr/>
        </p:nvSpPr>
        <p:spPr bwMode="auto">
          <a:xfrm>
            <a:off x="7391400" y="5029200"/>
            <a:ext cx="1181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stored at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whole circuit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realize the hardware algorithm: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do the required computation at each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and store the result at the next cycle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9117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91176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91177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91178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91179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91180" name="AutoShape 10"/>
              <p:cNvCxnSpPr>
                <a:cxnSpLocks noChangeShapeType="1"/>
                <a:stCxn id="91176" idx="7"/>
                <a:endCxn id="91176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1181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4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82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8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91184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5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85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6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86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1187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7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88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1189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8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0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99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1191" name="AutoShape 21"/>
              <p:cNvCxnSpPr>
                <a:cxnSpLocks noChangeShapeType="1"/>
                <a:stCxn id="91178" idx="2"/>
                <a:endCxn id="91176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92" name="AutoShape 22"/>
              <p:cNvCxnSpPr>
                <a:cxnSpLocks noChangeShapeType="1"/>
                <a:stCxn id="91179" idx="2"/>
                <a:endCxn id="91176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1193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0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172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1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3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2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4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3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5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4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1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91142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9116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1161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911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8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9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70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1162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9116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4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5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6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1143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91158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9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1144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1145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46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47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48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91149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91150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91151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91152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91153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91154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1155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91156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1157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whole circuit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realize the hardware algorithm: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do the required computation at each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and store the result at the next cycle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9219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9220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9220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9220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9220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92206" name="AutoShape 10"/>
              <p:cNvCxnSpPr>
                <a:cxnSpLocks noChangeShapeType="1"/>
                <a:stCxn id="92202" idx="7"/>
                <a:endCxn id="92202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220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0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0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0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9221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1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1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2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21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3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21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4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1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5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2217" name="AutoShape 21"/>
              <p:cNvCxnSpPr>
                <a:cxnSpLocks noChangeShapeType="1"/>
                <a:stCxn id="92204" idx="2"/>
                <a:endCxn id="9220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218" name="AutoShape 22"/>
              <p:cNvCxnSpPr>
                <a:cxnSpLocks noChangeShapeType="1"/>
                <a:stCxn id="92205" idx="2"/>
                <a:endCxn id="9220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221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6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198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7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9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8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0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9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1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0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65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92168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92186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2187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9219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4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5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6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188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9218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0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1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192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2169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92184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85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2170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2171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2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3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4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92175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92176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92177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92178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92179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92180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2181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92182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2183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92166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67" name="AutoShape 59"/>
          <p:cNvSpPr>
            <a:spLocks noChangeArrowheads="1"/>
          </p:cNvSpPr>
          <p:nvPr/>
        </p:nvSpPr>
        <p:spPr bwMode="auto">
          <a:xfrm>
            <a:off x="7467600" y="4191000"/>
            <a:ext cx="381000" cy="15240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whole circuit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realize the hardware algorithm: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do the required computation at each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and store the result at the next cycle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9322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93226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93227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93228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93229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93230" name="AutoShape 10"/>
              <p:cNvCxnSpPr>
                <a:cxnSpLocks noChangeShapeType="1"/>
                <a:stCxn id="93226" idx="7"/>
                <a:endCxn id="93226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3231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4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2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3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93234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5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35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6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6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237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7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8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239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8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40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9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3241" name="AutoShape 21"/>
              <p:cNvCxnSpPr>
                <a:cxnSpLocks noChangeShapeType="1"/>
                <a:stCxn id="93228" idx="2"/>
                <a:endCxn id="93226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242" name="AutoShape 22"/>
              <p:cNvCxnSpPr>
                <a:cxnSpLocks noChangeShapeType="1"/>
                <a:stCxn id="93229" idx="2"/>
                <a:endCxn id="93226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3243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50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222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1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3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2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4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3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5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4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89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93192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9321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3211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9321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8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9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20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3212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9321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4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5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6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3193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93208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09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3194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3195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196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197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198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93199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93200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93201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93202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93203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93204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3205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93206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3207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93190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3191" name="Line 59"/>
          <p:cNvSpPr>
            <a:spLocks noChangeShapeType="1"/>
          </p:cNvSpPr>
          <p:nvPr/>
        </p:nvSpPr>
        <p:spPr bwMode="auto">
          <a:xfrm>
            <a:off x="7239000" y="55626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smtClean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57200" y="32004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the whole circuit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transition following the state diagram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94246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94251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  <p:sp>
            <p:nvSpPr>
              <p:cNvPr id="94252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S1</a:t>
                </a:r>
              </a:p>
            </p:txBody>
          </p:sp>
          <p:sp>
            <p:nvSpPr>
              <p:cNvPr id="94253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  <p:sp>
            <p:nvSpPr>
              <p:cNvPr id="94254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  <p:cxnSp>
            <p:nvCxnSpPr>
              <p:cNvPr id="94255" name="AutoShape 10"/>
              <p:cNvCxnSpPr>
                <a:cxnSpLocks noChangeShapeType="1"/>
                <a:stCxn id="94251" idx="7"/>
                <a:endCxn id="94251" idx="1"/>
              </p:cNvCxnSpPr>
              <p:nvPr/>
            </p:nvCxnSpPr>
            <p:spPr bwMode="auto">
              <a:xfrm rot="-5400000" flipH="1" flipV="1">
                <a:off x="3671" y="1488"/>
                <a:ext cx="1" cy="374"/>
              </a:xfrm>
              <a:prstGeom prst="curvedConnector3">
                <a:avLst>
                  <a:gd name="adj1" fmla="val -186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4256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69" name="方程式" r:id="rId3" imgW="342603" imgH="215713" progId="Equation.3">
                      <p:embed/>
                    </p:oleObj>
                  </mc:Choice>
                  <mc:Fallback>
                    <p:oleObj name="方程式" r:id="rId3" imgW="342603" imgH="21571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57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4258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graphicFrame>
            <p:nvGraphicFramePr>
              <p:cNvPr id="94259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0" name="方程式" r:id="rId5" imgW="1231366" imgH="241195" progId="Equation.3">
                      <p:embed/>
                    </p:oleObj>
                  </mc:Choice>
                  <mc:Fallback>
                    <p:oleObj name="方程式" r:id="rId5" imgW="1231366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60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1" name="方程式" r:id="rId7" imgW="965200" imgH="203200" progId="Equation.3">
                      <p:embed/>
                    </p:oleObj>
                  </mc:Choice>
                  <mc:Fallback>
                    <p:oleObj name="方程式" r:id="rId7" imgW="965200" imgH="203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61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4262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2" name="方程式" r:id="rId9" imgW="965200" imgH="203200" progId="Equation.3">
                      <p:embed/>
                    </p:oleObj>
                  </mc:Choice>
                  <mc:Fallback>
                    <p:oleObj name="方程式" r:id="rId9" imgW="9652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63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4264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3" name="方程式" r:id="rId11" imgW="495085" imgH="228501" progId="Equation.3">
                      <p:embed/>
                    </p:oleObj>
                  </mc:Choice>
                  <mc:Fallback>
                    <p:oleObj name="方程式" r:id="rId11" imgW="495085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65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4" name="方程式" r:id="rId13" imgW="520700" imgH="228600" progId="Equation.3">
                      <p:embed/>
                    </p:oleObj>
                  </mc:Choice>
                  <mc:Fallback>
                    <p:oleObj name="方程式" r:id="rId13" imgW="5207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4266" name="AutoShape 21"/>
              <p:cNvCxnSpPr>
                <a:cxnSpLocks noChangeShapeType="1"/>
                <a:stCxn id="94253" idx="2"/>
                <a:endCxn id="94251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67" name="AutoShape 22"/>
              <p:cNvCxnSpPr>
                <a:cxnSpLocks noChangeShapeType="1"/>
                <a:stCxn id="94254" idx="2"/>
                <a:endCxn id="94251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94268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5" name="方程式" r:id="rId15" imgW="1143000" imgH="241300" progId="Equation.3">
                      <p:embed/>
                    </p:oleObj>
                  </mc:Choice>
                  <mc:Fallback>
                    <p:oleObj name="方程式" r:id="rId15" imgW="1143000" imgH="241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4247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6" name="方程式" r:id="rId17" imgW="1371600" imgH="203200" progId="Equation.3">
                    <p:embed/>
                  </p:oleObj>
                </mc:Choice>
                <mc:Fallback>
                  <p:oleObj name="方程式" r:id="rId17" imgW="13716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8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7" name="方程式" r:id="rId19" imgW="1143000" imgH="203200" progId="Equation.3">
                    <p:embed/>
                  </p:oleObj>
                </mc:Choice>
                <mc:Fallback>
                  <p:oleObj name="方程式" r:id="rId19" imgW="1143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9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8" name="方程式" r:id="rId21" imgW="1371600" imgH="203200" progId="Equation.3">
                    <p:embed/>
                  </p:oleObj>
                </mc:Choice>
                <mc:Fallback>
                  <p:oleObj name="方程式" r:id="rId21" imgW="1371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0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9" name="方程式" r:id="rId23" imgW="1193800" imgH="203200" progId="Equation.3">
                    <p:embed/>
                  </p:oleObj>
                </mc:Choice>
                <mc:Fallback>
                  <p:oleObj name="方程式" r:id="rId23" imgW="11938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13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94217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94235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4236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9424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43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44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45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4237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9423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39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40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41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4218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94233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4234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4219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4220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221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222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223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94224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94225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94226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94227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94228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94229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4230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94231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94232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94214" name="AutoShape 58"/>
          <p:cNvSpPr>
            <a:spLocks noChangeArrowheads="1"/>
          </p:cNvSpPr>
          <p:nvPr/>
        </p:nvSpPr>
        <p:spPr bwMode="auto">
          <a:xfrm>
            <a:off x="1371600" y="4267200"/>
            <a:ext cx="9906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4215" name="Line 59"/>
          <p:cNvSpPr>
            <a:spLocks noChangeShapeType="1"/>
          </p:cNvSpPr>
          <p:nvPr/>
        </p:nvSpPr>
        <p:spPr bwMode="auto">
          <a:xfrm>
            <a:off x="1905000" y="4876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AutoShape 60"/>
          <p:cNvSpPr>
            <a:spLocks noChangeArrowheads="1"/>
          </p:cNvSpPr>
          <p:nvPr/>
        </p:nvSpPr>
        <p:spPr bwMode="auto">
          <a:xfrm>
            <a:off x="6934200" y="3810000"/>
            <a:ext cx="1066800" cy="228600"/>
          </a:xfrm>
          <a:prstGeom prst="curvedDownArrow">
            <a:avLst>
              <a:gd name="adj1" fmla="val 93333"/>
              <a:gd name="adj2" fmla="val 18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an working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You just have to look at the hardware algorithm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26289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2667000" y="2590800"/>
            <a:ext cx="6324600" cy="3979863"/>
            <a:chOff x="1680" y="1632"/>
            <a:chExt cx="3984" cy="2507"/>
          </a:xfrm>
        </p:grpSpPr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225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5239" name="Group 7"/>
            <p:cNvGrpSpPr>
              <a:grpSpLocks/>
            </p:cNvGrpSpPr>
            <p:nvPr/>
          </p:nvGrpSpPr>
          <p:grpSpPr bwMode="auto">
            <a:xfrm>
              <a:off x="2496" y="1632"/>
              <a:ext cx="528" cy="192"/>
              <a:chOff x="960" y="1776"/>
              <a:chExt cx="528" cy="192"/>
            </a:xfrm>
          </p:grpSpPr>
          <p:sp>
            <p:nvSpPr>
              <p:cNvPr id="95296" name="Line 8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7" name="Line 9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8" name="Line 10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9" name="Line 11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5240" name="Group 12"/>
            <p:cNvGrpSpPr>
              <a:grpSpLocks/>
            </p:cNvGrpSpPr>
            <p:nvPr/>
          </p:nvGrpSpPr>
          <p:grpSpPr bwMode="auto">
            <a:xfrm>
              <a:off x="3024" y="1632"/>
              <a:ext cx="528" cy="192"/>
              <a:chOff x="960" y="1776"/>
              <a:chExt cx="528" cy="192"/>
            </a:xfrm>
          </p:grpSpPr>
          <p:sp>
            <p:nvSpPr>
              <p:cNvPr id="95292" name="Line 13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3" name="Line 14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4" name="Line 15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5" name="Line 16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5241" name="Text Box 17"/>
            <p:cNvSpPr txBox="1">
              <a:spLocks noChangeArrowheads="1"/>
            </p:cNvSpPr>
            <p:nvPr/>
          </p:nvSpPr>
          <p:spPr bwMode="auto">
            <a:xfrm>
              <a:off x="1920" y="19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grpSp>
          <p:nvGrpSpPr>
            <p:cNvPr id="95242" name="Group 18"/>
            <p:cNvGrpSpPr>
              <a:grpSpLocks/>
            </p:cNvGrpSpPr>
            <p:nvPr/>
          </p:nvGrpSpPr>
          <p:grpSpPr bwMode="auto">
            <a:xfrm>
              <a:off x="3552" y="1632"/>
              <a:ext cx="528" cy="192"/>
              <a:chOff x="960" y="1776"/>
              <a:chExt cx="528" cy="192"/>
            </a:xfrm>
          </p:grpSpPr>
          <p:sp>
            <p:nvSpPr>
              <p:cNvPr id="95288" name="Line 19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9" name="Line 20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0" name="Line 21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91" name="Line 22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5243" name="Group 23"/>
            <p:cNvGrpSpPr>
              <a:grpSpLocks/>
            </p:cNvGrpSpPr>
            <p:nvPr/>
          </p:nvGrpSpPr>
          <p:grpSpPr bwMode="auto">
            <a:xfrm>
              <a:off x="4080" y="1632"/>
              <a:ext cx="528" cy="192"/>
              <a:chOff x="960" y="1776"/>
              <a:chExt cx="528" cy="192"/>
            </a:xfrm>
          </p:grpSpPr>
          <p:sp>
            <p:nvSpPr>
              <p:cNvPr id="95284" name="Line 24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5" name="Line 2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6" name="Line 26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7" name="Line 27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5244" name="Group 28"/>
            <p:cNvGrpSpPr>
              <a:grpSpLocks/>
            </p:cNvGrpSpPr>
            <p:nvPr/>
          </p:nvGrpSpPr>
          <p:grpSpPr bwMode="auto">
            <a:xfrm>
              <a:off x="4608" y="1632"/>
              <a:ext cx="528" cy="192"/>
              <a:chOff x="960" y="1776"/>
              <a:chExt cx="528" cy="192"/>
            </a:xfrm>
          </p:grpSpPr>
          <p:sp>
            <p:nvSpPr>
              <p:cNvPr id="95280" name="Line 29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1" name="Line 30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2" name="Line 31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83" name="Line 32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5245" name="Group 33"/>
            <p:cNvGrpSpPr>
              <a:grpSpLocks/>
            </p:cNvGrpSpPr>
            <p:nvPr/>
          </p:nvGrpSpPr>
          <p:grpSpPr bwMode="auto">
            <a:xfrm>
              <a:off x="5136" y="1632"/>
              <a:ext cx="528" cy="192"/>
              <a:chOff x="960" y="1776"/>
              <a:chExt cx="528" cy="192"/>
            </a:xfrm>
          </p:grpSpPr>
          <p:sp>
            <p:nvSpPr>
              <p:cNvPr id="95276" name="Line 34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77" name="Line 3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78" name="Line 36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279" name="Line 37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5246" name="AutoShape 38"/>
            <p:cNvSpPr>
              <a:spLocks noChangeArrowheads="1"/>
            </p:cNvSpPr>
            <p:nvPr/>
          </p:nvSpPr>
          <p:spPr bwMode="auto">
            <a:xfrm>
              <a:off x="2496" y="1920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95247" name="Text Box 39"/>
            <p:cNvSpPr txBox="1">
              <a:spLocks noChangeArrowheads="1"/>
            </p:cNvSpPr>
            <p:nvPr/>
          </p:nvSpPr>
          <p:spPr bwMode="auto">
            <a:xfrm>
              <a:off x="1920" y="225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5248" name="AutoShape 40"/>
            <p:cNvSpPr>
              <a:spLocks noChangeArrowheads="1"/>
            </p:cNvSpPr>
            <p:nvPr/>
          </p:nvSpPr>
          <p:spPr bwMode="auto">
            <a:xfrm>
              <a:off x="2496" y="2256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95249" name="Text Box 41"/>
            <p:cNvSpPr txBox="1">
              <a:spLocks noChangeArrowheads="1"/>
            </p:cNvSpPr>
            <p:nvPr/>
          </p:nvSpPr>
          <p:spPr bwMode="auto">
            <a:xfrm>
              <a:off x="1862" y="2583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95250" name="AutoShape 42"/>
            <p:cNvSpPr>
              <a:spLocks noChangeArrowheads="1"/>
            </p:cNvSpPr>
            <p:nvPr/>
          </p:nvSpPr>
          <p:spPr bwMode="auto">
            <a:xfrm>
              <a:off x="2496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5251" name="AutoShape 43"/>
            <p:cNvSpPr>
              <a:spLocks noChangeArrowheads="1"/>
            </p:cNvSpPr>
            <p:nvPr/>
          </p:nvSpPr>
          <p:spPr bwMode="auto">
            <a:xfrm>
              <a:off x="3072" y="2592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5252" name="Text Box 44"/>
            <p:cNvSpPr txBox="1">
              <a:spLocks noChangeArrowheads="1"/>
            </p:cNvSpPr>
            <p:nvPr/>
          </p:nvSpPr>
          <p:spPr bwMode="auto">
            <a:xfrm>
              <a:off x="1680" y="331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(L, S1, S0)</a:t>
              </a:r>
            </a:p>
          </p:txBody>
        </p:sp>
        <p:sp>
          <p:nvSpPr>
            <p:cNvPr id="95253" name="Text Box 45"/>
            <p:cNvSpPr txBox="1">
              <a:spLocks noChangeArrowheads="1"/>
            </p:cNvSpPr>
            <p:nvPr/>
          </p:nvSpPr>
          <p:spPr bwMode="auto">
            <a:xfrm>
              <a:off x="1872" y="297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95254" name="AutoShape 46"/>
            <p:cNvSpPr>
              <a:spLocks noChangeArrowheads="1"/>
            </p:cNvSpPr>
            <p:nvPr/>
          </p:nvSpPr>
          <p:spPr bwMode="auto">
            <a:xfrm>
              <a:off x="249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95255" name="Text Box 47"/>
            <p:cNvSpPr txBox="1">
              <a:spLocks noChangeArrowheads="1"/>
            </p:cNvSpPr>
            <p:nvPr/>
          </p:nvSpPr>
          <p:spPr bwMode="auto">
            <a:xfrm>
              <a:off x="1776" y="3600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R[n-1]</a:t>
              </a:r>
            </a:p>
          </p:txBody>
        </p:sp>
        <p:sp>
          <p:nvSpPr>
            <p:cNvPr id="95256" name="Text Box 48"/>
            <p:cNvSpPr txBox="1">
              <a:spLocks noChangeArrowheads="1"/>
            </p:cNvSpPr>
            <p:nvPr/>
          </p:nvSpPr>
          <p:spPr bwMode="auto">
            <a:xfrm>
              <a:off x="1910" y="392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  <p:sp>
          <p:nvSpPr>
            <p:cNvPr id="95257" name="AutoShape 49"/>
            <p:cNvSpPr>
              <a:spLocks noChangeArrowheads="1"/>
            </p:cNvSpPr>
            <p:nvPr/>
          </p:nvSpPr>
          <p:spPr bwMode="auto">
            <a:xfrm>
              <a:off x="249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(0,X,X)</a:t>
              </a:r>
            </a:p>
          </p:txBody>
        </p:sp>
        <p:sp>
          <p:nvSpPr>
            <p:cNvPr id="95258" name="AutoShape 50"/>
            <p:cNvSpPr>
              <a:spLocks noChangeArrowheads="1"/>
            </p:cNvSpPr>
            <p:nvPr/>
          </p:nvSpPr>
          <p:spPr bwMode="auto">
            <a:xfrm>
              <a:off x="2496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5259" name="AutoShape 51"/>
            <p:cNvSpPr>
              <a:spLocks noChangeArrowheads="1"/>
            </p:cNvSpPr>
            <p:nvPr/>
          </p:nvSpPr>
          <p:spPr bwMode="auto">
            <a:xfrm>
              <a:off x="2496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5260" name="AutoShape 52"/>
            <p:cNvSpPr>
              <a:spLocks noChangeArrowheads="1"/>
            </p:cNvSpPr>
            <p:nvPr/>
          </p:nvSpPr>
          <p:spPr bwMode="auto">
            <a:xfrm>
              <a:off x="3072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95261" name="AutoShape 53"/>
            <p:cNvSpPr>
              <a:spLocks noChangeArrowheads="1"/>
            </p:cNvSpPr>
            <p:nvPr/>
          </p:nvSpPr>
          <p:spPr bwMode="auto">
            <a:xfrm>
              <a:off x="3072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(1,1,1)</a:t>
              </a:r>
            </a:p>
          </p:txBody>
        </p:sp>
        <p:sp>
          <p:nvSpPr>
            <p:cNvPr id="95262" name="AutoShape 54"/>
            <p:cNvSpPr>
              <a:spLocks noChangeArrowheads="1"/>
            </p:cNvSpPr>
            <p:nvPr/>
          </p:nvSpPr>
          <p:spPr bwMode="auto">
            <a:xfrm>
              <a:off x="3072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5263" name="AutoShape 55"/>
            <p:cNvSpPr>
              <a:spLocks noChangeArrowheads="1"/>
            </p:cNvSpPr>
            <p:nvPr/>
          </p:nvSpPr>
          <p:spPr bwMode="auto">
            <a:xfrm>
              <a:off x="3072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5264" name="AutoShape 56"/>
            <p:cNvSpPr>
              <a:spLocks noChangeArrowheads="1"/>
            </p:cNvSpPr>
            <p:nvPr/>
          </p:nvSpPr>
          <p:spPr bwMode="auto">
            <a:xfrm>
              <a:off x="3648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95265" name="AutoShape 57"/>
            <p:cNvSpPr>
              <a:spLocks noChangeArrowheads="1"/>
            </p:cNvSpPr>
            <p:nvPr/>
          </p:nvSpPr>
          <p:spPr bwMode="auto">
            <a:xfrm>
              <a:off x="3648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-5</a:t>
              </a:r>
            </a:p>
          </p:txBody>
        </p:sp>
        <p:sp>
          <p:nvSpPr>
            <p:cNvPr id="95266" name="AutoShape 58"/>
            <p:cNvSpPr>
              <a:spLocks noChangeArrowheads="1"/>
            </p:cNvSpPr>
            <p:nvPr/>
          </p:nvSpPr>
          <p:spPr bwMode="auto">
            <a:xfrm>
              <a:off x="3648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(0,X,X)</a:t>
              </a:r>
            </a:p>
          </p:txBody>
        </p:sp>
        <p:sp>
          <p:nvSpPr>
            <p:cNvPr id="95267" name="AutoShape 59"/>
            <p:cNvSpPr>
              <a:spLocks noChangeArrowheads="1"/>
            </p:cNvSpPr>
            <p:nvPr/>
          </p:nvSpPr>
          <p:spPr bwMode="auto">
            <a:xfrm>
              <a:off x="3648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5268" name="AutoShape 60"/>
            <p:cNvSpPr>
              <a:spLocks noChangeArrowheads="1"/>
            </p:cNvSpPr>
            <p:nvPr/>
          </p:nvSpPr>
          <p:spPr bwMode="auto">
            <a:xfrm>
              <a:off x="4224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sp>
          <p:nvSpPr>
            <p:cNvPr id="95269" name="AutoShape 61"/>
            <p:cNvSpPr>
              <a:spLocks noChangeArrowheads="1"/>
            </p:cNvSpPr>
            <p:nvPr/>
          </p:nvSpPr>
          <p:spPr bwMode="auto">
            <a:xfrm>
              <a:off x="4224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(1,0,0)</a:t>
              </a:r>
            </a:p>
          </p:txBody>
        </p:sp>
        <p:sp>
          <p:nvSpPr>
            <p:cNvPr id="95270" name="AutoShape 62"/>
            <p:cNvSpPr>
              <a:spLocks noChangeArrowheads="1"/>
            </p:cNvSpPr>
            <p:nvPr/>
          </p:nvSpPr>
          <p:spPr bwMode="auto">
            <a:xfrm>
              <a:off x="4224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-5</a:t>
              </a:r>
            </a:p>
          </p:txBody>
        </p:sp>
        <p:sp>
          <p:nvSpPr>
            <p:cNvPr id="95271" name="AutoShape 63"/>
            <p:cNvSpPr>
              <a:spLocks noChangeArrowheads="1"/>
            </p:cNvSpPr>
            <p:nvPr/>
          </p:nvSpPr>
          <p:spPr bwMode="auto">
            <a:xfrm>
              <a:off x="4224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5272" name="AutoShape 64"/>
            <p:cNvSpPr>
              <a:spLocks noChangeArrowheads="1"/>
            </p:cNvSpPr>
            <p:nvPr/>
          </p:nvSpPr>
          <p:spPr bwMode="auto">
            <a:xfrm>
              <a:off x="4800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95273" name="AutoShape 65"/>
            <p:cNvSpPr>
              <a:spLocks noChangeArrowheads="1"/>
            </p:cNvSpPr>
            <p:nvPr/>
          </p:nvSpPr>
          <p:spPr bwMode="auto">
            <a:xfrm>
              <a:off x="4800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5274" name="AutoShape 66"/>
            <p:cNvSpPr>
              <a:spLocks noChangeArrowheads="1"/>
            </p:cNvSpPr>
            <p:nvPr/>
          </p:nvSpPr>
          <p:spPr bwMode="auto">
            <a:xfrm>
              <a:off x="480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95275" name="AutoShape 67"/>
            <p:cNvSpPr>
              <a:spLocks noChangeArrowheads="1"/>
            </p:cNvSpPr>
            <p:nvPr/>
          </p:nvSpPr>
          <p:spPr bwMode="auto">
            <a:xfrm>
              <a:off x="480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(0,X,X)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44</TotalTime>
  <Words>3585</Words>
  <Application>Microsoft Office PowerPoint</Application>
  <PresentationFormat>如螢幕大小 (4:3)</PresentationFormat>
  <Paragraphs>1358</Paragraphs>
  <Slides>91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9" baseType="lpstr">
      <vt:lpstr>Times New Roman</vt:lpstr>
      <vt:lpstr>標楷體</vt:lpstr>
      <vt:lpstr>Arial</vt:lpstr>
      <vt:lpstr>Wingdings</vt:lpstr>
      <vt:lpstr>Calibri</vt:lpstr>
      <vt:lpstr>新細明體</vt:lpstr>
      <vt:lpstr>Blends</vt:lpstr>
      <vt:lpstr>Microsoft 方程式編輯器 3.0</vt:lpstr>
      <vt:lpstr>RTL Design Methodology</vt:lpstr>
      <vt:lpstr>What is RTL design?</vt:lpstr>
      <vt:lpstr>What is a register</vt:lpstr>
      <vt:lpstr>What is RTL design (1) (What’s the clock for?)</vt:lpstr>
      <vt:lpstr>What is RTL design (2)</vt:lpstr>
      <vt:lpstr>RTL Design Methodology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Micro Operations</vt:lpstr>
      <vt:lpstr>What is RTL design (1) (What’s the clock for?)</vt:lpstr>
      <vt:lpstr>Examples</vt:lpstr>
      <vt:lpstr>Example 1</vt:lpstr>
      <vt:lpstr>Example 2</vt:lpstr>
      <vt:lpstr>Example 3</vt:lpstr>
      <vt:lpstr>Example 4</vt:lpstr>
      <vt:lpstr>RTL Design Example</vt:lpstr>
      <vt:lpstr>The Problem</vt:lpstr>
      <vt:lpstr>Steps of RTL Design</vt:lpstr>
      <vt:lpstr>The hardware algorithm</vt:lpstr>
      <vt:lpstr>Steps to do Q=A+B+C+D</vt:lpstr>
      <vt:lpstr>Behavior spec of the datapath</vt:lpstr>
      <vt:lpstr>Steps of RTL Design</vt:lpstr>
      <vt:lpstr>Behavior of the data path</vt:lpstr>
      <vt:lpstr>Behavior of the data path</vt:lpstr>
      <vt:lpstr>Behavior of the data path</vt:lpstr>
      <vt:lpstr>Behavior spec of the control unit</vt:lpstr>
      <vt:lpstr>Steps of RTL Design</vt:lpstr>
      <vt:lpstr>Behavior of the control unit</vt:lpstr>
      <vt:lpstr>Behavior spec</vt:lpstr>
      <vt:lpstr>Circuit of the data path</vt:lpstr>
      <vt:lpstr>Steps of RTL Design</vt:lpstr>
      <vt:lpstr>Circuit of the data path</vt:lpstr>
      <vt:lpstr>Circuit of the data path</vt:lpstr>
      <vt:lpstr>Circuit of the data path</vt:lpstr>
      <vt:lpstr>Circuit of the data path</vt:lpstr>
      <vt:lpstr>Circuit of the data path</vt:lpstr>
      <vt:lpstr>Timing diagram of the data path</vt:lpstr>
      <vt:lpstr>Put it all together: How the data path works</vt:lpstr>
      <vt:lpstr>Put it all together: How the datap ath works</vt:lpstr>
      <vt:lpstr>Put it all together: How the datap ath works</vt:lpstr>
      <vt:lpstr>Circuit of the control unit</vt:lpstr>
      <vt:lpstr>Steps of RTL Design</vt:lpstr>
      <vt:lpstr>State assignment</vt:lpstr>
      <vt:lpstr>Standard method to realize a state diagram</vt:lpstr>
      <vt:lpstr>Some tricks to implement the control unit</vt:lpstr>
      <vt:lpstr>Timing diagram of the control unit</vt:lpstr>
      <vt:lpstr>Timing diagram of the control unit</vt:lpstr>
      <vt:lpstr>How the hardware Q=A+B+C+D works</vt:lpstr>
      <vt:lpstr>The whole circuit</vt:lpstr>
      <vt:lpstr>Timing diagram of the circuit</vt:lpstr>
      <vt:lpstr>Timing diagram of the circuit</vt:lpstr>
      <vt:lpstr>Timing diagram of the circuit</vt:lpstr>
      <vt:lpstr>Exercise</vt:lpstr>
      <vt:lpstr>Problem Description</vt:lpstr>
      <vt:lpstr>Steps of RTL Design</vt:lpstr>
      <vt:lpstr>Algorithm to compute R=|A-B|</vt:lpstr>
      <vt:lpstr>Algorithm to compute R=|A-B|</vt:lpstr>
      <vt:lpstr>Algorithm to compute R=|A-B|</vt:lpstr>
      <vt:lpstr>Algorithm to compute R=|A-B|</vt:lpstr>
      <vt:lpstr>Algorithm to compute R=|A-B|</vt:lpstr>
      <vt:lpstr>The data path to compute R=|A-B|</vt:lpstr>
      <vt:lpstr>Steps of RTL Design</vt:lpstr>
      <vt:lpstr>The data path</vt:lpstr>
      <vt:lpstr>Exercise 1</vt:lpstr>
      <vt:lpstr>Control Signal</vt:lpstr>
      <vt:lpstr>Control Signal</vt:lpstr>
      <vt:lpstr>Control Signal</vt:lpstr>
      <vt:lpstr>The control unit</vt:lpstr>
      <vt:lpstr>What’s the control unit for</vt:lpstr>
      <vt:lpstr>Behavior specification of the control unit</vt:lpstr>
      <vt:lpstr>Behavior specification of the circuit</vt:lpstr>
      <vt:lpstr>How to realize the control unit</vt:lpstr>
      <vt:lpstr>The timing diagram</vt:lpstr>
      <vt:lpstr>Problem</vt:lpstr>
      <vt:lpstr>Rule of Thumb</vt:lpstr>
      <vt:lpstr>Timing of the control unit</vt:lpstr>
      <vt:lpstr>Timing of the control unit</vt:lpstr>
      <vt:lpstr>Timing of the data path</vt:lpstr>
      <vt:lpstr>Timing of the data path</vt:lpstr>
      <vt:lpstr>Timing of the data path</vt:lpstr>
      <vt:lpstr>Timing of the whole circuit</vt:lpstr>
      <vt:lpstr>Timing of the whole circuit</vt:lpstr>
      <vt:lpstr>Timing of the whole circuit</vt:lpstr>
      <vt:lpstr>Timing of the whole circuit</vt:lpstr>
      <vt:lpstr>Timing diagram of an working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16</cp:revision>
  <dcterms:created xsi:type="dcterms:W3CDTF">1601-01-01T00:00:00Z</dcterms:created>
  <dcterms:modified xsi:type="dcterms:W3CDTF">2017-10-24T19:04:07Z</dcterms:modified>
</cp:coreProperties>
</file>