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476ECF-C57B-45B3-BC18-C1A531E8BE0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4CA29-29DF-46C5-9BF4-78DA74B0F0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02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5D4D7-AED8-4EBF-AACC-E1AC2185999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7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15DA7-E2EB-4771-8ADF-29EC3F5E56B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156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2E179-CDD3-4B88-9C1E-C5D62B896F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9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EA362-6A49-460A-B80D-A4802EBDF6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235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909F2-AF62-4C9F-9A8F-93347A7CF9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78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B45D9-9706-4900-8443-D2832F781E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20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1ACE7-6FC9-4D6C-82FF-1FF5DED9D54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27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0E166-ACB1-462B-A96E-656878656F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012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6BD0B-F1B5-4295-BBB7-B401264465E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96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C5D71A2-15A8-4AFC-8179-C3C54D68323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Basic Arithmetic Circuits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Recall: add/sub of digital circuit course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79475" y="1119188"/>
            <a:ext cx="4078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u="sng"/>
              <a:t>Appendix of Lecture 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repeat the procedure and we get the result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6394" name="Line 10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096000" y="3886200"/>
            <a:ext cx="946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1  0   0  1</a:t>
            </a:r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2286000" y="5257800"/>
            <a:ext cx="5334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hlink"/>
                </a:solidFill>
              </a:rPr>
              <a:t>So, what’s the basic cell for the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 Adder:</a:t>
            </a:r>
            <a:br>
              <a:rPr lang="en-US" altLang="zh-TW"/>
            </a:br>
            <a:r>
              <a:rPr lang="en-US" altLang="zh-TW"/>
              <a:t>the basic component for an adder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a combinational circuit doing the following truth table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to perform addition for a bit </a:t>
            </a:r>
            <a:r>
              <a:rPr lang="en-US" altLang="zh-TW" sz="2800" i="1"/>
              <a:t>i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7414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6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X</a:t>
              </a:r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Y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7431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7432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3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4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5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6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37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7438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39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0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7443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7444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5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46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7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48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7449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7450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51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2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3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4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55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7456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57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58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59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7461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7462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3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64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5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6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67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7468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69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0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7471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2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7473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7474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5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6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7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7478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sp>
          <p:nvSpPr>
            <p:cNvPr id="17479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80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81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X</a:t>
              </a:r>
            </a:p>
          </p:txBody>
        </p:sp>
        <p:sp>
          <p:nvSpPr>
            <p:cNvPr id="17482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Y</a:t>
              </a:r>
            </a:p>
          </p:txBody>
        </p:sp>
        <p:sp>
          <p:nvSpPr>
            <p:cNvPr id="17483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7484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7485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grpSp>
        <p:nvGrpSpPr>
          <p:cNvPr id="17486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7487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7488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74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1749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1749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17492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7493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17494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17495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17496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7497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7498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99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7500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 Adder:</a:t>
            </a:r>
            <a:br>
              <a:rPr lang="en-US" altLang="zh-TW"/>
            </a:br>
            <a:r>
              <a:rPr lang="en-US" altLang="zh-TW"/>
              <a:t>the basic component for an adder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133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a combinational circuit doing the following truth table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to perform addition for a bit </a:t>
            </a:r>
            <a:r>
              <a:rPr lang="en-US" altLang="zh-TW" sz="2800" i="1"/>
              <a:t>i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85800" y="3581400"/>
            <a:ext cx="1620838" cy="2774950"/>
            <a:chOff x="4416" y="2160"/>
            <a:chExt cx="1021" cy="1748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4512" y="2640"/>
              <a:ext cx="480" cy="816"/>
              <a:chOff x="3456" y="1872"/>
              <a:chExt cx="480" cy="816"/>
            </a:xfrm>
          </p:grpSpPr>
          <p:sp>
            <p:nvSpPr>
              <p:cNvPr id="18438" name="Rectangle 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18439" name="Line 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0" name="Line 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1" name="Line 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2" name="Line 1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8443" name="Line 1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4704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X</a:t>
              </a: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V="1">
              <a:off x="4656" y="23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4560" y="2160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Y</a:t>
              </a:r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704" y="355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4800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H="1">
              <a:off x="4848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5136" y="2544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4416" y="369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465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54" name="Group 22"/>
          <p:cNvGrpSpPr>
            <a:grpSpLocks/>
          </p:cNvGrpSpPr>
          <p:nvPr/>
        </p:nvGrpSpPr>
        <p:grpSpPr bwMode="auto">
          <a:xfrm>
            <a:off x="2514600" y="3352800"/>
            <a:ext cx="3276600" cy="3276600"/>
            <a:chOff x="2928" y="1632"/>
            <a:chExt cx="2064" cy="2064"/>
          </a:xfrm>
        </p:grpSpPr>
        <p:grpSp>
          <p:nvGrpSpPr>
            <p:cNvPr id="18455" name="Group 23"/>
            <p:cNvGrpSpPr>
              <a:grpSpLocks/>
            </p:cNvGrpSpPr>
            <p:nvPr/>
          </p:nvGrpSpPr>
          <p:grpSpPr bwMode="auto">
            <a:xfrm>
              <a:off x="3072" y="2064"/>
              <a:ext cx="1776" cy="192"/>
              <a:chOff x="3072" y="2064"/>
              <a:chExt cx="1776" cy="192"/>
            </a:xfrm>
          </p:grpSpPr>
          <p:sp>
            <p:nvSpPr>
              <p:cNvPr id="18456" name="Rectangle 2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57" name="Rectangle 2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61" name="Group 29"/>
            <p:cNvGrpSpPr>
              <a:grpSpLocks/>
            </p:cNvGrpSpPr>
            <p:nvPr/>
          </p:nvGrpSpPr>
          <p:grpSpPr bwMode="auto">
            <a:xfrm>
              <a:off x="3072" y="2256"/>
              <a:ext cx="1776" cy="192"/>
              <a:chOff x="3072" y="2064"/>
              <a:chExt cx="1776" cy="192"/>
            </a:xfrm>
          </p:grpSpPr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3" name="Rectangle 3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4" name="Rectangle 3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65" name="Rectangle 3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6" name="Rectangle 3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8467" name="Group 35"/>
            <p:cNvGrpSpPr>
              <a:grpSpLocks/>
            </p:cNvGrpSpPr>
            <p:nvPr/>
          </p:nvGrpSpPr>
          <p:grpSpPr bwMode="auto">
            <a:xfrm>
              <a:off x="3072" y="2448"/>
              <a:ext cx="1776" cy="192"/>
              <a:chOff x="3072" y="2064"/>
              <a:chExt cx="1776" cy="192"/>
            </a:xfrm>
          </p:grpSpPr>
          <p:sp>
            <p:nvSpPr>
              <p:cNvPr id="18468" name="Rectangle 3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69" name="Rectangle 3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0" name="Rectangle 3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71" name="Rectangle 3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72" name="Rectangle 4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8473" name="Group 41"/>
            <p:cNvGrpSpPr>
              <a:grpSpLocks/>
            </p:cNvGrpSpPr>
            <p:nvPr/>
          </p:nvGrpSpPr>
          <p:grpSpPr bwMode="auto">
            <a:xfrm>
              <a:off x="3072" y="2640"/>
              <a:ext cx="1776" cy="192"/>
              <a:chOff x="3072" y="2064"/>
              <a:chExt cx="1776" cy="192"/>
            </a:xfrm>
          </p:grpSpPr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75" name="Rectangle 43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6" name="Rectangle 44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7" name="Rectangle 45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78" name="Rectangle 46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79" name="Group 47"/>
            <p:cNvGrpSpPr>
              <a:grpSpLocks/>
            </p:cNvGrpSpPr>
            <p:nvPr/>
          </p:nvGrpSpPr>
          <p:grpSpPr bwMode="auto">
            <a:xfrm>
              <a:off x="3072" y="2832"/>
              <a:ext cx="1776" cy="192"/>
              <a:chOff x="3072" y="2064"/>
              <a:chExt cx="1776" cy="192"/>
            </a:xfrm>
          </p:grpSpPr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81" name="Rectangle 49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2" name="Rectangle 50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3" name="Rectangle 51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4" name="Rectangle 52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grpSp>
          <p:nvGrpSpPr>
            <p:cNvPr id="18485" name="Group 53"/>
            <p:cNvGrpSpPr>
              <a:grpSpLocks/>
            </p:cNvGrpSpPr>
            <p:nvPr/>
          </p:nvGrpSpPr>
          <p:grpSpPr bwMode="auto">
            <a:xfrm>
              <a:off x="3072" y="3024"/>
              <a:ext cx="1776" cy="192"/>
              <a:chOff x="3072" y="2064"/>
              <a:chExt cx="1776" cy="192"/>
            </a:xfrm>
          </p:grpSpPr>
          <p:sp>
            <p:nvSpPr>
              <p:cNvPr id="18486" name="Rectangle 54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87" name="Rectangle 55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88" name="Rectangle 56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89" name="Rectangle 57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0" name="Rectangle 58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91" name="Group 59"/>
            <p:cNvGrpSpPr>
              <a:grpSpLocks/>
            </p:cNvGrpSpPr>
            <p:nvPr/>
          </p:nvGrpSpPr>
          <p:grpSpPr bwMode="auto">
            <a:xfrm>
              <a:off x="3072" y="3216"/>
              <a:ext cx="1776" cy="192"/>
              <a:chOff x="3072" y="2064"/>
              <a:chExt cx="1776" cy="192"/>
            </a:xfrm>
          </p:grpSpPr>
          <p:sp>
            <p:nvSpPr>
              <p:cNvPr id="18492" name="Rectangle 60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3" name="Rectangle 61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4" name="Rectangle 62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  <p:sp>
            <p:nvSpPr>
              <p:cNvPr id="18495" name="Rectangle 63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6" name="Rectangle 6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0</a:t>
                </a:r>
              </a:p>
            </p:txBody>
          </p:sp>
        </p:grpSp>
        <p:grpSp>
          <p:nvGrpSpPr>
            <p:cNvPr id="18497" name="Group 65"/>
            <p:cNvGrpSpPr>
              <a:grpSpLocks/>
            </p:cNvGrpSpPr>
            <p:nvPr/>
          </p:nvGrpSpPr>
          <p:grpSpPr bwMode="auto">
            <a:xfrm>
              <a:off x="3072" y="3408"/>
              <a:ext cx="1776" cy="192"/>
              <a:chOff x="3072" y="2064"/>
              <a:chExt cx="1776" cy="192"/>
            </a:xfrm>
          </p:grpSpPr>
          <p:sp>
            <p:nvSpPr>
              <p:cNvPr id="18498" name="Rectangle 66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499" name="Rectangle 67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500" name="Rectangle 68"/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501" name="Rectangle 6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  <p:sp>
            <p:nvSpPr>
              <p:cNvPr id="18502" name="Rectangle 70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3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1</a:t>
                </a:r>
              </a:p>
            </p:txBody>
          </p:sp>
        </p:grpSp>
        <p:sp>
          <p:nvSpPr>
            <p:cNvPr id="18503" name="Line 71"/>
            <p:cNvSpPr>
              <a:spLocks noChangeShapeType="1"/>
            </p:cNvSpPr>
            <p:nvPr/>
          </p:nvSpPr>
          <p:spPr bwMode="auto">
            <a:xfrm>
              <a:off x="2928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>
              <a:off x="4128" y="1632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05" name="Text Box 73"/>
            <p:cNvSpPr txBox="1">
              <a:spLocks noChangeArrowheads="1"/>
            </p:cNvSpPr>
            <p:nvPr/>
          </p:nvSpPr>
          <p:spPr bwMode="auto">
            <a:xfrm>
              <a:off x="3120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X</a:t>
              </a:r>
            </a:p>
          </p:txBody>
        </p: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Y</a:t>
              </a:r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3792" y="1728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18508" name="Text Box 76"/>
            <p:cNvSpPr txBox="1">
              <a:spLocks noChangeArrowheads="1"/>
            </p:cNvSpPr>
            <p:nvPr/>
          </p:nvSpPr>
          <p:spPr bwMode="auto">
            <a:xfrm>
              <a:off x="4128" y="172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  <p:sp>
          <p:nvSpPr>
            <p:cNvPr id="18509" name="Text Box 77"/>
            <p:cNvSpPr txBox="1">
              <a:spLocks noChangeArrowheads="1"/>
            </p:cNvSpPr>
            <p:nvPr/>
          </p:nvSpPr>
          <p:spPr bwMode="auto">
            <a:xfrm>
              <a:off x="4560" y="17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grpSp>
        <p:nvGrpSpPr>
          <p:cNvPr id="18510" name="Group 78"/>
          <p:cNvGrpSpPr>
            <a:grpSpLocks/>
          </p:cNvGrpSpPr>
          <p:nvPr/>
        </p:nvGrpSpPr>
        <p:grpSpPr bwMode="auto">
          <a:xfrm>
            <a:off x="6172200" y="3733800"/>
            <a:ext cx="2147888" cy="1646238"/>
            <a:chOff x="3648" y="2064"/>
            <a:chExt cx="1353" cy="1037"/>
          </a:xfrm>
        </p:grpSpPr>
        <p:grpSp>
          <p:nvGrpSpPr>
            <p:cNvPr id="18511" name="Group 79"/>
            <p:cNvGrpSpPr>
              <a:grpSpLocks/>
            </p:cNvGrpSpPr>
            <p:nvPr/>
          </p:nvGrpSpPr>
          <p:grpSpPr bwMode="auto">
            <a:xfrm>
              <a:off x="3648" y="2304"/>
              <a:ext cx="1353" cy="797"/>
              <a:chOff x="3456" y="1431"/>
              <a:chExt cx="1353" cy="797"/>
            </a:xfrm>
          </p:grpSpPr>
          <p:grpSp>
            <p:nvGrpSpPr>
              <p:cNvPr id="18512" name="Group 80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1851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1851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1851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18516" name="Line 84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8517" name="Text Box 85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18518" name="Text Box 86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18519" name="Text Box 87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18520" name="Text Box 88"/>
            <p:cNvSpPr txBox="1">
              <a:spLocks noChangeArrowheads="1"/>
            </p:cNvSpPr>
            <p:nvPr/>
          </p:nvSpPr>
          <p:spPr bwMode="auto">
            <a:xfrm>
              <a:off x="4464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521" name="Text Box 89"/>
            <p:cNvSpPr txBox="1">
              <a:spLocks noChangeArrowheads="1"/>
            </p:cNvSpPr>
            <p:nvPr/>
          </p:nvSpPr>
          <p:spPr bwMode="auto">
            <a:xfrm>
              <a:off x="432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18522" name="AutoShape 90"/>
            <p:cNvSpPr>
              <a:spLocks noChangeArrowheads="1"/>
            </p:cNvSpPr>
            <p:nvPr/>
          </p:nvSpPr>
          <p:spPr bwMode="auto">
            <a:xfrm>
              <a:off x="4368" y="2064"/>
              <a:ext cx="14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23" name="Text Box 91"/>
            <p:cNvSpPr txBox="1">
              <a:spLocks noChangeArrowheads="1"/>
            </p:cNvSpPr>
            <p:nvPr/>
          </p:nvSpPr>
          <p:spPr bwMode="auto">
            <a:xfrm>
              <a:off x="4368" y="288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8524" name="Text Box 92"/>
            <p:cNvSpPr txBox="1">
              <a:spLocks noChangeArrowheads="1"/>
            </p:cNvSpPr>
            <p:nvPr/>
          </p:nvSpPr>
          <p:spPr bwMode="auto">
            <a:xfrm>
              <a:off x="4224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008000"/>
                  </a:solidFill>
                </a:rPr>
                <a:t>1</a:t>
              </a:r>
            </a:p>
          </p:txBody>
        </p:sp>
      </p:grpSp>
      <p:sp>
        <p:nvSpPr>
          <p:cNvPr id="18525" name="AutoShape 93"/>
          <p:cNvSpPr>
            <a:spLocks noChangeArrowheads="1"/>
          </p:cNvSpPr>
          <p:nvPr/>
        </p:nvSpPr>
        <p:spPr bwMode="auto">
          <a:xfrm>
            <a:off x="2667000" y="4876800"/>
            <a:ext cx="3048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26" name="Text Box 94"/>
          <p:cNvSpPr txBox="1">
            <a:spLocks noChangeArrowheads="1"/>
          </p:cNvSpPr>
          <p:nvPr/>
        </p:nvSpPr>
        <p:spPr bwMode="auto">
          <a:xfrm>
            <a:off x="2193925" y="4176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527" name="Text Box 95"/>
          <p:cNvSpPr txBox="1">
            <a:spLocks noChangeArrowheads="1"/>
          </p:cNvSpPr>
          <p:nvPr/>
        </p:nvSpPr>
        <p:spPr bwMode="auto">
          <a:xfrm>
            <a:off x="11430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914400" y="3276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529" name="Text Box 97"/>
          <p:cNvSpPr txBox="1">
            <a:spLocks noChangeArrowheads="1"/>
          </p:cNvSpPr>
          <p:nvPr/>
        </p:nvSpPr>
        <p:spPr bwMode="auto">
          <a:xfrm>
            <a:off x="838200" y="6324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8530" name="Text Box 98"/>
          <p:cNvSpPr txBox="1">
            <a:spLocks noChangeArrowheads="1"/>
          </p:cNvSpPr>
          <p:nvPr/>
        </p:nvSpPr>
        <p:spPr bwMode="auto">
          <a:xfrm>
            <a:off x="1143000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8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Full-adder implementation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" y="2727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" y="223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266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828800" y="1905000"/>
          <a:ext cx="59436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3" imgW="4400550" imgH="3028950" progId="MSDraw.Drawing.8.2">
                  <p:embed/>
                </p:oleObj>
              </mc:Choice>
              <mc:Fallback>
                <p:oleObj r:id="rId3" imgW="4400550" imgH="3028950" progId="MSDraw.Drawing.8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943600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Ripple-Carry Adder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0484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8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0492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5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6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497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98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0499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05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0506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9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1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12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0513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0519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20520" name="AutoShape 40"/>
            <p:cNvCxnSpPr>
              <a:cxnSpLocks noChangeShapeType="1"/>
              <a:stCxn id="20490" idx="0"/>
              <a:endCxn id="20493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21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22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0524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25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20529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0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2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4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6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38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20541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20543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4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20545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20546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7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20548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49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20550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1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20552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3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6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58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20559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0560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20561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0562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3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4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0565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0567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8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9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0570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0571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0572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3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74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0575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0576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7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78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0579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20581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0582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0583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058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2058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2058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20587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0588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0589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0590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0591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Ripple-Carry Adder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1508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1509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10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1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2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15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1516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2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1523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29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31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36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1537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42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21544" name="AutoShape 40"/>
            <p:cNvCxnSpPr>
              <a:cxnSpLocks noChangeShapeType="1"/>
              <a:stCxn id="21514" idx="0"/>
              <a:endCxn id="21517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5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46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7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1548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0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21551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2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21553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4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6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58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0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2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4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6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21569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21570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1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21572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3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21574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5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21576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7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21578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79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0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1581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82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21583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1584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21585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1586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7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88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1589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21590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1591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2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3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1594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1595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1596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7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8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1599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1600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01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02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1603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21604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21605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1606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1607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1608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21609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21610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21611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1612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1613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1614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1615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sp>
        <p:nvSpPr>
          <p:cNvPr id="21616" name="AutoShape 112"/>
          <p:cNvSpPr>
            <a:spLocks noChangeArrowheads="1"/>
          </p:cNvSpPr>
          <p:nvPr/>
        </p:nvSpPr>
        <p:spPr bwMode="auto">
          <a:xfrm>
            <a:off x="1524000" y="3733800"/>
            <a:ext cx="3810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17" name="AutoShape 113"/>
          <p:cNvSpPr>
            <a:spLocks noChangeArrowheads="1"/>
          </p:cNvSpPr>
          <p:nvPr/>
        </p:nvSpPr>
        <p:spPr bwMode="auto">
          <a:xfrm>
            <a:off x="7391400" y="4419600"/>
            <a:ext cx="914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Ripple-Carry Adder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22532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22533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34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38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39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22540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46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48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0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1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2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53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22554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55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6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7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59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60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22561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22562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3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4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5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566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567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22568" name="AutoShape 40"/>
            <p:cNvCxnSpPr>
              <a:cxnSpLocks noChangeShapeType="1"/>
              <a:stCxn id="22538" idx="0"/>
              <a:endCxn id="22541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9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0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22572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4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6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0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2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4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6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88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0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2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22593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5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7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99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22600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3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06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22607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22608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22609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22610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1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2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2613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22614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22615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6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17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2618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22619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22620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1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22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22623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2624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25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26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22627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22628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22629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22630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22631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2263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2263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2263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22635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2636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22637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22638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22639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sp>
        <p:nvSpPr>
          <p:cNvPr id="22640" name="AutoShape 112"/>
          <p:cNvSpPr>
            <a:spLocks noChangeArrowheads="1"/>
          </p:cNvSpPr>
          <p:nvPr/>
        </p:nvSpPr>
        <p:spPr bwMode="auto">
          <a:xfrm>
            <a:off x="1295400" y="3733800"/>
            <a:ext cx="3810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641" name="AutoShape 113"/>
          <p:cNvSpPr>
            <a:spLocks noChangeArrowheads="1"/>
          </p:cNvSpPr>
          <p:nvPr/>
        </p:nvSpPr>
        <p:spPr bwMode="auto">
          <a:xfrm>
            <a:off x="6324600" y="4419600"/>
            <a:ext cx="914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Signed number and subtraction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/>
              <a:t>the general format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4-bit signed number</a:t>
            </a:r>
          </a:p>
          <a:p>
            <a:pPr lvl="1">
              <a:lnSpc>
                <a:spcPct val="80000"/>
              </a:lnSpc>
            </a:pPr>
            <a:r>
              <a:rPr lang="en-US" altLang="zh-TW" sz="2400"/>
              <a:t>representing -8 ~ 7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4586" name="AutoShape 10"/>
          <p:cNvCxnSpPr>
            <a:cxnSpLocks noChangeShapeType="1"/>
            <a:stCxn id="24581" idx="2"/>
            <a:endCxn id="24585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r>
              <a:rPr lang="en-US" altLang="zh-TW"/>
              <a:t>Example: representing positive number +5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295400" y="3810000"/>
            <a:ext cx="2438400" cy="457200"/>
            <a:chOff x="816" y="2160"/>
            <a:chExt cx="1536" cy="28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038600" y="46482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5610" name="AutoShape 10"/>
          <p:cNvCxnSpPr>
            <a:cxnSpLocks noChangeShapeType="1"/>
            <a:stCxn id="25605" idx="2"/>
            <a:endCxn id="25609" idx="1"/>
          </p:cNvCxnSpPr>
          <p:nvPr/>
        </p:nvCxnSpPr>
        <p:spPr bwMode="auto">
          <a:xfrm rot="16200000" flipH="1">
            <a:off x="2544762" y="33226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1219200" y="3276600"/>
            <a:ext cx="1944688" cy="1081088"/>
            <a:chOff x="768" y="2055"/>
            <a:chExt cx="1225" cy="681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1046" y="2055"/>
              <a:ext cx="9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positive number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Adder Design</a:t>
            </a:r>
          </a:p>
          <a:p>
            <a:r>
              <a:rPr lang="en-US" altLang="zh-TW"/>
              <a:t>Signed Number Representation</a:t>
            </a:r>
          </a:p>
          <a:p>
            <a:r>
              <a:rPr lang="en-US" altLang="zh-TW"/>
              <a:t>Exercise: |A-B|</a:t>
            </a:r>
          </a:p>
          <a:p>
            <a:pPr lvl="1"/>
            <a:r>
              <a:rPr lang="en-US" altLang="zh-TW"/>
              <a:t>C-code</a:t>
            </a:r>
          </a:p>
          <a:p>
            <a:pPr lvl="1"/>
            <a:r>
              <a:rPr lang="en-US" altLang="zh-TW"/>
              <a:t>hardware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r>
              <a:rPr lang="en-US" altLang="zh-TW"/>
              <a:t>Example: representing </a:t>
            </a:r>
            <a:r>
              <a:rPr lang="en-US" altLang="zh-TW">
                <a:solidFill>
                  <a:schemeClr val="hlink"/>
                </a:solidFill>
              </a:rPr>
              <a:t>negative</a:t>
            </a:r>
            <a:r>
              <a:rPr lang="en-US" altLang="zh-TW"/>
              <a:t> number -5</a:t>
            </a:r>
          </a:p>
          <a:p>
            <a:r>
              <a:rPr lang="en-US" altLang="zh-TW"/>
              <a:t>Rule: 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6634" name="AutoShape 10"/>
          <p:cNvCxnSpPr>
            <a:cxnSpLocks noChangeShapeType="1"/>
            <a:stCxn id="26629" idx="2"/>
            <a:endCxn id="26633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1219200" y="4114800"/>
            <a:ext cx="1989138" cy="1081088"/>
            <a:chOff x="768" y="2055"/>
            <a:chExt cx="1253" cy="681"/>
          </a:xfrm>
        </p:grpSpPr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768" y="2352"/>
              <a:ext cx="480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1046" y="2055"/>
              <a:ext cx="9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negative number</a:t>
              </a:r>
            </a:p>
          </p:txBody>
        </p:sp>
      </p:grp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2667000" y="26670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方程式" r:id="rId3" imgW="698400" imgH="203040" progId="Equation.3">
                  <p:embed/>
                </p:oleObj>
              </mc:Choice>
              <mc:Fallback>
                <p:oleObj name="方程式" r:id="rId3" imgW="6984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26640" name="Group 16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26641" name="Rectangle 1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42" name="Rectangle 1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43" name="Rectangle 1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44" name="Rectangle 2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3120" y="2208"/>
              <a:ext cx="4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A=+5</a:t>
              </a:r>
            </a:p>
          </p:txBody>
        </p:sp>
      </p:grpSp>
      <p:grpSp>
        <p:nvGrpSpPr>
          <p:cNvPr id="26646" name="Group 22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26647" name="Group 23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49" name="Rectangle 25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50" name="Rectangle 2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51" name="Rectangle 2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graphicFrame>
          <p:nvGraphicFramePr>
            <p:cNvPr id="26652" name="Object 28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3" name="方程式" r:id="rId5" imgW="152280" imgH="203040" progId="Equation.3">
                    <p:embed/>
                  </p:oleObj>
                </mc:Choice>
                <mc:Fallback>
                  <p:oleObj name="方程式" r:id="rId5" imgW="15228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53" name="Group 29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26654" name="Group 30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26655" name="Rectangle 31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56" name="Rectangle 3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6657" name="Rectangle 33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6658" name="Rectangle 3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graphicFrame>
          <p:nvGraphicFramePr>
            <p:cNvPr id="26659" name="Object 35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方程式" r:id="rId7" imgW="698400" imgH="203040" progId="Equation.3">
                    <p:embed/>
                  </p:oleObj>
                </mc:Choice>
                <mc:Fallback>
                  <p:oleObj name="方程式" r:id="rId7" imgW="698400" imgH="2030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60" name="AutoShape 36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61" name="AutoShape 37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0" grpId="0" animBg="1"/>
      <p:bldP spid="266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Signed number representation (2’s complement)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r>
              <a:rPr lang="en-US" altLang="zh-TW"/>
              <a:t>Property: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295400" y="4648200"/>
            <a:ext cx="2438400" cy="457200"/>
            <a:chOff x="816" y="2160"/>
            <a:chExt cx="1536" cy="28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816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200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1584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968" y="2160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038600" y="5486400"/>
            <a:ext cx="790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sign bit</a:t>
            </a:r>
          </a:p>
        </p:txBody>
      </p:sp>
      <p:cxnSp>
        <p:nvCxnSpPr>
          <p:cNvPr id="27658" name="AutoShape 10"/>
          <p:cNvCxnSpPr>
            <a:cxnSpLocks noChangeShapeType="1"/>
            <a:stCxn id="27653" idx="2"/>
            <a:endCxn id="27657" idx="1"/>
          </p:cNvCxnSpPr>
          <p:nvPr/>
        </p:nvCxnSpPr>
        <p:spPr bwMode="auto">
          <a:xfrm rot="16200000" flipH="1">
            <a:off x="2544762" y="4160838"/>
            <a:ext cx="549275" cy="2438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505200" y="2057400"/>
          <a:ext cx="18621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方程式" r:id="rId3" imgW="711000" imgH="203040" progId="Equation.3">
                  <p:embed/>
                </p:oleObj>
              </mc:Choice>
              <mc:Fallback>
                <p:oleObj name="方程式" r:id="rId3" imgW="7110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18621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5181600" y="3124200"/>
            <a:ext cx="3276600" cy="457200"/>
            <a:chOff x="3120" y="2160"/>
            <a:chExt cx="2064" cy="288"/>
          </a:xfrm>
        </p:grpSpPr>
        <p:grpSp>
          <p:nvGrpSpPr>
            <p:cNvPr id="27661" name="Group 13"/>
            <p:cNvGrpSpPr>
              <a:grpSpLocks/>
            </p:cNvGrpSpPr>
            <p:nvPr/>
          </p:nvGrpSpPr>
          <p:grpSpPr bwMode="auto">
            <a:xfrm>
              <a:off x="3648" y="2160"/>
              <a:ext cx="1536" cy="288"/>
              <a:chOff x="816" y="2160"/>
              <a:chExt cx="1536" cy="288"/>
            </a:xfrm>
          </p:grpSpPr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63" name="Rectangle 15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7666" name="Text Box 18"/>
            <p:cNvSpPr txBox="1">
              <a:spLocks noChangeArrowheads="1"/>
            </p:cNvSpPr>
            <p:nvPr/>
          </p:nvSpPr>
          <p:spPr bwMode="auto">
            <a:xfrm>
              <a:off x="3120" y="2208"/>
              <a:ext cx="3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A=-5</a:t>
              </a:r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5486400" y="4191000"/>
            <a:ext cx="2971800" cy="457200"/>
            <a:chOff x="3312" y="2688"/>
            <a:chExt cx="1872" cy="288"/>
          </a:xfrm>
        </p:grpSpPr>
        <p:grpSp>
          <p:nvGrpSpPr>
            <p:cNvPr id="27668" name="Group 20"/>
            <p:cNvGrpSpPr>
              <a:grpSpLocks/>
            </p:cNvGrpSpPr>
            <p:nvPr/>
          </p:nvGrpSpPr>
          <p:grpSpPr bwMode="auto">
            <a:xfrm>
              <a:off x="3648" y="2688"/>
              <a:ext cx="1536" cy="288"/>
              <a:chOff x="816" y="2160"/>
              <a:chExt cx="1536" cy="288"/>
            </a:xfrm>
          </p:grpSpPr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0" name="Rectangle 22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71" name="Rectangle 23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2" name="Rectangle 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graphicFrame>
          <p:nvGraphicFramePr>
            <p:cNvPr id="27673" name="Object 25"/>
            <p:cNvGraphicFramePr>
              <a:graphicFrameLocks noChangeAspect="1"/>
            </p:cNvGraphicFramePr>
            <p:nvPr/>
          </p:nvGraphicFramePr>
          <p:xfrm>
            <a:off x="3312" y="2736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5" name="方程式" r:id="rId5" imgW="152280" imgH="203040" progId="Equation.3">
                    <p:embed/>
                  </p:oleObj>
                </mc:Choice>
                <mc:Fallback>
                  <p:oleObj name="方程式" r:id="rId5" imgW="15228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736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4800600" y="5181600"/>
            <a:ext cx="3657600" cy="457200"/>
            <a:chOff x="2880" y="3216"/>
            <a:chExt cx="2304" cy="288"/>
          </a:xfrm>
        </p:grpSpPr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3648" y="3216"/>
              <a:ext cx="1536" cy="288"/>
              <a:chOff x="816" y="2160"/>
              <a:chExt cx="1536" cy="288"/>
            </a:xfrm>
          </p:grpSpPr>
          <p:sp>
            <p:nvSpPr>
              <p:cNvPr id="27676" name="Rectangle 28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7" name="Rectangle 29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7678" name="Rectangle 30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7679" name="Rectangle 31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</p:grpSp>
        <p:graphicFrame>
          <p:nvGraphicFramePr>
            <p:cNvPr id="27680" name="Object 32"/>
            <p:cNvGraphicFramePr>
              <a:graphicFrameLocks noChangeAspect="1"/>
            </p:cNvGraphicFramePr>
            <p:nvPr/>
          </p:nvGraphicFramePr>
          <p:xfrm>
            <a:off x="2880" y="3278"/>
            <a:ext cx="72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6" name="方程式" r:id="rId7" imgW="698400" imgH="203040" progId="Equation.3">
                    <p:embed/>
                  </p:oleObj>
                </mc:Choice>
                <mc:Fallback>
                  <p:oleObj name="方程式" r:id="rId7" imgW="69840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78"/>
                          <a:ext cx="720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81" name="AutoShape 33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2" name="AutoShape 34"/>
          <p:cNvSpPr>
            <a:spLocks noChangeArrowheads="1"/>
          </p:cNvSpPr>
          <p:nvPr/>
        </p:nvSpPr>
        <p:spPr bwMode="auto">
          <a:xfrm>
            <a:off x="7010400" y="48006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685800" y="472440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+5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1" grpId="0" animBg="1"/>
      <p:bldP spid="276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How to do subtraction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use adder with 2’s complement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to do subtraction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/>
              <a:t>Rule:</a:t>
            </a:r>
          </a:p>
          <a:p>
            <a:r>
              <a:rPr lang="en-US" altLang="zh-TW"/>
              <a:t>Example: A=5, B=3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方程式" r:id="rId3" imgW="1752480" imgH="241200" progId="Equation.3">
                  <p:embed/>
                </p:oleObj>
              </mc:Choice>
              <mc:Fallback>
                <p:oleObj name="方程式" r:id="rId3" imgW="1752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29703" name="Group 7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29704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05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9708" name="Text Box 12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B=3</a:t>
                </a:r>
              </a:p>
            </p:txBody>
          </p:sp>
        </p:grpSp>
        <p:grpSp>
          <p:nvGrpSpPr>
            <p:cNvPr id="29709" name="Group 13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29710" name="Group 14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12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13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aphicFrame>
            <p:nvGraphicFramePr>
              <p:cNvPr id="29715" name="Object 19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0" name="方程式" r:id="rId5" imgW="152280" imgH="203040" progId="Equation.3">
                      <p:embed/>
                    </p:oleObj>
                  </mc:Choice>
                  <mc:Fallback>
                    <p:oleObj name="方程式" r:id="rId5" imgW="152280" imgH="2030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16" name="Group 20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29717" name="Group 21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29718" name="Rectangle 2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19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20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aphicFrame>
            <p:nvGraphicFramePr>
              <p:cNvPr id="29722" name="Object 26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1" name="方程式" r:id="rId7" imgW="698400" imgH="203040" progId="Equation.3">
                      <p:embed/>
                    </p:oleObj>
                  </mc:Choice>
                  <mc:Fallback>
                    <p:oleObj name="方程式" r:id="rId7" imgW="698400" imgH="2030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3" name="AutoShape 27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724" name="AutoShape 28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9725" name="Group 2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29726" name="Group 30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29727" name="Group 31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29728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29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30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9732" name="Text Box 36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A=5</a:t>
                </a:r>
              </a:p>
            </p:txBody>
          </p:sp>
        </p:grpSp>
        <p:grpSp>
          <p:nvGrpSpPr>
            <p:cNvPr id="29733" name="Group 37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29734" name="Group 38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29735" name="Rectangle 39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36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29738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9739" name="Text Box 43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-B=-3</a:t>
                </a:r>
              </a:p>
            </p:txBody>
          </p:sp>
        </p:grp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9742" name="Group 46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29743" name="Rectangle 4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29745" name="Rectangle 4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9746" name="Rectangle 5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808080"/>
                  </a:solidFill>
                  <a:cs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6689725" y="5776913"/>
            <a:ext cx="749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A-B=2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Method to do subtraction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/>
              <a:t>Rule:</a:t>
            </a:r>
          </a:p>
          <a:p>
            <a:r>
              <a:rPr lang="en-US" altLang="zh-TW"/>
              <a:t>Example: A=3, B=5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667000" y="20574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方程式" r:id="rId3" imgW="1752480" imgH="241200" progId="Equation.3">
                  <p:embed/>
                </p:oleObj>
              </mc:Choice>
              <mc:Fallback>
                <p:oleObj name="方程式" r:id="rId3" imgW="1752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85800" y="3505200"/>
            <a:ext cx="3657600" cy="2514600"/>
            <a:chOff x="432" y="2208"/>
            <a:chExt cx="2304" cy="1584"/>
          </a:xfrm>
        </p:grpSpPr>
        <p:grpSp>
          <p:nvGrpSpPr>
            <p:cNvPr id="30726" name="Group 6"/>
            <p:cNvGrpSpPr>
              <a:grpSpLocks/>
            </p:cNvGrpSpPr>
            <p:nvPr/>
          </p:nvGrpSpPr>
          <p:grpSpPr bwMode="auto">
            <a:xfrm>
              <a:off x="672" y="2208"/>
              <a:ext cx="2064" cy="288"/>
              <a:chOff x="3120" y="2160"/>
              <a:chExt cx="2064" cy="288"/>
            </a:xfrm>
          </p:grpSpPr>
          <p:grpSp>
            <p:nvGrpSpPr>
              <p:cNvPr id="30727" name="Group 7"/>
              <p:cNvGrpSpPr>
                <a:grpSpLocks/>
              </p:cNvGrpSpPr>
              <p:nvPr/>
            </p:nvGrpSpPr>
            <p:grpSpPr bwMode="auto">
              <a:xfrm>
                <a:off x="3648" y="2160"/>
                <a:ext cx="1536" cy="288"/>
                <a:chOff x="816" y="2160"/>
                <a:chExt cx="1536" cy="288"/>
              </a:xfrm>
            </p:grpSpPr>
            <p:sp>
              <p:nvSpPr>
                <p:cNvPr id="30728" name="Rectangle 8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29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31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30732" name="Text Box 12"/>
              <p:cNvSpPr txBox="1">
                <a:spLocks noChangeArrowheads="1"/>
              </p:cNvSpPr>
              <p:nvPr/>
            </p:nvSpPr>
            <p:spPr bwMode="auto">
              <a:xfrm>
                <a:off x="3120" y="2208"/>
                <a:ext cx="3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B=5</a:t>
                </a:r>
              </a:p>
            </p:txBody>
          </p:sp>
        </p:grpSp>
        <p:grpSp>
          <p:nvGrpSpPr>
            <p:cNvPr id="30733" name="Group 13"/>
            <p:cNvGrpSpPr>
              <a:grpSpLocks/>
            </p:cNvGrpSpPr>
            <p:nvPr/>
          </p:nvGrpSpPr>
          <p:grpSpPr bwMode="auto">
            <a:xfrm>
              <a:off x="864" y="2880"/>
              <a:ext cx="1872" cy="288"/>
              <a:chOff x="3312" y="2688"/>
              <a:chExt cx="1872" cy="288"/>
            </a:xfrm>
          </p:grpSpPr>
          <p:grpSp>
            <p:nvGrpSpPr>
              <p:cNvPr id="30734" name="Group 14"/>
              <p:cNvGrpSpPr>
                <a:grpSpLocks/>
              </p:cNvGrpSpPr>
              <p:nvPr/>
            </p:nvGrpSpPr>
            <p:grpSpPr bwMode="auto">
              <a:xfrm>
                <a:off x="3648" y="2688"/>
                <a:ext cx="1536" cy="288"/>
                <a:chOff x="816" y="2160"/>
                <a:chExt cx="1536" cy="288"/>
              </a:xfrm>
            </p:grpSpPr>
            <p:sp>
              <p:nvSpPr>
                <p:cNvPr id="30735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36" name="Rectangle 1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38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</p:grpSp>
          <p:graphicFrame>
            <p:nvGraphicFramePr>
              <p:cNvPr id="30739" name="Object 19"/>
              <p:cNvGraphicFramePr>
                <a:graphicFrameLocks noChangeAspect="1"/>
              </p:cNvGraphicFramePr>
              <p:nvPr/>
            </p:nvGraphicFramePr>
            <p:xfrm>
              <a:off x="3312" y="2736"/>
              <a:ext cx="169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4" name="方程式" r:id="rId5" imgW="152280" imgH="203040" progId="Equation.3">
                      <p:embed/>
                    </p:oleObj>
                  </mc:Choice>
                  <mc:Fallback>
                    <p:oleObj name="方程式" r:id="rId5" imgW="152280" imgH="2030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736"/>
                            <a:ext cx="169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740" name="Group 20"/>
            <p:cNvGrpSpPr>
              <a:grpSpLocks/>
            </p:cNvGrpSpPr>
            <p:nvPr/>
          </p:nvGrpSpPr>
          <p:grpSpPr bwMode="auto">
            <a:xfrm>
              <a:off x="432" y="3504"/>
              <a:ext cx="2304" cy="288"/>
              <a:chOff x="2880" y="3216"/>
              <a:chExt cx="2304" cy="288"/>
            </a:xfrm>
          </p:grpSpPr>
          <p:grpSp>
            <p:nvGrpSpPr>
              <p:cNvPr id="30741" name="Group 21"/>
              <p:cNvGrpSpPr>
                <a:grpSpLocks/>
              </p:cNvGrpSpPr>
              <p:nvPr/>
            </p:nvGrpSpPr>
            <p:grpSpPr bwMode="auto">
              <a:xfrm>
                <a:off x="3648" y="3216"/>
                <a:ext cx="1536" cy="288"/>
                <a:chOff x="816" y="2160"/>
                <a:chExt cx="1536" cy="288"/>
              </a:xfrm>
            </p:grpSpPr>
            <p:sp>
              <p:nvSpPr>
                <p:cNvPr id="30742" name="Rectangle 2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43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44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graphicFrame>
            <p:nvGraphicFramePr>
              <p:cNvPr id="30746" name="Object 26"/>
              <p:cNvGraphicFramePr>
                <a:graphicFrameLocks noChangeAspect="1"/>
              </p:cNvGraphicFramePr>
              <p:nvPr/>
            </p:nvGraphicFramePr>
            <p:xfrm>
              <a:off x="2880" y="3278"/>
              <a:ext cx="72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5" name="方程式" r:id="rId7" imgW="698400" imgH="203040" progId="Equation.3">
                      <p:embed/>
                    </p:oleObj>
                  </mc:Choice>
                  <mc:Fallback>
                    <p:oleObj name="方程式" r:id="rId7" imgW="698400" imgH="2030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278"/>
                            <a:ext cx="720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47" name="AutoShape 27"/>
            <p:cNvSpPr>
              <a:spLocks noChangeArrowheads="1"/>
            </p:cNvSpPr>
            <p:nvPr/>
          </p:nvSpPr>
          <p:spPr bwMode="auto">
            <a:xfrm>
              <a:off x="1776" y="2592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48" name="AutoShape 28"/>
            <p:cNvSpPr>
              <a:spLocks noChangeArrowheads="1"/>
            </p:cNvSpPr>
            <p:nvPr/>
          </p:nvSpPr>
          <p:spPr bwMode="auto">
            <a:xfrm>
              <a:off x="1824" y="3264"/>
              <a:ext cx="288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0749" name="Group 29"/>
          <p:cNvGrpSpPr>
            <a:grpSpLocks/>
          </p:cNvGrpSpPr>
          <p:nvPr/>
        </p:nvGrpSpPr>
        <p:grpSpPr bwMode="auto">
          <a:xfrm>
            <a:off x="5791200" y="3048000"/>
            <a:ext cx="3048000" cy="2590800"/>
            <a:chOff x="3648" y="1920"/>
            <a:chExt cx="1920" cy="1632"/>
          </a:xfrm>
        </p:grpSpPr>
        <p:grpSp>
          <p:nvGrpSpPr>
            <p:cNvPr id="30750" name="Group 30"/>
            <p:cNvGrpSpPr>
              <a:grpSpLocks/>
            </p:cNvGrpSpPr>
            <p:nvPr/>
          </p:nvGrpSpPr>
          <p:grpSpPr bwMode="auto">
            <a:xfrm>
              <a:off x="3984" y="1920"/>
              <a:ext cx="1536" cy="537"/>
              <a:chOff x="336" y="2199"/>
              <a:chExt cx="1536" cy="537"/>
            </a:xfrm>
          </p:grpSpPr>
          <p:grpSp>
            <p:nvGrpSpPr>
              <p:cNvPr id="30751" name="Group 31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0752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53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54" name="Rectangle 34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55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30756" name="Text Box 36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A=3</a:t>
                </a:r>
              </a:p>
            </p:txBody>
          </p:sp>
        </p:grpSp>
        <p:grpSp>
          <p:nvGrpSpPr>
            <p:cNvPr id="30757" name="Group 37"/>
            <p:cNvGrpSpPr>
              <a:grpSpLocks/>
            </p:cNvGrpSpPr>
            <p:nvPr/>
          </p:nvGrpSpPr>
          <p:grpSpPr bwMode="auto">
            <a:xfrm>
              <a:off x="3984" y="2544"/>
              <a:ext cx="1536" cy="537"/>
              <a:chOff x="336" y="2199"/>
              <a:chExt cx="1536" cy="537"/>
            </a:xfrm>
          </p:grpSpPr>
          <p:grpSp>
            <p:nvGrpSpPr>
              <p:cNvPr id="30758" name="Group 38"/>
              <p:cNvGrpSpPr>
                <a:grpSpLocks/>
              </p:cNvGrpSpPr>
              <p:nvPr/>
            </p:nvGrpSpPr>
            <p:grpSpPr bwMode="auto">
              <a:xfrm>
                <a:off x="336" y="2448"/>
                <a:ext cx="1536" cy="288"/>
                <a:chOff x="816" y="2160"/>
                <a:chExt cx="1536" cy="288"/>
              </a:xfrm>
            </p:grpSpPr>
            <p:sp>
              <p:nvSpPr>
                <p:cNvPr id="30759" name="Rectangle 39"/>
                <p:cNvSpPr>
                  <a:spLocks noChangeArrowheads="1"/>
                </p:cNvSpPr>
                <p:nvPr/>
              </p:nvSpPr>
              <p:spPr bwMode="auto">
                <a:xfrm>
                  <a:off x="816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60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0</a:t>
                  </a:r>
                </a:p>
              </p:txBody>
            </p:sp>
            <p:sp>
              <p:nvSpPr>
                <p:cNvPr id="30761" name="Rectangle 41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  <p:sp>
              <p:nvSpPr>
                <p:cNvPr id="30762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TW">
                      <a:cs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30763" name="Text Box 43"/>
              <p:cNvSpPr txBox="1">
                <a:spLocks noChangeArrowheads="1"/>
              </p:cNvSpPr>
              <p:nvPr/>
            </p:nvSpPr>
            <p:spPr bwMode="auto">
              <a:xfrm>
                <a:off x="374" y="2199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-B=-5</a:t>
                </a:r>
              </a:p>
            </p:txBody>
          </p:sp>
        </p:grpSp>
        <p:sp>
          <p:nvSpPr>
            <p:cNvPr id="30764" name="Text Box 4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+)</a:t>
              </a:r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3648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0766" name="Group 46"/>
            <p:cNvGrpSpPr>
              <a:grpSpLocks/>
            </p:cNvGrpSpPr>
            <p:nvPr/>
          </p:nvGrpSpPr>
          <p:grpSpPr bwMode="auto">
            <a:xfrm>
              <a:off x="3984" y="3264"/>
              <a:ext cx="1536" cy="288"/>
              <a:chOff x="816" y="2160"/>
              <a:chExt cx="153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30768" name="Rectangle 4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30770" name="Rectangle 5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cs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30771" name="Text Box 51"/>
            <p:cNvSpPr txBox="1">
              <a:spLocks noChangeArrowheads="1"/>
            </p:cNvSpPr>
            <p:nvPr/>
          </p:nvSpPr>
          <p:spPr bwMode="auto">
            <a:xfrm>
              <a:off x="3696" y="331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rgbClr val="808080"/>
                  </a:solidFill>
                  <a:cs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6689725" y="5776913"/>
            <a:ext cx="817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A-B=-2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Rule of thumb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80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Key Properties: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219200" y="4267200"/>
            <a:ext cx="7543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Apply whenever positive or negative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Why?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lots of mathematics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I will talk about this more in “</a:t>
            </a:r>
            <a:r>
              <a:rPr lang="en-US" altLang="zh-TW" sz="2400">
                <a:solidFill>
                  <a:schemeClr val="hlink"/>
                </a:solidFill>
              </a:rPr>
              <a:t>computer arithmetic</a:t>
            </a:r>
            <a:r>
              <a:rPr lang="en-US" altLang="zh-TW" sz="2400"/>
              <a:t>” course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895600" y="26670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方程式" r:id="rId3" imgW="698400" imgH="203040" progId="Equation.3">
                  <p:embed/>
                </p:oleObj>
              </mc:Choice>
              <mc:Fallback>
                <p:oleObj name="方程式" r:id="rId3" imgW="6984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819400" y="33528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方程式" r:id="rId5" imgW="1752480" imgH="241200" progId="Equation.3">
                  <p:embed/>
                </p:oleObj>
              </mc:Choice>
              <mc:Fallback>
                <p:oleObj name="方程式" r:id="rId5" imgW="17524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to help you learn the above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In-Class Exercise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249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(open book, may discuss with others)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Q1: write a C-code to calculate |A-B|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you </a:t>
            </a:r>
            <a:r>
              <a:rPr lang="en-US" altLang="zh-TW" sz="2000">
                <a:solidFill>
                  <a:schemeClr val="hlink"/>
                </a:solidFill>
              </a:rPr>
              <a:t>cannot</a:t>
            </a:r>
            <a:r>
              <a:rPr lang="en-US" altLang="zh-TW" sz="2000"/>
              <a:t> use the following operators: </a:t>
            </a:r>
            <a:r>
              <a:rPr lang="en-US" altLang="zh-TW" sz="2000">
                <a:solidFill>
                  <a:schemeClr val="hlink"/>
                </a:solidFill>
              </a:rPr>
              <a:t>-, &gt;, &lt;, &gt;=, &lt;=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only add(+) and bit-wise logical operators available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Q2: design hardware for both addition and subtraction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447800" y="4038600"/>
            <a:ext cx="2667000" cy="2546350"/>
            <a:chOff x="384" y="2496"/>
            <a:chExt cx="1680" cy="1604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adder/subtractor</a:t>
              </a:r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528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384" y="316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115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110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056" y="24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99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163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536" y="24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147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1450" y="360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402" y="3705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1296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344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</p:grp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4572000" y="47244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Method to take absolute value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|A-B|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Problem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Addition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1676400" y="3886200"/>
            <a:ext cx="1600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4038600" y="3886200"/>
            <a:ext cx="2590800" cy="838200"/>
            <a:chOff x="2544" y="2448"/>
            <a:chExt cx="1632" cy="528"/>
          </a:xfrm>
        </p:grpSpPr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544" y="2448"/>
              <a:ext cx="1632" cy="528"/>
            </a:xfrm>
            <a:prstGeom prst="wedgeRoundRectCallout">
              <a:avLst>
                <a:gd name="adj1" fmla="val -77940"/>
                <a:gd name="adj2" fmla="val -3087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en-US">
                <a:cs typeface="新細明體" panose="02020500000000000000" pitchFamily="18" charset="-120"/>
              </a:endParaRPr>
            </a:p>
          </p:txBody>
        </p:sp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2640" y="2544"/>
            <a:ext cx="124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97" name="方程式" r:id="rId3" imgW="1066680" imgH="203040" progId="Equation.3">
                    <p:embed/>
                  </p:oleObj>
                </mc:Choice>
                <mc:Fallback>
                  <p:oleObj name="方程式" r:id="rId3" imgW="106668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124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2209800" y="4419600"/>
            <a:ext cx="1600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3505200" y="5410200"/>
            <a:ext cx="2057400" cy="609600"/>
          </a:xfrm>
          <a:prstGeom prst="wedgeRoundRectCallout">
            <a:avLst>
              <a:gd name="adj1" fmla="val -82407"/>
              <a:gd name="adj2" fmla="val -140884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check if R</a:t>
            </a:r>
            <a:r>
              <a:rPr lang="en-US" altLang="zh-TW" baseline="-25000">
                <a:solidFill>
                  <a:schemeClr val="hlink"/>
                </a:solidFill>
                <a:cs typeface="新細明體" panose="02020500000000000000" pitchFamily="18" charset="-120"/>
              </a:rPr>
              <a:t>31</a:t>
            </a:r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=1 or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Solution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TW" sz="2800"/>
              <a:t>write a C-code to calculate Q=|A-B|</a:t>
            </a:r>
          </a:p>
          <a:p>
            <a:pPr lvl="1"/>
            <a:r>
              <a:rPr lang="en-US" altLang="zh-TW" sz="2400"/>
              <a:t>you </a:t>
            </a:r>
            <a:r>
              <a:rPr lang="en-US" altLang="zh-TW" sz="2400">
                <a:solidFill>
                  <a:schemeClr val="hlink"/>
                </a:solidFill>
              </a:rPr>
              <a:t>cannot</a:t>
            </a:r>
            <a:r>
              <a:rPr lang="en-US" altLang="zh-TW" sz="2400"/>
              <a:t> use the following operators: </a:t>
            </a:r>
            <a:r>
              <a:rPr lang="en-US" altLang="zh-TW" sz="2400">
                <a:solidFill>
                  <a:schemeClr val="hlink"/>
                </a:solidFill>
              </a:rPr>
              <a:t>-, &gt;, &lt;, &gt;=, &lt;=</a:t>
            </a:r>
          </a:p>
          <a:p>
            <a:pPr lvl="1"/>
            <a:r>
              <a:rPr lang="en-US" altLang="zh-TW" sz="2400"/>
              <a:t>only add(+) and bit-wise logical operators available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52600" y="3962400"/>
            <a:ext cx="3141663" cy="1079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cs typeface="新細明體" panose="02020500000000000000" pitchFamily="18" charset="-120"/>
              </a:rPr>
              <a:t>R = A+(~B)+1;</a:t>
            </a:r>
          </a:p>
          <a:p>
            <a:endParaRPr lang="en-US" altLang="zh-TW">
              <a:cs typeface="新細明體" panose="02020500000000000000" pitchFamily="18" charset="-120"/>
            </a:endParaRPr>
          </a:p>
          <a:p>
            <a:r>
              <a:rPr lang="en-US" altLang="zh-TW">
                <a:cs typeface="新細明體" panose="02020500000000000000" pitchFamily="18" charset="-120"/>
              </a:rPr>
              <a:t>Q = (R &amp; 0x80000000)? (~R)+1: R;</a:t>
            </a:r>
          </a:p>
          <a:p>
            <a:endParaRPr lang="zh-TW" altLang="en-US">
              <a:cs typeface="新細明體" panose="02020500000000000000" pitchFamily="18" charset="-120"/>
            </a:endParaRPr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3810000" y="44958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4953000" y="5486400"/>
            <a:ext cx="2057400" cy="609600"/>
            <a:chOff x="3120" y="3456"/>
            <a:chExt cx="1296" cy="384"/>
          </a:xfrm>
        </p:grpSpPr>
        <p:sp>
          <p:nvSpPr>
            <p:cNvPr id="39943" name="AutoShape 7"/>
            <p:cNvSpPr>
              <a:spLocks noChangeArrowheads="1"/>
            </p:cNvSpPr>
            <p:nvPr/>
          </p:nvSpPr>
          <p:spPr bwMode="auto">
            <a:xfrm>
              <a:off x="3120" y="3456"/>
              <a:ext cx="1296" cy="384"/>
            </a:xfrm>
            <a:prstGeom prst="wedgeRoundRectCallout">
              <a:avLst>
                <a:gd name="adj1" fmla="val -82407"/>
                <a:gd name="adj2" fmla="val -14088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TW" altLang="en-US">
                <a:solidFill>
                  <a:schemeClr val="hlink"/>
                </a:solidFill>
                <a:cs typeface="新細明體" panose="02020500000000000000" pitchFamily="18" charset="-120"/>
              </a:endParaRPr>
            </a:p>
          </p:txBody>
        </p:sp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264" y="3504"/>
            <a:ext cx="81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5" name="方程式" r:id="rId3" imgW="698400" imgH="203040" progId="Equation.3">
                    <p:embed/>
                  </p:oleObj>
                </mc:Choice>
                <mc:Fallback>
                  <p:oleObj name="方程式" r:id="rId3" imgW="6984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504"/>
                          <a:ext cx="81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Adder/Subtractor Design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Goal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r>
              <a:rPr lang="en-US" altLang="zh-TW" sz="2800"/>
              <a:t>Design hardware for both addition and subtraction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295400" y="3200400"/>
            <a:ext cx="2667000" cy="2546350"/>
            <a:chOff x="384" y="2496"/>
            <a:chExt cx="1680" cy="1604"/>
          </a:xfrm>
        </p:grpSpPr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864" y="2976"/>
              <a:ext cx="120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adder/subtractor</a:t>
              </a:r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528" y="33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4" y="316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15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110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1056" y="24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99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1632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1536" y="24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1478" y="26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1450" y="360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1402" y="3705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2002" name="Text Box 18"/>
            <p:cNvSpPr txBox="1">
              <a:spLocks noChangeArrowheads="1"/>
            </p:cNvSpPr>
            <p:nvPr/>
          </p:nvSpPr>
          <p:spPr bwMode="auto">
            <a:xfrm>
              <a:off x="1296" y="36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1344" y="38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G</a:t>
              </a:r>
            </a:p>
          </p:txBody>
        </p:sp>
      </p:grp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4419600" y="38862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Design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grpSp>
          <p:nvGrpSpPr>
            <p:cNvPr id="43014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16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17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3018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43019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0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3021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~B</a:t>
              </a: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3033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Cin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041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3042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G</a:t>
              </a:r>
            </a:p>
          </p:txBody>
        </p:sp>
      </p:grpSp>
      <p:graphicFrame>
        <p:nvGraphicFramePr>
          <p:cNvPr id="43043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Recall: the adder design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905000" y="3505200"/>
            <a:ext cx="7031038" cy="2546350"/>
            <a:chOff x="624" y="1392"/>
            <a:chExt cx="4429" cy="1604"/>
          </a:xfrm>
        </p:grpSpPr>
        <p:grpSp>
          <p:nvGrpSpPr>
            <p:cNvPr id="44036" name="Group 4"/>
            <p:cNvGrpSpPr>
              <a:grpSpLocks/>
            </p:cNvGrpSpPr>
            <p:nvPr/>
          </p:nvGrpSpPr>
          <p:grpSpPr bwMode="auto">
            <a:xfrm>
              <a:off x="4128" y="1872"/>
              <a:ext cx="480" cy="816"/>
              <a:chOff x="3456" y="1872"/>
              <a:chExt cx="480" cy="816"/>
            </a:xfrm>
          </p:grpSpPr>
          <p:sp>
            <p:nvSpPr>
              <p:cNvPr id="44037" name="Rectangle 5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38" name="Line 6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39" name="Line 7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0" name="Line 8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1" name="Line 9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2" name="Line 10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43" name="Group 11"/>
            <p:cNvGrpSpPr>
              <a:grpSpLocks/>
            </p:cNvGrpSpPr>
            <p:nvPr/>
          </p:nvGrpSpPr>
          <p:grpSpPr bwMode="auto">
            <a:xfrm>
              <a:off x="3456" y="1872"/>
              <a:ext cx="480" cy="816"/>
              <a:chOff x="3456" y="1872"/>
              <a:chExt cx="480" cy="816"/>
            </a:xfrm>
          </p:grpSpPr>
          <p:sp>
            <p:nvSpPr>
              <p:cNvPr id="44044" name="Rectangle 12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6" name="Line 14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7" name="Line 15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8" name="Line 16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49" name="Line 17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50" name="Group 18"/>
            <p:cNvGrpSpPr>
              <a:grpSpLocks/>
            </p:cNvGrpSpPr>
            <p:nvPr/>
          </p:nvGrpSpPr>
          <p:grpSpPr bwMode="auto">
            <a:xfrm>
              <a:off x="2784" y="1872"/>
              <a:ext cx="480" cy="816"/>
              <a:chOff x="3456" y="1872"/>
              <a:chExt cx="480" cy="816"/>
            </a:xfrm>
          </p:grpSpPr>
          <p:sp>
            <p:nvSpPr>
              <p:cNvPr id="44051" name="Rectangle 19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52" name="Line 20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3" name="Line 21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4" name="Line 22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5" name="Line 23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56" name="Line 24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57" name="Group 25"/>
            <p:cNvGrpSpPr>
              <a:grpSpLocks/>
            </p:cNvGrpSpPr>
            <p:nvPr/>
          </p:nvGrpSpPr>
          <p:grpSpPr bwMode="auto">
            <a:xfrm>
              <a:off x="1824" y="1872"/>
              <a:ext cx="480" cy="816"/>
              <a:chOff x="3456" y="1872"/>
              <a:chExt cx="480" cy="816"/>
            </a:xfrm>
          </p:grpSpPr>
          <p:sp>
            <p:nvSpPr>
              <p:cNvPr id="44058" name="Rectangle 26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59" name="Line 27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0" name="Line 28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1" name="Line 29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2" name="Line 30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3" name="Line 31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4064" name="Group 32"/>
            <p:cNvGrpSpPr>
              <a:grpSpLocks/>
            </p:cNvGrpSpPr>
            <p:nvPr/>
          </p:nvGrpSpPr>
          <p:grpSpPr bwMode="auto">
            <a:xfrm>
              <a:off x="1152" y="1872"/>
              <a:ext cx="480" cy="816"/>
              <a:chOff x="3456" y="1872"/>
              <a:chExt cx="480" cy="816"/>
            </a:xfrm>
          </p:grpSpPr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480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FA</a:t>
                </a:r>
              </a:p>
            </p:txBody>
          </p:sp>
          <p:sp>
            <p:nvSpPr>
              <p:cNvPr id="44066" name="Line 34"/>
              <p:cNvSpPr>
                <a:spLocks noChangeShapeType="1"/>
              </p:cNvSpPr>
              <p:nvPr/>
            </p:nvSpPr>
            <p:spPr bwMode="auto">
              <a:xfrm flipV="1">
                <a:off x="3792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7" name="Line 35"/>
              <p:cNvSpPr>
                <a:spLocks noChangeShapeType="1"/>
              </p:cNvSpPr>
              <p:nvPr/>
            </p:nvSpPr>
            <p:spPr bwMode="auto">
              <a:xfrm flipV="1"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8" name="Line 36"/>
              <p:cNvSpPr>
                <a:spLocks noChangeShapeType="1"/>
              </p:cNvSpPr>
              <p:nvPr/>
            </p:nvSpPr>
            <p:spPr bwMode="auto">
              <a:xfrm flipV="1">
                <a:off x="360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69" name="Line 37"/>
              <p:cNvSpPr>
                <a:spLocks noChangeShapeType="1"/>
              </p:cNvSpPr>
              <p:nvPr/>
            </p:nvSpPr>
            <p:spPr bwMode="auto">
              <a:xfrm flipV="1">
                <a:off x="3744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070" name="Line 38"/>
              <p:cNvSpPr>
                <a:spLocks noChangeShapeType="1"/>
              </p:cNvSpPr>
              <p:nvPr/>
            </p:nvSpPr>
            <p:spPr bwMode="auto">
              <a:xfrm flipV="1">
                <a:off x="36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2390" y="2151"/>
              <a:ext cx="2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…</a:t>
              </a:r>
            </a:p>
          </p:txBody>
        </p:sp>
        <p:cxnSp>
          <p:nvCxnSpPr>
            <p:cNvPr id="44072" name="AutoShape 40"/>
            <p:cNvCxnSpPr>
              <a:cxnSpLocks noChangeShapeType="1"/>
              <a:stCxn id="44042" idx="0"/>
              <a:endCxn id="44045" idx="1"/>
            </p:cNvCxnSpPr>
            <p:nvPr/>
          </p:nvCxnSpPr>
          <p:spPr bwMode="auto">
            <a:xfrm rot="16200000" flipV="1">
              <a:off x="3624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73" name="AutoShape 41"/>
            <p:cNvCxnSpPr>
              <a:cxnSpLocks noChangeShapeType="1"/>
            </p:cNvCxnSpPr>
            <p:nvPr/>
          </p:nvCxnSpPr>
          <p:spPr bwMode="auto">
            <a:xfrm rot="16200000" flipV="1">
              <a:off x="2952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74" name="AutoShape 42"/>
            <p:cNvCxnSpPr>
              <a:cxnSpLocks noChangeShapeType="1"/>
            </p:cNvCxnSpPr>
            <p:nvPr/>
          </p:nvCxnSpPr>
          <p:spPr bwMode="auto">
            <a:xfrm rot="16200000" flipV="1">
              <a:off x="228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2160" y="187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4076" name="AutoShape 44"/>
            <p:cNvCxnSpPr>
              <a:cxnSpLocks noChangeShapeType="1"/>
            </p:cNvCxnSpPr>
            <p:nvPr/>
          </p:nvCxnSpPr>
          <p:spPr bwMode="auto">
            <a:xfrm rot="16200000" flipV="1">
              <a:off x="1320" y="2040"/>
              <a:ext cx="816" cy="480"/>
            </a:xfrm>
            <a:prstGeom prst="bentConnector5">
              <a:avLst>
                <a:gd name="adj1" fmla="val -1963"/>
                <a:gd name="adj2" fmla="val 50000"/>
                <a:gd name="adj3" fmla="val 10024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V="1">
              <a:off x="4368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78" name="Text Box 46"/>
            <p:cNvSpPr txBox="1">
              <a:spLocks noChangeArrowheads="1"/>
            </p:cNvSpPr>
            <p:nvPr/>
          </p:nvSpPr>
          <p:spPr bwMode="auto">
            <a:xfrm>
              <a:off x="4320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A[0]</a:t>
              </a:r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 flipV="1">
              <a:off x="4272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0" name="Text Box 48"/>
            <p:cNvSpPr txBox="1">
              <a:spLocks noChangeArrowheads="1"/>
            </p:cNvSpPr>
            <p:nvPr/>
          </p:nvSpPr>
          <p:spPr bwMode="auto">
            <a:xfrm>
              <a:off x="4080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B[0]</a:t>
              </a:r>
            </a:p>
          </p:txBody>
        </p:sp>
        <p:sp>
          <p:nvSpPr>
            <p:cNvPr id="44081" name="Line 49"/>
            <p:cNvSpPr>
              <a:spLocks noChangeShapeType="1"/>
            </p:cNvSpPr>
            <p:nvPr/>
          </p:nvSpPr>
          <p:spPr bwMode="auto">
            <a:xfrm flipV="1">
              <a:off x="3696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2" name="Text Box 50"/>
            <p:cNvSpPr txBox="1">
              <a:spLocks noChangeArrowheads="1"/>
            </p:cNvSpPr>
            <p:nvPr/>
          </p:nvSpPr>
          <p:spPr bwMode="auto">
            <a:xfrm>
              <a:off x="3648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A[1]</a:t>
              </a:r>
            </a:p>
          </p:txBody>
        </p:sp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V="1">
              <a:off x="3600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4" name="Text Box 52"/>
            <p:cNvSpPr txBox="1">
              <a:spLocks noChangeArrowheads="1"/>
            </p:cNvSpPr>
            <p:nvPr/>
          </p:nvSpPr>
          <p:spPr bwMode="auto">
            <a:xfrm>
              <a:off x="3408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B[1]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 flipV="1">
              <a:off x="302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2976" y="1392"/>
              <a:ext cx="29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A[2]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292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88" name="Text Box 56"/>
            <p:cNvSpPr txBox="1">
              <a:spLocks noChangeArrowheads="1"/>
            </p:cNvSpPr>
            <p:nvPr/>
          </p:nvSpPr>
          <p:spPr bwMode="auto">
            <a:xfrm>
              <a:off x="2736" y="1392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B[2]</a:t>
              </a:r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0" name="Text Box 58"/>
            <p:cNvSpPr txBox="1">
              <a:spLocks noChangeArrowheads="1"/>
            </p:cNvSpPr>
            <p:nvPr/>
          </p:nvSpPr>
          <p:spPr bwMode="auto">
            <a:xfrm>
              <a:off x="2016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A[n-2]</a:t>
              </a:r>
            </a:p>
          </p:txBody>
        </p:sp>
        <p:sp>
          <p:nvSpPr>
            <p:cNvPr id="44091" name="Line 59"/>
            <p:cNvSpPr>
              <a:spLocks noChangeShapeType="1"/>
            </p:cNvSpPr>
            <p:nvPr/>
          </p:nvSpPr>
          <p:spPr bwMode="auto">
            <a:xfrm flipV="1">
              <a:off x="1968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2" name="Text Box 60"/>
            <p:cNvSpPr txBox="1">
              <a:spLocks noChangeArrowheads="1"/>
            </p:cNvSpPr>
            <p:nvPr/>
          </p:nvSpPr>
          <p:spPr bwMode="auto">
            <a:xfrm>
              <a:off x="1728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B[n-2]</a:t>
              </a:r>
            </a:p>
          </p:txBody>
        </p:sp>
        <p:sp>
          <p:nvSpPr>
            <p:cNvPr id="44093" name="Line 61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4" name="Text Box 62"/>
            <p:cNvSpPr txBox="1">
              <a:spLocks noChangeArrowheads="1"/>
            </p:cNvSpPr>
            <p:nvPr/>
          </p:nvSpPr>
          <p:spPr bwMode="auto">
            <a:xfrm>
              <a:off x="1344" y="1392"/>
              <a:ext cx="3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A[n-1]</a:t>
              </a:r>
            </a:p>
          </p:txBody>
        </p:sp>
        <p:sp>
          <p:nvSpPr>
            <p:cNvPr id="44095" name="Line 63"/>
            <p:cNvSpPr>
              <a:spLocks noChangeShapeType="1"/>
            </p:cNvSpPr>
            <p:nvPr/>
          </p:nvSpPr>
          <p:spPr bwMode="auto">
            <a:xfrm flipV="1">
              <a:off x="1296" y="15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6" name="Text Box 64"/>
            <p:cNvSpPr txBox="1">
              <a:spLocks noChangeArrowheads="1"/>
            </p:cNvSpPr>
            <p:nvPr/>
          </p:nvSpPr>
          <p:spPr bwMode="auto">
            <a:xfrm>
              <a:off x="1056" y="1392"/>
              <a:ext cx="3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200"/>
                <a:t>B[n-1]</a:t>
              </a:r>
            </a:p>
          </p:txBody>
        </p:sp>
        <p:sp>
          <p:nvSpPr>
            <p:cNvPr id="44097" name="Text Box 65"/>
            <p:cNvSpPr txBox="1">
              <a:spLocks noChangeArrowheads="1"/>
            </p:cNvSpPr>
            <p:nvPr/>
          </p:nvSpPr>
          <p:spPr bwMode="auto">
            <a:xfrm>
              <a:off x="4272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S[0]</a:t>
              </a:r>
            </a:p>
          </p:txBody>
        </p:sp>
        <p:sp>
          <p:nvSpPr>
            <p:cNvPr id="44098" name="Line 66"/>
            <p:cNvSpPr>
              <a:spLocks noChangeShapeType="1"/>
            </p:cNvSpPr>
            <p:nvPr/>
          </p:nvSpPr>
          <p:spPr bwMode="auto">
            <a:xfrm>
              <a:off x="4416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099" name="Text Box 67"/>
            <p:cNvSpPr txBox="1">
              <a:spLocks noChangeArrowheads="1"/>
            </p:cNvSpPr>
            <p:nvPr/>
          </p:nvSpPr>
          <p:spPr bwMode="auto">
            <a:xfrm>
              <a:off x="3600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S[1]</a:t>
              </a:r>
            </a:p>
          </p:txBody>
        </p:sp>
        <p:sp>
          <p:nvSpPr>
            <p:cNvPr id="44100" name="Line 68"/>
            <p:cNvSpPr>
              <a:spLocks noChangeShapeType="1"/>
            </p:cNvSpPr>
            <p:nvPr/>
          </p:nvSpPr>
          <p:spPr bwMode="auto">
            <a:xfrm>
              <a:off x="3744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1" name="Text Box 69"/>
            <p:cNvSpPr txBox="1">
              <a:spLocks noChangeArrowheads="1"/>
            </p:cNvSpPr>
            <p:nvPr/>
          </p:nvSpPr>
          <p:spPr bwMode="auto">
            <a:xfrm>
              <a:off x="2928" y="2784"/>
              <a:ext cx="3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S[2]</a:t>
              </a:r>
            </a:p>
          </p:txBody>
        </p:sp>
        <p:sp>
          <p:nvSpPr>
            <p:cNvPr id="44102" name="Line 70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3" name="Text Box 71"/>
            <p:cNvSpPr txBox="1">
              <a:spLocks noChangeArrowheads="1"/>
            </p:cNvSpPr>
            <p:nvPr/>
          </p:nvSpPr>
          <p:spPr bwMode="auto">
            <a:xfrm>
              <a:off x="1968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S[n-2]</a:t>
              </a:r>
            </a:p>
          </p:txBody>
        </p:sp>
        <p:sp>
          <p:nvSpPr>
            <p:cNvPr id="44104" name="Line 72"/>
            <p:cNvSpPr>
              <a:spLocks noChangeShapeType="1"/>
            </p:cNvSpPr>
            <p:nvPr/>
          </p:nvSpPr>
          <p:spPr bwMode="auto">
            <a:xfrm>
              <a:off x="2112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5" name="Text Box 73"/>
            <p:cNvSpPr txBox="1">
              <a:spLocks noChangeArrowheads="1"/>
            </p:cNvSpPr>
            <p:nvPr/>
          </p:nvSpPr>
          <p:spPr bwMode="auto">
            <a:xfrm>
              <a:off x="1296" y="2784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S[n-1]</a:t>
              </a:r>
            </a:p>
          </p:txBody>
        </p:sp>
        <p:sp>
          <p:nvSpPr>
            <p:cNvPr id="44106" name="Line 74"/>
            <p:cNvSpPr>
              <a:spLocks noChangeShapeType="1"/>
            </p:cNvSpPr>
            <p:nvPr/>
          </p:nvSpPr>
          <p:spPr bwMode="auto">
            <a:xfrm>
              <a:off x="1440" y="26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7" name="Line 75"/>
            <p:cNvSpPr>
              <a:spLocks noChangeShapeType="1"/>
            </p:cNvSpPr>
            <p:nvPr/>
          </p:nvSpPr>
          <p:spPr bwMode="auto">
            <a:xfrm flipH="1">
              <a:off x="4464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08" name="Text Box 76"/>
            <p:cNvSpPr txBox="1">
              <a:spLocks noChangeArrowheads="1"/>
            </p:cNvSpPr>
            <p:nvPr/>
          </p:nvSpPr>
          <p:spPr bwMode="auto">
            <a:xfrm>
              <a:off x="4752" y="1776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44109" name="Line 77"/>
            <p:cNvSpPr>
              <a:spLocks noChangeShapeType="1"/>
            </p:cNvSpPr>
            <p:nvPr/>
          </p:nvSpPr>
          <p:spPr bwMode="auto">
            <a:xfrm flipH="1"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10" name="Text Box 78"/>
            <p:cNvSpPr txBox="1">
              <a:spLocks noChangeArrowheads="1"/>
            </p:cNvSpPr>
            <p:nvPr/>
          </p:nvSpPr>
          <p:spPr bwMode="auto">
            <a:xfrm>
              <a:off x="624" y="259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grpSp>
        <p:nvGrpSpPr>
          <p:cNvPr id="44111" name="Group 79"/>
          <p:cNvGrpSpPr>
            <a:grpSpLocks/>
          </p:cNvGrpSpPr>
          <p:nvPr/>
        </p:nvGrpSpPr>
        <p:grpSpPr bwMode="auto">
          <a:xfrm>
            <a:off x="381000" y="1905000"/>
            <a:ext cx="2290763" cy="1784350"/>
            <a:chOff x="96" y="1239"/>
            <a:chExt cx="1443" cy="1124"/>
          </a:xfrm>
        </p:grpSpPr>
        <p:sp>
          <p:nvSpPr>
            <p:cNvPr id="44112" name="Rectangle 80"/>
            <p:cNvSpPr>
              <a:spLocks noChangeArrowheads="1"/>
            </p:cNvSpPr>
            <p:nvPr/>
          </p:nvSpPr>
          <p:spPr bwMode="auto">
            <a:xfrm>
              <a:off x="480" y="1680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Adder</a:t>
              </a:r>
            </a:p>
          </p:txBody>
        </p:sp>
        <p:grpSp>
          <p:nvGrpSpPr>
            <p:cNvPr id="44113" name="Group 81"/>
            <p:cNvGrpSpPr>
              <a:grpSpLocks/>
            </p:cNvGrpSpPr>
            <p:nvPr/>
          </p:nvGrpSpPr>
          <p:grpSpPr bwMode="auto">
            <a:xfrm>
              <a:off x="806" y="1239"/>
              <a:ext cx="270" cy="441"/>
              <a:chOff x="806" y="1239"/>
              <a:chExt cx="270" cy="441"/>
            </a:xfrm>
          </p:grpSpPr>
          <p:sp>
            <p:nvSpPr>
              <p:cNvPr id="44114" name="Line 82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5" name="Line 83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16" name="Text Box 84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44117" name="Text Box 85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</p:grpSp>
        <p:grpSp>
          <p:nvGrpSpPr>
            <p:cNvPr id="44118" name="Group 86"/>
            <p:cNvGrpSpPr>
              <a:grpSpLocks/>
            </p:cNvGrpSpPr>
            <p:nvPr/>
          </p:nvGrpSpPr>
          <p:grpSpPr bwMode="auto">
            <a:xfrm>
              <a:off x="528" y="1248"/>
              <a:ext cx="270" cy="441"/>
              <a:chOff x="806" y="1239"/>
              <a:chExt cx="270" cy="441"/>
            </a:xfrm>
          </p:grpSpPr>
          <p:sp>
            <p:nvSpPr>
              <p:cNvPr id="44119" name="Line 87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0" name="Line 88"/>
              <p:cNvSpPr>
                <a:spLocks noChangeShapeType="1"/>
              </p:cNvSpPr>
              <p:nvPr/>
            </p:nvSpPr>
            <p:spPr bwMode="auto">
              <a:xfrm>
                <a:off x="899" y="1488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1" name="Text Box 89"/>
              <p:cNvSpPr txBox="1">
                <a:spLocks noChangeArrowheads="1"/>
              </p:cNvSpPr>
              <p:nvPr/>
            </p:nvSpPr>
            <p:spPr bwMode="auto">
              <a:xfrm>
                <a:off x="912" y="144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44122" name="Text Box 90"/>
              <p:cNvSpPr txBox="1">
                <a:spLocks noChangeArrowheads="1"/>
              </p:cNvSpPr>
              <p:nvPr/>
            </p:nvSpPr>
            <p:spPr bwMode="auto">
              <a:xfrm>
                <a:off x="806" y="1239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</p:grpSp>
        <p:grpSp>
          <p:nvGrpSpPr>
            <p:cNvPr id="44123" name="Group 91"/>
            <p:cNvGrpSpPr>
              <a:grpSpLocks/>
            </p:cNvGrpSpPr>
            <p:nvPr/>
          </p:nvGrpSpPr>
          <p:grpSpPr bwMode="auto">
            <a:xfrm>
              <a:off x="624" y="1920"/>
              <a:ext cx="270" cy="443"/>
              <a:chOff x="624" y="1977"/>
              <a:chExt cx="270" cy="443"/>
            </a:xfrm>
          </p:grpSpPr>
          <p:sp>
            <p:nvSpPr>
              <p:cNvPr id="44124" name="Line 92"/>
              <p:cNvSpPr>
                <a:spLocks noChangeShapeType="1"/>
              </p:cNvSpPr>
              <p:nvPr/>
            </p:nvSpPr>
            <p:spPr bwMode="auto">
              <a:xfrm>
                <a:off x="730" y="1977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5" name="Line 93"/>
              <p:cNvSpPr>
                <a:spLocks noChangeShapeType="1"/>
              </p:cNvSpPr>
              <p:nvPr/>
            </p:nvSpPr>
            <p:spPr bwMode="auto">
              <a:xfrm>
                <a:off x="717" y="2025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4126" name="Text Box 94"/>
              <p:cNvSpPr txBox="1">
                <a:spLocks noChangeArrowheads="1"/>
              </p:cNvSpPr>
              <p:nvPr/>
            </p:nvSpPr>
            <p:spPr bwMode="auto">
              <a:xfrm>
                <a:off x="730" y="1977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200"/>
                  <a:t>n</a:t>
                </a:r>
              </a:p>
            </p:txBody>
          </p:sp>
          <p:sp>
            <p:nvSpPr>
              <p:cNvPr id="44127" name="Text Box 95"/>
              <p:cNvSpPr txBox="1">
                <a:spLocks noChangeArrowheads="1"/>
              </p:cNvSpPr>
              <p:nvPr/>
            </p:nvSpPr>
            <p:spPr bwMode="auto">
              <a:xfrm>
                <a:off x="624" y="220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44128" name="Line 96"/>
            <p:cNvSpPr>
              <a:spLocks noChangeShapeType="1"/>
            </p:cNvSpPr>
            <p:nvPr/>
          </p:nvSpPr>
          <p:spPr bwMode="auto">
            <a:xfrm flipH="1">
              <a:off x="1056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29" name="Line 97"/>
            <p:cNvSpPr>
              <a:spLocks noChangeShapeType="1"/>
            </p:cNvSpPr>
            <p:nvPr/>
          </p:nvSpPr>
          <p:spPr bwMode="auto">
            <a:xfrm flipH="1">
              <a:off x="336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4130" name="Text Box 98"/>
            <p:cNvSpPr txBox="1">
              <a:spLocks noChangeArrowheads="1"/>
            </p:cNvSpPr>
            <p:nvPr/>
          </p:nvSpPr>
          <p:spPr bwMode="auto">
            <a:xfrm>
              <a:off x="1238" y="1671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Cin</a:t>
              </a:r>
            </a:p>
          </p:txBody>
        </p:sp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96" y="1632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Cout</a:t>
              </a:r>
            </a:p>
          </p:txBody>
        </p:sp>
      </p:grpSp>
      <p:sp>
        <p:nvSpPr>
          <p:cNvPr id="44132" name="Text Box 100"/>
          <p:cNvSpPr txBox="1">
            <a:spLocks noChangeArrowheads="1"/>
          </p:cNvSpPr>
          <p:nvPr/>
        </p:nvSpPr>
        <p:spPr bwMode="auto">
          <a:xfrm>
            <a:off x="3581400" y="2133600"/>
            <a:ext cx="227647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always @(*)</a:t>
            </a:r>
          </a:p>
          <a:p>
            <a:r>
              <a:rPr lang="en-US" altLang="zh-TW"/>
              <a:t>    {Cout, S} = A+B+Cin;</a:t>
            </a:r>
          </a:p>
        </p:txBody>
      </p:sp>
      <p:grpSp>
        <p:nvGrpSpPr>
          <p:cNvPr id="44133" name="Group 101"/>
          <p:cNvGrpSpPr>
            <a:grpSpLocks/>
          </p:cNvGrpSpPr>
          <p:nvPr/>
        </p:nvGrpSpPr>
        <p:grpSpPr bwMode="auto">
          <a:xfrm>
            <a:off x="228600" y="3810000"/>
            <a:ext cx="2147888" cy="1265238"/>
            <a:chOff x="144" y="2400"/>
            <a:chExt cx="1353" cy="797"/>
          </a:xfrm>
        </p:grpSpPr>
        <p:grpSp>
          <p:nvGrpSpPr>
            <p:cNvPr id="44134" name="Group 102"/>
            <p:cNvGrpSpPr>
              <a:grpSpLocks/>
            </p:cNvGrpSpPr>
            <p:nvPr/>
          </p:nvGrpSpPr>
          <p:grpSpPr bwMode="auto">
            <a:xfrm>
              <a:off x="144" y="2400"/>
              <a:ext cx="1353" cy="797"/>
              <a:chOff x="3456" y="1431"/>
              <a:chExt cx="1353" cy="797"/>
            </a:xfrm>
          </p:grpSpPr>
          <p:grpSp>
            <p:nvGrpSpPr>
              <p:cNvPr id="44135" name="Group 103"/>
              <p:cNvGrpSpPr>
                <a:grpSpLocks/>
              </p:cNvGrpSpPr>
              <p:nvPr/>
            </p:nvGrpSpPr>
            <p:grpSpPr bwMode="auto">
              <a:xfrm>
                <a:off x="3456" y="1440"/>
                <a:ext cx="1296" cy="528"/>
                <a:chOff x="960" y="1680"/>
                <a:chExt cx="1296" cy="528"/>
              </a:xfrm>
            </p:grpSpPr>
            <p:sp>
              <p:nvSpPr>
                <p:cNvPr id="4413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1392" y="168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0  1  1  0</a:t>
                  </a:r>
                </a:p>
              </p:txBody>
            </p:sp>
            <p:sp>
              <p:nvSpPr>
                <p:cNvPr id="4413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56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0  0  1  1</a:t>
                  </a:r>
                </a:p>
              </p:txBody>
            </p:sp>
            <p:sp>
              <p:nvSpPr>
                <p:cNvPr id="4413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104" y="1920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44139" name="Line 107"/>
                <p:cNvSpPr>
                  <a:spLocks noChangeShapeType="1"/>
                </p:cNvSpPr>
                <p:nvPr/>
              </p:nvSpPr>
              <p:spPr bwMode="auto">
                <a:xfrm>
                  <a:off x="960" y="2208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44140" name="Text Box 108"/>
              <p:cNvSpPr txBox="1">
                <a:spLocks noChangeArrowheads="1"/>
              </p:cNvSpPr>
              <p:nvPr/>
            </p:nvSpPr>
            <p:spPr bwMode="auto">
              <a:xfrm>
                <a:off x="4598" y="1431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A</a:t>
                </a:r>
              </a:p>
            </p:txBody>
          </p:sp>
          <p:sp>
            <p:nvSpPr>
              <p:cNvPr id="44141" name="Text Box 109"/>
              <p:cNvSpPr txBox="1">
                <a:spLocks noChangeArrowheads="1"/>
              </p:cNvSpPr>
              <p:nvPr/>
            </p:nvSpPr>
            <p:spPr bwMode="auto">
              <a:xfrm>
                <a:off x="4608" y="1680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B</a:t>
                </a:r>
              </a:p>
            </p:txBody>
          </p:sp>
          <p:sp>
            <p:nvSpPr>
              <p:cNvPr id="44142" name="Text Box 11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S</a:t>
                </a:r>
              </a:p>
            </p:txBody>
          </p:sp>
        </p:grpSp>
        <p:sp>
          <p:nvSpPr>
            <p:cNvPr id="44143" name="Text Box 111"/>
            <p:cNvSpPr txBox="1">
              <a:spLocks noChangeArrowheads="1"/>
            </p:cNvSpPr>
            <p:nvPr/>
          </p:nvSpPr>
          <p:spPr bwMode="auto">
            <a:xfrm>
              <a:off x="576" y="2976"/>
              <a:ext cx="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</a:rPr>
                <a:t>1  0   0  1</a:t>
              </a:r>
            </a:p>
          </p:txBody>
        </p:sp>
      </p:grpSp>
      <p:grpSp>
        <p:nvGrpSpPr>
          <p:cNvPr id="44144" name="Group 112"/>
          <p:cNvGrpSpPr>
            <a:grpSpLocks/>
          </p:cNvGrpSpPr>
          <p:nvPr/>
        </p:nvGrpSpPr>
        <p:grpSpPr bwMode="auto">
          <a:xfrm>
            <a:off x="2209800" y="2133600"/>
            <a:ext cx="874713" cy="852488"/>
            <a:chOff x="1382" y="1335"/>
            <a:chExt cx="551" cy="537"/>
          </a:xfrm>
        </p:grpSpPr>
        <p:sp>
          <p:nvSpPr>
            <p:cNvPr id="44145" name="AutoShape 113"/>
            <p:cNvSpPr>
              <a:spLocks noChangeArrowheads="1"/>
            </p:cNvSpPr>
            <p:nvPr/>
          </p:nvSpPr>
          <p:spPr bwMode="auto">
            <a:xfrm>
              <a:off x="1392" y="1584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1382" y="1335"/>
              <a:ext cx="5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Carry-in</a:t>
              </a:r>
            </a:p>
          </p:txBody>
        </p:sp>
      </p:grpSp>
      <p:grpSp>
        <p:nvGrpSpPr>
          <p:cNvPr id="44147" name="Group 115"/>
          <p:cNvGrpSpPr>
            <a:grpSpLocks/>
          </p:cNvGrpSpPr>
          <p:nvPr/>
        </p:nvGrpSpPr>
        <p:grpSpPr bwMode="auto">
          <a:xfrm>
            <a:off x="8077200" y="3962400"/>
            <a:ext cx="874713" cy="855663"/>
            <a:chOff x="5088" y="2505"/>
            <a:chExt cx="551" cy="539"/>
          </a:xfrm>
        </p:grpSpPr>
        <p:sp>
          <p:nvSpPr>
            <p:cNvPr id="44148" name="AutoShape 116"/>
            <p:cNvSpPr>
              <a:spLocks noChangeArrowheads="1"/>
            </p:cNvSpPr>
            <p:nvPr/>
          </p:nvSpPr>
          <p:spPr bwMode="auto">
            <a:xfrm>
              <a:off x="5338" y="2505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5088" y="2832"/>
              <a:ext cx="55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hlink"/>
                  </a:solidFill>
                  <a:cs typeface="新細明體" panose="02020500000000000000" pitchFamily="18" charset="-120"/>
                </a:rPr>
                <a:t>Carry-in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Design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45061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grpSp>
          <p:nvGrpSpPr>
            <p:cNvPr id="45062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45063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4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5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5066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45067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5069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~B</a:t>
              </a: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Cin</a:t>
              </a:r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G</a:t>
              </a:r>
            </a:p>
          </p:txBody>
        </p:sp>
      </p:grpSp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2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93" name="AutoShape 37"/>
          <p:cNvSpPr>
            <a:spLocks noChangeArrowheads="1"/>
          </p:cNvSpPr>
          <p:nvPr/>
        </p:nvSpPr>
        <p:spPr bwMode="auto">
          <a:xfrm>
            <a:off x="1524000" y="3733800"/>
            <a:ext cx="1905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4327525" y="3948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80010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0</a:t>
            </a:r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629400" y="25146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6019800" y="25146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 flipH="1">
            <a:off x="5791200" y="3962400"/>
            <a:ext cx="2286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5791200" y="4267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6096000" y="5334000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5638800" y="6248400"/>
            <a:ext cx="1055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G=A+B+0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Design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4495800" y="2209800"/>
            <a:ext cx="3573463" cy="3917950"/>
            <a:chOff x="2592" y="1296"/>
            <a:chExt cx="2251" cy="2468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3034" y="2832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adder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3034" y="2400"/>
              <a:ext cx="672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MUX</a:t>
              </a:r>
            </a:p>
          </p:txBody>
        </p:sp>
        <p:grpSp>
          <p:nvGrpSpPr>
            <p:cNvPr id="46086" name="Group 6"/>
            <p:cNvGrpSpPr>
              <a:grpSpLocks/>
            </p:cNvGrpSpPr>
            <p:nvPr/>
          </p:nvGrpSpPr>
          <p:grpSpPr bwMode="auto">
            <a:xfrm>
              <a:off x="3226" y="2592"/>
              <a:ext cx="202" cy="249"/>
              <a:chOff x="1382" y="3015"/>
              <a:chExt cx="202" cy="249"/>
            </a:xfrm>
          </p:grpSpPr>
          <p:sp>
            <p:nvSpPr>
              <p:cNvPr id="46087" name="Line 7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88" name="Line 8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89" name="Text Box 9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grpSp>
          <p:nvGrpSpPr>
            <p:cNvPr id="46090" name="Group 10"/>
            <p:cNvGrpSpPr>
              <a:grpSpLocks/>
            </p:cNvGrpSpPr>
            <p:nvPr/>
          </p:nvGrpSpPr>
          <p:grpSpPr bwMode="auto">
            <a:xfrm>
              <a:off x="3034" y="2160"/>
              <a:ext cx="202" cy="249"/>
              <a:chOff x="1382" y="3015"/>
              <a:chExt cx="202" cy="249"/>
            </a:xfrm>
          </p:grpSpPr>
          <p:sp>
            <p:nvSpPr>
              <p:cNvPr id="46091" name="Line 11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6093" name="Text Box 13"/>
              <p:cNvSpPr txBox="1">
                <a:spLocks noChangeArrowheads="1"/>
              </p:cNvSpPr>
              <p:nvPr/>
            </p:nvSpPr>
            <p:spPr bwMode="auto">
              <a:xfrm>
                <a:off x="1382" y="301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cs typeface="新細明體" panose="02020500000000000000" pitchFamily="18" charset="-120"/>
                  </a:rPr>
                  <a:t>n</a:t>
                </a:r>
              </a:p>
            </p:txBody>
          </p:sp>
        </p:grp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2986" y="192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cs typeface="新細明體" panose="02020500000000000000" pitchFamily="18" charset="-120"/>
                </a:rPr>
                <a:t>~B</a:t>
              </a: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562" y="153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514" y="16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3562" y="15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6098" name="Text Box 18"/>
            <p:cNvSpPr txBox="1">
              <a:spLocks noChangeArrowheads="1"/>
            </p:cNvSpPr>
            <p:nvPr/>
          </p:nvSpPr>
          <p:spPr bwMode="auto">
            <a:xfrm>
              <a:off x="3466" y="129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>
              <a:off x="3178" y="17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3178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3541" y="174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102" name="Line 22"/>
            <p:cNvSpPr>
              <a:spLocks noChangeShapeType="1"/>
            </p:cNvSpPr>
            <p:nvPr/>
          </p:nvSpPr>
          <p:spPr bwMode="auto">
            <a:xfrm>
              <a:off x="3946" y="148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3898" y="16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3946" y="163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6105" name="Text Box 25"/>
            <p:cNvSpPr txBox="1">
              <a:spLocks noChangeArrowheads="1"/>
            </p:cNvSpPr>
            <p:nvPr/>
          </p:nvSpPr>
          <p:spPr bwMode="auto">
            <a:xfrm>
              <a:off x="3850" y="12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>
              <a:off x="2746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2592" y="23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H="1">
              <a:off x="4234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4224" y="2775"/>
              <a:ext cx="3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Cin</a:t>
              </a:r>
            </a:p>
          </p:txBody>
        </p:sp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4656" y="29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3600" y="32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>
              <a:off x="3552" y="331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3600" y="321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n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3504" y="355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G</a:t>
              </a:r>
            </a:p>
          </p:txBody>
        </p:sp>
      </p:grpSp>
      <p:graphicFrame>
        <p:nvGraphicFramePr>
          <p:cNvPr id="46115" name="Object 35"/>
          <p:cNvGraphicFramePr>
            <a:graphicFrameLocks noChangeAspect="1"/>
          </p:cNvGraphicFramePr>
          <p:nvPr/>
        </p:nvGraphicFramePr>
        <p:xfrm>
          <a:off x="762000" y="3733800"/>
          <a:ext cx="26670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6670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6" name="AutoShape 36"/>
          <p:cNvSpPr>
            <a:spLocks noChangeArrowheads="1"/>
          </p:cNvSpPr>
          <p:nvPr/>
        </p:nvSpPr>
        <p:spPr bwMode="auto">
          <a:xfrm>
            <a:off x="3810000" y="403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7" name="AutoShape 37"/>
          <p:cNvSpPr>
            <a:spLocks noChangeArrowheads="1"/>
          </p:cNvSpPr>
          <p:nvPr/>
        </p:nvSpPr>
        <p:spPr bwMode="auto">
          <a:xfrm>
            <a:off x="1524000" y="4191000"/>
            <a:ext cx="1905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4327525" y="39481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8001000" y="4724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1</a:t>
            </a: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6629400" y="25146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5410200" y="35814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5486400" y="3962400"/>
            <a:ext cx="3048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5791200" y="4267200"/>
            <a:ext cx="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6096000" y="5334000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5638800" y="6248400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  <a:cs typeface="新細明體" panose="02020500000000000000" pitchFamily="18" charset="-120"/>
              </a:rPr>
              <a:t>G=A+(~B)+1</a:t>
            </a:r>
          </a:p>
        </p:txBody>
      </p:sp>
      <p:graphicFrame>
        <p:nvGraphicFramePr>
          <p:cNvPr id="46126" name="Object 46"/>
          <p:cNvGraphicFramePr>
            <a:graphicFrameLocks noChangeAspect="1"/>
          </p:cNvGraphicFramePr>
          <p:nvPr/>
        </p:nvGraphicFramePr>
        <p:xfrm>
          <a:off x="914400" y="5562600"/>
          <a:ext cx="2362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方程式" r:id="rId5" imgW="1066680" imgH="203040" progId="Equation.3">
                  <p:embed/>
                </p:oleObj>
              </mc:Choice>
              <mc:Fallback>
                <p:oleObj name="方程式" r:id="rId5" imgW="1066680" imgH="2030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2362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024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32712" cy="725487"/>
          </a:xfrm>
        </p:spPr>
        <p:txBody>
          <a:bodyPr/>
          <a:lstStyle/>
          <a:p>
            <a:r>
              <a:rPr lang="en-US" altLang="zh-TW" sz="2400"/>
              <a:t>Most important properties of 2’s complement encoding: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371600" y="3124200"/>
            <a:ext cx="2438400" cy="1098550"/>
            <a:chOff x="336" y="1920"/>
            <a:chExt cx="1536" cy="692"/>
          </a:xfrm>
        </p:grpSpPr>
        <p:grpSp>
          <p:nvGrpSpPr>
            <p:cNvPr id="47110" name="Group 6"/>
            <p:cNvGrpSpPr>
              <a:grpSpLocks/>
            </p:cNvGrpSpPr>
            <p:nvPr/>
          </p:nvGrpSpPr>
          <p:grpSpPr bwMode="auto">
            <a:xfrm>
              <a:off x="336" y="1920"/>
              <a:ext cx="1536" cy="288"/>
              <a:chOff x="816" y="2160"/>
              <a:chExt cx="1536" cy="288"/>
            </a:xfrm>
          </p:grpSpPr>
          <p:sp>
            <p:nvSpPr>
              <p:cNvPr id="47111" name="Rectangle 7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12" name="Rectangle 8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1584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14" name="Rectangle 10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1296" y="2400"/>
              <a:ext cx="4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cs typeface="新細明體" panose="02020500000000000000" pitchFamily="18" charset="-120"/>
                </a:rPr>
                <a:t>sign bit</a:t>
              </a:r>
            </a:p>
          </p:txBody>
        </p:sp>
        <p:cxnSp>
          <p:nvCxnSpPr>
            <p:cNvPr id="47116" name="AutoShape 12"/>
            <p:cNvCxnSpPr>
              <a:cxnSpLocks noChangeShapeType="1"/>
              <a:stCxn id="47111" idx="2"/>
              <a:endCxn id="47115" idx="1"/>
            </p:cNvCxnSpPr>
            <p:nvPr/>
          </p:nvCxnSpPr>
          <p:spPr bwMode="auto">
            <a:xfrm rot="16200000" flipH="1">
              <a:off x="763" y="1973"/>
              <a:ext cx="298" cy="7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4724400" y="27432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方程式" r:id="rId3" imgW="698400" imgH="203040" progId="Equation.3">
                  <p:embed/>
                </p:oleObj>
              </mc:Choice>
              <mc:Fallback>
                <p:oleObj name="方程式" r:id="rId3" imgW="69840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0"/>
                        <a:ext cx="1828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343400" y="3505200"/>
          <a:ext cx="3733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方程式" r:id="rId5" imgW="1752480" imgH="241200" progId="Equation.3">
                  <p:embed/>
                </p:oleObj>
              </mc:Choice>
              <mc:Fallback>
                <p:oleObj name="方程式" r:id="rId5" imgW="1752480" imgH="24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3733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1: addition for bit 0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1269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1270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1271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1272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6705600" y="2819400"/>
            <a:ext cx="381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1: addition for bit 0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2293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2294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2295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2296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6781800" y="2971800"/>
            <a:ext cx="228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010400" y="20574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Carry C[1]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6705600" y="2362200"/>
            <a:ext cx="457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334000" y="44958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Sum S[0]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V="1">
            <a:off x="6324600" y="4267200"/>
            <a:ext cx="457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2: addition for bit 1 with carry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3319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3320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2: addition for bit 1 with carry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4341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4342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4343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4344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4345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6553200" y="2590800"/>
            <a:ext cx="2286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a computer performs binary addition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762000"/>
          </a:xfrm>
        </p:spPr>
        <p:txBody>
          <a:bodyPr/>
          <a:lstStyle/>
          <a:p>
            <a:r>
              <a:rPr lang="en-US" altLang="zh-TW"/>
              <a:t>Step 2: addition for bit 1 with carry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5410200" y="2971800"/>
            <a:ext cx="2147888" cy="1265238"/>
            <a:chOff x="3456" y="1431"/>
            <a:chExt cx="1353" cy="797"/>
          </a:xfrm>
        </p:grpSpPr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3456" y="1440"/>
              <a:ext cx="1296" cy="528"/>
              <a:chOff x="960" y="1680"/>
              <a:chExt cx="1296" cy="528"/>
            </a:xfrm>
          </p:grpSpPr>
          <p:sp>
            <p:nvSpPr>
              <p:cNvPr id="15366" name="Text Box 6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0  1  1  0</a:t>
                </a:r>
              </a:p>
            </p:txBody>
          </p:sp>
          <p:sp>
            <p:nvSpPr>
              <p:cNvPr id="15367" name="Text Box 7"/>
              <p:cNvSpPr txBox="1">
                <a:spLocks noChangeArrowheads="1"/>
              </p:cNvSpPr>
              <p:nvPr/>
            </p:nvSpPr>
            <p:spPr bwMode="auto">
              <a:xfrm>
                <a:off x="1392" y="1920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0  0  1  1</a:t>
                </a:r>
              </a:p>
            </p:txBody>
          </p:sp>
          <p:sp>
            <p:nvSpPr>
              <p:cNvPr id="15368" name="Text Box 8"/>
              <p:cNvSpPr txBox="1">
                <a:spLocks noChangeArrowheads="1"/>
              </p:cNvSpPr>
              <p:nvPr/>
            </p:nvSpPr>
            <p:spPr bwMode="auto">
              <a:xfrm>
                <a:off x="1104" y="1920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+)</a:t>
                </a:r>
              </a:p>
            </p:txBody>
          </p:sp>
          <p:sp>
            <p:nvSpPr>
              <p:cNvPr id="15369" name="Line 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598" y="143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A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4608" y="16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B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4608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</a:p>
          </p:txBody>
        </p:sp>
      </p:grp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7056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85800" y="3124200"/>
            <a:ext cx="3698875" cy="1016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/>
              <a:t>for each bit </a:t>
            </a:r>
            <a:r>
              <a:rPr lang="en-US" altLang="zh-TW" sz="2000" i="1"/>
              <a:t>i</a:t>
            </a:r>
            <a:r>
              <a:rPr lang="en-US" altLang="zh-TW" sz="2000"/>
              <a:t>=0 to </a:t>
            </a:r>
            <a:r>
              <a:rPr lang="en-US" altLang="zh-TW" sz="2000" i="1"/>
              <a:t>N</a:t>
            </a:r>
            <a:r>
              <a:rPr lang="en-US" altLang="zh-TW" sz="2000"/>
              <a:t>-1 do {</a:t>
            </a:r>
          </a:p>
          <a:p>
            <a:r>
              <a:rPr lang="en-US" altLang="zh-TW" sz="2000"/>
              <a:t>    {C[</a:t>
            </a:r>
            <a:r>
              <a:rPr lang="en-US" altLang="zh-TW" sz="2000" i="1"/>
              <a:t>i+</a:t>
            </a:r>
            <a:r>
              <a:rPr lang="en-US" altLang="zh-TW" sz="2000"/>
              <a:t>1], S[</a:t>
            </a:r>
            <a:r>
              <a:rPr lang="en-US" altLang="zh-TW" sz="2000" i="1"/>
              <a:t>i</a:t>
            </a:r>
            <a:r>
              <a:rPr lang="en-US" altLang="zh-TW" sz="2000"/>
              <a:t>]} = A[</a:t>
            </a:r>
            <a:r>
              <a:rPr lang="en-US" altLang="zh-TW" sz="2000" i="1"/>
              <a:t>i</a:t>
            </a:r>
            <a:r>
              <a:rPr lang="en-US" altLang="zh-TW" sz="2000"/>
              <a:t>]+B[</a:t>
            </a:r>
            <a:r>
              <a:rPr lang="en-US" altLang="zh-TW" sz="2000" i="1"/>
              <a:t>i</a:t>
            </a:r>
            <a:r>
              <a:rPr lang="en-US" altLang="zh-TW" sz="2000"/>
              <a:t>]+C[</a:t>
            </a:r>
            <a:r>
              <a:rPr lang="en-US" altLang="zh-TW" sz="2000" i="1"/>
              <a:t>i</a:t>
            </a:r>
            <a:r>
              <a:rPr lang="en-US" altLang="zh-TW" sz="2000"/>
              <a:t>]</a:t>
            </a:r>
          </a:p>
          <a:p>
            <a:r>
              <a:rPr lang="en-US" altLang="zh-TW" sz="2000"/>
              <a:t>}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553200" y="3886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3246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477000" y="2590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648200" y="25908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Carry C[2]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5791200" y="2743200"/>
            <a:ext cx="60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5257800" y="43434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hlink"/>
                </a:solidFill>
              </a:rPr>
              <a:t>Sum S[1]</a:t>
            </a: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V="1">
            <a:off x="6248400" y="4191000"/>
            <a:ext cx="381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6</TotalTime>
  <Words>1541</Words>
  <Application>Microsoft Office PowerPoint</Application>
  <PresentationFormat>如螢幕大小 (4:3)</PresentationFormat>
  <Paragraphs>656</Paragraphs>
  <Slides>40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Times New Roman</vt:lpstr>
      <vt:lpstr>新細明體</vt:lpstr>
      <vt:lpstr>Arial</vt:lpstr>
      <vt:lpstr>標楷體</vt:lpstr>
      <vt:lpstr>Tahoma</vt:lpstr>
      <vt:lpstr>Wingdings</vt:lpstr>
      <vt:lpstr>Blends</vt:lpstr>
      <vt:lpstr>MSDraw.Drawing.8.2</vt:lpstr>
      <vt:lpstr>Microsoft 方程式編輯器 3.0</vt:lpstr>
      <vt:lpstr>Basic Arithmetic Circuits</vt:lpstr>
      <vt:lpstr>Outline</vt:lpstr>
      <vt:lpstr>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How a computer performs binary addition</vt:lpstr>
      <vt:lpstr>Full Adder: the basic component for an adder</vt:lpstr>
      <vt:lpstr>Full Adder: the basic component for an adder</vt:lpstr>
      <vt:lpstr>Full-adder implementation</vt:lpstr>
      <vt:lpstr>Ripple-Carry Adder</vt:lpstr>
      <vt:lpstr>Ripple-Carry Adder</vt:lpstr>
      <vt:lpstr>Ripple-Carry Adder</vt:lpstr>
      <vt:lpstr>Signed number and subtraction</vt:lpstr>
      <vt:lpstr>Signed number representation (2’s complement)</vt:lpstr>
      <vt:lpstr>Signed number representation (2’s complement)</vt:lpstr>
      <vt:lpstr>Signed number representation (2’s complement)</vt:lpstr>
      <vt:lpstr>Signed number representation (2’s complement)</vt:lpstr>
      <vt:lpstr>How to do subtraction</vt:lpstr>
      <vt:lpstr>Method to do subtraction</vt:lpstr>
      <vt:lpstr>Method to do subtraction</vt:lpstr>
      <vt:lpstr>Rule of thumb</vt:lpstr>
      <vt:lpstr>In-Class Exercise</vt:lpstr>
      <vt:lpstr>In-Class Exercise</vt:lpstr>
      <vt:lpstr>Method to take absolute value</vt:lpstr>
      <vt:lpstr>Problem</vt:lpstr>
      <vt:lpstr>The Solution</vt:lpstr>
      <vt:lpstr>The Solution</vt:lpstr>
      <vt:lpstr>The Solution</vt:lpstr>
      <vt:lpstr>The Solution</vt:lpstr>
      <vt:lpstr>Adder/Subtractor Design</vt:lpstr>
      <vt:lpstr>Goal</vt:lpstr>
      <vt:lpstr>The Design</vt:lpstr>
      <vt:lpstr>Recall: the adder design</vt:lpstr>
      <vt:lpstr>The Design</vt:lpstr>
      <vt:lpstr>The Design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</cp:revision>
  <dcterms:created xsi:type="dcterms:W3CDTF">1601-01-01T00:00:00Z</dcterms:created>
  <dcterms:modified xsi:type="dcterms:W3CDTF">2017-10-24T19:04:23Z</dcterms:modified>
</cp:coreProperties>
</file>