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6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75" r:id="rId25"/>
    <p:sldId id="282" r:id="rId26"/>
    <p:sldId id="283" r:id="rId27"/>
    <p:sldId id="284" r:id="rId28"/>
    <p:sldId id="285" r:id="rId29"/>
    <p:sldId id="294" r:id="rId30"/>
    <p:sldId id="295" r:id="rId31"/>
    <p:sldId id="297" r:id="rId32"/>
    <p:sldId id="296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9E5B14-6917-4487-8CC3-B209575BCE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33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93AD3-C59E-4FD9-99F5-F204316EC2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4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0490-76EE-4DB5-81D8-606DF41A2F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8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2FE4-63CF-485B-99B0-3F8B0CA39D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1D2B7-7731-491B-88A2-035F8599A5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7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DC1E-7C4A-44B4-8B49-DE269BC6D4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9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2871-1B6D-452E-8143-099E055DDA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11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6BCB-D8A9-4265-8038-A25310CE0C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6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2533-AEFC-4DCD-BC94-BB896D2362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16EF2-2D81-4096-BCD4-790C1A00A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2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F4B0-AE98-4170-8E39-36BB10AFF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8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0EF9EE6D-7A1A-4067-96B3-A27567C1D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Sequential Circuits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 </a:t>
            </a:r>
            <a:r>
              <a:rPr lang="en-US" altLang="zh-TW" dirty="0" smtClean="0"/>
              <a:t>4.1-4.3</a:t>
            </a:r>
            <a:endParaRPr lang="en-US" altLang="zh-TW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65405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How to distinguish combinational and sequential circuit?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SR latches and D-latches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edge-triggered D flip-flops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714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/>
              <a:t>a circuit contains one of these symbols is a </a:t>
            </a:r>
            <a:r>
              <a:rPr lang="en-US" altLang="zh-TW" sz="2400" smtClean="0">
                <a:solidFill>
                  <a:schemeClr val="hlink"/>
                </a:solidFill>
              </a:rPr>
              <a:t>sequential circuit</a:t>
            </a:r>
          </a:p>
          <a:p>
            <a:pPr marL="609600" indent="-609600" eaLnBrk="1" hangingPunct="1"/>
            <a:endParaRPr lang="en-US" altLang="zh-TW" sz="2400" smtClean="0"/>
          </a:p>
          <a:p>
            <a:pPr marL="609600" indent="-609600" eaLnBrk="1" hangingPunct="1"/>
            <a:endParaRPr lang="en-US" altLang="zh-TW" sz="2400" smtClean="0"/>
          </a:p>
          <a:p>
            <a:pPr marL="609600" indent="-609600" eaLnBrk="1" hangingPunct="1"/>
            <a:r>
              <a:rPr lang="en-US" altLang="zh-TW" sz="2400" smtClean="0"/>
              <a:t>otherwise it is a </a:t>
            </a:r>
            <a:r>
              <a:rPr lang="en-US" altLang="zh-TW" sz="2400" smtClean="0">
                <a:solidFill>
                  <a:schemeClr val="hlink"/>
                </a:solidFill>
              </a:rPr>
              <a:t>combinational circuit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714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RED light when one of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Green light when both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none of the LED ON when you release the buttons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there is no memory in this circuit</a:t>
            </a:r>
          </a:p>
        </p:txBody>
      </p:sp>
      <p:pic>
        <p:nvPicPr>
          <p:cNvPr id="15364" name="Picture 4" descr="comb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2667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16388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What is a sequential circuit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Sequential Circuit: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 digital circuit with storage element to memorize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Figure 5-1: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Q1: </a:t>
            </a:r>
            <a:r>
              <a:rPr lang="en-US" altLang="zh-TW" sz="2400" smtClean="0">
                <a:solidFill>
                  <a:schemeClr val="hlink"/>
                </a:solidFill>
              </a:rPr>
              <a:t>When</a:t>
            </a:r>
            <a:r>
              <a:rPr lang="en-US" altLang="zh-TW" sz="2400" smtClean="0"/>
              <a:t> the storage element will memorize the input?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Q2: </a:t>
            </a:r>
            <a:r>
              <a:rPr lang="en-US" altLang="zh-TW" sz="2400" smtClean="0">
                <a:solidFill>
                  <a:schemeClr val="hlink"/>
                </a:solidFill>
              </a:rPr>
              <a:t>How long</a:t>
            </a:r>
            <a:r>
              <a:rPr lang="en-US" altLang="zh-TW" sz="2400" smtClean="0"/>
              <a:t> the storage element will keep its memory?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Imagine that a D flip-flop is a box of 1-bit memory</a:t>
            </a:r>
          </a:p>
          <a:p>
            <a:pPr eaLnBrk="1" hangingPunct="1"/>
            <a:r>
              <a:rPr lang="en-US" altLang="zh-TW" sz="2800" smtClean="0"/>
              <a:t>When the D flip-flop memorize the input?</a:t>
            </a:r>
          </a:p>
          <a:p>
            <a:pPr lvl="1" eaLnBrk="1" hangingPunct="1"/>
            <a:r>
              <a:rPr lang="en-US" altLang="zh-TW" sz="2400" smtClean="0"/>
              <a:t>at (positive) edge trigger of the clock (clk) signal</a:t>
            </a:r>
          </a:p>
          <a:p>
            <a:pPr lvl="1" eaLnBrk="1" hangingPunct="1"/>
            <a:r>
              <a:rPr lang="en-US" altLang="zh-TW" sz="2400" smtClean="0">
                <a:solidFill>
                  <a:schemeClr val="hlink"/>
                </a:solidFill>
              </a:rPr>
              <a:t>like a snapshot of a camera!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0562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63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0564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65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566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7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8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9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0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0571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0572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762000" y="3505200"/>
            <a:ext cx="7705725" cy="3168650"/>
            <a:chOff x="480" y="2208"/>
            <a:chExt cx="4854" cy="1996"/>
          </a:xfrm>
        </p:grpSpPr>
        <p:grpSp>
          <p:nvGrpSpPr>
            <p:cNvPr id="20485" name="Group 16"/>
            <p:cNvGrpSpPr>
              <a:grpSpLocks/>
            </p:cNvGrpSpPr>
            <p:nvPr/>
          </p:nvGrpSpPr>
          <p:grpSpPr bwMode="auto">
            <a:xfrm>
              <a:off x="1116" y="2571"/>
              <a:ext cx="544" cy="227"/>
              <a:chOff x="975" y="1525"/>
              <a:chExt cx="544" cy="227"/>
            </a:xfrm>
          </p:grpSpPr>
          <p:sp>
            <p:nvSpPr>
              <p:cNvPr id="20558" name="Line 1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9" name="Line 1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0" name="Line 1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1" name="Line 2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6" name="Group 21"/>
            <p:cNvGrpSpPr>
              <a:grpSpLocks/>
            </p:cNvGrpSpPr>
            <p:nvPr/>
          </p:nvGrpSpPr>
          <p:grpSpPr bwMode="auto">
            <a:xfrm>
              <a:off x="1660" y="2571"/>
              <a:ext cx="544" cy="227"/>
              <a:chOff x="975" y="1525"/>
              <a:chExt cx="544" cy="227"/>
            </a:xfrm>
          </p:grpSpPr>
          <p:sp>
            <p:nvSpPr>
              <p:cNvPr id="20554" name="Line 2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5" name="Line 2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6" name="Line 2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7" name="Line 2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2205" y="2571"/>
              <a:ext cx="544" cy="227"/>
              <a:chOff x="975" y="1525"/>
              <a:chExt cx="544" cy="227"/>
            </a:xfrm>
          </p:grpSpPr>
          <p:sp>
            <p:nvSpPr>
              <p:cNvPr id="20550" name="Line 2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1" name="Line 2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2" name="Line 2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3" name="Line 3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8" name="Group 31"/>
            <p:cNvGrpSpPr>
              <a:grpSpLocks/>
            </p:cNvGrpSpPr>
            <p:nvPr/>
          </p:nvGrpSpPr>
          <p:grpSpPr bwMode="auto">
            <a:xfrm>
              <a:off x="2749" y="2571"/>
              <a:ext cx="544" cy="227"/>
              <a:chOff x="975" y="1525"/>
              <a:chExt cx="544" cy="227"/>
            </a:xfrm>
          </p:grpSpPr>
          <p:sp>
            <p:nvSpPr>
              <p:cNvPr id="20546" name="Line 3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7" name="Line 3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8" name="Line 3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9" name="Line 3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9" name="Group 36"/>
            <p:cNvGrpSpPr>
              <a:grpSpLocks/>
            </p:cNvGrpSpPr>
            <p:nvPr/>
          </p:nvGrpSpPr>
          <p:grpSpPr bwMode="auto">
            <a:xfrm>
              <a:off x="3293" y="2571"/>
              <a:ext cx="544" cy="227"/>
              <a:chOff x="975" y="1525"/>
              <a:chExt cx="544" cy="227"/>
            </a:xfrm>
          </p:grpSpPr>
          <p:sp>
            <p:nvSpPr>
              <p:cNvPr id="20542" name="Line 3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3" name="Line 3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4" name="Line 3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5" name="Line 4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0" name="Group 41"/>
            <p:cNvGrpSpPr>
              <a:grpSpLocks/>
            </p:cNvGrpSpPr>
            <p:nvPr/>
          </p:nvGrpSpPr>
          <p:grpSpPr bwMode="auto">
            <a:xfrm>
              <a:off x="3837" y="2571"/>
              <a:ext cx="544" cy="227"/>
              <a:chOff x="975" y="1525"/>
              <a:chExt cx="544" cy="227"/>
            </a:xfrm>
          </p:grpSpPr>
          <p:sp>
            <p:nvSpPr>
              <p:cNvPr id="20538" name="Line 4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9" name="Line 4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0" name="Line 4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1" name="Line 4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91" name="Text Box 46"/>
            <p:cNvSpPr txBox="1">
              <a:spLocks noChangeArrowheads="1"/>
            </p:cNvSpPr>
            <p:nvPr/>
          </p:nvSpPr>
          <p:spPr bwMode="auto">
            <a:xfrm>
              <a:off x="707" y="302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0492" name="Text Box 47"/>
            <p:cNvSpPr txBox="1">
              <a:spLocks noChangeArrowheads="1"/>
            </p:cNvSpPr>
            <p:nvPr/>
          </p:nvSpPr>
          <p:spPr bwMode="auto">
            <a:xfrm>
              <a:off x="480" y="3479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4381" y="279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49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495" name="Line 50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Text Box 51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0497" name="Line 52"/>
            <p:cNvSpPr>
              <a:spLocks noChangeShapeType="1"/>
            </p:cNvSpPr>
            <p:nvPr/>
          </p:nvSpPr>
          <p:spPr bwMode="auto">
            <a:xfrm>
              <a:off x="1387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53"/>
            <p:cNvSpPr>
              <a:spLocks noChangeShapeType="1"/>
            </p:cNvSpPr>
            <p:nvPr/>
          </p:nvSpPr>
          <p:spPr bwMode="auto">
            <a:xfrm flipV="1">
              <a:off x="1931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54"/>
            <p:cNvSpPr>
              <a:spLocks noChangeShapeType="1"/>
            </p:cNvSpPr>
            <p:nvPr/>
          </p:nvSpPr>
          <p:spPr bwMode="auto">
            <a:xfrm>
              <a:off x="1931" y="297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55"/>
            <p:cNvSpPr>
              <a:spLocks noChangeShapeType="1"/>
            </p:cNvSpPr>
            <p:nvPr/>
          </p:nvSpPr>
          <p:spPr bwMode="auto">
            <a:xfrm>
              <a:off x="3020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56"/>
            <p:cNvSpPr>
              <a:spLocks noChangeShapeType="1"/>
            </p:cNvSpPr>
            <p:nvPr/>
          </p:nvSpPr>
          <p:spPr bwMode="auto">
            <a:xfrm>
              <a:off x="3020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57"/>
            <p:cNvSpPr>
              <a:spLocks noChangeShapeType="1"/>
            </p:cNvSpPr>
            <p:nvPr/>
          </p:nvSpPr>
          <p:spPr bwMode="auto">
            <a:xfrm flipV="1">
              <a:off x="3564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Line 58"/>
            <p:cNvSpPr>
              <a:spLocks noChangeShapeType="1"/>
            </p:cNvSpPr>
            <p:nvPr/>
          </p:nvSpPr>
          <p:spPr bwMode="auto">
            <a:xfrm>
              <a:off x="3564" y="297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59"/>
            <p:cNvSpPr>
              <a:spLocks noChangeShapeType="1"/>
            </p:cNvSpPr>
            <p:nvPr/>
          </p:nvSpPr>
          <p:spPr bwMode="auto">
            <a:xfrm>
              <a:off x="4109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60"/>
            <p:cNvSpPr>
              <a:spLocks noChangeShapeType="1"/>
            </p:cNvSpPr>
            <p:nvPr/>
          </p:nvSpPr>
          <p:spPr bwMode="auto">
            <a:xfrm>
              <a:off x="4109" y="325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61"/>
            <p:cNvSpPr>
              <a:spLocks noChangeShapeType="1"/>
            </p:cNvSpPr>
            <p:nvPr/>
          </p:nvSpPr>
          <p:spPr bwMode="auto">
            <a:xfrm>
              <a:off x="1932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Line 62"/>
            <p:cNvSpPr>
              <a:spLocks noChangeShapeType="1"/>
            </p:cNvSpPr>
            <p:nvPr/>
          </p:nvSpPr>
          <p:spPr bwMode="auto">
            <a:xfrm flipV="1">
              <a:off x="2476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8" name="Line 63"/>
            <p:cNvSpPr>
              <a:spLocks noChangeShapeType="1"/>
            </p:cNvSpPr>
            <p:nvPr/>
          </p:nvSpPr>
          <p:spPr bwMode="auto">
            <a:xfrm>
              <a:off x="2476" y="343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9" name="Line 64"/>
            <p:cNvSpPr>
              <a:spLocks noChangeShapeType="1"/>
            </p:cNvSpPr>
            <p:nvPr/>
          </p:nvSpPr>
          <p:spPr bwMode="auto">
            <a:xfrm>
              <a:off x="3565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Line 65"/>
            <p:cNvSpPr>
              <a:spLocks noChangeShapeType="1"/>
            </p:cNvSpPr>
            <p:nvPr/>
          </p:nvSpPr>
          <p:spPr bwMode="auto">
            <a:xfrm>
              <a:off x="3565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Line 66"/>
            <p:cNvSpPr>
              <a:spLocks noChangeShapeType="1"/>
            </p:cNvSpPr>
            <p:nvPr/>
          </p:nvSpPr>
          <p:spPr bwMode="auto">
            <a:xfrm flipV="1">
              <a:off x="4109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Line 67"/>
            <p:cNvSpPr>
              <a:spLocks noChangeShapeType="1"/>
            </p:cNvSpPr>
            <p:nvPr/>
          </p:nvSpPr>
          <p:spPr bwMode="auto">
            <a:xfrm>
              <a:off x="4109" y="343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Line 68"/>
            <p:cNvSpPr>
              <a:spLocks noChangeShapeType="1"/>
            </p:cNvSpPr>
            <p:nvPr/>
          </p:nvSpPr>
          <p:spPr bwMode="auto">
            <a:xfrm>
              <a:off x="4654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>
              <a:off x="4654" y="370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Line 70"/>
            <p:cNvSpPr>
              <a:spLocks noChangeShapeType="1"/>
            </p:cNvSpPr>
            <p:nvPr/>
          </p:nvSpPr>
          <p:spPr bwMode="auto">
            <a:xfrm>
              <a:off x="1932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Line 71"/>
            <p:cNvSpPr>
              <a:spLocks noChangeShapeType="1"/>
            </p:cNvSpPr>
            <p:nvPr/>
          </p:nvSpPr>
          <p:spPr bwMode="auto">
            <a:xfrm flipV="1">
              <a:off x="2476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2476" y="379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8" name="Line 73"/>
            <p:cNvSpPr>
              <a:spLocks noChangeShapeType="1"/>
            </p:cNvSpPr>
            <p:nvPr/>
          </p:nvSpPr>
          <p:spPr bwMode="auto">
            <a:xfrm>
              <a:off x="3565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9" name="Line 74"/>
            <p:cNvSpPr>
              <a:spLocks noChangeShapeType="1"/>
            </p:cNvSpPr>
            <p:nvPr/>
          </p:nvSpPr>
          <p:spPr bwMode="auto">
            <a:xfrm>
              <a:off x="3565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0" name="Line 75"/>
            <p:cNvSpPr>
              <a:spLocks noChangeShapeType="1"/>
            </p:cNvSpPr>
            <p:nvPr/>
          </p:nvSpPr>
          <p:spPr bwMode="auto">
            <a:xfrm flipV="1">
              <a:off x="4109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1" name="Line 76"/>
            <p:cNvSpPr>
              <a:spLocks noChangeShapeType="1"/>
            </p:cNvSpPr>
            <p:nvPr/>
          </p:nvSpPr>
          <p:spPr bwMode="auto">
            <a:xfrm>
              <a:off x="4109" y="379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2" name="Line 77"/>
            <p:cNvSpPr>
              <a:spLocks noChangeShapeType="1"/>
            </p:cNvSpPr>
            <p:nvPr/>
          </p:nvSpPr>
          <p:spPr bwMode="auto">
            <a:xfrm>
              <a:off x="4654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3" name="Line 78"/>
            <p:cNvSpPr>
              <a:spLocks noChangeShapeType="1"/>
            </p:cNvSpPr>
            <p:nvPr/>
          </p:nvSpPr>
          <p:spPr bwMode="auto">
            <a:xfrm>
              <a:off x="4654" y="406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>
              <a:off x="1931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80"/>
            <p:cNvSpPr>
              <a:spLocks noChangeShapeType="1"/>
            </p:cNvSpPr>
            <p:nvPr/>
          </p:nvSpPr>
          <p:spPr bwMode="auto">
            <a:xfrm>
              <a:off x="2476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Line 81"/>
            <p:cNvSpPr>
              <a:spLocks noChangeShapeType="1"/>
            </p:cNvSpPr>
            <p:nvPr/>
          </p:nvSpPr>
          <p:spPr bwMode="auto">
            <a:xfrm>
              <a:off x="3020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7" name="Line 82"/>
            <p:cNvSpPr>
              <a:spLocks noChangeShapeType="1"/>
            </p:cNvSpPr>
            <p:nvPr/>
          </p:nvSpPr>
          <p:spPr bwMode="auto">
            <a:xfrm>
              <a:off x="3564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8" name="Line 83"/>
            <p:cNvSpPr>
              <a:spLocks noChangeShapeType="1"/>
            </p:cNvSpPr>
            <p:nvPr/>
          </p:nvSpPr>
          <p:spPr bwMode="auto">
            <a:xfrm>
              <a:off x="4109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Text Box 84"/>
            <p:cNvSpPr txBox="1">
              <a:spLocks noChangeArrowheads="1"/>
            </p:cNvSpPr>
            <p:nvPr/>
          </p:nvSpPr>
          <p:spPr bwMode="auto">
            <a:xfrm>
              <a:off x="1375" y="3552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0530" name="Text Box 85"/>
            <p:cNvSpPr txBox="1">
              <a:spLocks noChangeArrowheads="1"/>
            </p:cNvSpPr>
            <p:nvPr/>
          </p:nvSpPr>
          <p:spPr bwMode="auto">
            <a:xfrm>
              <a:off x="1342" y="3887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0531" name="Text Box 86"/>
            <p:cNvSpPr txBox="1">
              <a:spLocks noChangeArrowheads="1"/>
            </p:cNvSpPr>
            <p:nvPr/>
          </p:nvSpPr>
          <p:spPr bwMode="auto">
            <a:xfrm>
              <a:off x="1511" y="300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0532" name="Text Box 87"/>
            <p:cNvSpPr txBox="1">
              <a:spLocks noChangeArrowheads="1"/>
            </p:cNvSpPr>
            <p:nvPr/>
          </p:nvSpPr>
          <p:spPr bwMode="auto">
            <a:xfrm>
              <a:off x="211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0533" name="Text Box 88"/>
            <p:cNvSpPr txBox="1">
              <a:spLocks noChangeArrowheads="1"/>
            </p:cNvSpPr>
            <p:nvPr/>
          </p:nvSpPr>
          <p:spPr bwMode="auto">
            <a:xfrm>
              <a:off x="2158" y="30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0534" name="Text Box 89"/>
            <p:cNvSpPr txBox="1">
              <a:spLocks noChangeArrowheads="1"/>
            </p:cNvSpPr>
            <p:nvPr/>
          </p:nvSpPr>
          <p:spPr bwMode="auto">
            <a:xfrm>
              <a:off x="270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0535" name="Line 90"/>
            <p:cNvSpPr>
              <a:spLocks noChangeShapeType="1"/>
            </p:cNvSpPr>
            <p:nvPr/>
          </p:nvSpPr>
          <p:spPr bwMode="auto">
            <a:xfrm>
              <a:off x="1659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Line 91"/>
            <p:cNvSpPr>
              <a:spLocks noChangeShapeType="1"/>
            </p:cNvSpPr>
            <p:nvPr/>
          </p:nvSpPr>
          <p:spPr bwMode="auto">
            <a:xfrm>
              <a:off x="2294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7" name="Text Box 92"/>
            <p:cNvSpPr txBox="1">
              <a:spLocks noChangeArrowheads="1"/>
            </p:cNvSpPr>
            <p:nvPr/>
          </p:nvSpPr>
          <p:spPr bwMode="auto">
            <a:xfrm>
              <a:off x="672" y="264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Imagine that a D flip-flop is a box of 1-bit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When the D flip-flop memorize the input?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at (positive) edge trigger of the clock (clk)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like a snapshot of a camera!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folHlink"/>
                </a:solidFill>
              </a:rPr>
              <a:t>unstable input signal between two clock triggers will be ignored!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Definitions of Sequential Circuit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(Section </a:t>
            </a:r>
            <a:r>
              <a:rPr lang="en-US" altLang="zh-TW" dirty="0" smtClean="0"/>
              <a:t>4-1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2595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96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2597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98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99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0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1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2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3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604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2605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2532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2533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534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2535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36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2538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2540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1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2592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3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4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3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2589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0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1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4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5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2586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7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8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6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2578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9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0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1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2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3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4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5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7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0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1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2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4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5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6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7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1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2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3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4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5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6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7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8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9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0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1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2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3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5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7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3623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24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3625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26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627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8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9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0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1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632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3633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3556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3561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562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3563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5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3566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7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3568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69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3620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1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2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0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71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3617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8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9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2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73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3614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5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6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74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3606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7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8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9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0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1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2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3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5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0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1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2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3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4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5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6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7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8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9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0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1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2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3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4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5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6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7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8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9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0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3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4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5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57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8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9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0 before clock trigger been memorized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4649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650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4651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652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653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7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4658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4659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4580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4588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4589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590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1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4592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3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4594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5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4646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7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8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7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4643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4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5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98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9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4640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1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2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0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4632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3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4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5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6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7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8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9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01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2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3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4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5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6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7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8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9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0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1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2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3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4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5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6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7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8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9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0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1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2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3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4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5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6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7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8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9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0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1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82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83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0 before clock trigger been memorized</a:t>
            </a:r>
          </a:p>
        </p:txBody>
      </p:sp>
      <p:sp>
        <p:nvSpPr>
          <p:cNvPr id="24585" name="AutoShape 82"/>
          <p:cNvSpPr>
            <a:spLocks noChangeArrowheads="1"/>
          </p:cNvSpPr>
          <p:nvPr/>
        </p:nvSpPr>
        <p:spPr bwMode="auto">
          <a:xfrm>
            <a:off x="2209800" y="4724400"/>
            <a:ext cx="2133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6" name="AutoShape 83"/>
          <p:cNvSpPr>
            <a:spLocks noChangeArrowheads="1"/>
          </p:cNvSpPr>
          <p:nvPr/>
        </p:nvSpPr>
        <p:spPr bwMode="auto">
          <a:xfrm>
            <a:off x="533400" y="3048000"/>
            <a:ext cx="2057400" cy="762000"/>
          </a:xfrm>
          <a:prstGeom prst="wedgeRoundRectCallout">
            <a:avLst>
              <a:gd name="adj1" fmla="val 64815"/>
              <a:gd name="adj2" fmla="val 155625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unstable input signals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5671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72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5673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74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75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6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7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8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9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5680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5681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5604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5609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5610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5611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12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5614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5616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7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5668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0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8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9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5665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6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7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20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21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5662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3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22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5654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5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6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7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8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0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1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23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7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9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0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1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7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8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9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0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1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2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3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4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5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6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7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1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2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3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05" name="Text Box 78"/>
          <p:cNvSpPr txBox="1">
            <a:spLocks noChangeArrowheads="1"/>
          </p:cNvSpPr>
          <p:nvPr/>
        </p:nvSpPr>
        <p:spPr bwMode="auto">
          <a:xfrm>
            <a:off x="69342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6" name="Text Box 79"/>
          <p:cNvSpPr txBox="1">
            <a:spLocks noChangeArrowheads="1"/>
          </p:cNvSpPr>
          <p:nvPr/>
        </p:nvSpPr>
        <p:spPr bwMode="auto">
          <a:xfrm>
            <a:off x="76200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Line 80"/>
          <p:cNvSpPr>
            <a:spLocks noChangeShapeType="1"/>
          </p:cNvSpPr>
          <p:nvPr/>
        </p:nvSpPr>
        <p:spPr bwMode="auto">
          <a:xfrm>
            <a:off x="7239000" y="52578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AutoShape 81"/>
          <p:cNvSpPr>
            <a:spLocks noChangeArrowheads="1"/>
          </p:cNvSpPr>
          <p:nvPr/>
        </p:nvSpPr>
        <p:spPr bwMode="auto">
          <a:xfrm>
            <a:off x="5715000" y="2819400"/>
            <a:ext cx="2895600" cy="990600"/>
          </a:xfrm>
          <a:prstGeom prst="wedgeRoundRectCallout">
            <a:avLst>
              <a:gd name="adj1" fmla="val -2630"/>
              <a:gd name="adj2" fmla="val 153847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1 before clock trigger been memorized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26685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6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6687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8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89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0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1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2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3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6694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6695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6629" name="Group 16"/>
          <p:cNvGrpSpPr>
            <a:grpSpLocks/>
          </p:cNvGrpSpPr>
          <p:nvPr/>
        </p:nvGrpSpPr>
        <p:grpSpPr bwMode="auto">
          <a:xfrm>
            <a:off x="762000" y="3649663"/>
            <a:ext cx="6840538" cy="2808287"/>
            <a:chOff x="480" y="2299"/>
            <a:chExt cx="4309" cy="1769"/>
          </a:xfrm>
        </p:grpSpPr>
        <p:grpSp>
          <p:nvGrpSpPr>
            <p:cNvPr id="26630" name="Group 17"/>
            <p:cNvGrpSpPr>
              <a:grpSpLocks/>
            </p:cNvGrpSpPr>
            <p:nvPr/>
          </p:nvGrpSpPr>
          <p:grpSpPr bwMode="auto">
            <a:xfrm>
              <a:off x="1116" y="2571"/>
              <a:ext cx="544" cy="227"/>
              <a:chOff x="975" y="1525"/>
              <a:chExt cx="544" cy="227"/>
            </a:xfrm>
          </p:grpSpPr>
          <p:sp>
            <p:nvSpPr>
              <p:cNvPr id="26681" name="Line 1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2" name="Line 1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3" name="Line 2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4" name="Line 2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1" name="Group 22"/>
            <p:cNvGrpSpPr>
              <a:grpSpLocks/>
            </p:cNvGrpSpPr>
            <p:nvPr/>
          </p:nvGrpSpPr>
          <p:grpSpPr bwMode="auto">
            <a:xfrm>
              <a:off x="1660" y="2571"/>
              <a:ext cx="544" cy="227"/>
              <a:chOff x="975" y="1525"/>
              <a:chExt cx="544" cy="227"/>
            </a:xfrm>
          </p:grpSpPr>
          <p:sp>
            <p:nvSpPr>
              <p:cNvPr id="26677" name="Line 2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8" name="Line 2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9" name="Line 2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0" name="Line 2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2" name="Group 27"/>
            <p:cNvGrpSpPr>
              <a:grpSpLocks/>
            </p:cNvGrpSpPr>
            <p:nvPr/>
          </p:nvGrpSpPr>
          <p:grpSpPr bwMode="auto">
            <a:xfrm>
              <a:off x="2205" y="2571"/>
              <a:ext cx="544" cy="227"/>
              <a:chOff x="975" y="1525"/>
              <a:chExt cx="544" cy="227"/>
            </a:xfrm>
          </p:grpSpPr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4" name="Line 2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5" name="Line 3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6" name="Line 3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3" name="Group 32"/>
            <p:cNvGrpSpPr>
              <a:grpSpLocks/>
            </p:cNvGrpSpPr>
            <p:nvPr/>
          </p:nvGrpSpPr>
          <p:grpSpPr bwMode="auto">
            <a:xfrm>
              <a:off x="2749" y="2571"/>
              <a:ext cx="544" cy="227"/>
              <a:chOff x="975" y="1525"/>
              <a:chExt cx="544" cy="227"/>
            </a:xfrm>
          </p:grpSpPr>
          <p:sp>
            <p:nvSpPr>
              <p:cNvPr id="26669" name="Line 3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0" name="Line 3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1" name="Line 3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2" name="Line 3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4" name="Group 37"/>
            <p:cNvGrpSpPr>
              <a:grpSpLocks/>
            </p:cNvGrpSpPr>
            <p:nvPr/>
          </p:nvGrpSpPr>
          <p:grpSpPr bwMode="auto">
            <a:xfrm>
              <a:off x="3293" y="2571"/>
              <a:ext cx="544" cy="227"/>
              <a:chOff x="975" y="1525"/>
              <a:chExt cx="544" cy="227"/>
            </a:xfrm>
          </p:grpSpPr>
          <p:sp>
            <p:nvSpPr>
              <p:cNvPr id="26665" name="Line 3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6" name="Line 3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7" name="Line 4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8" name="Line 4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5" name="Group 42"/>
            <p:cNvGrpSpPr>
              <a:grpSpLocks/>
            </p:cNvGrpSpPr>
            <p:nvPr/>
          </p:nvGrpSpPr>
          <p:grpSpPr bwMode="auto">
            <a:xfrm>
              <a:off x="3837" y="2571"/>
              <a:ext cx="544" cy="227"/>
              <a:chOff x="975" y="1525"/>
              <a:chExt cx="544" cy="227"/>
            </a:xfrm>
          </p:grpSpPr>
          <p:sp>
            <p:nvSpPr>
              <p:cNvPr id="26661" name="Line 4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2" name="Line 4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3" name="Line 4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4" name="Line 4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707" y="302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480" y="3479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6638" name="AutoShape 49"/>
            <p:cNvSpPr>
              <a:spLocks noChangeArrowheads="1"/>
            </p:cNvSpPr>
            <p:nvPr/>
          </p:nvSpPr>
          <p:spPr bwMode="auto">
            <a:xfrm>
              <a:off x="1387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39" name="Line 50"/>
            <p:cNvSpPr>
              <a:spLocks noChangeShapeType="1"/>
            </p:cNvSpPr>
            <p:nvPr/>
          </p:nvSpPr>
          <p:spPr bwMode="auto">
            <a:xfrm>
              <a:off x="1387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51"/>
            <p:cNvSpPr>
              <a:spLocks noChangeShapeType="1"/>
            </p:cNvSpPr>
            <p:nvPr/>
          </p:nvSpPr>
          <p:spPr bwMode="auto">
            <a:xfrm>
              <a:off x="1932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52"/>
            <p:cNvSpPr>
              <a:spLocks noChangeShapeType="1"/>
            </p:cNvSpPr>
            <p:nvPr/>
          </p:nvSpPr>
          <p:spPr bwMode="auto">
            <a:xfrm>
              <a:off x="2476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53"/>
            <p:cNvSpPr>
              <a:spLocks noChangeShapeType="1"/>
            </p:cNvSpPr>
            <p:nvPr/>
          </p:nvSpPr>
          <p:spPr bwMode="auto">
            <a:xfrm>
              <a:off x="3020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54"/>
            <p:cNvSpPr>
              <a:spLocks noChangeShapeType="1"/>
            </p:cNvSpPr>
            <p:nvPr/>
          </p:nvSpPr>
          <p:spPr bwMode="auto">
            <a:xfrm>
              <a:off x="3565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Line 55"/>
            <p:cNvSpPr>
              <a:spLocks noChangeShapeType="1"/>
            </p:cNvSpPr>
            <p:nvPr/>
          </p:nvSpPr>
          <p:spPr bwMode="auto">
            <a:xfrm>
              <a:off x="4109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5" name="AutoShape 56"/>
            <p:cNvSpPr>
              <a:spLocks noChangeArrowheads="1"/>
            </p:cNvSpPr>
            <p:nvPr/>
          </p:nvSpPr>
          <p:spPr bwMode="auto">
            <a:xfrm>
              <a:off x="1932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46" name="AutoShape 57"/>
            <p:cNvSpPr>
              <a:spLocks noChangeArrowheads="1"/>
            </p:cNvSpPr>
            <p:nvPr/>
          </p:nvSpPr>
          <p:spPr bwMode="auto">
            <a:xfrm>
              <a:off x="1932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47" name="AutoShape 58"/>
            <p:cNvSpPr>
              <a:spLocks noChangeArrowheads="1"/>
            </p:cNvSpPr>
            <p:nvPr/>
          </p:nvSpPr>
          <p:spPr bwMode="auto">
            <a:xfrm>
              <a:off x="2476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48" name="AutoShape 59"/>
            <p:cNvSpPr>
              <a:spLocks noChangeArrowheads="1"/>
            </p:cNvSpPr>
            <p:nvPr/>
          </p:nvSpPr>
          <p:spPr bwMode="auto">
            <a:xfrm>
              <a:off x="3020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49" name="AutoShape 60"/>
            <p:cNvSpPr>
              <a:spLocks noChangeArrowheads="1"/>
            </p:cNvSpPr>
            <p:nvPr/>
          </p:nvSpPr>
          <p:spPr bwMode="auto">
            <a:xfrm>
              <a:off x="2476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50" name="AutoShape 61"/>
            <p:cNvSpPr>
              <a:spLocks noChangeArrowheads="1"/>
            </p:cNvSpPr>
            <p:nvPr/>
          </p:nvSpPr>
          <p:spPr bwMode="auto">
            <a:xfrm>
              <a:off x="3020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51" name="AutoShape 62"/>
            <p:cNvSpPr>
              <a:spLocks noChangeArrowheads="1"/>
            </p:cNvSpPr>
            <p:nvPr/>
          </p:nvSpPr>
          <p:spPr bwMode="auto">
            <a:xfrm>
              <a:off x="3564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52" name="Line 63"/>
            <p:cNvSpPr>
              <a:spLocks noChangeShapeType="1"/>
            </p:cNvSpPr>
            <p:nvPr/>
          </p:nvSpPr>
          <p:spPr bwMode="auto">
            <a:xfrm>
              <a:off x="4381" y="279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Text Box 64"/>
            <p:cNvSpPr txBox="1">
              <a:spLocks noChangeArrowheads="1"/>
            </p:cNvSpPr>
            <p:nvPr/>
          </p:nvSpPr>
          <p:spPr bwMode="auto">
            <a:xfrm>
              <a:off x="662" y="384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54" name="AutoShape 65"/>
            <p:cNvSpPr>
              <a:spLocks noChangeArrowheads="1"/>
            </p:cNvSpPr>
            <p:nvPr/>
          </p:nvSpPr>
          <p:spPr bwMode="auto">
            <a:xfrm>
              <a:off x="1932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55" name="AutoShape 66"/>
            <p:cNvSpPr>
              <a:spLocks noChangeArrowheads="1"/>
            </p:cNvSpPr>
            <p:nvPr/>
          </p:nvSpPr>
          <p:spPr bwMode="auto">
            <a:xfrm>
              <a:off x="2476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56" name="AutoShape 67"/>
            <p:cNvSpPr>
              <a:spLocks noChangeArrowheads="1"/>
            </p:cNvSpPr>
            <p:nvPr/>
          </p:nvSpPr>
          <p:spPr bwMode="auto">
            <a:xfrm>
              <a:off x="3020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57" name="AutoShape 68"/>
            <p:cNvSpPr>
              <a:spLocks noChangeArrowheads="1"/>
            </p:cNvSpPr>
            <p:nvPr/>
          </p:nvSpPr>
          <p:spPr bwMode="auto">
            <a:xfrm>
              <a:off x="3564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58" name="Line 6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Line 70"/>
            <p:cNvSpPr>
              <a:spLocks noChangeShapeType="1"/>
            </p:cNvSpPr>
            <p:nvPr/>
          </p:nvSpPr>
          <p:spPr bwMode="auto">
            <a:xfrm>
              <a:off x="1791" y="3203"/>
              <a:ext cx="273" cy="3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Text Box 71"/>
            <p:cNvSpPr txBox="1">
              <a:spLocks noChangeArrowheads="1"/>
            </p:cNvSpPr>
            <p:nvPr/>
          </p:nvSpPr>
          <p:spPr bwMode="auto">
            <a:xfrm>
              <a:off x="720" y="264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9530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inverse of the memory content can also be retrieved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667000" y="2286000"/>
            <a:ext cx="2616200" cy="1849438"/>
            <a:chOff x="1680" y="1440"/>
            <a:chExt cx="1648" cy="116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28757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9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60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6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28753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28749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8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28745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9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28741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2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3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4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80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28737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8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9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0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81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28682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84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28686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7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8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9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2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3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4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5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6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8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9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0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1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2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3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4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5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6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7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8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9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8710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28711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28723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24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8725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26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27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8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9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0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1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8732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8733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8734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8735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6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28712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28713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4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5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6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7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8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9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0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1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2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29793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4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5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6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29789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0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1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2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29785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6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7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8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29781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2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3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4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3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29777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8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9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0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4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29773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4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5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6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05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9708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29710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1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5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5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6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0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1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2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3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9734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29735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29759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0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9761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2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9763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4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5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6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7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9768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9769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9770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9771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2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29736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29737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8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9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0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1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2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3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4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5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6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9747" name="Text Box 89"/>
          <p:cNvSpPr txBox="1">
            <a:spLocks noChangeArrowheads="1"/>
          </p:cNvSpPr>
          <p:nvPr/>
        </p:nvSpPr>
        <p:spPr bwMode="auto">
          <a:xfrm>
            <a:off x="33528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48" name="Text Box 90"/>
          <p:cNvSpPr txBox="1">
            <a:spLocks noChangeArrowheads="1"/>
          </p:cNvSpPr>
          <p:nvPr/>
        </p:nvSpPr>
        <p:spPr bwMode="auto">
          <a:xfrm>
            <a:off x="3352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49" name="Text Box 91"/>
          <p:cNvSpPr txBox="1">
            <a:spLocks noChangeArrowheads="1"/>
          </p:cNvSpPr>
          <p:nvPr/>
        </p:nvSpPr>
        <p:spPr bwMode="auto">
          <a:xfrm>
            <a:off x="41910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0" name="Text Box 92"/>
          <p:cNvSpPr txBox="1">
            <a:spLocks noChangeArrowheads="1"/>
          </p:cNvSpPr>
          <p:nvPr/>
        </p:nvSpPr>
        <p:spPr bwMode="auto">
          <a:xfrm>
            <a:off x="51054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1" name="Text Box 93"/>
          <p:cNvSpPr txBox="1">
            <a:spLocks noChangeArrowheads="1"/>
          </p:cNvSpPr>
          <p:nvPr/>
        </p:nvSpPr>
        <p:spPr bwMode="auto">
          <a:xfrm>
            <a:off x="59436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2" name="Text Box 94"/>
          <p:cNvSpPr txBox="1">
            <a:spLocks noChangeArrowheads="1"/>
          </p:cNvSpPr>
          <p:nvPr/>
        </p:nvSpPr>
        <p:spPr bwMode="auto">
          <a:xfrm>
            <a:off x="6858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3" name="Text Box 95"/>
          <p:cNvSpPr txBox="1">
            <a:spLocks noChangeArrowheads="1"/>
          </p:cNvSpPr>
          <p:nvPr/>
        </p:nvSpPr>
        <p:spPr bwMode="auto">
          <a:xfrm>
            <a:off x="7772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4" name="Text Box 96"/>
          <p:cNvSpPr txBox="1">
            <a:spLocks noChangeArrowheads="1"/>
          </p:cNvSpPr>
          <p:nvPr/>
        </p:nvSpPr>
        <p:spPr bwMode="auto">
          <a:xfrm>
            <a:off x="4191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5" name="Text Box 97"/>
          <p:cNvSpPr txBox="1">
            <a:spLocks noChangeArrowheads="1"/>
          </p:cNvSpPr>
          <p:nvPr/>
        </p:nvSpPr>
        <p:spPr bwMode="auto">
          <a:xfrm>
            <a:off x="5105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6" name="Text Box 98"/>
          <p:cNvSpPr txBox="1">
            <a:spLocks noChangeArrowheads="1"/>
          </p:cNvSpPr>
          <p:nvPr/>
        </p:nvSpPr>
        <p:spPr bwMode="auto">
          <a:xfrm>
            <a:off x="6858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7" name="Text Box 99"/>
          <p:cNvSpPr txBox="1">
            <a:spLocks noChangeArrowheads="1"/>
          </p:cNvSpPr>
          <p:nvPr/>
        </p:nvSpPr>
        <p:spPr bwMode="auto">
          <a:xfrm>
            <a:off x="77724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8" name="Text Box 100"/>
          <p:cNvSpPr txBox="1">
            <a:spLocks noChangeArrowheads="1"/>
          </p:cNvSpPr>
          <p:nvPr/>
        </p:nvSpPr>
        <p:spPr bwMode="auto">
          <a:xfrm>
            <a:off x="59436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30819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0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1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2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30815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6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7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8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30811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2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3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4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6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30807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8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9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0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7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30803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4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5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6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8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30799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0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1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2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29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30730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0732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30734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5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7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8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9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0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1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2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3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4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5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6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7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8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9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0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1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2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3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4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5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6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7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30758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30759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30785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6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0787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8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0789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0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1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2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3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30794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0795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30796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30797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8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30760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30761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2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3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4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5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6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7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8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9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70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30771" name="Text Box 89"/>
          <p:cNvSpPr txBox="1">
            <a:spLocks noChangeArrowheads="1"/>
          </p:cNvSpPr>
          <p:nvPr/>
        </p:nvSpPr>
        <p:spPr bwMode="auto">
          <a:xfrm>
            <a:off x="33528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72" name="Text Box 90"/>
          <p:cNvSpPr txBox="1">
            <a:spLocks noChangeArrowheads="1"/>
          </p:cNvSpPr>
          <p:nvPr/>
        </p:nvSpPr>
        <p:spPr bwMode="auto">
          <a:xfrm>
            <a:off x="3352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3" name="Text Box 91"/>
          <p:cNvSpPr txBox="1">
            <a:spLocks noChangeArrowheads="1"/>
          </p:cNvSpPr>
          <p:nvPr/>
        </p:nvSpPr>
        <p:spPr bwMode="auto">
          <a:xfrm>
            <a:off x="41910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4" name="Text Box 92"/>
          <p:cNvSpPr txBox="1">
            <a:spLocks noChangeArrowheads="1"/>
          </p:cNvSpPr>
          <p:nvPr/>
        </p:nvSpPr>
        <p:spPr bwMode="auto">
          <a:xfrm>
            <a:off x="51054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5" name="Text Box 93"/>
          <p:cNvSpPr txBox="1">
            <a:spLocks noChangeArrowheads="1"/>
          </p:cNvSpPr>
          <p:nvPr/>
        </p:nvSpPr>
        <p:spPr bwMode="auto">
          <a:xfrm>
            <a:off x="59436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6" name="Text Box 94"/>
          <p:cNvSpPr txBox="1">
            <a:spLocks noChangeArrowheads="1"/>
          </p:cNvSpPr>
          <p:nvPr/>
        </p:nvSpPr>
        <p:spPr bwMode="auto">
          <a:xfrm>
            <a:off x="6858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7" name="Text Box 95"/>
          <p:cNvSpPr txBox="1">
            <a:spLocks noChangeArrowheads="1"/>
          </p:cNvSpPr>
          <p:nvPr/>
        </p:nvSpPr>
        <p:spPr bwMode="auto">
          <a:xfrm>
            <a:off x="7772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8" name="Text Box 96"/>
          <p:cNvSpPr txBox="1">
            <a:spLocks noChangeArrowheads="1"/>
          </p:cNvSpPr>
          <p:nvPr/>
        </p:nvSpPr>
        <p:spPr bwMode="auto">
          <a:xfrm>
            <a:off x="4191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79" name="Text Box 97"/>
          <p:cNvSpPr txBox="1">
            <a:spLocks noChangeArrowheads="1"/>
          </p:cNvSpPr>
          <p:nvPr/>
        </p:nvSpPr>
        <p:spPr bwMode="auto">
          <a:xfrm>
            <a:off x="5105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0" name="Text Box 98"/>
          <p:cNvSpPr txBox="1">
            <a:spLocks noChangeArrowheads="1"/>
          </p:cNvSpPr>
          <p:nvPr/>
        </p:nvSpPr>
        <p:spPr bwMode="auto">
          <a:xfrm>
            <a:off x="6858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1" name="Text Box 99"/>
          <p:cNvSpPr txBox="1">
            <a:spLocks noChangeArrowheads="1"/>
          </p:cNvSpPr>
          <p:nvPr/>
        </p:nvSpPr>
        <p:spPr bwMode="auto">
          <a:xfrm>
            <a:off x="77724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2" name="Text Box 100"/>
          <p:cNvSpPr txBox="1">
            <a:spLocks noChangeArrowheads="1"/>
          </p:cNvSpPr>
          <p:nvPr/>
        </p:nvSpPr>
        <p:spPr bwMode="auto">
          <a:xfrm>
            <a:off x="59436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3" name="AutoShape 101"/>
          <p:cNvSpPr>
            <a:spLocks noChangeArrowheads="1"/>
          </p:cNvSpPr>
          <p:nvPr/>
        </p:nvSpPr>
        <p:spPr bwMode="auto">
          <a:xfrm>
            <a:off x="4876800" y="5181600"/>
            <a:ext cx="6858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84" name="AutoShape 102"/>
          <p:cNvSpPr>
            <a:spLocks noChangeArrowheads="1"/>
          </p:cNvSpPr>
          <p:nvPr/>
        </p:nvSpPr>
        <p:spPr bwMode="auto">
          <a:xfrm>
            <a:off x="6172200" y="3733800"/>
            <a:ext cx="2590800" cy="1143000"/>
          </a:xfrm>
          <a:prstGeom prst="wedgeRoundRectCallout">
            <a:avLst>
              <a:gd name="adj1" fmla="val -79046"/>
              <a:gd name="adj2" fmla="val 67639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at any time, Y is always the inverse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sequential circuit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folHlink"/>
                </a:solidFill>
              </a:rPr>
              <a:t>Sequential Circuit</a:t>
            </a:r>
            <a:r>
              <a:rPr lang="en-US" altLang="zh-TW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 </a:t>
            </a:r>
            <a:r>
              <a:rPr lang="en-US" altLang="zh-TW" sz="2000" dirty="0" smtClean="0">
                <a:solidFill>
                  <a:schemeClr val="hlink"/>
                </a:solidFill>
              </a:rPr>
              <a:t>storage element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chemeClr val="hlink"/>
                </a:solidFill>
              </a:rPr>
              <a:t>memorize</a:t>
            </a:r>
            <a:r>
              <a:rPr lang="en-US" altLang="zh-TW" sz="2000" dirty="0" smtClean="0"/>
              <a:t> current </a:t>
            </a:r>
            <a:r>
              <a:rPr lang="en-US" altLang="zh-TW" sz="2000" dirty="0" smtClean="0">
                <a:solidFill>
                  <a:schemeClr val="hlink"/>
                </a:solidFill>
              </a:rPr>
              <a:t>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Figure </a:t>
            </a:r>
            <a:r>
              <a:rPr lang="en-US" altLang="zh-TW" sz="2000" dirty="0" smtClean="0"/>
              <a:t>4-1</a:t>
            </a:r>
            <a:r>
              <a:rPr lang="en-US" altLang="zh-TW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counter part --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without storage element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Answer these questions briefly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Q1: What is a sequential circuit?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Q2: What’s the clock signal for?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Q3: When a D flip flop will memorize it’s input?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Q4: How long a D flip flop will keep it’s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Skipped Part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latches</a:t>
            </a:r>
          </a:p>
          <a:p>
            <a:pPr eaLnBrk="1" hangingPunct="1"/>
            <a:r>
              <a:rPr lang="en-US" altLang="zh-TW" smtClean="0"/>
              <a:t>J-K flip flop</a:t>
            </a:r>
          </a:p>
          <a:p>
            <a:pPr eaLnBrk="1" hangingPunct="1"/>
            <a:r>
              <a:rPr lang="en-US" altLang="zh-TW" smtClean="0"/>
              <a:t>T flip-flop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Remark: only D flip-flop is available in modern IC design!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sequential circuit analysis</a:t>
            </a:r>
          </a:p>
          <a:p>
            <a:pPr lvl="1" eaLnBrk="1" hangingPunct="1"/>
            <a:r>
              <a:rPr lang="en-US" altLang="zh-TW" dirty="0" smtClean="0"/>
              <a:t>to draw the timing waveform from a circuit diagram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</a:rPr>
              <a:t>Please study Section </a:t>
            </a:r>
            <a:r>
              <a:rPr lang="en-US" altLang="zh-TW" dirty="0" smtClean="0">
                <a:solidFill>
                  <a:schemeClr val="hlink"/>
                </a:solidFill>
              </a:rPr>
              <a:t>4.4 </a:t>
            </a:r>
            <a:r>
              <a:rPr lang="en-US" altLang="zh-TW" dirty="0" smtClean="0">
                <a:solidFill>
                  <a:schemeClr val="hlink"/>
                </a:solidFill>
              </a:rPr>
              <a:t>before the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turn-on the RED LED when both of the two buttons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turn-on the Green LED when only one the two buttons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FF0000"/>
                </a:solidFill>
              </a:rPr>
              <a:t>turn-off the two LEDs when no buttons pressed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057400" y="2895600"/>
            <a:ext cx="4429125" cy="1265238"/>
            <a:chOff x="1242" y="1863"/>
            <a:chExt cx="2790" cy="797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256" y="1920"/>
              <a:ext cx="124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1242" y="2016"/>
              <a:ext cx="679" cy="118"/>
              <a:chOff x="1242" y="2016"/>
              <a:chExt cx="679" cy="118"/>
            </a:xfrm>
          </p:grpSpPr>
          <p:sp>
            <p:nvSpPr>
              <p:cNvPr id="6167" name="Line 7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9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Oval 10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1" name="Oval 11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1" name="Line 12"/>
            <p:cNvSpPr>
              <a:spLocks noChangeShapeType="1"/>
            </p:cNvSpPr>
            <p:nvPr/>
          </p:nvSpPr>
          <p:spPr bwMode="auto">
            <a:xfrm>
              <a:off x="192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1248" y="2304"/>
              <a:ext cx="679" cy="118"/>
              <a:chOff x="1242" y="2016"/>
              <a:chExt cx="679" cy="118"/>
            </a:xfrm>
          </p:grpSpPr>
          <p:sp>
            <p:nvSpPr>
              <p:cNvPr id="6162" name="Line 14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3" name="Line 15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4" name="Line 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5" name="Oval 17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Oval 18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3" name="Line 19"/>
            <p:cNvSpPr>
              <a:spLocks noChangeShapeType="1"/>
            </p:cNvSpPr>
            <p:nvPr/>
          </p:nvSpPr>
          <p:spPr bwMode="auto">
            <a:xfrm>
              <a:off x="1920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Text Box 20"/>
            <p:cNvSpPr txBox="1">
              <a:spLocks noChangeArrowheads="1"/>
            </p:cNvSpPr>
            <p:nvPr/>
          </p:nvSpPr>
          <p:spPr bwMode="auto">
            <a:xfrm>
              <a:off x="2016" y="18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5" name="Text Box 21"/>
            <p:cNvSpPr txBox="1">
              <a:spLocks noChangeArrowheads="1"/>
            </p:cNvSpPr>
            <p:nvPr/>
          </p:nvSpPr>
          <p:spPr bwMode="auto">
            <a:xfrm>
              <a:off x="2016" y="240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6" name="Line 22"/>
            <p:cNvSpPr>
              <a:spLocks noChangeShapeType="1"/>
            </p:cNvSpPr>
            <p:nvPr/>
          </p:nvSpPr>
          <p:spPr bwMode="auto">
            <a:xfrm>
              <a:off x="350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3"/>
            <p:cNvSpPr>
              <a:spLocks noChangeShapeType="1"/>
            </p:cNvSpPr>
            <p:nvPr/>
          </p:nvSpPr>
          <p:spPr bwMode="auto">
            <a:xfrm>
              <a:off x="3504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4"/>
            <p:cNvSpPr txBox="1">
              <a:spLocks noChangeArrowheads="1"/>
            </p:cNvSpPr>
            <p:nvPr/>
          </p:nvSpPr>
          <p:spPr bwMode="auto">
            <a:xfrm>
              <a:off x="3542" y="186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3552" y="24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6160" name="Oval 26"/>
            <p:cNvSpPr>
              <a:spLocks noChangeArrowheads="1"/>
            </p:cNvSpPr>
            <p:nvPr/>
          </p:nvSpPr>
          <p:spPr bwMode="auto">
            <a:xfrm>
              <a:off x="3888" y="2016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1" name="Oval 27"/>
            <p:cNvSpPr>
              <a:spLocks noChangeArrowheads="1"/>
            </p:cNvSpPr>
            <p:nvPr/>
          </p:nvSpPr>
          <p:spPr bwMode="auto">
            <a:xfrm>
              <a:off x="3888" y="2352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RED light when one of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Green light when both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none of the LED ON when you release the buttons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there is no memory in this circuit</a:t>
            </a:r>
          </a:p>
        </p:txBody>
      </p:sp>
      <p:pic>
        <p:nvPicPr>
          <p:cNvPr id="7172" name="Picture 4" descr="comb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2667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4196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turn ON/OFF the LED by press button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1st hit: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2nd hit: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3rd hit: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4th hit: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...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62325" y="2605088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sequential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743075" y="2971800"/>
            <a:ext cx="1077913" cy="187325"/>
            <a:chOff x="1242" y="2016"/>
            <a:chExt cx="679" cy="118"/>
          </a:xfrm>
        </p:grpSpPr>
        <p:sp>
          <p:nvSpPr>
            <p:cNvPr id="8203" name="Line 6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Line 7"/>
            <p:cNvSpPr>
              <a:spLocks noChangeShapeType="1"/>
            </p:cNvSpPr>
            <p:nvPr/>
          </p:nvSpPr>
          <p:spPr bwMode="auto">
            <a:xfrm>
              <a:off x="129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8"/>
            <p:cNvSpPr>
              <a:spLocks noChangeShapeType="1"/>
            </p:cNvSpPr>
            <p:nvPr/>
          </p:nvSpPr>
          <p:spPr bwMode="auto">
            <a:xfrm>
              <a:off x="168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>
              <a:off x="1242" y="20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7" name="Oval 10"/>
            <p:cNvSpPr>
              <a:spLocks noChangeArrowheads="1"/>
            </p:cNvSpPr>
            <p:nvPr/>
          </p:nvSpPr>
          <p:spPr bwMode="auto">
            <a:xfrm>
              <a:off x="1873" y="20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2819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2971800" y="2743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5334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5410200" y="2819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</a:t>
            </a:r>
          </a:p>
        </p:txBody>
      </p:sp>
      <p:sp>
        <p:nvSpPr>
          <p:cNvPr id="8202" name="Oval 15"/>
          <p:cNvSpPr>
            <a:spLocks noChangeArrowheads="1"/>
          </p:cNvSpPr>
          <p:nvPr/>
        </p:nvSpPr>
        <p:spPr bwMode="auto">
          <a:xfrm>
            <a:off x="5943600" y="3048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9220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10244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429000" y="2667000"/>
            <a:ext cx="8382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029200" y="2743200"/>
            <a:ext cx="3810000" cy="1066800"/>
          </a:xfrm>
          <a:prstGeom prst="wedgeRoundRectCallout">
            <a:avLst>
              <a:gd name="adj1" fmla="val -67125"/>
              <a:gd name="adj2" fmla="val 30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storage element (D flip-flop) to memorize the </a:t>
            </a:r>
            <a:r>
              <a:rPr lang="en-US" altLang="zh-TW" sz="2000">
                <a:solidFill>
                  <a:schemeClr val="hlink"/>
                </a:solidFill>
              </a:rPr>
              <a:t>state</a:t>
            </a:r>
            <a:r>
              <a:rPr lang="en-US" altLang="zh-TW" sz="2000"/>
              <a:t>: ON/OFF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7315200" cy="1331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hit the button A to control which LED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1st hit: turn on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2nd hit: turn off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3rd hit: turn on R again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181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343400" y="3810000"/>
            <a:ext cx="4038600" cy="990600"/>
          </a:xfrm>
          <a:prstGeom prst="wedgeRoundRectCallout">
            <a:avLst>
              <a:gd name="adj1" fmla="val 17569"/>
              <a:gd name="adj2" fmla="val -9198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to memorize state ON/OFF with one D flip-flop</a:t>
            </a:r>
          </a:p>
        </p:txBody>
      </p:sp>
      <p:pic>
        <p:nvPicPr>
          <p:cNvPr id="11270" name="Picture 7" descr="seq_circuit_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3048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184</TotalTime>
  <Words>861</Words>
  <Application>Microsoft Office PowerPoint</Application>
  <PresentationFormat>如螢幕大小 (4:3)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標楷體</vt:lpstr>
      <vt:lpstr>Times New Roman</vt:lpstr>
      <vt:lpstr>Wingdings</vt:lpstr>
      <vt:lpstr>Blends</vt:lpstr>
      <vt:lpstr>Basic Concepts of Sequential Circuits</vt:lpstr>
      <vt:lpstr>Definitions of Sequential Circuit</vt:lpstr>
      <vt:lpstr>What is a sequential circuit</vt:lpstr>
      <vt:lpstr>Example 1: combinational circuit</vt:lpstr>
      <vt:lpstr>Example 1: combinational circuit</vt:lpstr>
      <vt:lpstr>Example 2: sequential circuit</vt:lpstr>
      <vt:lpstr>Example 2: sequential circuit</vt:lpstr>
      <vt:lpstr>Example 2: sequential circuit</vt:lpstr>
      <vt:lpstr>Example 2: sequential circuit</vt:lpstr>
      <vt:lpstr>How to distinguish combinational and sequential circuit?</vt:lpstr>
      <vt:lpstr>Storage elements</vt:lpstr>
      <vt:lpstr>Storage elements</vt:lpstr>
      <vt:lpstr>Example 1: combinational circuit</vt:lpstr>
      <vt:lpstr>Example 2: sequential circuit</vt:lpstr>
      <vt:lpstr>Storage Element</vt:lpstr>
      <vt:lpstr>Recall: What is a sequential circuit</vt:lpstr>
      <vt:lpstr>The D Flip-Flop</vt:lpstr>
      <vt:lpstr>Timing Waveform of the D Flip-Flop</vt:lpstr>
      <vt:lpstr>The D Flip-Flop</vt:lpstr>
      <vt:lpstr>Timing Waveform of the D Flip-Flop</vt:lpstr>
      <vt:lpstr>Timing Waveform of the D Flip-Flop</vt:lpstr>
      <vt:lpstr>Timing Waveform of the D Flip-Flop</vt:lpstr>
      <vt:lpstr>Timing Waveform of the D Flip-Flop</vt:lpstr>
      <vt:lpstr>Timing Waveform of the D Flip-Flop</vt:lpstr>
      <vt:lpstr>The D Flip-Flop</vt:lpstr>
      <vt:lpstr>Timing Waveform of the D Flip-Flop</vt:lpstr>
      <vt:lpstr>Timing Waveform of the D Flip-Flop</vt:lpstr>
      <vt:lpstr>Timing Waveform of the D Flip-Flop</vt:lpstr>
      <vt:lpstr>Summary</vt:lpstr>
      <vt:lpstr>Answer these questions briefly</vt:lpstr>
      <vt:lpstr>Skipped Part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24</cp:revision>
  <cp:lastPrinted>1601-01-01T00:00:00Z</cp:lastPrinted>
  <dcterms:created xsi:type="dcterms:W3CDTF">2009-09-21T13:36:00Z</dcterms:created>
  <dcterms:modified xsi:type="dcterms:W3CDTF">2017-09-24T16:13:43Z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