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9" r:id="rId3"/>
    <p:sldId id="283" r:id="rId4"/>
    <p:sldId id="258" r:id="rId5"/>
    <p:sldId id="284" r:id="rId6"/>
    <p:sldId id="257" r:id="rId7"/>
    <p:sldId id="260" r:id="rId8"/>
    <p:sldId id="261" r:id="rId9"/>
    <p:sldId id="262" r:id="rId10"/>
    <p:sldId id="263" r:id="rId11"/>
    <p:sldId id="282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80" r:id="rId20"/>
    <p:sldId id="281" r:id="rId21"/>
    <p:sldId id="274" r:id="rId22"/>
    <p:sldId id="275" r:id="rId23"/>
    <p:sldId id="276" r:id="rId24"/>
    <p:sldId id="277" r:id="rId25"/>
    <p:sldId id="278" r:id="rId26"/>
    <p:sldId id="286" r:id="rId27"/>
    <p:sldId id="287" r:id="rId28"/>
    <p:sldId id="288" r:id="rId29"/>
    <p:sldId id="285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D9BF63-9693-427F-85B3-F70067949E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E1C93-E89B-4DF8-AA87-70D8DAC9E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83B49-4425-4ED2-AF52-AC3D2CD53A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9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61CAD-763F-49B4-BC12-87096E6E5A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88FF-9B19-4265-AED8-E6E587CC44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4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96354-86C6-436F-AA81-E8D61DEA13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5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08EB1-B277-4212-B06E-24615A981D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5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C2FC3-67DD-4F95-93D3-3EA1063D4B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06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2A824-5D06-4F3A-BC75-8EAA412386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77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8619E-2282-4597-A2EC-C62B852D1A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3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FB5A3-A6D1-41ED-BAC8-0BC97D7915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CA63061-2B06-474D-9570-F3300536FC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Control Unit of a single-cycle CPU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439738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u="sng"/>
              <a:t>Lecture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6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19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0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3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4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6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7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9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1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2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4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5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6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7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8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9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0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1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3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4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5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6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7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8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9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1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2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3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5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6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7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8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9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0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1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2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3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4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5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6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7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8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9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0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1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2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3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4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5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6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7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78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79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0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1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82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3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4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5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6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7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8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9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0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1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2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3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4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5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6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7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98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99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0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1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2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3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4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5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6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7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8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9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0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1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2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3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4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5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6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7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8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9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0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1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2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3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4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5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6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7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9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1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2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3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4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5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7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9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1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2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3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4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5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6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7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8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9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50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51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52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5553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54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2895600" y="19812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15556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838200" y="45720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control signals to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Instruction Decoder Design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General scheme to design the decoder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9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the general scheme of designing a combinational circuit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828800" y="2743200"/>
            <a:ext cx="5257800" cy="2851150"/>
            <a:chOff x="1152" y="1776"/>
            <a:chExt cx="3312" cy="1796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1152" y="1776"/>
              <a:ext cx="3312" cy="336"/>
              <a:chOff x="1104" y="1872"/>
              <a:chExt cx="3312" cy="336"/>
            </a:xfrm>
          </p:grpSpPr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1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opcode</a:t>
                </a:r>
              </a:p>
            </p:txBody>
          </p:sp>
          <p:sp>
            <p:nvSpPr>
              <p:cNvPr id="16391" name="Rectangle 7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dest.</a:t>
                </a:r>
              </a:p>
              <a:p>
                <a:pPr algn="ctr"/>
                <a:r>
                  <a:rPr lang="en-US" altLang="zh-TW"/>
                  <a:t>register</a:t>
                </a:r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A</a:t>
                </a:r>
              </a:p>
            </p:txBody>
          </p:sp>
          <p:sp>
            <p:nvSpPr>
              <p:cNvPr id="16393" name="Rectangle 9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B</a:t>
                </a:r>
              </a:p>
            </p:txBody>
          </p:sp>
        </p:grp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2640" y="216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1632" y="2448"/>
              <a:ext cx="216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 circuit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1872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728" y="3360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DA</a:t>
              </a: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064" y="3360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BA</a:t>
              </a: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54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400" y="3360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AA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2774" y="3207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</p:grp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2286000" y="5867400"/>
            <a:ext cx="44958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</a:rPr>
              <a:t>Please draw a 2</a:t>
            </a:r>
            <a:r>
              <a:rPr lang="en-US" altLang="zh-TW" sz="2000" baseline="30000">
                <a:solidFill>
                  <a:schemeClr val="hlink"/>
                </a:solidFill>
              </a:rPr>
              <a:t>16</a:t>
            </a:r>
            <a:r>
              <a:rPr lang="en-US" altLang="zh-TW" sz="2000">
                <a:solidFill>
                  <a:schemeClr val="hlink"/>
                </a:solidFill>
              </a:rPr>
              <a:t>*20 truth table ?!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85800" y="2819400"/>
            <a:ext cx="1057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Decoding an arithmetic instruction with register operands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e.g. Add R1, R2, R3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447800" y="3200400"/>
            <a:ext cx="3505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2438400" y="3276600"/>
            <a:ext cx="3733800" cy="1981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276600" y="3200400"/>
            <a:ext cx="4648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752600" y="3810000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direct wiring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102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886200" y="5562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Decoding an arithmetic instruction with register operands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e.g. Add R1, R2, R3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667000" y="3352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2209800" y="3733800"/>
            <a:ext cx="3505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combinational circuit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572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648200" y="990600"/>
            <a:ext cx="3886200" cy="2209800"/>
          </a:xfrm>
          <a:prstGeom prst="wedgeRoundRectCallout">
            <a:avLst>
              <a:gd name="adj1" fmla="val -47671"/>
              <a:gd name="adj2" fmla="val 748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cs typeface="新細明體" panose="02020500000000000000" pitchFamily="18" charset="-120"/>
              </a:rPr>
              <a:t>always @(*) 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//for function unit to perform add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if (opcode==ADD) FS = 4’b0010;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    //for function unit to perform sub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else if (opcode==SUB) FS = 4’b0101;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…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267200" y="3352800"/>
            <a:ext cx="762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486400" y="2590800"/>
            <a:ext cx="2209800" cy="914400"/>
          </a:xfrm>
          <a:prstGeom prst="wedgeRoundRectCallout">
            <a:avLst>
              <a:gd name="adj1" fmla="val -72412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please observe from the opcode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Opcode vs. control signals FS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97522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055813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Instruction Decoder Design</a:t>
            </a:r>
            <a:br>
              <a:rPr lang="en-US" altLang="zh-TW" sz="3600"/>
            </a:br>
            <a:r>
              <a:rPr lang="en-US" altLang="zh-TW" sz="3600"/>
              <a:t>(These fields all decoded from opcode)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667000" y="3352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209800" y="3733800"/>
            <a:ext cx="62484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combinational circuit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7338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54102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59436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6477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3733800" y="5257800"/>
            <a:ext cx="4572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5334000" y="5181600"/>
            <a:ext cx="1676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RTL design for the single-cycle CPU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Freeform 16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Freeform 17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Freeform 18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1" name="Freeform 19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2" name="Freeform 20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Freeform 22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6" name="Freeform 24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Freeform 25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8" name="Freeform 26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0" name="Freeform 28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7" name="Freeform 35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1" name="Freeform 39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6" name="Freeform 44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8" name="Freeform 46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2" name="Freeform 50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4" name="Freeform 52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6" name="Freeform 54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8" name="Freeform 56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0" name="Freeform 58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2" name="Freeform 60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1" name="Freeform 69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4" name="Freeform 72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0" name="Freeform 78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5" name="Rectangle 83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6" name="Rectangle 84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7" name="Rectangle 85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8" name="Rectangle 86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9" name="Freeform 87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80" name="Freeform 88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7" name="Rectangle 95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9" name="Rectangle 97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2" name="Freeform 100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4" name="Freeform 102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5" name="Line 103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6" name="Freeform 104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7" name="Line 105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8" name="Freeform 106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9" name="Line 107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0" name="Freeform 108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1" name="Line 109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2" name="Freeform 110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3" name="Line 111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4" name="Freeform 112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5" name="Line 113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6" name="Freeform 114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7" name="Line 115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8" name="Freeform 116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9" name="Line 117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0" name="Freeform 118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1" name="Freeform 119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2" name="Rectangle 120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3" name="Rectangle 121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4" name="Rectangle 122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5" name="Rectangle 123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6" name="Freeform 124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7" name="Rectangle 125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8" name="Rectangle 126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9" name="Rectangle 127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0" name="Rectangle 128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1" name="Rectangle 129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2" name="Rectangle 130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3" name="Rectangle 131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4" name="Rectangle 132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5" name="Rectangle 133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6" name="Rectangle 134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7" name="Rectangle 135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8" name="Rectangle 136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9" name="Rectangle 137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0" name="Rectangle 138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1" name="Rectangle 139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2" name="Freeform 140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3" name="Freeform 141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4" name="Line 142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5" name="Freeform 143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6" name="Line 144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7" name="Freeform 145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8" name="Line 146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9" name="Freeform 147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0" name="Rectangle 148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1" name="Rectangle 149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2" name="Freeform 150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3" name="Rectangle 151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4" name="Rectangle 152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5" name="Rectangle 153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6" name="Rectangle 154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7" name="Rectangle 155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8" name="Line 156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9" name="Freeform 157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0" name="Rectangle 158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1" name="Rectangle 159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2" name="Line 160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3" name="Freeform 161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4" name="Rectangle 162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5" name="Rectangle 163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6" name="Rectangle 164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7" name="Rectangle 165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8" name="Rectangle 166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0" name="Freeform 168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1" name="Line 169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2" name="Freeform 170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3" name="Line 171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4" name="Freeform 172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5" name="Line 173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6" name="Freeform 174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7" name="Rectangle 175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68" name="Rectangle 176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69" name="Rectangle 177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0" name="Rectangle 178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1" name="Line 179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2" name="Freeform 180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3" name="Line 181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4" name="Freeform 182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5" name="Line 183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6" name="Freeform 184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7" name="Rectangle 185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8" name="Rectangle 186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9" name="Rectangle 187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0" name="Rectangle 188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1" name="Rectangle 189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2" name="Rectangle 190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3" name="Rectangle 191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4" name="Rectangle 192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85" name="Rectangle 193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6" name="Rectangle 194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7" name="Oval 195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33988" name="Picture 196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989" name="AutoShape 197"/>
          <p:cNvSpPr>
            <a:spLocks noChangeArrowheads="1"/>
          </p:cNvSpPr>
          <p:nvPr/>
        </p:nvSpPr>
        <p:spPr bwMode="auto">
          <a:xfrm>
            <a:off x="2133600" y="3886200"/>
            <a:ext cx="228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0" name="AutoShape 198"/>
          <p:cNvSpPr>
            <a:spLocks noChangeArrowheads="1"/>
          </p:cNvSpPr>
          <p:nvPr/>
        </p:nvSpPr>
        <p:spPr bwMode="auto">
          <a:xfrm>
            <a:off x="6172200" y="2895600"/>
            <a:ext cx="381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1" name="Text Box 199"/>
          <p:cNvSpPr txBox="1">
            <a:spLocks noChangeArrowheads="1"/>
          </p:cNvSpPr>
          <p:nvPr/>
        </p:nvSpPr>
        <p:spPr bwMode="auto">
          <a:xfrm>
            <a:off x="533400" y="4953000"/>
            <a:ext cx="324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MB=1 only if OPCODE=LDI or 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886200" y="3276600"/>
            <a:ext cx="3810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800600" y="2971800"/>
            <a:ext cx="2819400" cy="914400"/>
          </a:xfrm>
          <a:prstGeom prst="wedgeRoundRectCallout">
            <a:avLst>
              <a:gd name="adj1" fmla="val -67569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check the opcode table: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How to classify a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105400" y="3276600"/>
            <a:ext cx="6858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943600" y="2362200"/>
            <a:ext cx="2971800" cy="914400"/>
          </a:xfrm>
          <a:prstGeom prst="wedgeRoundRectCallout">
            <a:avLst>
              <a:gd name="adj1" fmla="val -66667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check the opcode table: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How to tell a load/store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General scheme to simplify the decoder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22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Trick: make opcode and instruction format regular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85800" y="3429000"/>
            <a:ext cx="6248400" cy="2286000"/>
            <a:chOff x="432" y="1872"/>
            <a:chExt cx="3936" cy="1440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768" y="1872"/>
              <a:ext cx="3600" cy="432"/>
              <a:chOff x="768" y="1584"/>
              <a:chExt cx="3600" cy="432"/>
            </a:xfrm>
          </p:grpSpPr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44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opcode</a:t>
                </a: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dest reg.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A</a:t>
                </a:r>
              </a:p>
            </p:txBody>
          </p:sp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364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>
              <a:off x="480" y="2976"/>
              <a:ext cx="2208" cy="336"/>
              <a:chOff x="624" y="2976"/>
              <a:chExt cx="2208" cy="336"/>
            </a:xfrm>
          </p:grpSpPr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instruction</a:t>
                </a:r>
              </a:p>
              <a:p>
                <a:pPr algn="ctr"/>
                <a:r>
                  <a:rPr lang="en-US" altLang="zh-TW"/>
                  <a:t>type</a:t>
                </a: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1296" y="297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mode</a:t>
                </a:r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86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operation</a:t>
                </a:r>
              </a:p>
              <a:p>
                <a:pPr algn="ctr"/>
                <a:r>
                  <a:rPr lang="en-US" altLang="zh-TW"/>
                  <a:t>function</a:t>
                </a:r>
              </a:p>
            </p:txBody>
          </p:sp>
        </p:grp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432" y="2304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208" y="2304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419600" y="2438400"/>
            <a:ext cx="324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fixed for various types of instructions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4038600" y="2743200"/>
            <a:ext cx="1752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257800" y="2743200"/>
            <a:ext cx="5334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791200" y="2743200"/>
            <a:ext cx="609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left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control signals for branch/jump instructions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791200" y="5486400"/>
            <a:ext cx="990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3810000" y="44958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5181600"/>
            <a:ext cx="365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PL=1 if executing one of JMP, BRN, BRZ</a:t>
            </a: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8100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403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04800" y="5181600"/>
            <a:ext cx="445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JB =1 if executing one of unconditional jump (JMP)</a:t>
            </a:r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39624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895600" y="5029200"/>
            <a:ext cx="1425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BC=0 for BRZ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BC=1 for BRN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41910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grpSp>
        <p:nvGrpSpPr>
          <p:cNvPr id="42089" name="Group 105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1994" name="Group 10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1995" name="AutoShape 11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1997" name="Text Box 13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2000" name="Group 16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2" name="Text Box 18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2004" name="Line 20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5" name="Text Box 21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2007" name="Line 2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8" name="Text Box 2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2009" name="Group 25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2010" name="Line 2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1" name="Text Box 2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2012" name="Group 28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2013" name="Line 2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4" name="Text Box 3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2081" name="Group 97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1990" name="Group 6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1991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992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2018" name="Line 34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5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2026" name="Text Box 42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2082" name="AutoShape 98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5" name="Text Box 101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2086" name="Line 102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7" name="Text Box 103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2088" name="AutoShape 104"/>
            <p:cNvCxnSpPr>
              <a:cxnSpLocks noChangeShapeType="1"/>
              <a:stCxn id="42018" idx="1"/>
              <a:endCxn id="42022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view on CPU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hardware with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generic</a:t>
            </a:r>
            <a:r>
              <a:rPr lang="en-US" altLang="zh-TW"/>
              <a:t> control unit, and</a:t>
            </a:r>
          </a:p>
          <a:p>
            <a:pPr lvl="1"/>
            <a:r>
              <a:rPr lang="en-US" altLang="zh-TW"/>
              <a:t>generic data path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724400" cy="928688"/>
          </a:xfrm>
        </p:spPr>
        <p:txBody>
          <a:bodyPr/>
          <a:lstStyle/>
          <a:p>
            <a:r>
              <a:rPr lang="en-US" altLang="zh-TW" sz="3200"/>
              <a:t>Executing BRN R1, 3</a:t>
            </a:r>
            <a:br>
              <a:rPr lang="en-US" altLang="zh-TW" sz="3200"/>
            </a:br>
            <a:r>
              <a:rPr lang="en-US" altLang="zh-TW" sz="3200"/>
              <a:t>(if (R1&lt;0) goto PC+3)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375"/>
            <a:ext cx="5737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5105400" y="3276600"/>
            <a:ext cx="420688" cy="1447800"/>
            <a:chOff x="3216" y="2064"/>
            <a:chExt cx="265" cy="912"/>
          </a:xfrm>
        </p:grpSpPr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3456" y="2064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3216" y="2304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R1</a:t>
              </a:r>
            </a:p>
          </p:txBody>
        </p:sp>
      </p:grp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029200" y="53340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352800" y="1828800"/>
            <a:ext cx="879475" cy="1600200"/>
            <a:chOff x="2112" y="1152"/>
            <a:chExt cx="554" cy="100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112" y="196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2112" y="216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2448" y="1152"/>
              <a:ext cx="0" cy="10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2112" y="11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2112" y="1152"/>
              <a:ext cx="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2486" y="16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Executing BRN R1, 3</a:t>
            </a:r>
            <a:br>
              <a:rPr lang="en-US" altLang="zh-TW" sz="3600"/>
            </a:br>
            <a:r>
              <a:rPr lang="en-US" altLang="zh-TW" sz="3600"/>
              <a:t>(if (R1&lt;0) goto PC+3)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7112" name="AutoShape 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7113" name="Text Box 9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7114" name="Text Box 10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7119" name="Group 15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7120" name="Line 1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1" name="Text Box 1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7123" name="Line 1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4" name="Text Box 2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7125" name="Group 21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7126" name="Line 2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7" name="Text Box 23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7128" name="Group 24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Text Box 26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37" name="Group 33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7138" name="Group 34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7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40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2" name="Text Box 38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7144" name="AutoShape 40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7" name="Text Box 43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9" name="Text Box 45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7150" name="AutoShape 46"/>
            <p:cNvCxnSpPr>
              <a:cxnSpLocks noChangeShapeType="1"/>
              <a:stCxn id="47141" idx="1"/>
              <a:endCxn id="47134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55" name="Group 51"/>
          <p:cNvGrpSpPr>
            <a:grpSpLocks/>
          </p:cNvGrpSpPr>
          <p:nvPr/>
        </p:nvGrpSpPr>
        <p:grpSpPr bwMode="auto">
          <a:xfrm>
            <a:off x="3886200" y="1905000"/>
            <a:ext cx="590550" cy="2057400"/>
            <a:chOff x="2448" y="1200"/>
            <a:chExt cx="372" cy="1296"/>
          </a:xfrm>
        </p:grpSpPr>
        <p:sp>
          <p:nvSpPr>
            <p:cNvPr id="47151" name="Freeform 47"/>
            <p:cNvSpPr>
              <a:spLocks/>
            </p:cNvSpPr>
            <p:nvPr/>
          </p:nvSpPr>
          <p:spPr bwMode="auto">
            <a:xfrm>
              <a:off x="2448" y="1488"/>
              <a:ext cx="320" cy="1008"/>
            </a:xfrm>
            <a:custGeom>
              <a:avLst/>
              <a:gdLst>
                <a:gd name="T0" fmla="*/ 280 w 320"/>
                <a:gd name="T1" fmla="*/ 0 h 1008"/>
                <a:gd name="T2" fmla="*/ 280 w 320"/>
                <a:gd name="T3" fmla="*/ 336 h 1008"/>
                <a:gd name="T4" fmla="*/ 40 w 320"/>
                <a:gd name="T5" fmla="*/ 720 h 1008"/>
                <a:gd name="T6" fmla="*/ 40 w 320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" h="1008">
                  <a:moveTo>
                    <a:pt x="280" y="0"/>
                  </a:moveTo>
                  <a:cubicBezTo>
                    <a:pt x="300" y="108"/>
                    <a:pt x="320" y="216"/>
                    <a:pt x="280" y="336"/>
                  </a:cubicBezTo>
                  <a:cubicBezTo>
                    <a:pt x="240" y="456"/>
                    <a:pt x="80" y="608"/>
                    <a:pt x="40" y="720"/>
                  </a:cubicBezTo>
                  <a:cubicBezTo>
                    <a:pt x="0" y="832"/>
                    <a:pt x="20" y="920"/>
                    <a:pt x="40" y="100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2640" y="12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7153" name="Freeform 49"/>
          <p:cNvSpPr>
            <a:spLocks/>
          </p:cNvSpPr>
          <p:nvPr/>
        </p:nvSpPr>
        <p:spPr bwMode="auto">
          <a:xfrm>
            <a:off x="4267200" y="2971800"/>
            <a:ext cx="2019300" cy="3632200"/>
          </a:xfrm>
          <a:custGeom>
            <a:avLst/>
            <a:gdLst>
              <a:gd name="T0" fmla="*/ 200 w 1272"/>
              <a:gd name="T1" fmla="*/ 1816 h 2288"/>
              <a:gd name="T2" fmla="*/ 200 w 1272"/>
              <a:gd name="T3" fmla="*/ 1960 h 2288"/>
              <a:gd name="T4" fmla="*/ 1112 w 1272"/>
              <a:gd name="T5" fmla="*/ 2008 h 2288"/>
              <a:gd name="T6" fmla="*/ 1112 w 1272"/>
              <a:gd name="T7" fmla="*/ 280 h 2288"/>
              <a:gd name="T8" fmla="*/ 152 w 1272"/>
              <a:gd name="T9" fmla="*/ 328 h 2288"/>
              <a:gd name="T10" fmla="*/ 200 w 1272"/>
              <a:gd name="T11" fmla="*/ 616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2" h="2288">
                <a:moveTo>
                  <a:pt x="200" y="1816"/>
                </a:moveTo>
                <a:cubicBezTo>
                  <a:pt x="124" y="1872"/>
                  <a:pt x="48" y="1928"/>
                  <a:pt x="200" y="1960"/>
                </a:cubicBezTo>
                <a:cubicBezTo>
                  <a:pt x="352" y="1992"/>
                  <a:pt x="960" y="2288"/>
                  <a:pt x="1112" y="2008"/>
                </a:cubicBezTo>
                <a:cubicBezTo>
                  <a:pt x="1264" y="1728"/>
                  <a:pt x="1272" y="560"/>
                  <a:pt x="1112" y="280"/>
                </a:cubicBezTo>
                <a:cubicBezTo>
                  <a:pt x="952" y="0"/>
                  <a:pt x="304" y="272"/>
                  <a:pt x="152" y="328"/>
                </a:cubicBezTo>
                <a:cubicBezTo>
                  <a:pt x="0" y="384"/>
                  <a:pt x="100" y="500"/>
                  <a:pt x="200" y="61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4343400" y="4495800"/>
            <a:ext cx="304800" cy="990600"/>
          </a:xfrm>
          <a:custGeom>
            <a:avLst/>
            <a:gdLst>
              <a:gd name="T0" fmla="*/ 24 w 192"/>
              <a:gd name="T1" fmla="*/ 0 h 624"/>
              <a:gd name="T2" fmla="*/ 24 w 192"/>
              <a:gd name="T3" fmla="*/ 192 h 624"/>
              <a:gd name="T4" fmla="*/ 168 w 192"/>
              <a:gd name="T5" fmla="*/ 432 h 624"/>
              <a:gd name="T6" fmla="*/ 168 w 19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624">
                <a:moveTo>
                  <a:pt x="24" y="0"/>
                </a:moveTo>
                <a:cubicBezTo>
                  <a:pt x="12" y="60"/>
                  <a:pt x="0" y="120"/>
                  <a:pt x="24" y="192"/>
                </a:cubicBezTo>
                <a:cubicBezTo>
                  <a:pt x="48" y="264"/>
                  <a:pt x="144" y="360"/>
                  <a:pt x="168" y="432"/>
                </a:cubicBezTo>
                <a:cubicBezTo>
                  <a:pt x="192" y="504"/>
                  <a:pt x="180" y="564"/>
                  <a:pt x="168" y="62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3" grpId="0" animBg="1"/>
      <p:bldP spid="471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724400" cy="928688"/>
          </a:xfrm>
        </p:spPr>
        <p:txBody>
          <a:bodyPr/>
          <a:lstStyle/>
          <a:p>
            <a:r>
              <a:rPr lang="en-US" altLang="zh-TW" sz="3200"/>
              <a:t>Executing JMP R1</a:t>
            </a:r>
            <a:br>
              <a:rPr lang="en-US" altLang="zh-TW" sz="3200"/>
            </a:br>
            <a:r>
              <a:rPr lang="en-US" altLang="zh-TW" sz="3200"/>
              <a:t>(goto R1) (PC=R1)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375"/>
            <a:ext cx="5737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05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R1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5029200" y="53340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Freeform 16"/>
          <p:cNvSpPr>
            <a:spLocks/>
          </p:cNvSpPr>
          <p:nvPr/>
        </p:nvSpPr>
        <p:spPr bwMode="auto">
          <a:xfrm>
            <a:off x="3035300" y="1168400"/>
            <a:ext cx="2476500" cy="3530600"/>
          </a:xfrm>
          <a:custGeom>
            <a:avLst/>
            <a:gdLst>
              <a:gd name="T0" fmla="*/ 1496 w 1560"/>
              <a:gd name="T1" fmla="*/ 1328 h 2224"/>
              <a:gd name="T2" fmla="*/ 1496 w 1560"/>
              <a:gd name="T3" fmla="*/ 1904 h 2224"/>
              <a:gd name="T4" fmla="*/ 1112 w 1560"/>
              <a:gd name="T5" fmla="*/ 1952 h 2224"/>
              <a:gd name="T6" fmla="*/ 1064 w 1560"/>
              <a:gd name="T7" fmla="*/ 272 h 2224"/>
              <a:gd name="T8" fmla="*/ 152 w 1560"/>
              <a:gd name="T9" fmla="*/ 320 h 2224"/>
              <a:gd name="T10" fmla="*/ 152 w 1560"/>
              <a:gd name="T11" fmla="*/ 56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0" h="2224">
                <a:moveTo>
                  <a:pt x="1496" y="1328"/>
                </a:moveTo>
                <a:cubicBezTo>
                  <a:pt x="1528" y="1564"/>
                  <a:pt x="1560" y="1800"/>
                  <a:pt x="1496" y="1904"/>
                </a:cubicBezTo>
                <a:cubicBezTo>
                  <a:pt x="1432" y="2008"/>
                  <a:pt x="1184" y="2224"/>
                  <a:pt x="1112" y="1952"/>
                </a:cubicBezTo>
                <a:cubicBezTo>
                  <a:pt x="1040" y="1680"/>
                  <a:pt x="1224" y="544"/>
                  <a:pt x="1064" y="272"/>
                </a:cubicBezTo>
                <a:cubicBezTo>
                  <a:pt x="904" y="0"/>
                  <a:pt x="304" y="272"/>
                  <a:pt x="152" y="320"/>
                </a:cubicBezTo>
                <a:cubicBezTo>
                  <a:pt x="0" y="368"/>
                  <a:pt x="76" y="464"/>
                  <a:pt x="152" y="5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Executing JMP R1</a:t>
            </a:r>
            <a:br>
              <a:rPr lang="en-US" altLang="zh-TW" sz="3600"/>
            </a:br>
            <a:r>
              <a:rPr lang="en-US" altLang="zh-TW" sz="3600"/>
              <a:t>(goto R1) (PC=R1)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9159" name="Group 7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9160" name="AutoShape 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9162" name="Text Box 10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9164" name="Group 12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6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9167" name="Group 15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2" name="Text Box 2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9173" name="Group 21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9176" name="Group 24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Text Box 26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9185" name="Group 33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9186" name="Group 34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91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9188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0" name="Text Box 38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9192" name="AutoShape 40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5" name="Text Box 43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7" name="Text Box 45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9198" name="AutoShape 46"/>
            <p:cNvCxnSpPr>
              <a:cxnSpLocks noChangeShapeType="1"/>
              <a:stCxn id="49189" idx="1"/>
              <a:endCxn id="49182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206" name="Group 54"/>
          <p:cNvGrpSpPr>
            <a:grpSpLocks/>
          </p:cNvGrpSpPr>
          <p:nvPr/>
        </p:nvGrpSpPr>
        <p:grpSpPr bwMode="auto">
          <a:xfrm>
            <a:off x="4419600" y="3733800"/>
            <a:ext cx="1065213" cy="1766888"/>
            <a:chOff x="2800" y="2343"/>
            <a:chExt cx="671" cy="1113"/>
          </a:xfrm>
        </p:grpSpPr>
        <p:sp>
          <p:nvSpPr>
            <p:cNvPr id="49204" name="Freeform 52"/>
            <p:cNvSpPr>
              <a:spLocks/>
            </p:cNvSpPr>
            <p:nvPr/>
          </p:nvSpPr>
          <p:spPr bwMode="auto">
            <a:xfrm>
              <a:off x="2800" y="2592"/>
              <a:ext cx="584" cy="864"/>
            </a:xfrm>
            <a:custGeom>
              <a:avLst/>
              <a:gdLst>
                <a:gd name="T0" fmla="*/ 512 w 584"/>
                <a:gd name="T1" fmla="*/ 0 h 864"/>
                <a:gd name="T2" fmla="*/ 512 w 584"/>
                <a:gd name="T3" fmla="*/ 480 h 864"/>
                <a:gd name="T4" fmla="*/ 80 w 584"/>
                <a:gd name="T5" fmla="*/ 672 h 864"/>
                <a:gd name="T6" fmla="*/ 32 w 5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4" h="864">
                  <a:moveTo>
                    <a:pt x="512" y="0"/>
                  </a:moveTo>
                  <a:cubicBezTo>
                    <a:pt x="548" y="184"/>
                    <a:pt x="584" y="368"/>
                    <a:pt x="512" y="480"/>
                  </a:cubicBezTo>
                  <a:cubicBezTo>
                    <a:pt x="440" y="592"/>
                    <a:pt x="160" y="608"/>
                    <a:pt x="80" y="672"/>
                  </a:cubicBezTo>
                  <a:cubicBezTo>
                    <a:pt x="0" y="736"/>
                    <a:pt x="16" y="800"/>
                    <a:pt x="32" y="86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5" name="Text Box 53"/>
            <p:cNvSpPr txBox="1">
              <a:spLocks noChangeArrowheads="1"/>
            </p:cNvSpPr>
            <p:nvPr/>
          </p:nvSpPr>
          <p:spPr bwMode="auto">
            <a:xfrm>
              <a:off x="3206" y="2343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R1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Generic control unit</a:t>
            </a:r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6248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assembly program as a finite state machine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3200400" y="3124200"/>
            <a:ext cx="5718175" cy="3079750"/>
            <a:chOff x="2016" y="1968"/>
            <a:chExt cx="3602" cy="1940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2400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PC=0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3216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4032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PC=2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4800" y="32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PC=3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4800" y="220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PC=10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92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744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4512" y="312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4464" y="254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984" y="2448"/>
              <a:ext cx="7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taken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608" y="2976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non-taken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016" y="3312"/>
              <a:ext cx="9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 R1, R2, R3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976" y="3312"/>
              <a:ext cx="9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SUB R4, R1, R5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936" y="3312"/>
              <a:ext cx="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BRN R4, 8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4704" y="1968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LDI R5, 7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4704" y="3696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LDI R5, 0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228600" y="2895600"/>
            <a:ext cx="2514600" cy="3551238"/>
            <a:chOff x="96" y="1815"/>
            <a:chExt cx="1584" cy="2237"/>
          </a:xfrm>
        </p:grpSpPr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432" y="1824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 R1, R2, R3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432" y="2112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SUB R4, R1, R5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32" y="2400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BRN R4, 8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32" y="2688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LDI R5, 0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32" y="2976"/>
              <a:ext cx="124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432" y="3456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LDI R5, 7</a:t>
              </a: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182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192" y="21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182" y="243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182" y="27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182" y="349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14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96" y="3840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address</a:t>
              </a:r>
            </a:p>
          </p:txBody>
        </p:sp>
      </p:grpSp>
      <p:sp>
        <p:nvSpPr>
          <p:cNvPr id="10276" name="AutoShape 36"/>
          <p:cNvSpPr>
            <a:spLocks noChangeArrowheads="1"/>
          </p:cNvSpPr>
          <p:nvPr/>
        </p:nvSpPr>
        <p:spPr bwMode="auto">
          <a:xfrm>
            <a:off x="2895600" y="4267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realize a “generic” control unit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001000" cy="3657600"/>
          </a:xfrm>
        </p:spPr>
        <p:txBody>
          <a:bodyPr/>
          <a:lstStyle/>
          <a:p>
            <a:pPr marL="185738" indent="-185738"/>
            <a:r>
              <a:rPr lang="en-US" altLang="zh-TW" dirty="0" smtClean="0"/>
              <a:t> Key </a:t>
            </a:r>
            <a:r>
              <a:rPr lang="en-US" altLang="zh-TW" dirty="0"/>
              <a:t>Idea: store operations in RAM</a:t>
            </a:r>
          </a:p>
          <a:p>
            <a:pPr marL="185738" indent="-185738"/>
            <a:r>
              <a:rPr lang="en-US" altLang="zh-TW" dirty="0" smtClean="0"/>
              <a:t> The </a:t>
            </a:r>
            <a:r>
              <a:rPr lang="en-US" altLang="zh-TW" dirty="0"/>
              <a:t>Design: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use </a:t>
            </a:r>
            <a:r>
              <a:rPr lang="en-US" altLang="zh-TW" dirty="0"/>
              <a:t>PC (program counter) as the state of FSM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retrieve </a:t>
            </a:r>
            <a:r>
              <a:rPr lang="en-US" altLang="zh-TW" dirty="0"/>
              <a:t>operations (assembly instruction) for each state from memory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decode </a:t>
            </a:r>
            <a:r>
              <a:rPr lang="en-US" altLang="zh-TW" dirty="0"/>
              <a:t>and send-out control signals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RTL design for the single-cycle CPU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3124200" cy="2514600"/>
          </a:xfrm>
        </p:spPr>
        <p:txBody>
          <a:bodyPr/>
          <a:lstStyle/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use PC (program counter) as the state of FSM</a:t>
            </a:r>
          </a:p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retrieve operations (assembly instruction) for each state from memory</a:t>
            </a:r>
          </a:p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decode and send-out control signals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334000" y="1981200"/>
            <a:ext cx="2743200" cy="914400"/>
          </a:xfrm>
          <a:prstGeom prst="wedgeRoundRectCallout">
            <a:avLst>
              <a:gd name="adj1" fmla="val -72051"/>
              <a:gd name="adj2" fmla="val -5972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PC: Program Counter</a:t>
            </a:r>
          </a:p>
          <a:p>
            <a:pPr algn="ctr"/>
            <a:r>
              <a:rPr lang="en-US" altLang="zh-TW"/>
              <a:t>(the register to keep the state of FSM)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finite-state machine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371600" y="2209800"/>
            <a:ext cx="5413375" cy="2438400"/>
            <a:chOff x="816" y="1104"/>
            <a:chExt cx="3410" cy="1536"/>
          </a:xfrm>
        </p:grpSpPr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816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PC=0</a:t>
              </a: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1728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</a:t>
              </a: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2640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PC=2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504" y="21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PC=3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3504" y="110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PC=10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134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256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20" y="20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3072" y="144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2736" y="1344"/>
              <a:ext cx="7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taken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216" y="1920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non-taken</a:t>
              </a:r>
            </a:p>
          </p:txBody>
        </p:sp>
      </p:grp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62200" y="4495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memory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30480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2133600" y="5715000"/>
            <a:ext cx="2209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instruction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4419600" y="5715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953000" y="5410200"/>
            <a:ext cx="2133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decode logic</a:t>
            </a:r>
          </a:p>
          <a:p>
            <a:pPr algn="ctr"/>
            <a:r>
              <a:rPr lang="en-US" altLang="zh-TW"/>
              <a:t>(combinational circuit)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7162800" y="5638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764463" y="5562600"/>
            <a:ext cx="1379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control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9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3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5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5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8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1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7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6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7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8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9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8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9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0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1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2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3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4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5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6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7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8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9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0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1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2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3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4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5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6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7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8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0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1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3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4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6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7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8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9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0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1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2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3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4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5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6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7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8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9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0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1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3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4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5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6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7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58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59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0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1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2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3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4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5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6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7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8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9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0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1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2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3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5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6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7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8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9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0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1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2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3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4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5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6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7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8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9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0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1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2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3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4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5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6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7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8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9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0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1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02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3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4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3505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24" name="Group 212"/>
          <p:cNvGrpSpPr>
            <a:grpSpLocks/>
          </p:cNvGrpSpPr>
          <p:nvPr/>
        </p:nvGrpSpPr>
        <p:grpSpPr bwMode="auto">
          <a:xfrm>
            <a:off x="2667000" y="838200"/>
            <a:ext cx="1020763" cy="457200"/>
            <a:chOff x="1680" y="528"/>
            <a:chExt cx="643" cy="288"/>
          </a:xfrm>
        </p:grpSpPr>
        <p:sp>
          <p:nvSpPr>
            <p:cNvPr id="13506" name="Line 194"/>
            <p:cNvSpPr>
              <a:spLocks noChangeShapeType="1"/>
            </p:cNvSpPr>
            <p:nvPr/>
          </p:nvSpPr>
          <p:spPr bwMode="auto">
            <a:xfrm>
              <a:off x="1680" y="5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07" name="Text Box 195"/>
            <p:cNvSpPr txBox="1">
              <a:spLocks noChangeArrowheads="1"/>
            </p:cNvSpPr>
            <p:nvPr/>
          </p:nvSpPr>
          <p:spPr bwMode="auto">
            <a:xfrm>
              <a:off x="1728" y="528"/>
              <a:ext cx="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address</a:t>
              </a:r>
            </a:p>
          </p:txBody>
        </p:sp>
      </p:grpSp>
      <p:grpSp>
        <p:nvGrpSpPr>
          <p:cNvPr id="13523" name="Group 211"/>
          <p:cNvGrpSpPr>
            <a:grpSpLocks/>
          </p:cNvGrpSpPr>
          <p:nvPr/>
        </p:nvGrpSpPr>
        <p:grpSpPr bwMode="auto">
          <a:xfrm>
            <a:off x="3657600" y="1828800"/>
            <a:ext cx="3505200" cy="4038600"/>
            <a:chOff x="2304" y="1152"/>
            <a:chExt cx="2208" cy="2544"/>
          </a:xfrm>
        </p:grpSpPr>
        <p:sp>
          <p:nvSpPr>
            <p:cNvPr id="13508" name="AutoShape 196"/>
            <p:cNvSpPr>
              <a:spLocks noChangeArrowheads="1"/>
            </p:cNvSpPr>
            <p:nvPr/>
          </p:nvSpPr>
          <p:spPr bwMode="auto">
            <a:xfrm>
              <a:off x="2304" y="1152"/>
              <a:ext cx="2208" cy="2544"/>
            </a:xfrm>
            <a:prstGeom prst="wedgeRoundRectCallout">
              <a:avLst>
                <a:gd name="adj1" fmla="val -66306"/>
                <a:gd name="adj2" fmla="val -5326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zh-TW">
                <a:cs typeface="新細明體" panose="02020500000000000000" pitchFamily="18" charset="-120"/>
              </a:endParaRPr>
            </a:p>
          </p:txBody>
        </p:sp>
        <p:grpSp>
          <p:nvGrpSpPr>
            <p:cNvPr id="13509" name="Group 197"/>
            <p:cNvGrpSpPr>
              <a:grpSpLocks/>
            </p:cNvGrpSpPr>
            <p:nvPr/>
          </p:nvGrpSpPr>
          <p:grpSpPr bwMode="auto">
            <a:xfrm>
              <a:off x="2688" y="1344"/>
              <a:ext cx="1584" cy="2237"/>
              <a:chOff x="96" y="1815"/>
              <a:chExt cx="1584" cy="2237"/>
            </a:xfrm>
          </p:grpSpPr>
          <p:sp>
            <p:nvSpPr>
              <p:cNvPr id="13510" name="Rectangle 198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ADD R1, R2, R3</a:t>
                </a:r>
              </a:p>
            </p:txBody>
          </p:sp>
          <p:sp>
            <p:nvSpPr>
              <p:cNvPr id="13511" name="Rectangle 199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SUB R4, R1, R5</a:t>
                </a:r>
              </a:p>
            </p:txBody>
          </p:sp>
          <p:sp>
            <p:nvSpPr>
              <p:cNvPr id="13512" name="Rectangle 200"/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BRN R4, 8</a:t>
                </a:r>
              </a:p>
            </p:txBody>
          </p:sp>
          <p:sp>
            <p:nvSpPr>
              <p:cNvPr id="13513" name="Rectangle 201"/>
              <p:cNvSpPr>
                <a:spLocks noChangeArrowheads="1"/>
              </p:cNvSpPr>
              <p:nvPr/>
            </p:nvSpPr>
            <p:spPr bwMode="auto">
              <a:xfrm>
                <a:off x="432" y="2688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LDI R5, 0</a:t>
                </a:r>
              </a:p>
            </p:txBody>
          </p:sp>
          <p:sp>
            <p:nvSpPr>
              <p:cNvPr id="13514" name="Rectangle 202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124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13515" name="Rectangle 203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LDI R5, 7</a:t>
                </a:r>
              </a:p>
            </p:txBody>
          </p:sp>
          <p:sp>
            <p:nvSpPr>
              <p:cNvPr id="13516" name="Text Box 204"/>
              <p:cNvSpPr txBox="1">
                <a:spLocks noChangeArrowheads="1"/>
              </p:cNvSpPr>
              <p:nvPr/>
            </p:nvSpPr>
            <p:spPr bwMode="auto">
              <a:xfrm>
                <a:off x="182" y="18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3517" name="Text Box 205"/>
              <p:cNvSpPr txBox="1">
                <a:spLocks noChangeArrowheads="1"/>
              </p:cNvSpPr>
              <p:nvPr/>
            </p:nvSpPr>
            <p:spPr bwMode="auto">
              <a:xfrm>
                <a:off x="192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518" name="Text Box 206"/>
              <p:cNvSpPr txBox="1">
                <a:spLocks noChangeArrowheads="1"/>
              </p:cNvSpPr>
              <p:nvPr/>
            </p:nvSpPr>
            <p:spPr bwMode="auto">
              <a:xfrm>
                <a:off x="182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519" name="Text Box 207"/>
              <p:cNvSpPr txBox="1">
                <a:spLocks noChangeArrowheads="1"/>
              </p:cNvSpPr>
              <p:nvPr/>
            </p:nvSpPr>
            <p:spPr bwMode="auto">
              <a:xfrm>
                <a:off x="182" y="272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520" name="Text Box 208"/>
              <p:cNvSpPr txBox="1">
                <a:spLocks noChangeArrowheads="1"/>
              </p:cNvSpPr>
              <p:nvPr/>
            </p:nvSpPr>
            <p:spPr bwMode="auto">
              <a:xfrm>
                <a:off x="182" y="3495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3521" name="Line 209"/>
              <p:cNvSpPr>
                <a:spLocks noChangeShapeType="1"/>
              </p:cNvSpPr>
              <p:nvPr/>
            </p:nvSpPr>
            <p:spPr bwMode="auto">
              <a:xfrm>
                <a:off x="144" y="33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522" name="Text Box 210"/>
              <p:cNvSpPr txBox="1">
                <a:spLocks noChangeArrowheads="1"/>
              </p:cNvSpPr>
              <p:nvPr/>
            </p:nvSpPr>
            <p:spPr bwMode="auto">
              <a:xfrm>
                <a:off x="96" y="38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8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7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1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0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1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8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1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3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5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7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1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2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3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4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5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6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7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8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9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0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1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2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7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8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9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0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1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2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3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4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5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6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7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9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0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1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2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3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4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6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8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0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2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3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4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6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7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8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9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0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1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2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3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4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5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6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7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8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9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00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1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2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3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4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5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6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7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8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09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0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2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3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4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5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6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7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8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9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0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2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3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6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7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8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4529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30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31" name="Text Box 195"/>
          <p:cNvSpPr txBox="1">
            <a:spLocks noChangeArrowheads="1"/>
          </p:cNvSpPr>
          <p:nvPr/>
        </p:nvSpPr>
        <p:spPr bwMode="auto">
          <a:xfrm>
            <a:off x="2895600" y="19812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14532" name="Text Box 196"/>
          <p:cNvSpPr txBox="1">
            <a:spLocks noChangeArrowheads="1"/>
          </p:cNvSpPr>
          <p:nvPr/>
        </p:nvSpPr>
        <p:spPr bwMode="auto">
          <a:xfrm>
            <a:off x="685800" y="2209800"/>
            <a:ext cx="182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memory data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124</TotalTime>
  <Words>1094</Words>
  <Application>Microsoft Office PowerPoint</Application>
  <PresentationFormat>如螢幕大小 (4:3)</PresentationFormat>
  <Paragraphs>566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標楷體</vt:lpstr>
      <vt:lpstr>Arial</vt:lpstr>
      <vt:lpstr>Times New Roman</vt:lpstr>
      <vt:lpstr>Wingdings</vt:lpstr>
      <vt:lpstr>Blends</vt:lpstr>
      <vt:lpstr>Control Unit of a single-cycle CPU</vt:lpstr>
      <vt:lpstr>RTL design for the single-cycle CPU</vt:lpstr>
      <vt:lpstr>A view on CPU</vt:lpstr>
      <vt:lpstr>Generic control unit</vt:lpstr>
      <vt:lpstr>How to realize a “generic” control unit</vt:lpstr>
      <vt:lpstr>RTL design for the single-cycle CPU</vt:lpstr>
      <vt:lpstr>The finite-state machine</vt:lpstr>
      <vt:lpstr>PowerPoint 簡報</vt:lpstr>
      <vt:lpstr>PowerPoint 簡報</vt:lpstr>
      <vt:lpstr>PowerPoint 簡報</vt:lpstr>
      <vt:lpstr>Instruction Decoder Design</vt:lpstr>
      <vt:lpstr>General scheme to design the decoder</vt:lpstr>
      <vt:lpstr>The complete decoder circuit</vt:lpstr>
      <vt:lpstr>Decoding an arithmetic instruction with register operands</vt:lpstr>
      <vt:lpstr>Decoding an arithmetic instruction with register operands</vt:lpstr>
      <vt:lpstr>The complete decoder circuit</vt:lpstr>
      <vt:lpstr>The complete decoder circuit</vt:lpstr>
      <vt:lpstr>Opcode vs. control signals FS</vt:lpstr>
      <vt:lpstr>Instruction Decoder Design (These fields all decoded from opcode)</vt:lpstr>
      <vt:lpstr>PowerPoint 簡報</vt:lpstr>
      <vt:lpstr>The complete decoder circuit</vt:lpstr>
      <vt:lpstr>The complete decoder circuit</vt:lpstr>
      <vt:lpstr>General scheme to simplify the decoder </vt:lpstr>
      <vt:lpstr>What’s left</vt:lpstr>
      <vt:lpstr>Detailed design of branch control</vt:lpstr>
      <vt:lpstr>Detailed design of branch control</vt:lpstr>
      <vt:lpstr>Detailed design of branch control</vt:lpstr>
      <vt:lpstr>Detailed design of branch control</vt:lpstr>
      <vt:lpstr>The Solution</vt:lpstr>
      <vt:lpstr>Executing BRN R1, 3 (if (R1&lt;0) goto PC+3)</vt:lpstr>
      <vt:lpstr>Executing BRN R1, 3 (if (R1&lt;0) goto PC+3)</vt:lpstr>
      <vt:lpstr>Executing JMP R1 (goto R1) (PC=R1)</vt:lpstr>
      <vt:lpstr>Executing JMP R1 (goto R1) (PC=R1)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12</cp:revision>
  <cp:lastPrinted>1601-01-01T00:00:00Z</cp:lastPrinted>
  <dcterms:created xsi:type="dcterms:W3CDTF">2010-01-04T18:57:30Z</dcterms:created>
  <dcterms:modified xsi:type="dcterms:W3CDTF">2017-12-28T16:20:06Z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