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9" r:id="rId18"/>
    <p:sldId id="282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40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47" r:id="rId65"/>
    <p:sldId id="325" r:id="rId6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25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3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12.wmf"/><Relationship Id="rId7" Type="http://schemas.openxmlformats.org/officeDocument/2006/relationships/image" Target="../media/image40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44.wmf"/><Relationship Id="rId5" Type="http://schemas.openxmlformats.org/officeDocument/2006/relationships/image" Target="../media/image14.wmf"/><Relationship Id="rId10" Type="http://schemas.openxmlformats.org/officeDocument/2006/relationships/image" Target="../media/image43.wmf"/><Relationship Id="rId4" Type="http://schemas.openxmlformats.org/officeDocument/2006/relationships/image" Target="../media/image13.wmf"/><Relationship Id="rId9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12.wmf"/><Relationship Id="rId7" Type="http://schemas.openxmlformats.org/officeDocument/2006/relationships/image" Target="../media/image40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43.wmf"/><Relationship Id="rId4" Type="http://schemas.openxmlformats.org/officeDocument/2006/relationships/image" Target="../media/image13.wmf"/><Relationship Id="rId9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7D24F94-5BF0-462B-9489-00B1502CAA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6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E7124-224F-4A24-B149-917C4FA57F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773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E2FC7-86D0-4C40-9222-8229BFD380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29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A6E9-8C94-4111-9957-95116F28A4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335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E1095-6C78-46E1-B155-CFF5F1C46B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987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185E8-A38D-4C2A-B820-159AE62CC4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440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04C13-372F-4FA6-96AB-5033708619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455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2B277-5417-4DCC-A913-C7B8E84AA1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70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780C9-7358-4577-99DE-ADC0C212C5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396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E2867-A4B0-4AF2-A757-480085A409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12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BFB0B-33FF-4F9A-A7A3-3FFA02AF9F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195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395830DC-FE9A-4510-ADC3-6D508A5C75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12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3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43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4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4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59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57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73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83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81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91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89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01.bin"/><Relationship Id="rId3" Type="http://schemas.openxmlformats.org/officeDocument/2006/relationships/image" Target="../media/image26.wmf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25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8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4.wmf"/><Relationship Id="rId3" Type="http://schemas.openxmlformats.org/officeDocument/2006/relationships/image" Target="../media/image2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5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5.wmf"/><Relationship Id="rId22" Type="http://schemas.openxmlformats.org/officeDocument/2006/relationships/image" Target="../media/image4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5.wmf"/><Relationship Id="rId22" Type="http://schemas.openxmlformats.org/officeDocument/2006/relationships/image" Target="../media/image43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 for Control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integrate everything on Chap. 6</a:t>
            </a:r>
          </a:p>
          <a:p>
            <a:pPr eaLnBrk="1" hangingPunct="1"/>
            <a:r>
              <a:rPr lang="en-US" altLang="zh-TW" smtClean="0"/>
              <a:t>prepare for Section 6-10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1111250"/>
            <a:ext cx="375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06 (Part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381000" y="3733800"/>
            <a:ext cx="34290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33400" y="4267200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3318" name="Group 8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3319" name="AutoShape 6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hlink"/>
                </a:solidFill>
              </a:endParaRPr>
            </a:p>
          </p:txBody>
        </p:sp>
        <p:pic>
          <p:nvPicPr>
            <p:cNvPr id="1332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33400" y="4572000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2" name="Line 9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3" name="AutoShape 10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33400" y="5410200"/>
            <a:ext cx="3429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hlink"/>
                </a:solidFill>
              </a:endParaRPr>
            </a:p>
          </p:txBody>
        </p:sp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09600" y="5943600"/>
            <a:ext cx="3200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 Example (1)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counter started by a button and holds the final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5486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start counting after START button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holds when 9 reached</a:t>
            </a:r>
          </a:p>
        </p:txBody>
      </p:sp>
      <p:grpSp>
        <p:nvGrpSpPr>
          <p:cNvPr id="18436" name="Group 14"/>
          <p:cNvGrpSpPr>
            <a:grpSpLocks/>
          </p:cNvGrpSpPr>
          <p:nvPr/>
        </p:nvGrpSpPr>
        <p:grpSpPr bwMode="auto">
          <a:xfrm>
            <a:off x="6629400" y="2057400"/>
            <a:ext cx="2111375" cy="1066800"/>
            <a:chOff x="4176" y="1488"/>
            <a:chExt cx="1330" cy="672"/>
          </a:xfrm>
        </p:grpSpPr>
        <p:grpSp>
          <p:nvGrpSpPr>
            <p:cNvPr id="18504" name="Group 4"/>
            <p:cNvGrpSpPr>
              <a:grpSpLocks/>
            </p:cNvGrpSpPr>
            <p:nvPr/>
          </p:nvGrpSpPr>
          <p:grpSpPr bwMode="auto">
            <a:xfrm>
              <a:off x="4992" y="1584"/>
              <a:ext cx="318" cy="453"/>
              <a:chOff x="1519" y="1480"/>
              <a:chExt cx="318" cy="453"/>
            </a:xfrm>
          </p:grpSpPr>
          <p:sp>
            <p:nvSpPr>
              <p:cNvPr id="18507" name="Line 5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08" name="Line 6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09" name="Line 7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0" name="Line 8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1" name="Line 9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2" name="Line 10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3" name="Line 11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505" name="AutoShape 12"/>
            <p:cNvSpPr>
              <a:spLocks noChangeArrowheads="1"/>
            </p:cNvSpPr>
            <p:nvPr/>
          </p:nvSpPr>
          <p:spPr bwMode="auto">
            <a:xfrm>
              <a:off x="4176" y="1488"/>
              <a:ext cx="133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506" name="Oval 13"/>
            <p:cNvSpPr>
              <a:spLocks noChangeArrowheads="1"/>
            </p:cNvSpPr>
            <p:nvPr/>
          </p:nvSpPr>
          <p:spPr bwMode="auto">
            <a:xfrm>
              <a:off x="4320" y="1632"/>
              <a:ext cx="52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</p:grpSp>
      <p:grpSp>
        <p:nvGrpSpPr>
          <p:cNvPr id="18437" name="Group 81"/>
          <p:cNvGrpSpPr>
            <a:grpSpLocks/>
          </p:cNvGrpSpPr>
          <p:nvPr/>
        </p:nvGrpSpPr>
        <p:grpSpPr bwMode="auto">
          <a:xfrm>
            <a:off x="381000" y="3733800"/>
            <a:ext cx="8229600" cy="2133600"/>
            <a:chOff x="240" y="2592"/>
            <a:chExt cx="5184" cy="1344"/>
          </a:xfrm>
        </p:grpSpPr>
        <p:sp>
          <p:nvSpPr>
            <p:cNvPr id="18438" name="Line 15"/>
            <p:cNvSpPr>
              <a:spLocks noChangeShapeType="1"/>
            </p:cNvSpPr>
            <p:nvPr/>
          </p:nvSpPr>
          <p:spPr bwMode="auto">
            <a:xfrm>
              <a:off x="624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8439" name="Group 20"/>
            <p:cNvGrpSpPr>
              <a:grpSpLocks/>
            </p:cNvGrpSpPr>
            <p:nvPr/>
          </p:nvGrpSpPr>
          <p:grpSpPr bwMode="auto">
            <a:xfrm>
              <a:off x="864" y="2928"/>
              <a:ext cx="528" cy="192"/>
              <a:chOff x="1440" y="2544"/>
              <a:chExt cx="528" cy="192"/>
            </a:xfrm>
          </p:grpSpPr>
          <p:sp>
            <p:nvSpPr>
              <p:cNvPr id="18500" name="Line 16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01" name="Line 17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02" name="Line 18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03" name="Line 19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40" name="Group 21"/>
            <p:cNvGrpSpPr>
              <a:grpSpLocks/>
            </p:cNvGrpSpPr>
            <p:nvPr/>
          </p:nvGrpSpPr>
          <p:grpSpPr bwMode="auto">
            <a:xfrm>
              <a:off x="1392" y="2928"/>
              <a:ext cx="528" cy="192"/>
              <a:chOff x="1440" y="2544"/>
              <a:chExt cx="528" cy="192"/>
            </a:xfrm>
          </p:grpSpPr>
          <p:sp>
            <p:nvSpPr>
              <p:cNvPr id="18496" name="Line 22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7" name="Line 23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8" name="Line 24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9" name="Line 25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41" name="Group 26"/>
            <p:cNvGrpSpPr>
              <a:grpSpLocks/>
            </p:cNvGrpSpPr>
            <p:nvPr/>
          </p:nvGrpSpPr>
          <p:grpSpPr bwMode="auto">
            <a:xfrm>
              <a:off x="1920" y="2928"/>
              <a:ext cx="528" cy="192"/>
              <a:chOff x="1440" y="2544"/>
              <a:chExt cx="528" cy="192"/>
            </a:xfrm>
          </p:grpSpPr>
          <p:sp>
            <p:nvSpPr>
              <p:cNvPr id="18492" name="Line 27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3" name="Line 28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4" name="Line 29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5" name="Line 30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42" name="Text Box 31"/>
            <p:cNvSpPr txBox="1">
              <a:spLocks noChangeArrowheads="1"/>
            </p:cNvSpPr>
            <p:nvPr/>
          </p:nvSpPr>
          <p:spPr bwMode="auto">
            <a:xfrm>
              <a:off x="240" y="326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18443" name="Text Box 32"/>
            <p:cNvSpPr txBox="1">
              <a:spLocks noChangeArrowheads="1"/>
            </p:cNvSpPr>
            <p:nvPr/>
          </p:nvSpPr>
          <p:spPr bwMode="auto">
            <a:xfrm>
              <a:off x="336" y="3648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18444" name="AutoShape 33"/>
            <p:cNvSpPr>
              <a:spLocks noChangeArrowheads="1"/>
            </p:cNvSpPr>
            <p:nvPr/>
          </p:nvSpPr>
          <p:spPr bwMode="auto">
            <a:xfrm>
              <a:off x="864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18445" name="Line 34"/>
            <p:cNvSpPr>
              <a:spLocks noChangeShapeType="1"/>
            </p:cNvSpPr>
            <p:nvPr/>
          </p:nvSpPr>
          <p:spPr bwMode="auto">
            <a:xfrm>
              <a:off x="864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6" name="Line 35"/>
            <p:cNvSpPr>
              <a:spLocks noChangeShapeType="1"/>
            </p:cNvSpPr>
            <p:nvPr/>
          </p:nvSpPr>
          <p:spPr bwMode="auto">
            <a:xfrm>
              <a:off x="1392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7" name="Line 36"/>
            <p:cNvSpPr>
              <a:spLocks noChangeShapeType="1"/>
            </p:cNvSpPr>
            <p:nvPr/>
          </p:nvSpPr>
          <p:spPr bwMode="auto">
            <a:xfrm>
              <a:off x="1920" y="31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8" name="AutoShape 37"/>
            <p:cNvSpPr>
              <a:spLocks noChangeArrowheads="1"/>
            </p:cNvSpPr>
            <p:nvPr/>
          </p:nvSpPr>
          <p:spPr bwMode="auto">
            <a:xfrm>
              <a:off x="1392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18449" name="AutoShape 38"/>
            <p:cNvSpPr>
              <a:spLocks noChangeArrowheads="1"/>
            </p:cNvSpPr>
            <p:nvPr/>
          </p:nvSpPr>
          <p:spPr bwMode="auto">
            <a:xfrm>
              <a:off x="864" y="3648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50" name="AutoShape 39"/>
            <p:cNvSpPr>
              <a:spLocks noChangeArrowheads="1"/>
            </p:cNvSpPr>
            <p:nvPr/>
          </p:nvSpPr>
          <p:spPr bwMode="auto">
            <a:xfrm>
              <a:off x="1392" y="3648"/>
              <a:ext cx="528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51" name="AutoShape 40"/>
            <p:cNvSpPr>
              <a:spLocks noChangeArrowheads="1"/>
            </p:cNvSpPr>
            <p:nvPr/>
          </p:nvSpPr>
          <p:spPr bwMode="auto">
            <a:xfrm>
              <a:off x="1920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18452" name="Group 41"/>
            <p:cNvGrpSpPr>
              <a:grpSpLocks/>
            </p:cNvGrpSpPr>
            <p:nvPr/>
          </p:nvGrpSpPr>
          <p:grpSpPr bwMode="auto">
            <a:xfrm>
              <a:off x="2448" y="2928"/>
              <a:ext cx="528" cy="192"/>
              <a:chOff x="1440" y="2544"/>
              <a:chExt cx="528" cy="192"/>
            </a:xfrm>
          </p:grpSpPr>
          <p:sp>
            <p:nvSpPr>
              <p:cNvPr id="18488" name="Line 42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9" name="Line 43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0" name="Line 44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1" name="Line 45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3" name="Group 46"/>
            <p:cNvGrpSpPr>
              <a:grpSpLocks/>
            </p:cNvGrpSpPr>
            <p:nvPr/>
          </p:nvGrpSpPr>
          <p:grpSpPr bwMode="auto">
            <a:xfrm>
              <a:off x="2976" y="2928"/>
              <a:ext cx="528" cy="192"/>
              <a:chOff x="1440" y="2544"/>
              <a:chExt cx="528" cy="192"/>
            </a:xfrm>
          </p:grpSpPr>
          <p:sp>
            <p:nvSpPr>
              <p:cNvPr id="18484" name="Line 47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5" name="Line 48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6" name="Line 49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7" name="Line 50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54" name="Line 51"/>
            <p:cNvSpPr>
              <a:spLocks noChangeShapeType="1"/>
            </p:cNvSpPr>
            <p:nvPr/>
          </p:nvSpPr>
          <p:spPr bwMode="auto">
            <a:xfrm>
              <a:off x="2448" y="31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5" name="Line 52"/>
            <p:cNvSpPr>
              <a:spLocks noChangeShapeType="1"/>
            </p:cNvSpPr>
            <p:nvPr/>
          </p:nvSpPr>
          <p:spPr bwMode="auto">
            <a:xfrm>
              <a:off x="2976" y="31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6" name="AutoShape 53"/>
            <p:cNvSpPr>
              <a:spLocks noChangeArrowheads="1"/>
            </p:cNvSpPr>
            <p:nvPr/>
          </p:nvSpPr>
          <p:spPr bwMode="auto">
            <a:xfrm>
              <a:off x="2448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57" name="AutoShape 54"/>
            <p:cNvSpPr>
              <a:spLocks noChangeArrowheads="1"/>
            </p:cNvSpPr>
            <p:nvPr/>
          </p:nvSpPr>
          <p:spPr bwMode="auto">
            <a:xfrm>
              <a:off x="2976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grpSp>
          <p:nvGrpSpPr>
            <p:cNvPr id="18458" name="Group 55"/>
            <p:cNvGrpSpPr>
              <a:grpSpLocks/>
            </p:cNvGrpSpPr>
            <p:nvPr/>
          </p:nvGrpSpPr>
          <p:grpSpPr bwMode="auto">
            <a:xfrm>
              <a:off x="3504" y="2928"/>
              <a:ext cx="528" cy="192"/>
              <a:chOff x="1440" y="2544"/>
              <a:chExt cx="528" cy="192"/>
            </a:xfrm>
          </p:grpSpPr>
          <p:sp>
            <p:nvSpPr>
              <p:cNvPr id="18480" name="Line 56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1" name="Line 57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2" name="Line 58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3" name="Line 59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59" name="Line 60"/>
            <p:cNvSpPr>
              <a:spLocks noChangeShapeType="1"/>
            </p:cNvSpPr>
            <p:nvPr/>
          </p:nvSpPr>
          <p:spPr bwMode="auto">
            <a:xfrm>
              <a:off x="3504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0" name="Text Box 61"/>
            <p:cNvSpPr txBox="1">
              <a:spLocks noChangeArrowheads="1"/>
            </p:cNvSpPr>
            <p:nvPr/>
          </p:nvSpPr>
          <p:spPr bwMode="auto">
            <a:xfrm>
              <a:off x="3552" y="331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18461" name="Group 62"/>
            <p:cNvGrpSpPr>
              <a:grpSpLocks/>
            </p:cNvGrpSpPr>
            <p:nvPr/>
          </p:nvGrpSpPr>
          <p:grpSpPr bwMode="auto">
            <a:xfrm>
              <a:off x="4368" y="2928"/>
              <a:ext cx="528" cy="192"/>
              <a:chOff x="1440" y="2544"/>
              <a:chExt cx="528" cy="192"/>
            </a:xfrm>
          </p:grpSpPr>
          <p:sp>
            <p:nvSpPr>
              <p:cNvPr id="18476" name="Line 63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7" name="Line 6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8" name="Line 65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9" name="Line 66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62" name="Line 67"/>
            <p:cNvSpPr>
              <a:spLocks noChangeShapeType="1"/>
            </p:cNvSpPr>
            <p:nvPr/>
          </p:nvSpPr>
          <p:spPr bwMode="auto">
            <a:xfrm>
              <a:off x="4368" y="31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8463" name="Group 68"/>
            <p:cNvGrpSpPr>
              <a:grpSpLocks/>
            </p:cNvGrpSpPr>
            <p:nvPr/>
          </p:nvGrpSpPr>
          <p:grpSpPr bwMode="auto">
            <a:xfrm>
              <a:off x="4896" y="2928"/>
              <a:ext cx="528" cy="192"/>
              <a:chOff x="1440" y="2544"/>
              <a:chExt cx="528" cy="192"/>
            </a:xfrm>
          </p:grpSpPr>
          <p:sp>
            <p:nvSpPr>
              <p:cNvPr id="18472" name="Line 69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3" name="Line 70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4" name="Line 71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5" name="Line 72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64" name="Line 73"/>
            <p:cNvSpPr>
              <a:spLocks noChangeShapeType="1"/>
            </p:cNvSpPr>
            <p:nvPr/>
          </p:nvSpPr>
          <p:spPr bwMode="auto">
            <a:xfrm>
              <a:off x="4896" y="31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5" name="AutoShape 74"/>
            <p:cNvSpPr>
              <a:spLocks noChangeArrowheads="1"/>
            </p:cNvSpPr>
            <p:nvPr/>
          </p:nvSpPr>
          <p:spPr bwMode="auto">
            <a:xfrm>
              <a:off x="4368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18466" name="AutoShape 75"/>
            <p:cNvSpPr>
              <a:spLocks noChangeArrowheads="1"/>
            </p:cNvSpPr>
            <p:nvPr/>
          </p:nvSpPr>
          <p:spPr bwMode="auto">
            <a:xfrm>
              <a:off x="3840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18467" name="AutoShape 76"/>
            <p:cNvSpPr>
              <a:spLocks noChangeArrowheads="1"/>
            </p:cNvSpPr>
            <p:nvPr/>
          </p:nvSpPr>
          <p:spPr bwMode="auto">
            <a:xfrm>
              <a:off x="4896" y="3264"/>
              <a:ext cx="528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18468" name="AutoShape 77"/>
            <p:cNvSpPr>
              <a:spLocks noChangeArrowheads="1"/>
            </p:cNvSpPr>
            <p:nvPr/>
          </p:nvSpPr>
          <p:spPr bwMode="auto">
            <a:xfrm>
              <a:off x="1920" y="3648"/>
              <a:ext cx="3504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18469" name="Group 80"/>
            <p:cNvGrpSpPr>
              <a:grpSpLocks/>
            </p:cNvGrpSpPr>
            <p:nvPr/>
          </p:nvGrpSpPr>
          <p:grpSpPr bwMode="auto">
            <a:xfrm>
              <a:off x="2448" y="2592"/>
              <a:ext cx="777" cy="212"/>
              <a:chOff x="2448" y="2592"/>
              <a:chExt cx="777" cy="212"/>
            </a:xfrm>
          </p:grpSpPr>
          <p:sp>
            <p:nvSpPr>
              <p:cNvPr id="18470" name="Line 78"/>
              <p:cNvSpPr>
                <a:spLocks noChangeShapeType="1"/>
              </p:cNvSpPr>
              <p:nvPr/>
            </p:nvSpPr>
            <p:spPr bwMode="auto">
              <a:xfrm>
                <a:off x="2448" y="27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1" name="Text Box 79"/>
              <p:cNvSpPr txBox="1">
                <a:spLocks noChangeArrowheads="1"/>
              </p:cNvSpPr>
              <p:nvPr/>
            </p:nvSpPr>
            <p:spPr bwMode="auto">
              <a:xfrm>
                <a:off x="2880" y="2592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Steps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1: always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  <a:endParaRPr lang="en-US" altLang="zh-TW" sz="20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2.1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specification for 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for data path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1981200"/>
            <a:ext cx="75438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folHlink"/>
                </a:solidFill>
              </a:rPr>
              <a:t>to do counting</a:t>
            </a:r>
            <a:r>
              <a:rPr lang="en-US" altLang="zh-TW" sz="2000" smtClean="0"/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we need a 4-bit register Q to do Q=Q+1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folHlink"/>
                </a:solidFill>
              </a:rPr>
              <a:t>sometimes counts and sometimes not counting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we need a control signal </a:t>
            </a:r>
            <a:r>
              <a:rPr lang="en-US" altLang="zh-TW" sz="1800" i="1" smtClean="0">
                <a:solidFill>
                  <a:schemeClr val="hlink"/>
                </a:solidFill>
              </a:rPr>
              <a:t>K</a:t>
            </a:r>
            <a:r>
              <a:rPr lang="en-US" altLang="zh-TW" sz="1800" smtClean="0">
                <a:solidFill>
                  <a:schemeClr val="hlink"/>
                </a:solidFill>
              </a:rPr>
              <a:t> to enable/disable counting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folHlink"/>
                </a:solidFill>
              </a:rPr>
              <a:t>to start counting from zero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we need a control signal </a:t>
            </a:r>
            <a:r>
              <a:rPr lang="en-US" altLang="zh-TW" sz="1800" i="1" smtClean="0">
                <a:solidFill>
                  <a:schemeClr val="hlink"/>
                </a:solidFill>
              </a:rPr>
              <a:t>L</a:t>
            </a:r>
            <a:r>
              <a:rPr lang="en-US" altLang="zh-TW" sz="1800" smtClean="0">
                <a:solidFill>
                  <a:schemeClr val="hlink"/>
                </a:solidFill>
              </a:rPr>
              <a:t> to load Q as 0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1512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1513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810000" y="42672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4267200" y="4267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/>
      <p:bldP spid="409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quick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for data path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143000" y="2057400"/>
            <a:ext cx="7543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micro-operation: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3" name="Group 6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2538" name="Rectangle 7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2539" name="AutoShape 8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4038600" y="42957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</a:p>
        </p:txBody>
      </p:sp>
      <p:graphicFrame>
        <p:nvGraphicFramePr>
          <p:cNvPr id="22535" name="Object 10"/>
          <p:cNvGraphicFramePr>
            <a:graphicFrameLocks noChangeAspect="1"/>
          </p:cNvGraphicFramePr>
          <p:nvPr/>
        </p:nvGraphicFramePr>
        <p:xfrm>
          <a:off x="2743200" y="3048000"/>
          <a:ext cx="2616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方程式" r:id="rId4" imgW="1307532" imgH="431613" progId="Equation.3">
                  <p:embed/>
                </p:oleObj>
              </mc:Choice>
              <mc:Fallback>
                <p:oleObj name="方程式" r:id="rId4" imgW="1307532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2616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Line 11"/>
          <p:cNvSpPr>
            <a:spLocks noChangeShapeType="1"/>
          </p:cNvSpPr>
          <p:nvPr/>
        </p:nvSpPr>
        <p:spPr bwMode="auto">
          <a:xfrm>
            <a:off x="4572000" y="3733800"/>
            <a:ext cx="762000" cy="167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4343400" y="4267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for data path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143000" y="2057400"/>
            <a:ext cx="75438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we need to tell the commander that 9 has reached</a:t>
            </a:r>
          </a:p>
          <a:p>
            <a:pPr lvl="1" eaLnBrk="1" hangingPunct="1"/>
            <a:r>
              <a:rPr lang="en-US" altLang="zh-TW" smtClean="0"/>
              <a:t>a status signal </a:t>
            </a:r>
            <a:r>
              <a:rPr lang="en-US" altLang="zh-TW" i="1" smtClean="0"/>
              <a:t>M</a:t>
            </a:r>
            <a:r>
              <a:rPr lang="en-US" altLang="zh-TW" smtClean="0"/>
              <a:t> to tell that Q==9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3562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3563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4038600" y="42957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3946525" y="534828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hlink"/>
                </a:solidFill>
              </a:rPr>
              <a:t>M</a:t>
            </a: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4724400" y="3581400"/>
          <a:ext cx="3657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方程式" r:id="rId4" imgW="1346200" imgH="203200" progId="Equation.3">
                  <p:embed/>
                </p:oleObj>
              </mc:Choice>
              <mc:Fallback>
                <p:oleObj name="方程式" r:id="rId4" imgW="13462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81400"/>
                        <a:ext cx="3657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3"/>
          <p:cNvGraphicFramePr>
            <a:graphicFrameLocks noChangeAspect="1"/>
          </p:cNvGraphicFramePr>
          <p:nvPr/>
        </p:nvGraphicFramePr>
        <p:xfrm>
          <a:off x="6781800" y="6019800"/>
          <a:ext cx="1854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方程式" r:id="rId6" imgW="1307532" imgH="431613" progId="Equation.3">
                  <p:embed/>
                </p:oleObj>
              </mc:Choice>
              <mc:Fallback>
                <p:oleObj name="方程式" r:id="rId6" imgW="1307532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6019800"/>
                        <a:ext cx="18542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</a:t>
            </a:r>
            <a:r>
              <a:rPr lang="en-US" altLang="zh-TW" smtClean="0">
                <a:solidFill>
                  <a:schemeClr val="hlink"/>
                </a:solidFill>
              </a:rPr>
              <a:t>(micro-operation)</a:t>
            </a:r>
            <a:r>
              <a:rPr lang="en-US" altLang="zh-TW" smtClean="0"/>
              <a:t> for data path </a:t>
            </a:r>
            <a:r>
              <a:rPr lang="en-US" altLang="zh-TW" smtClean="0">
                <a:solidFill>
                  <a:schemeClr val="hlink"/>
                </a:solidFill>
              </a:rPr>
              <a:t>(FINAL)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0" name="Group 5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4587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4038600" y="42957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3946525" y="534828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hlink"/>
                </a:solidFill>
              </a:rPr>
              <a:t>M</a:t>
            </a:r>
          </a:p>
        </p:txBody>
      </p:sp>
      <p:graphicFrame>
        <p:nvGraphicFramePr>
          <p:cNvPr id="24583" name="Object 11"/>
          <p:cNvGraphicFramePr>
            <a:graphicFrameLocks noChangeAspect="1"/>
          </p:cNvGraphicFramePr>
          <p:nvPr/>
        </p:nvGraphicFramePr>
        <p:xfrm>
          <a:off x="4114800" y="3200400"/>
          <a:ext cx="3657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方程式" r:id="rId4" imgW="1346200" imgH="203200" progId="Equation.3">
                  <p:embed/>
                </p:oleObj>
              </mc:Choice>
              <mc:Fallback>
                <p:oleObj name="方程式" r:id="rId4" imgW="13462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00400"/>
                        <a:ext cx="3657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3"/>
          <p:cNvGraphicFramePr>
            <a:graphicFrameLocks noChangeAspect="1"/>
          </p:cNvGraphicFramePr>
          <p:nvPr/>
        </p:nvGraphicFramePr>
        <p:xfrm>
          <a:off x="4114800" y="1981200"/>
          <a:ext cx="34290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方程式" r:id="rId6" imgW="1307532" imgH="431613" progId="Equation.3">
                  <p:embed/>
                </p:oleObj>
              </mc:Choice>
              <mc:Fallback>
                <p:oleObj name="方程式" r:id="rId6" imgW="1307532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34290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14"/>
          <p:cNvSpPr txBox="1">
            <a:spLocks noChangeArrowheads="1"/>
          </p:cNvSpPr>
          <p:nvPr/>
        </p:nvSpPr>
        <p:spPr bwMode="auto">
          <a:xfrm>
            <a:off x="4419600" y="4267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L</a:t>
            </a:r>
            <a:endParaRPr lang="en-US" altLang="zh-TW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2.2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specification of control unit</a:t>
            </a:r>
          </a:p>
          <a:p>
            <a:pPr eaLnBrk="1" hangingPunct="1"/>
            <a:r>
              <a:rPr lang="en-US" altLang="zh-TW" smtClean="0"/>
              <a:t>(draw the state diagram)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control unit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So we start from here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4038600" y="42957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  <a:endParaRPr lang="en-US" altLang="zh-TW" sz="1600"/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3946525" y="534828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hlink"/>
                </a:solidFill>
              </a:rPr>
              <a:t>M</a:t>
            </a:r>
            <a:endParaRPr lang="en-US" altLang="zh-TW" sz="1600"/>
          </a:p>
        </p:txBody>
      </p:sp>
      <p:graphicFrame>
        <p:nvGraphicFramePr>
          <p:cNvPr id="26632" name="Object 10"/>
          <p:cNvGraphicFramePr>
            <a:graphicFrameLocks noChangeAspect="1"/>
          </p:cNvGraphicFramePr>
          <p:nvPr/>
        </p:nvGraphicFramePr>
        <p:xfrm>
          <a:off x="6705600" y="5105400"/>
          <a:ext cx="205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方程式" r:id="rId4" imgW="1346200" imgH="203200" progId="Equation.3">
                  <p:embed/>
                </p:oleObj>
              </mc:Choice>
              <mc:Fallback>
                <p:oleObj name="方程式" r:id="rId4" imgW="13462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05400"/>
                        <a:ext cx="2057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12"/>
          <p:cNvSpPr txBox="1">
            <a:spLocks noChangeArrowheads="1"/>
          </p:cNvSpPr>
          <p:nvPr/>
        </p:nvSpPr>
        <p:spPr bwMode="auto">
          <a:xfrm>
            <a:off x="669925" y="5500688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Start</a:t>
            </a:r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4495800" y="4267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L</a:t>
            </a:r>
            <a:endParaRPr lang="en-US" altLang="zh-TW" sz="1600"/>
          </a:p>
        </p:txBody>
      </p:sp>
      <p:graphicFrame>
        <p:nvGraphicFramePr>
          <p:cNvPr id="26635" name="Object 14"/>
          <p:cNvGraphicFramePr>
            <a:graphicFrameLocks noChangeAspect="1"/>
          </p:cNvGraphicFramePr>
          <p:nvPr/>
        </p:nvGraphicFramePr>
        <p:xfrm>
          <a:off x="6705600" y="4191000"/>
          <a:ext cx="1930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方程式" r:id="rId6" imgW="1307532" imgH="431613" progId="Equation.3">
                  <p:embed/>
                </p:oleObj>
              </mc:Choice>
              <mc:Fallback>
                <p:oleObj name="方程式" r:id="rId6" imgW="1307532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91000"/>
                        <a:ext cx="1930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control unit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sometimes we count and sometimes not count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7669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7670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4038600" y="42957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  <a:endParaRPr lang="en-US" altLang="zh-TW" sz="1600"/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3946525" y="534828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hlink"/>
                </a:solidFill>
              </a:rPr>
              <a:t>M</a:t>
            </a:r>
            <a:endParaRPr lang="en-US" altLang="zh-TW" sz="1600"/>
          </a:p>
        </p:txBody>
      </p:sp>
      <p:graphicFrame>
        <p:nvGraphicFramePr>
          <p:cNvPr id="27656" name="Object 10"/>
          <p:cNvGraphicFramePr>
            <a:graphicFrameLocks noChangeAspect="1"/>
          </p:cNvGraphicFramePr>
          <p:nvPr/>
        </p:nvGraphicFramePr>
        <p:xfrm>
          <a:off x="6705600" y="5105400"/>
          <a:ext cx="205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方程式" r:id="rId4" imgW="1346200" imgH="203200" progId="Equation.3">
                  <p:embed/>
                </p:oleObj>
              </mc:Choice>
              <mc:Fallback>
                <p:oleObj name="方程式" r:id="rId4" imgW="13462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05400"/>
                        <a:ext cx="2057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7" name="Group 14"/>
          <p:cNvGrpSpPr>
            <a:grpSpLocks/>
          </p:cNvGrpSpPr>
          <p:nvPr/>
        </p:nvGrpSpPr>
        <p:grpSpPr bwMode="auto">
          <a:xfrm>
            <a:off x="2438400" y="3048000"/>
            <a:ext cx="2743200" cy="457200"/>
            <a:chOff x="1536" y="1920"/>
            <a:chExt cx="1728" cy="288"/>
          </a:xfrm>
        </p:grpSpPr>
        <p:sp>
          <p:nvSpPr>
            <p:cNvPr id="27667" name="Oval 12"/>
            <p:cNvSpPr>
              <a:spLocks noChangeArrowheads="1"/>
            </p:cNvSpPr>
            <p:nvPr/>
          </p:nvSpPr>
          <p:spPr bwMode="auto">
            <a:xfrm>
              <a:off x="1536" y="192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27668" name="Oval 13"/>
            <p:cNvSpPr>
              <a:spLocks noChangeArrowheads="1"/>
            </p:cNvSpPr>
            <p:nvPr/>
          </p:nvSpPr>
          <p:spPr bwMode="auto">
            <a:xfrm>
              <a:off x="2784" y="192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27658" name="Text Box 18"/>
          <p:cNvSpPr txBox="1">
            <a:spLocks noChangeArrowheads="1"/>
          </p:cNvSpPr>
          <p:nvPr/>
        </p:nvSpPr>
        <p:spPr bwMode="auto">
          <a:xfrm>
            <a:off x="669925" y="5500688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Start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124200" y="2743200"/>
            <a:ext cx="1371600" cy="381000"/>
            <a:chOff x="1968" y="1728"/>
            <a:chExt cx="864" cy="240"/>
          </a:xfrm>
        </p:grpSpPr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1968" y="19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6" name="Text Box 19"/>
            <p:cNvSpPr txBox="1">
              <a:spLocks noChangeArrowheads="1"/>
            </p:cNvSpPr>
            <p:nvPr/>
          </p:nvSpPr>
          <p:spPr bwMode="auto">
            <a:xfrm>
              <a:off x="2208" y="1728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200400" y="3276600"/>
            <a:ext cx="1219200" cy="336550"/>
            <a:chOff x="2016" y="2103"/>
            <a:chExt cx="768" cy="212"/>
          </a:xfrm>
        </p:grpSpPr>
        <p:sp>
          <p:nvSpPr>
            <p:cNvPr id="27663" name="Line 21"/>
            <p:cNvSpPr>
              <a:spLocks noChangeShapeType="1"/>
            </p:cNvSpPr>
            <p:nvPr/>
          </p:nvSpPr>
          <p:spPr bwMode="auto">
            <a:xfrm flipH="1">
              <a:off x="2016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4" name="Text Box 22"/>
            <p:cNvSpPr txBox="1">
              <a:spLocks noChangeArrowheads="1"/>
            </p:cNvSpPr>
            <p:nvPr/>
          </p:nvSpPr>
          <p:spPr bwMode="auto">
            <a:xfrm>
              <a:off x="2246" y="2103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M</a:t>
              </a:r>
            </a:p>
          </p:txBody>
        </p:sp>
      </p:grpSp>
      <p:sp>
        <p:nvSpPr>
          <p:cNvPr id="27661" name="Text Box 24"/>
          <p:cNvSpPr txBox="1">
            <a:spLocks noChangeArrowheads="1"/>
          </p:cNvSpPr>
          <p:nvPr/>
        </p:nvSpPr>
        <p:spPr bwMode="auto">
          <a:xfrm>
            <a:off x="4419600" y="4267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L</a:t>
            </a:r>
            <a:endParaRPr lang="en-US" altLang="zh-TW" sz="1600"/>
          </a:p>
        </p:txBody>
      </p:sp>
      <p:graphicFrame>
        <p:nvGraphicFramePr>
          <p:cNvPr id="27662" name="Object 25"/>
          <p:cNvGraphicFramePr>
            <a:graphicFrameLocks noChangeAspect="1"/>
          </p:cNvGraphicFramePr>
          <p:nvPr/>
        </p:nvGraphicFramePr>
        <p:xfrm>
          <a:off x="6705600" y="4191000"/>
          <a:ext cx="1930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方程式" r:id="rId6" imgW="1307532" imgH="431613" progId="Equation.3">
                  <p:embed/>
                </p:oleObj>
              </mc:Choice>
              <mc:Fallback>
                <p:oleObj name="方程式" r:id="rId6" imgW="1307532" imgH="4316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91000"/>
                        <a:ext cx="1930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control unit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sending out command for counting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8699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8700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4038600" y="42957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  <a:endParaRPr lang="en-US" altLang="zh-TW" sz="1600"/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3946525" y="534828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hlink"/>
                </a:solidFill>
              </a:rPr>
              <a:t>M</a:t>
            </a:r>
            <a:endParaRPr lang="en-US" altLang="zh-TW" sz="1600"/>
          </a:p>
        </p:txBody>
      </p:sp>
      <p:graphicFrame>
        <p:nvGraphicFramePr>
          <p:cNvPr id="28680" name="Object 10"/>
          <p:cNvGraphicFramePr>
            <a:graphicFrameLocks noChangeAspect="1"/>
          </p:cNvGraphicFramePr>
          <p:nvPr/>
        </p:nvGraphicFramePr>
        <p:xfrm>
          <a:off x="6705600" y="5105400"/>
          <a:ext cx="205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方程式" r:id="rId4" imgW="1346200" imgH="203200" progId="Equation.3">
                  <p:embed/>
                </p:oleObj>
              </mc:Choice>
              <mc:Fallback>
                <p:oleObj name="方程式" r:id="rId4" imgW="13462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05400"/>
                        <a:ext cx="2057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15"/>
          <p:cNvSpPr txBox="1">
            <a:spLocks noChangeArrowheads="1"/>
          </p:cNvSpPr>
          <p:nvPr/>
        </p:nvSpPr>
        <p:spPr bwMode="auto">
          <a:xfrm>
            <a:off x="669925" y="5500688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Start</a:t>
            </a:r>
          </a:p>
        </p:txBody>
      </p:sp>
      <p:grpSp>
        <p:nvGrpSpPr>
          <p:cNvPr id="28682" name="Group 22"/>
          <p:cNvGrpSpPr>
            <a:grpSpLocks/>
          </p:cNvGrpSpPr>
          <p:nvPr/>
        </p:nvGrpSpPr>
        <p:grpSpPr bwMode="auto">
          <a:xfrm>
            <a:off x="2514600" y="2971800"/>
            <a:ext cx="2743200" cy="869950"/>
            <a:chOff x="1536" y="1728"/>
            <a:chExt cx="1728" cy="548"/>
          </a:xfrm>
        </p:grpSpPr>
        <p:grpSp>
          <p:nvGrpSpPr>
            <p:cNvPr id="28690" name="Group 12"/>
            <p:cNvGrpSpPr>
              <a:grpSpLocks/>
            </p:cNvGrpSpPr>
            <p:nvPr/>
          </p:nvGrpSpPr>
          <p:grpSpPr bwMode="auto">
            <a:xfrm>
              <a:off x="1536" y="1920"/>
              <a:ext cx="1728" cy="288"/>
              <a:chOff x="1536" y="1920"/>
              <a:chExt cx="1728" cy="288"/>
            </a:xfrm>
          </p:grpSpPr>
          <p:sp>
            <p:nvSpPr>
              <p:cNvPr id="28697" name="Oval 1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28698" name="Oval 14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</a:t>
                </a:r>
              </a:p>
            </p:txBody>
          </p:sp>
        </p:grpSp>
        <p:grpSp>
          <p:nvGrpSpPr>
            <p:cNvPr id="28691" name="Group 16"/>
            <p:cNvGrpSpPr>
              <a:grpSpLocks/>
            </p:cNvGrpSpPr>
            <p:nvPr/>
          </p:nvGrpSpPr>
          <p:grpSpPr bwMode="auto">
            <a:xfrm>
              <a:off x="1968" y="1728"/>
              <a:ext cx="864" cy="240"/>
              <a:chOff x="1968" y="1728"/>
              <a:chExt cx="864" cy="240"/>
            </a:xfrm>
          </p:grpSpPr>
          <p:sp>
            <p:nvSpPr>
              <p:cNvPr id="28695" name="Line 17"/>
              <p:cNvSpPr>
                <a:spLocks noChangeShapeType="1"/>
              </p:cNvSpPr>
              <p:nvPr/>
            </p:nvSpPr>
            <p:spPr bwMode="auto">
              <a:xfrm>
                <a:off x="1968" y="196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6" name="Text Box 18"/>
              <p:cNvSpPr txBox="1">
                <a:spLocks noChangeArrowheads="1"/>
              </p:cNvSpPr>
              <p:nvPr/>
            </p:nvSpPr>
            <p:spPr bwMode="auto">
              <a:xfrm>
                <a:off x="2208" y="1728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</p:grpSp>
        <p:grpSp>
          <p:nvGrpSpPr>
            <p:cNvPr id="28692" name="Group 19"/>
            <p:cNvGrpSpPr>
              <a:grpSpLocks/>
            </p:cNvGrpSpPr>
            <p:nvPr/>
          </p:nvGrpSpPr>
          <p:grpSpPr bwMode="auto">
            <a:xfrm>
              <a:off x="2016" y="2064"/>
              <a:ext cx="768" cy="212"/>
              <a:chOff x="2016" y="2103"/>
              <a:chExt cx="768" cy="212"/>
            </a:xfrm>
          </p:grpSpPr>
          <p:sp>
            <p:nvSpPr>
              <p:cNvPr id="28693" name="Line 20"/>
              <p:cNvSpPr>
                <a:spLocks noChangeShapeType="1"/>
              </p:cNvSpPr>
              <p:nvPr/>
            </p:nvSpPr>
            <p:spPr bwMode="auto">
              <a:xfrm flipH="1">
                <a:off x="2016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4" name="Text Box 21"/>
              <p:cNvSpPr txBox="1">
                <a:spLocks noChangeArrowheads="1"/>
              </p:cNvSpPr>
              <p:nvPr/>
            </p:nvSpPr>
            <p:spPr bwMode="auto">
              <a:xfrm>
                <a:off x="2246" y="2103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M</a:t>
                </a:r>
              </a:p>
            </p:txBody>
          </p:sp>
        </p:grpSp>
      </p:grpSp>
      <p:sp>
        <p:nvSpPr>
          <p:cNvPr id="52247" name="AutoShape 23"/>
          <p:cNvSpPr>
            <a:spLocks noChangeArrowheads="1"/>
          </p:cNvSpPr>
          <p:nvPr/>
        </p:nvSpPr>
        <p:spPr bwMode="auto">
          <a:xfrm>
            <a:off x="1447800" y="3124200"/>
            <a:ext cx="838200" cy="685800"/>
          </a:xfrm>
          <a:prstGeom prst="wedgeRoundRectCallout">
            <a:avLst>
              <a:gd name="adj1" fmla="val 92616"/>
              <a:gd name="adj2" fmla="val 23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L=0</a:t>
            </a:r>
          </a:p>
        </p:txBody>
      </p:sp>
      <p:sp>
        <p:nvSpPr>
          <p:cNvPr id="52248" name="AutoShape 24"/>
          <p:cNvSpPr>
            <a:spLocks noChangeArrowheads="1"/>
          </p:cNvSpPr>
          <p:nvPr/>
        </p:nvSpPr>
        <p:spPr bwMode="auto">
          <a:xfrm>
            <a:off x="5638800" y="3124200"/>
            <a:ext cx="838200" cy="609600"/>
          </a:xfrm>
          <a:prstGeom prst="wedgeRoundRectCallout">
            <a:avLst>
              <a:gd name="adj1" fmla="val -96593"/>
              <a:gd name="adj2" fmla="val 494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L=0</a:t>
            </a:r>
          </a:p>
        </p:txBody>
      </p:sp>
      <p:sp>
        <p:nvSpPr>
          <p:cNvPr id="52249" name="AutoShape 25"/>
          <p:cNvSpPr>
            <a:spLocks noChangeArrowheads="1"/>
          </p:cNvSpPr>
          <p:nvPr/>
        </p:nvSpPr>
        <p:spPr bwMode="auto">
          <a:xfrm>
            <a:off x="2590800" y="2438400"/>
            <a:ext cx="838200" cy="609600"/>
          </a:xfrm>
          <a:prstGeom prst="wedgeRoundRectCallout">
            <a:avLst>
              <a:gd name="adj1" fmla="val 101134"/>
              <a:gd name="adj2" fmla="val 4713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L=1</a:t>
            </a:r>
          </a:p>
        </p:txBody>
      </p:sp>
      <p:sp>
        <p:nvSpPr>
          <p:cNvPr id="52250" name="AutoShape 26"/>
          <p:cNvSpPr>
            <a:spLocks noChangeArrowheads="1"/>
          </p:cNvSpPr>
          <p:nvPr/>
        </p:nvSpPr>
        <p:spPr bwMode="auto">
          <a:xfrm>
            <a:off x="2667000" y="3886200"/>
            <a:ext cx="838200" cy="609600"/>
          </a:xfrm>
          <a:prstGeom prst="wedgeRoundRectCallout">
            <a:avLst>
              <a:gd name="adj1" fmla="val 82384"/>
              <a:gd name="adj2" fmla="val -497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L=0</a:t>
            </a:r>
            <a:endParaRPr lang="en-US" altLang="zh-TW" sz="1600"/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6324600" y="304800"/>
            <a:ext cx="1649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hlink"/>
                </a:solidFill>
              </a:rPr>
              <a:t>(FINAL)</a:t>
            </a:r>
          </a:p>
        </p:txBody>
      </p:sp>
      <p:sp>
        <p:nvSpPr>
          <p:cNvPr id="28688" name="Text Box 28"/>
          <p:cNvSpPr txBox="1">
            <a:spLocks noChangeArrowheads="1"/>
          </p:cNvSpPr>
          <p:nvPr/>
        </p:nvSpPr>
        <p:spPr bwMode="auto">
          <a:xfrm>
            <a:off x="4419600" y="4267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L</a:t>
            </a:r>
            <a:endParaRPr lang="en-US" altLang="zh-TW" sz="1600"/>
          </a:p>
        </p:txBody>
      </p:sp>
      <p:graphicFrame>
        <p:nvGraphicFramePr>
          <p:cNvPr id="28689" name="Object 29"/>
          <p:cNvGraphicFramePr>
            <a:graphicFrameLocks noChangeAspect="1"/>
          </p:cNvGraphicFramePr>
          <p:nvPr/>
        </p:nvGraphicFramePr>
        <p:xfrm>
          <a:off x="6705600" y="4191000"/>
          <a:ext cx="1930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方程式" r:id="rId6" imgW="1307532" imgH="431613" progId="Equation.3">
                  <p:embed/>
                </p:oleObj>
              </mc:Choice>
              <mc:Fallback>
                <p:oleObj name="方程式" r:id="rId6" imgW="1307532" imgH="43161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91000"/>
                        <a:ext cx="1930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7" grpId="0" animBg="1"/>
      <p:bldP spid="52248" grpId="0" animBg="1"/>
      <p:bldP spid="52249" grpId="0" animBg="1"/>
      <p:bldP spid="52250" grpId="0" animBg="1"/>
      <p:bldP spid="522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3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from behavior spec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circuit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sending out command for counting</a:t>
            </a:r>
          </a:p>
        </p:txBody>
      </p:sp>
      <p:graphicFrame>
        <p:nvGraphicFramePr>
          <p:cNvPr id="30724" name="Object 10"/>
          <p:cNvGraphicFramePr>
            <a:graphicFrameLocks noChangeAspect="1"/>
          </p:cNvGraphicFramePr>
          <p:nvPr/>
        </p:nvGraphicFramePr>
        <p:xfrm>
          <a:off x="6781800" y="3657600"/>
          <a:ext cx="205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方程式" r:id="rId3" imgW="1346200" imgH="203200" progId="Equation.3">
                  <p:embed/>
                </p:oleObj>
              </mc:Choice>
              <mc:Fallback>
                <p:oleObj name="方程式" r:id="rId3" imgW="13462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657600"/>
                        <a:ext cx="2057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39878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6" name="Object 35"/>
          <p:cNvGraphicFramePr>
            <a:graphicFrameLocks noChangeAspect="1"/>
          </p:cNvGraphicFramePr>
          <p:nvPr/>
        </p:nvGraphicFramePr>
        <p:xfrm>
          <a:off x="6781800" y="2895600"/>
          <a:ext cx="1930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方程式" r:id="rId6" imgW="1307532" imgH="431613" progId="Equation.3">
                  <p:embed/>
                </p:oleObj>
              </mc:Choice>
              <mc:Fallback>
                <p:oleObj name="方程式" r:id="rId6" imgW="1307532" imgH="431613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895600"/>
                        <a:ext cx="1930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7" name="Group 37"/>
          <p:cNvGrpSpPr>
            <a:grpSpLocks/>
          </p:cNvGrpSpPr>
          <p:nvPr/>
        </p:nvGrpSpPr>
        <p:grpSpPr bwMode="auto">
          <a:xfrm>
            <a:off x="1295400" y="4495800"/>
            <a:ext cx="7391400" cy="2362200"/>
            <a:chOff x="768" y="2832"/>
            <a:chExt cx="4656" cy="1488"/>
          </a:xfrm>
        </p:grpSpPr>
        <p:pic>
          <p:nvPicPr>
            <p:cNvPr id="3072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844"/>
              <a:ext cx="4656" cy="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729" name="Group 5"/>
            <p:cNvGrpSpPr>
              <a:grpSpLocks/>
            </p:cNvGrpSpPr>
            <p:nvPr/>
          </p:nvGrpSpPr>
          <p:grpSpPr bwMode="auto">
            <a:xfrm>
              <a:off x="3648" y="3660"/>
              <a:ext cx="720" cy="240"/>
              <a:chOff x="336" y="2640"/>
              <a:chExt cx="720" cy="240"/>
            </a:xfrm>
          </p:grpSpPr>
          <p:sp>
            <p:nvSpPr>
              <p:cNvPr id="30734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30735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2976" y="286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K</a:t>
              </a:r>
              <a:endParaRPr lang="en-US" altLang="zh-TW" sz="1600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2918" y="3525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hlink"/>
                  </a:solidFill>
                </a:rPr>
                <a:t>M</a:t>
              </a:r>
              <a:endParaRPr lang="en-US" altLang="zh-TW" sz="1600"/>
            </a:p>
          </p:txBody>
        </p:sp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854" y="3621"/>
              <a:ext cx="4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Start</a:t>
              </a:r>
            </a:p>
          </p:txBody>
        </p:sp>
        <p:sp>
          <p:nvSpPr>
            <p:cNvPr id="30733" name="Text Box 36"/>
            <p:cNvSpPr txBox="1">
              <a:spLocks noChangeArrowheads="1"/>
            </p:cNvSpPr>
            <p:nvPr/>
          </p:nvSpPr>
          <p:spPr bwMode="auto">
            <a:xfrm>
              <a:off x="3264" y="283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L</a:t>
              </a:r>
              <a:endParaRPr lang="en-US" altLang="zh-TW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from behavior spec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control unit: realizing a state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standard method from </a:t>
            </a:r>
            <a:r>
              <a:rPr lang="en-US" altLang="zh-TW" sz="2400" dirty="0" smtClean="0">
                <a:solidFill>
                  <a:schemeClr val="hlink"/>
                </a:solidFill>
              </a:rPr>
              <a:t>Chap. </a:t>
            </a:r>
            <a:r>
              <a:rPr lang="en-US" altLang="zh-TW" sz="2400" dirty="0" smtClean="0">
                <a:solidFill>
                  <a:schemeClr val="hlink"/>
                </a:solidFill>
              </a:rPr>
              <a:t>4</a:t>
            </a:r>
            <a:endParaRPr lang="en-US" altLang="zh-TW" sz="24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hlink"/>
                </a:solidFill>
              </a:rPr>
              <a:t>complete by your self!</a:t>
            </a:r>
          </a:p>
        </p:txBody>
      </p:sp>
      <p:sp>
        <p:nvSpPr>
          <p:cNvPr id="31748" name="AutoShape 49"/>
          <p:cNvSpPr>
            <a:spLocks noChangeArrowheads="1"/>
          </p:cNvSpPr>
          <p:nvPr/>
        </p:nvSpPr>
        <p:spPr bwMode="auto">
          <a:xfrm flipV="1">
            <a:off x="3276600" y="5334000"/>
            <a:ext cx="685800" cy="685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1749" name="Group 50"/>
          <p:cNvGrpSpPr>
            <a:grpSpLocks/>
          </p:cNvGrpSpPr>
          <p:nvPr/>
        </p:nvGrpSpPr>
        <p:grpSpPr bwMode="auto">
          <a:xfrm>
            <a:off x="1295400" y="3886200"/>
            <a:ext cx="2743200" cy="869950"/>
            <a:chOff x="1536" y="1728"/>
            <a:chExt cx="1728" cy="548"/>
          </a:xfrm>
        </p:grpSpPr>
        <p:grpSp>
          <p:nvGrpSpPr>
            <p:cNvPr id="31773" name="Group 51"/>
            <p:cNvGrpSpPr>
              <a:grpSpLocks/>
            </p:cNvGrpSpPr>
            <p:nvPr/>
          </p:nvGrpSpPr>
          <p:grpSpPr bwMode="auto">
            <a:xfrm>
              <a:off x="1536" y="1920"/>
              <a:ext cx="1728" cy="288"/>
              <a:chOff x="1536" y="1920"/>
              <a:chExt cx="1728" cy="288"/>
            </a:xfrm>
          </p:grpSpPr>
          <p:sp>
            <p:nvSpPr>
              <p:cNvPr id="31780" name="Oval 52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31781" name="Oval 53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</a:t>
                </a:r>
              </a:p>
            </p:txBody>
          </p:sp>
        </p:grpSp>
        <p:grpSp>
          <p:nvGrpSpPr>
            <p:cNvPr id="31774" name="Group 54"/>
            <p:cNvGrpSpPr>
              <a:grpSpLocks/>
            </p:cNvGrpSpPr>
            <p:nvPr/>
          </p:nvGrpSpPr>
          <p:grpSpPr bwMode="auto">
            <a:xfrm>
              <a:off x="1968" y="1728"/>
              <a:ext cx="864" cy="240"/>
              <a:chOff x="1968" y="1728"/>
              <a:chExt cx="864" cy="240"/>
            </a:xfrm>
          </p:grpSpPr>
          <p:sp>
            <p:nvSpPr>
              <p:cNvPr id="31778" name="Line 55"/>
              <p:cNvSpPr>
                <a:spLocks noChangeShapeType="1"/>
              </p:cNvSpPr>
              <p:nvPr/>
            </p:nvSpPr>
            <p:spPr bwMode="auto">
              <a:xfrm>
                <a:off x="1968" y="196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9" name="Text Box 56"/>
              <p:cNvSpPr txBox="1">
                <a:spLocks noChangeArrowheads="1"/>
              </p:cNvSpPr>
              <p:nvPr/>
            </p:nvSpPr>
            <p:spPr bwMode="auto">
              <a:xfrm>
                <a:off x="2208" y="1728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</p:grpSp>
        <p:grpSp>
          <p:nvGrpSpPr>
            <p:cNvPr id="31775" name="Group 57"/>
            <p:cNvGrpSpPr>
              <a:grpSpLocks/>
            </p:cNvGrpSpPr>
            <p:nvPr/>
          </p:nvGrpSpPr>
          <p:grpSpPr bwMode="auto">
            <a:xfrm>
              <a:off x="2016" y="2064"/>
              <a:ext cx="768" cy="212"/>
              <a:chOff x="2016" y="2103"/>
              <a:chExt cx="768" cy="212"/>
            </a:xfrm>
          </p:grpSpPr>
          <p:sp>
            <p:nvSpPr>
              <p:cNvPr id="31776" name="Line 58"/>
              <p:cNvSpPr>
                <a:spLocks noChangeShapeType="1"/>
              </p:cNvSpPr>
              <p:nvPr/>
            </p:nvSpPr>
            <p:spPr bwMode="auto">
              <a:xfrm flipH="1">
                <a:off x="2016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7" name="Text Box 59"/>
              <p:cNvSpPr txBox="1">
                <a:spLocks noChangeArrowheads="1"/>
              </p:cNvSpPr>
              <p:nvPr/>
            </p:nvSpPr>
            <p:spPr bwMode="auto">
              <a:xfrm>
                <a:off x="2246" y="2103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M</a:t>
                </a:r>
                <a:endParaRPr lang="en-US" altLang="zh-TW" sz="1600"/>
              </a:p>
            </p:txBody>
          </p:sp>
        </p:grpSp>
      </p:grpSp>
      <p:sp>
        <p:nvSpPr>
          <p:cNvPr id="31750" name="AutoShape 60"/>
          <p:cNvSpPr>
            <a:spLocks noChangeArrowheads="1"/>
          </p:cNvSpPr>
          <p:nvPr/>
        </p:nvSpPr>
        <p:spPr bwMode="auto">
          <a:xfrm>
            <a:off x="228600" y="4038600"/>
            <a:ext cx="838200" cy="685800"/>
          </a:xfrm>
          <a:prstGeom prst="wedgeRoundRectCallout">
            <a:avLst>
              <a:gd name="adj1" fmla="val 92616"/>
              <a:gd name="adj2" fmla="val 23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L=0</a:t>
            </a:r>
            <a:endParaRPr lang="en-US" altLang="zh-TW" sz="1600"/>
          </a:p>
        </p:txBody>
      </p:sp>
      <p:sp>
        <p:nvSpPr>
          <p:cNvPr id="31751" name="AutoShape 61"/>
          <p:cNvSpPr>
            <a:spLocks noChangeArrowheads="1"/>
          </p:cNvSpPr>
          <p:nvPr/>
        </p:nvSpPr>
        <p:spPr bwMode="auto">
          <a:xfrm>
            <a:off x="4419600" y="4038600"/>
            <a:ext cx="838200" cy="609600"/>
          </a:xfrm>
          <a:prstGeom prst="wedgeRoundRectCallout">
            <a:avLst>
              <a:gd name="adj1" fmla="val -96593"/>
              <a:gd name="adj2" fmla="val 494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L=0</a:t>
            </a:r>
            <a:endParaRPr lang="en-US" altLang="zh-TW" sz="1600"/>
          </a:p>
        </p:txBody>
      </p:sp>
      <p:sp>
        <p:nvSpPr>
          <p:cNvPr id="31752" name="AutoShape 62"/>
          <p:cNvSpPr>
            <a:spLocks noChangeArrowheads="1"/>
          </p:cNvSpPr>
          <p:nvPr/>
        </p:nvSpPr>
        <p:spPr bwMode="auto">
          <a:xfrm>
            <a:off x="1371600" y="3352800"/>
            <a:ext cx="838200" cy="609600"/>
          </a:xfrm>
          <a:prstGeom prst="wedgeRoundRectCallout">
            <a:avLst>
              <a:gd name="adj1" fmla="val 101134"/>
              <a:gd name="adj2" fmla="val 4713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L=1</a:t>
            </a:r>
            <a:endParaRPr lang="en-US" altLang="zh-TW" sz="1600"/>
          </a:p>
        </p:txBody>
      </p:sp>
      <p:sp>
        <p:nvSpPr>
          <p:cNvPr id="31753" name="AutoShape 63"/>
          <p:cNvSpPr>
            <a:spLocks noChangeArrowheads="1"/>
          </p:cNvSpPr>
          <p:nvPr/>
        </p:nvSpPr>
        <p:spPr bwMode="auto">
          <a:xfrm>
            <a:off x="1447800" y="4800600"/>
            <a:ext cx="838200" cy="609600"/>
          </a:xfrm>
          <a:prstGeom prst="wedgeRoundRectCallout">
            <a:avLst>
              <a:gd name="adj1" fmla="val 82384"/>
              <a:gd name="adj2" fmla="val -497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L=0</a:t>
            </a:r>
            <a:endParaRPr lang="en-US" altLang="zh-TW" sz="1600"/>
          </a:p>
        </p:txBody>
      </p:sp>
      <p:grpSp>
        <p:nvGrpSpPr>
          <p:cNvPr id="31754" name="Group 66"/>
          <p:cNvGrpSpPr>
            <a:grpSpLocks/>
          </p:cNvGrpSpPr>
          <p:nvPr/>
        </p:nvGrpSpPr>
        <p:grpSpPr bwMode="auto">
          <a:xfrm>
            <a:off x="5105400" y="4495800"/>
            <a:ext cx="3683000" cy="1981200"/>
            <a:chOff x="3216" y="2832"/>
            <a:chExt cx="2320" cy="1248"/>
          </a:xfrm>
        </p:grpSpPr>
        <p:grpSp>
          <p:nvGrpSpPr>
            <p:cNvPr id="31755" name="Group 22"/>
            <p:cNvGrpSpPr>
              <a:grpSpLocks/>
            </p:cNvGrpSpPr>
            <p:nvPr/>
          </p:nvGrpSpPr>
          <p:grpSpPr bwMode="auto">
            <a:xfrm>
              <a:off x="4532" y="3013"/>
              <a:ext cx="771" cy="454"/>
              <a:chOff x="4332" y="2160"/>
              <a:chExt cx="771" cy="454"/>
            </a:xfrm>
          </p:grpSpPr>
          <p:sp>
            <p:nvSpPr>
              <p:cNvPr id="31768" name="Rectangle 23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769" name="Text Box 24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D</a:t>
                </a:r>
              </a:p>
            </p:txBody>
          </p:sp>
          <p:sp>
            <p:nvSpPr>
              <p:cNvPr id="31770" name="AutoShape 25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771" name="Line 26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2" name="Line 27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56" name="AutoShape 34"/>
            <p:cNvSpPr>
              <a:spLocks noChangeArrowheads="1"/>
            </p:cNvSpPr>
            <p:nvPr/>
          </p:nvSpPr>
          <p:spPr bwMode="auto">
            <a:xfrm>
              <a:off x="3744" y="2880"/>
              <a:ext cx="771" cy="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31757" name="Line 35"/>
            <p:cNvSpPr>
              <a:spLocks noChangeShapeType="1"/>
            </p:cNvSpPr>
            <p:nvPr/>
          </p:nvSpPr>
          <p:spPr bwMode="auto">
            <a:xfrm>
              <a:off x="3489" y="328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8" name="Line 37"/>
            <p:cNvSpPr>
              <a:spLocks noChangeShapeType="1"/>
            </p:cNvSpPr>
            <p:nvPr/>
          </p:nvSpPr>
          <p:spPr bwMode="auto">
            <a:xfrm>
              <a:off x="3552" y="3552"/>
              <a:ext cx="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9" name="Line 38"/>
            <p:cNvSpPr>
              <a:spLocks noChangeShapeType="1"/>
            </p:cNvSpPr>
            <p:nvPr/>
          </p:nvSpPr>
          <p:spPr bwMode="auto">
            <a:xfrm>
              <a:off x="4512" y="369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1760" name="AutoShape 39"/>
            <p:cNvCxnSpPr>
              <a:cxnSpLocks noChangeShapeType="1"/>
              <a:stCxn id="31771" idx="1"/>
              <a:endCxn id="31757" idx="0"/>
            </p:cNvCxnSpPr>
            <p:nvPr/>
          </p:nvCxnSpPr>
          <p:spPr bwMode="auto">
            <a:xfrm rot="5400000">
              <a:off x="4305" y="2288"/>
              <a:ext cx="181" cy="1814"/>
            </a:xfrm>
            <a:prstGeom prst="bentConnector3">
              <a:avLst>
                <a:gd name="adj1" fmla="val -2270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3216" y="3408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31762" name="Text Box 42"/>
            <p:cNvSpPr txBox="1">
              <a:spLocks noChangeArrowheads="1"/>
            </p:cNvSpPr>
            <p:nvPr/>
          </p:nvSpPr>
          <p:spPr bwMode="auto">
            <a:xfrm>
              <a:off x="5328" y="360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</a:t>
              </a:r>
            </a:p>
          </p:txBody>
        </p:sp>
        <p:sp>
          <p:nvSpPr>
            <p:cNvPr id="31763" name="Text Box 43"/>
            <p:cNvSpPr txBox="1">
              <a:spLocks noChangeArrowheads="1"/>
            </p:cNvSpPr>
            <p:nvPr/>
          </p:nvSpPr>
          <p:spPr bwMode="auto">
            <a:xfrm>
              <a:off x="5076" y="283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31764" name="Line 46"/>
            <p:cNvSpPr>
              <a:spLocks noChangeShapeType="1"/>
            </p:cNvSpPr>
            <p:nvPr/>
          </p:nvSpPr>
          <p:spPr bwMode="auto">
            <a:xfrm>
              <a:off x="3552" y="3792"/>
              <a:ext cx="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5" name="Text Box 47"/>
            <p:cNvSpPr txBox="1">
              <a:spLocks noChangeArrowheads="1"/>
            </p:cNvSpPr>
            <p:nvPr/>
          </p:nvSpPr>
          <p:spPr bwMode="auto">
            <a:xfrm>
              <a:off x="3312" y="369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</a:t>
              </a:r>
            </a:p>
          </p:txBody>
        </p:sp>
        <p:sp>
          <p:nvSpPr>
            <p:cNvPr id="31766" name="Line 64"/>
            <p:cNvSpPr>
              <a:spLocks noChangeShapeType="1"/>
            </p:cNvSpPr>
            <p:nvPr/>
          </p:nvSpPr>
          <p:spPr bwMode="auto">
            <a:xfrm>
              <a:off x="4512" y="388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7" name="Text Box 65"/>
            <p:cNvSpPr txBox="1">
              <a:spLocks noChangeArrowheads="1"/>
            </p:cNvSpPr>
            <p:nvPr/>
          </p:nvSpPr>
          <p:spPr bwMode="auto">
            <a:xfrm>
              <a:off x="5318" y="3783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register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563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 </a:t>
            </a:r>
            <a:r>
              <a:rPr lang="en-US" altLang="zh-TW" sz="2000" smtClean="0">
                <a:solidFill>
                  <a:schemeClr val="hlink"/>
                </a:solidFill>
              </a:rPr>
              <a:t>variable</a:t>
            </a:r>
            <a:r>
              <a:rPr lang="en-US" altLang="zh-TW" sz="2000" smtClean="0"/>
              <a:t> in a chip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an n-bit storage device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triggered by clock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 flip-flop is an 1-bit register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may with various control signals (load, shift, counting, etc.)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762000" y="3886200"/>
            <a:ext cx="2524125" cy="2774950"/>
            <a:chOff x="432" y="2160"/>
            <a:chExt cx="1590" cy="1748"/>
          </a:xfrm>
        </p:grpSpPr>
        <p:grpSp>
          <p:nvGrpSpPr>
            <p:cNvPr id="5137" name="Group 5"/>
            <p:cNvGrpSpPr>
              <a:grpSpLocks/>
            </p:cNvGrpSpPr>
            <p:nvPr/>
          </p:nvGrpSpPr>
          <p:grpSpPr bwMode="auto">
            <a:xfrm>
              <a:off x="432" y="2160"/>
              <a:ext cx="1590" cy="1296"/>
              <a:chOff x="480" y="1776"/>
              <a:chExt cx="1590" cy="1296"/>
            </a:xfrm>
          </p:grpSpPr>
          <p:sp>
            <p:nvSpPr>
              <p:cNvPr id="5140" name="Rectangle 6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33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1" name="AutoShape 7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2" name="Line 8"/>
              <p:cNvSpPr>
                <a:spLocks noChangeShapeType="1"/>
              </p:cNvSpPr>
              <p:nvPr/>
            </p:nvSpPr>
            <p:spPr bwMode="auto">
              <a:xfrm>
                <a:off x="672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Line 9"/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Line 10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Line 11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Text Box 12"/>
              <p:cNvSpPr txBox="1">
                <a:spLocks noChangeArrowheads="1"/>
              </p:cNvSpPr>
              <p:nvPr/>
            </p:nvSpPr>
            <p:spPr bwMode="auto">
              <a:xfrm>
                <a:off x="710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5147" name="Text Box 13"/>
              <p:cNvSpPr txBox="1">
                <a:spLocks noChangeArrowheads="1"/>
              </p:cNvSpPr>
              <p:nvPr/>
            </p:nvSpPr>
            <p:spPr bwMode="auto">
              <a:xfrm>
                <a:off x="1478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5148" name="Text Box 14"/>
              <p:cNvSpPr txBox="1">
                <a:spLocks noChangeArrowheads="1"/>
              </p:cNvSpPr>
              <p:nvPr/>
            </p:nvSpPr>
            <p:spPr bwMode="auto">
              <a:xfrm>
                <a:off x="480" y="230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5149" name="Text Box 15"/>
              <p:cNvSpPr txBox="1">
                <a:spLocks noChangeArrowheads="1"/>
              </p:cNvSpPr>
              <p:nvPr/>
            </p:nvSpPr>
            <p:spPr bwMode="auto">
              <a:xfrm>
                <a:off x="1862" y="229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5138" name="Line 16"/>
            <p:cNvSpPr>
              <a:spLocks noChangeShapeType="1"/>
            </p:cNvSpPr>
            <p:nvPr/>
          </p:nvSpPr>
          <p:spPr bwMode="auto">
            <a:xfrm>
              <a:off x="1248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9" name="Text Box 17"/>
            <p:cNvSpPr txBox="1">
              <a:spLocks noChangeArrowheads="1"/>
            </p:cNvSpPr>
            <p:nvPr/>
          </p:nvSpPr>
          <p:spPr bwMode="auto">
            <a:xfrm>
              <a:off x="1104" y="369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5125" name="Group 18"/>
          <p:cNvGrpSpPr>
            <a:grpSpLocks/>
          </p:cNvGrpSpPr>
          <p:nvPr/>
        </p:nvGrpSpPr>
        <p:grpSpPr bwMode="auto">
          <a:xfrm>
            <a:off x="4419600" y="4267200"/>
            <a:ext cx="2728913" cy="1849438"/>
            <a:chOff x="1701" y="1207"/>
            <a:chExt cx="1719" cy="1165"/>
          </a:xfrm>
        </p:grpSpPr>
        <p:sp>
          <p:nvSpPr>
            <p:cNvPr id="5126" name="Rectangle 19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27" name="Text Box 20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5128" name="AutoShape 21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29" name="Text Box 22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5130" name="Line 23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Line 24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2" name="Line 25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3" name="Line 26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4" name="Text Box 27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5135" name="Text Box 28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5136" name="Text Box 29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from behavior spec</a:t>
            </a:r>
          </a:p>
        </p:txBody>
      </p:sp>
      <p:pic>
        <p:nvPicPr>
          <p:cNvPr id="3277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4151313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2" name="Object 23"/>
          <p:cNvGraphicFramePr>
            <a:graphicFrameLocks noChangeAspect="1"/>
          </p:cNvGraphicFramePr>
          <p:nvPr/>
        </p:nvGraphicFramePr>
        <p:xfrm>
          <a:off x="685800" y="3886200"/>
          <a:ext cx="1930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方程式" r:id="rId4" imgW="1307532" imgH="431613" progId="Equation.3">
                  <p:embed/>
                </p:oleObj>
              </mc:Choice>
              <mc:Fallback>
                <p:oleObj name="方程式" r:id="rId4" imgW="1307532" imgH="4316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1930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24"/>
          <p:cNvGraphicFramePr>
            <a:graphicFrameLocks noChangeAspect="1"/>
          </p:cNvGraphicFramePr>
          <p:nvPr/>
        </p:nvGraphicFramePr>
        <p:xfrm>
          <a:off x="533400" y="4800600"/>
          <a:ext cx="205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方程式" r:id="rId6" imgW="1346200" imgH="203200" progId="Equation.3">
                  <p:embed/>
                </p:oleObj>
              </mc:Choice>
              <mc:Fallback>
                <p:oleObj name="方程式" r:id="rId6" imgW="1346200" imgH="203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2057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419600" y="3657600"/>
            <a:ext cx="4175125" cy="2503488"/>
            <a:chOff x="2208" y="2400"/>
            <a:chExt cx="2630" cy="1577"/>
          </a:xfrm>
        </p:grpSpPr>
        <p:sp>
          <p:nvSpPr>
            <p:cNvPr id="32776" name="Rectangle 26"/>
            <p:cNvSpPr>
              <a:spLocks noChangeArrowheads="1"/>
            </p:cNvSpPr>
            <p:nvPr/>
          </p:nvSpPr>
          <p:spPr bwMode="auto">
            <a:xfrm>
              <a:off x="2832" y="2400"/>
              <a:ext cx="590" cy="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2777" name="AutoShape 27"/>
            <p:cNvSpPr>
              <a:spLocks noChangeArrowheads="1"/>
            </p:cNvSpPr>
            <p:nvPr/>
          </p:nvSpPr>
          <p:spPr bwMode="auto">
            <a:xfrm>
              <a:off x="3065" y="341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2778" name="Line 28"/>
            <p:cNvSpPr>
              <a:spLocks noChangeShapeType="1"/>
            </p:cNvSpPr>
            <p:nvPr/>
          </p:nvSpPr>
          <p:spPr bwMode="auto">
            <a:xfrm flipV="1">
              <a:off x="3110" y="355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9" name="Text Box 29"/>
            <p:cNvSpPr txBox="1">
              <a:spLocks noChangeArrowheads="1"/>
            </p:cNvSpPr>
            <p:nvPr/>
          </p:nvSpPr>
          <p:spPr bwMode="auto">
            <a:xfrm>
              <a:off x="2961" y="376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32780" name="Group 30"/>
            <p:cNvGrpSpPr>
              <a:grpSpLocks/>
            </p:cNvGrpSpPr>
            <p:nvPr/>
          </p:nvGrpSpPr>
          <p:grpSpPr bwMode="auto">
            <a:xfrm>
              <a:off x="2520" y="3329"/>
              <a:ext cx="318" cy="285"/>
              <a:chOff x="521" y="1979"/>
              <a:chExt cx="318" cy="285"/>
            </a:xfrm>
          </p:grpSpPr>
          <p:sp>
            <p:nvSpPr>
              <p:cNvPr id="32796" name="Line 31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7" name="Line 32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8" name="Text Box 33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2781" name="Text Box 34"/>
            <p:cNvSpPr txBox="1">
              <a:spLocks noChangeArrowheads="1"/>
            </p:cNvSpPr>
            <p:nvPr/>
          </p:nvSpPr>
          <p:spPr bwMode="auto">
            <a:xfrm>
              <a:off x="2592" y="316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32782" name="Line 35"/>
            <p:cNvSpPr>
              <a:spLocks noChangeShapeType="1"/>
            </p:cNvSpPr>
            <p:nvPr/>
          </p:nvSpPr>
          <p:spPr bwMode="auto">
            <a:xfrm>
              <a:off x="3408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3" name="Line 36"/>
            <p:cNvSpPr>
              <a:spLocks noChangeShapeType="1"/>
            </p:cNvSpPr>
            <p:nvPr/>
          </p:nvSpPr>
          <p:spPr bwMode="auto">
            <a:xfrm>
              <a:off x="3499" y="3312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4" name="Text Box 37"/>
            <p:cNvSpPr txBox="1">
              <a:spLocks noChangeArrowheads="1"/>
            </p:cNvSpPr>
            <p:nvPr/>
          </p:nvSpPr>
          <p:spPr bwMode="auto">
            <a:xfrm>
              <a:off x="3441" y="338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32785" name="Text Box 38"/>
            <p:cNvSpPr txBox="1">
              <a:spLocks noChangeArrowheads="1"/>
            </p:cNvSpPr>
            <p:nvPr/>
          </p:nvSpPr>
          <p:spPr bwMode="auto">
            <a:xfrm>
              <a:off x="345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2786" name="Line 39"/>
            <p:cNvSpPr>
              <a:spLocks noChangeShapeType="1"/>
            </p:cNvSpPr>
            <p:nvPr/>
          </p:nvSpPr>
          <p:spPr bwMode="auto">
            <a:xfrm>
              <a:off x="2352" y="2688"/>
              <a:ext cx="4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Text Box 40"/>
            <p:cNvSpPr txBox="1">
              <a:spLocks noChangeArrowheads="1"/>
            </p:cNvSpPr>
            <p:nvPr/>
          </p:nvSpPr>
          <p:spPr bwMode="auto">
            <a:xfrm>
              <a:off x="2400" y="2448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2788" name="Line 41"/>
            <p:cNvSpPr>
              <a:spLocks noChangeShapeType="1"/>
            </p:cNvSpPr>
            <p:nvPr/>
          </p:nvSpPr>
          <p:spPr bwMode="auto">
            <a:xfrm>
              <a:off x="2448" y="297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Text Box 42"/>
            <p:cNvSpPr txBox="1">
              <a:spLocks noChangeArrowheads="1"/>
            </p:cNvSpPr>
            <p:nvPr/>
          </p:nvSpPr>
          <p:spPr bwMode="auto">
            <a:xfrm>
              <a:off x="2448" y="273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32790" name="Rectangle 43"/>
            <p:cNvSpPr>
              <a:spLocks noChangeArrowheads="1"/>
            </p:cNvSpPr>
            <p:nvPr/>
          </p:nvSpPr>
          <p:spPr bwMode="auto">
            <a:xfrm>
              <a:off x="3888" y="3072"/>
              <a:ext cx="43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Q==9</a:t>
              </a:r>
            </a:p>
          </p:txBody>
        </p:sp>
        <p:sp>
          <p:nvSpPr>
            <p:cNvPr id="32791" name="Line 44"/>
            <p:cNvSpPr>
              <a:spLocks noChangeShapeType="1"/>
            </p:cNvSpPr>
            <p:nvPr/>
          </p:nvSpPr>
          <p:spPr bwMode="auto">
            <a:xfrm>
              <a:off x="4320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2" name="Text Box 45"/>
            <p:cNvSpPr txBox="1">
              <a:spLocks noChangeArrowheads="1"/>
            </p:cNvSpPr>
            <p:nvPr/>
          </p:nvSpPr>
          <p:spPr bwMode="auto">
            <a:xfrm>
              <a:off x="4608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</a:t>
              </a:r>
            </a:p>
          </p:txBody>
        </p:sp>
        <p:sp>
          <p:nvSpPr>
            <p:cNvPr id="32793" name="Text Box 46"/>
            <p:cNvSpPr txBox="1">
              <a:spLocks noChangeArrowheads="1"/>
            </p:cNvSpPr>
            <p:nvPr/>
          </p:nvSpPr>
          <p:spPr bwMode="auto">
            <a:xfrm>
              <a:off x="2304" y="32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2794" name="Text Box 47"/>
            <p:cNvSpPr txBox="1">
              <a:spLocks noChangeArrowheads="1"/>
            </p:cNvSpPr>
            <p:nvPr/>
          </p:nvSpPr>
          <p:spPr bwMode="auto">
            <a:xfrm>
              <a:off x="2256" y="28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K</a:t>
              </a:r>
            </a:p>
          </p:txBody>
        </p:sp>
        <p:sp>
          <p:nvSpPr>
            <p:cNvPr id="32795" name="Text Box 50"/>
            <p:cNvSpPr txBox="1">
              <a:spLocks noChangeArrowheads="1"/>
            </p:cNvSpPr>
            <p:nvPr/>
          </p:nvSpPr>
          <p:spPr bwMode="auto">
            <a:xfrm>
              <a:off x="2208" y="259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L</a:t>
              </a:r>
            </a:p>
          </p:txBody>
        </p:sp>
      </p:grpSp>
      <p:sp>
        <p:nvSpPr>
          <p:cNvPr id="57396" name="AutoShape 52"/>
          <p:cNvSpPr>
            <a:spLocks noChangeArrowheads="1"/>
          </p:cNvSpPr>
          <p:nvPr/>
        </p:nvSpPr>
        <p:spPr bwMode="auto">
          <a:xfrm>
            <a:off x="3352800" y="4495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design</a:t>
            </a:r>
          </a:p>
        </p:txBody>
      </p:sp>
      <p:sp>
        <p:nvSpPr>
          <p:cNvPr id="33795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Verify the timing diagram yourself!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054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685800" y="2819400"/>
            <a:ext cx="3683000" cy="1981200"/>
            <a:chOff x="3216" y="2832"/>
            <a:chExt cx="2320" cy="1248"/>
          </a:xfrm>
        </p:grpSpPr>
        <p:grpSp>
          <p:nvGrpSpPr>
            <p:cNvPr id="33824" name="Group 6"/>
            <p:cNvGrpSpPr>
              <a:grpSpLocks/>
            </p:cNvGrpSpPr>
            <p:nvPr/>
          </p:nvGrpSpPr>
          <p:grpSpPr bwMode="auto">
            <a:xfrm>
              <a:off x="4532" y="3013"/>
              <a:ext cx="771" cy="454"/>
              <a:chOff x="4332" y="2160"/>
              <a:chExt cx="771" cy="454"/>
            </a:xfrm>
          </p:grpSpPr>
          <p:sp>
            <p:nvSpPr>
              <p:cNvPr id="33837" name="Rectangle 7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3838" name="Text Box 8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D</a:t>
                </a:r>
              </a:p>
            </p:txBody>
          </p:sp>
          <p:sp>
            <p:nvSpPr>
              <p:cNvPr id="33839" name="AutoShape 9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3840" name="Line 10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41" name="Line 11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3825" name="AutoShape 12"/>
            <p:cNvSpPr>
              <a:spLocks noChangeArrowheads="1"/>
            </p:cNvSpPr>
            <p:nvPr/>
          </p:nvSpPr>
          <p:spPr bwMode="auto">
            <a:xfrm>
              <a:off x="3744" y="2880"/>
              <a:ext cx="771" cy="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33826" name="Line 13"/>
            <p:cNvSpPr>
              <a:spLocks noChangeShapeType="1"/>
            </p:cNvSpPr>
            <p:nvPr/>
          </p:nvSpPr>
          <p:spPr bwMode="auto">
            <a:xfrm>
              <a:off x="3489" y="328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7" name="Line 14"/>
            <p:cNvSpPr>
              <a:spLocks noChangeShapeType="1"/>
            </p:cNvSpPr>
            <p:nvPr/>
          </p:nvSpPr>
          <p:spPr bwMode="auto">
            <a:xfrm>
              <a:off x="3552" y="3552"/>
              <a:ext cx="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8" name="Line 15"/>
            <p:cNvSpPr>
              <a:spLocks noChangeShapeType="1"/>
            </p:cNvSpPr>
            <p:nvPr/>
          </p:nvSpPr>
          <p:spPr bwMode="auto">
            <a:xfrm>
              <a:off x="4512" y="369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3829" name="AutoShape 16"/>
            <p:cNvCxnSpPr>
              <a:cxnSpLocks noChangeShapeType="1"/>
              <a:stCxn id="33840" idx="1"/>
              <a:endCxn id="33826" idx="0"/>
            </p:cNvCxnSpPr>
            <p:nvPr/>
          </p:nvCxnSpPr>
          <p:spPr bwMode="auto">
            <a:xfrm rot="5400000">
              <a:off x="4305" y="2288"/>
              <a:ext cx="181" cy="1814"/>
            </a:xfrm>
            <a:prstGeom prst="bentConnector3">
              <a:avLst>
                <a:gd name="adj1" fmla="val -2270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30" name="Text Box 17"/>
            <p:cNvSpPr txBox="1">
              <a:spLocks noChangeArrowheads="1"/>
            </p:cNvSpPr>
            <p:nvPr/>
          </p:nvSpPr>
          <p:spPr bwMode="auto">
            <a:xfrm>
              <a:off x="3216" y="3408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33831" name="Text Box 18"/>
            <p:cNvSpPr txBox="1">
              <a:spLocks noChangeArrowheads="1"/>
            </p:cNvSpPr>
            <p:nvPr/>
          </p:nvSpPr>
          <p:spPr bwMode="auto">
            <a:xfrm>
              <a:off x="5328" y="360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</a:t>
              </a:r>
            </a:p>
          </p:txBody>
        </p:sp>
        <p:sp>
          <p:nvSpPr>
            <p:cNvPr id="33832" name="Text Box 19"/>
            <p:cNvSpPr txBox="1">
              <a:spLocks noChangeArrowheads="1"/>
            </p:cNvSpPr>
            <p:nvPr/>
          </p:nvSpPr>
          <p:spPr bwMode="auto">
            <a:xfrm>
              <a:off x="5076" y="283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33833" name="Line 20"/>
            <p:cNvSpPr>
              <a:spLocks noChangeShapeType="1"/>
            </p:cNvSpPr>
            <p:nvPr/>
          </p:nvSpPr>
          <p:spPr bwMode="auto">
            <a:xfrm>
              <a:off x="3552" y="3792"/>
              <a:ext cx="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4" name="Text Box 21"/>
            <p:cNvSpPr txBox="1">
              <a:spLocks noChangeArrowheads="1"/>
            </p:cNvSpPr>
            <p:nvPr/>
          </p:nvSpPr>
          <p:spPr bwMode="auto">
            <a:xfrm>
              <a:off x="3312" y="369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</a:t>
              </a:r>
            </a:p>
          </p:txBody>
        </p:sp>
        <p:sp>
          <p:nvSpPr>
            <p:cNvPr id="33835" name="Line 22"/>
            <p:cNvSpPr>
              <a:spLocks noChangeShapeType="1"/>
            </p:cNvSpPr>
            <p:nvPr/>
          </p:nvSpPr>
          <p:spPr bwMode="auto">
            <a:xfrm>
              <a:off x="4512" y="388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6" name="Text Box 23"/>
            <p:cNvSpPr txBox="1">
              <a:spLocks noChangeArrowheads="1"/>
            </p:cNvSpPr>
            <p:nvPr/>
          </p:nvSpPr>
          <p:spPr bwMode="auto">
            <a:xfrm>
              <a:off x="5318" y="3783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648200" y="2590800"/>
            <a:ext cx="4175125" cy="2503488"/>
            <a:chOff x="2208" y="2400"/>
            <a:chExt cx="2630" cy="1577"/>
          </a:xfrm>
        </p:grpSpPr>
        <p:sp>
          <p:nvSpPr>
            <p:cNvPr id="33801" name="Rectangle 25"/>
            <p:cNvSpPr>
              <a:spLocks noChangeArrowheads="1"/>
            </p:cNvSpPr>
            <p:nvPr/>
          </p:nvSpPr>
          <p:spPr bwMode="auto">
            <a:xfrm>
              <a:off x="2832" y="2400"/>
              <a:ext cx="590" cy="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3802" name="AutoShape 26"/>
            <p:cNvSpPr>
              <a:spLocks noChangeArrowheads="1"/>
            </p:cNvSpPr>
            <p:nvPr/>
          </p:nvSpPr>
          <p:spPr bwMode="auto">
            <a:xfrm>
              <a:off x="3065" y="341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3803" name="Line 27"/>
            <p:cNvSpPr>
              <a:spLocks noChangeShapeType="1"/>
            </p:cNvSpPr>
            <p:nvPr/>
          </p:nvSpPr>
          <p:spPr bwMode="auto">
            <a:xfrm flipV="1">
              <a:off x="3110" y="355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4" name="Text Box 28"/>
            <p:cNvSpPr txBox="1">
              <a:spLocks noChangeArrowheads="1"/>
            </p:cNvSpPr>
            <p:nvPr/>
          </p:nvSpPr>
          <p:spPr bwMode="auto">
            <a:xfrm>
              <a:off x="2961" y="376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33805" name="Group 29"/>
            <p:cNvGrpSpPr>
              <a:grpSpLocks/>
            </p:cNvGrpSpPr>
            <p:nvPr/>
          </p:nvGrpSpPr>
          <p:grpSpPr bwMode="auto">
            <a:xfrm>
              <a:off x="2520" y="3329"/>
              <a:ext cx="318" cy="285"/>
              <a:chOff x="521" y="1979"/>
              <a:chExt cx="318" cy="285"/>
            </a:xfrm>
          </p:grpSpPr>
          <p:sp>
            <p:nvSpPr>
              <p:cNvPr id="33821" name="Line 3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2" name="Line 3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3" name="Text Box 3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3806" name="Text Box 33"/>
            <p:cNvSpPr txBox="1">
              <a:spLocks noChangeArrowheads="1"/>
            </p:cNvSpPr>
            <p:nvPr/>
          </p:nvSpPr>
          <p:spPr bwMode="auto">
            <a:xfrm>
              <a:off x="2592" y="316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33807" name="Line 34"/>
            <p:cNvSpPr>
              <a:spLocks noChangeShapeType="1"/>
            </p:cNvSpPr>
            <p:nvPr/>
          </p:nvSpPr>
          <p:spPr bwMode="auto">
            <a:xfrm>
              <a:off x="3408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8" name="Line 35"/>
            <p:cNvSpPr>
              <a:spLocks noChangeShapeType="1"/>
            </p:cNvSpPr>
            <p:nvPr/>
          </p:nvSpPr>
          <p:spPr bwMode="auto">
            <a:xfrm>
              <a:off x="3499" y="3312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9" name="Text Box 36"/>
            <p:cNvSpPr txBox="1">
              <a:spLocks noChangeArrowheads="1"/>
            </p:cNvSpPr>
            <p:nvPr/>
          </p:nvSpPr>
          <p:spPr bwMode="auto">
            <a:xfrm>
              <a:off x="3441" y="338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33810" name="Text Box 37"/>
            <p:cNvSpPr txBox="1">
              <a:spLocks noChangeArrowheads="1"/>
            </p:cNvSpPr>
            <p:nvPr/>
          </p:nvSpPr>
          <p:spPr bwMode="auto">
            <a:xfrm>
              <a:off x="345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3811" name="Line 38"/>
            <p:cNvSpPr>
              <a:spLocks noChangeShapeType="1"/>
            </p:cNvSpPr>
            <p:nvPr/>
          </p:nvSpPr>
          <p:spPr bwMode="auto">
            <a:xfrm>
              <a:off x="2352" y="2688"/>
              <a:ext cx="4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2" name="Text Box 39"/>
            <p:cNvSpPr txBox="1">
              <a:spLocks noChangeArrowheads="1"/>
            </p:cNvSpPr>
            <p:nvPr/>
          </p:nvSpPr>
          <p:spPr bwMode="auto">
            <a:xfrm>
              <a:off x="2400" y="2448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3813" name="Line 40"/>
            <p:cNvSpPr>
              <a:spLocks noChangeShapeType="1"/>
            </p:cNvSpPr>
            <p:nvPr/>
          </p:nvSpPr>
          <p:spPr bwMode="auto">
            <a:xfrm>
              <a:off x="2448" y="297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4" name="Text Box 41"/>
            <p:cNvSpPr txBox="1">
              <a:spLocks noChangeArrowheads="1"/>
            </p:cNvSpPr>
            <p:nvPr/>
          </p:nvSpPr>
          <p:spPr bwMode="auto">
            <a:xfrm>
              <a:off x="2448" y="273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33815" name="Rectangle 42"/>
            <p:cNvSpPr>
              <a:spLocks noChangeArrowheads="1"/>
            </p:cNvSpPr>
            <p:nvPr/>
          </p:nvSpPr>
          <p:spPr bwMode="auto">
            <a:xfrm>
              <a:off x="3888" y="3072"/>
              <a:ext cx="43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Q==9</a:t>
              </a:r>
            </a:p>
          </p:txBody>
        </p:sp>
        <p:sp>
          <p:nvSpPr>
            <p:cNvPr id="33816" name="Line 43"/>
            <p:cNvSpPr>
              <a:spLocks noChangeShapeType="1"/>
            </p:cNvSpPr>
            <p:nvPr/>
          </p:nvSpPr>
          <p:spPr bwMode="auto">
            <a:xfrm>
              <a:off x="4320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7" name="Text Box 44"/>
            <p:cNvSpPr txBox="1">
              <a:spLocks noChangeArrowheads="1"/>
            </p:cNvSpPr>
            <p:nvPr/>
          </p:nvSpPr>
          <p:spPr bwMode="auto">
            <a:xfrm>
              <a:off x="4608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</a:t>
              </a:r>
            </a:p>
          </p:txBody>
        </p:sp>
        <p:sp>
          <p:nvSpPr>
            <p:cNvPr id="33818" name="Text Box 45"/>
            <p:cNvSpPr txBox="1">
              <a:spLocks noChangeArrowheads="1"/>
            </p:cNvSpPr>
            <p:nvPr/>
          </p:nvSpPr>
          <p:spPr bwMode="auto">
            <a:xfrm>
              <a:off x="2304" y="32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3819" name="Text Box 46"/>
            <p:cNvSpPr txBox="1">
              <a:spLocks noChangeArrowheads="1"/>
            </p:cNvSpPr>
            <p:nvPr/>
          </p:nvSpPr>
          <p:spPr bwMode="auto">
            <a:xfrm>
              <a:off x="2256" y="28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K</a:t>
              </a:r>
            </a:p>
          </p:txBody>
        </p:sp>
        <p:sp>
          <p:nvSpPr>
            <p:cNvPr id="33820" name="Text Box 47"/>
            <p:cNvSpPr txBox="1">
              <a:spLocks noChangeArrowheads="1"/>
            </p:cNvSpPr>
            <p:nvPr/>
          </p:nvSpPr>
          <p:spPr bwMode="auto">
            <a:xfrm>
              <a:off x="2208" y="259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L</a:t>
              </a:r>
            </a:p>
          </p:txBody>
        </p:sp>
      </p:grpSp>
      <p:sp>
        <p:nvSpPr>
          <p:cNvPr id="33799" name="Line 48"/>
          <p:cNvSpPr>
            <a:spLocks noChangeShapeType="1"/>
          </p:cNvSpPr>
          <p:nvPr/>
        </p:nvSpPr>
        <p:spPr bwMode="auto">
          <a:xfrm>
            <a:off x="2667000" y="4953000"/>
            <a:ext cx="7620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0" name="Line 49"/>
          <p:cNvSpPr>
            <a:spLocks noChangeShapeType="1"/>
          </p:cNvSpPr>
          <p:nvPr/>
        </p:nvSpPr>
        <p:spPr bwMode="auto">
          <a:xfrm flipH="1">
            <a:off x="5867400" y="5029200"/>
            <a:ext cx="7620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Example 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count-up then count-down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54864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start counting up after START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count-down when 9 reached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holds when 0 reached again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629400" y="2057400"/>
            <a:ext cx="2111375" cy="1066800"/>
            <a:chOff x="4176" y="1488"/>
            <a:chExt cx="1330" cy="672"/>
          </a:xfrm>
        </p:grpSpPr>
        <p:grpSp>
          <p:nvGrpSpPr>
            <p:cNvPr id="35905" name="Group 5"/>
            <p:cNvGrpSpPr>
              <a:grpSpLocks/>
            </p:cNvGrpSpPr>
            <p:nvPr/>
          </p:nvGrpSpPr>
          <p:grpSpPr bwMode="auto">
            <a:xfrm>
              <a:off x="4992" y="1584"/>
              <a:ext cx="318" cy="453"/>
              <a:chOff x="1519" y="1480"/>
              <a:chExt cx="318" cy="453"/>
            </a:xfrm>
          </p:grpSpPr>
          <p:sp>
            <p:nvSpPr>
              <p:cNvPr id="35908" name="Line 6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9" name="Line 7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0" name="Line 8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1" name="Line 9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2" name="Line 10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3" name="Line 11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4" name="Line 12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906" name="AutoShape 13"/>
            <p:cNvSpPr>
              <a:spLocks noChangeArrowheads="1"/>
            </p:cNvSpPr>
            <p:nvPr/>
          </p:nvSpPr>
          <p:spPr bwMode="auto">
            <a:xfrm>
              <a:off x="4176" y="1488"/>
              <a:ext cx="133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5907" name="Oval 14"/>
            <p:cNvSpPr>
              <a:spLocks noChangeArrowheads="1"/>
            </p:cNvSpPr>
            <p:nvPr/>
          </p:nvSpPr>
          <p:spPr bwMode="auto">
            <a:xfrm>
              <a:off x="4320" y="1632"/>
              <a:ext cx="52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381000" y="3733800"/>
            <a:ext cx="8229600" cy="2133600"/>
            <a:chOff x="240" y="2352"/>
            <a:chExt cx="5184" cy="1344"/>
          </a:xfrm>
        </p:grpSpPr>
        <p:sp>
          <p:nvSpPr>
            <p:cNvPr id="35846" name="Line 16"/>
            <p:cNvSpPr>
              <a:spLocks noChangeShapeType="1"/>
            </p:cNvSpPr>
            <p:nvPr/>
          </p:nvSpPr>
          <p:spPr bwMode="auto">
            <a:xfrm>
              <a:off x="624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47" name="Group 17"/>
            <p:cNvGrpSpPr>
              <a:grpSpLocks/>
            </p:cNvGrpSpPr>
            <p:nvPr/>
          </p:nvGrpSpPr>
          <p:grpSpPr bwMode="auto">
            <a:xfrm>
              <a:off x="864" y="2688"/>
              <a:ext cx="528" cy="192"/>
              <a:chOff x="1440" y="2544"/>
              <a:chExt cx="528" cy="192"/>
            </a:xfrm>
          </p:grpSpPr>
          <p:sp>
            <p:nvSpPr>
              <p:cNvPr id="35901" name="Line 18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2" name="Line 19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3" name="Line 20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4" name="Line 21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48" name="Group 22"/>
            <p:cNvGrpSpPr>
              <a:grpSpLocks/>
            </p:cNvGrpSpPr>
            <p:nvPr/>
          </p:nvGrpSpPr>
          <p:grpSpPr bwMode="auto">
            <a:xfrm>
              <a:off x="1392" y="2688"/>
              <a:ext cx="528" cy="192"/>
              <a:chOff x="1440" y="2544"/>
              <a:chExt cx="528" cy="192"/>
            </a:xfrm>
          </p:grpSpPr>
          <p:sp>
            <p:nvSpPr>
              <p:cNvPr id="35897" name="Line 23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8" name="Line 2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9" name="Line 25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0" name="Line 26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49" name="Group 27"/>
            <p:cNvGrpSpPr>
              <a:grpSpLocks/>
            </p:cNvGrpSpPr>
            <p:nvPr/>
          </p:nvGrpSpPr>
          <p:grpSpPr bwMode="auto">
            <a:xfrm>
              <a:off x="1920" y="2688"/>
              <a:ext cx="528" cy="192"/>
              <a:chOff x="1440" y="2544"/>
              <a:chExt cx="528" cy="192"/>
            </a:xfrm>
          </p:grpSpPr>
          <p:sp>
            <p:nvSpPr>
              <p:cNvPr id="35893" name="Line 28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4" name="Line 29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5" name="Line 30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6" name="Line 31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50" name="Text Box 32"/>
            <p:cNvSpPr txBox="1">
              <a:spLocks noChangeArrowheads="1"/>
            </p:cNvSpPr>
            <p:nvPr/>
          </p:nvSpPr>
          <p:spPr bwMode="auto">
            <a:xfrm>
              <a:off x="240" y="302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5851" name="Text Box 33"/>
            <p:cNvSpPr txBox="1">
              <a:spLocks noChangeArrowheads="1"/>
            </p:cNvSpPr>
            <p:nvPr/>
          </p:nvSpPr>
          <p:spPr bwMode="auto">
            <a:xfrm>
              <a:off x="336" y="3408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35852" name="AutoShape 34"/>
            <p:cNvSpPr>
              <a:spLocks noChangeArrowheads="1"/>
            </p:cNvSpPr>
            <p:nvPr/>
          </p:nvSpPr>
          <p:spPr bwMode="auto">
            <a:xfrm>
              <a:off x="864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5853" name="Line 35"/>
            <p:cNvSpPr>
              <a:spLocks noChangeShapeType="1"/>
            </p:cNvSpPr>
            <p:nvPr/>
          </p:nvSpPr>
          <p:spPr bwMode="auto">
            <a:xfrm>
              <a:off x="864" y="28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Line 36"/>
            <p:cNvSpPr>
              <a:spLocks noChangeShapeType="1"/>
            </p:cNvSpPr>
            <p:nvPr/>
          </p:nvSpPr>
          <p:spPr bwMode="auto">
            <a:xfrm>
              <a:off x="1392" y="28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5" name="Line 37"/>
            <p:cNvSpPr>
              <a:spLocks noChangeShapeType="1"/>
            </p:cNvSpPr>
            <p:nvPr/>
          </p:nvSpPr>
          <p:spPr bwMode="auto">
            <a:xfrm>
              <a:off x="1920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6" name="AutoShape 38"/>
            <p:cNvSpPr>
              <a:spLocks noChangeArrowheads="1"/>
            </p:cNvSpPr>
            <p:nvPr/>
          </p:nvSpPr>
          <p:spPr bwMode="auto">
            <a:xfrm>
              <a:off x="1392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5857" name="AutoShape 39"/>
            <p:cNvSpPr>
              <a:spLocks noChangeArrowheads="1"/>
            </p:cNvSpPr>
            <p:nvPr/>
          </p:nvSpPr>
          <p:spPr bwMode="auto">
            <a:xfrm>
              <a:off x="864" y="3408"/>
              <a:ext cx="528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5858" name="AutoShape 40"/>
            <p:cNvSpPr>
              <a:spLocks noChangeArrowheads="1"/>
            </p:cNvSpPr>
            <p:nvPr/>
          </p:nvSpPr>
          <p:spPr bwMode="auto">
            <a:xfrm>
              <a:off x="1920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grpSp>
          <p:nvGrpSpPr>
            <p:cNvPr id="35859" name="Group 41"/>
            <p:cNvGrpSpPr>
              <a:grpSpLocks/>
            </p:cNvGrpSpPr>
            <p:nvPr/>
          </p:nvGrpSpPr>
          <p:grpSpPr bwMode="auto">
            <a:xfrm>
              <a:off x="2976" y="2688"/>
              <a:ext cx="528" cy="192"/>
              <a:chOff x="1440" y="2544"/>
              <a:chExt cx="528" cy="192"/>
            </a:xfrm>
          </p:grpSpPr>
          <p:sp>
            <p:nvSpPr>
              <p:cNvPr id="35889" name="Line 42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0" name="Line 43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1" name="Line 44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2" name="Line 45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60" name="Line 46"/>
            <p:cNvSpPr>
              <a:spLocks noChangeShapeType="1"/>
            </p:cNvSpPr>
            <p:nvPr/>
          </p:nvSpPr>
          <p:spPr bwMode="auto">
            <a:xfrm>
              <a:off x="2448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1" name="Line 47"/>
            <p:cNvSpPr>
              <a:spLocks noChangeShapeType="1"/>
            </p:cNvSpPr>
            <p:nvPr/>
          </p:nvSpPr>
          <p:spPr bwMode="auto">
            <a:xfrm>
              <a:off x="2976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62" name="Group 48"/>
            <p:cNvGrpSpPr>
              <a:grpSpLocks/>
            </p:cNvGrpSpPr>
            <p:nvPr/>
          </p:nvGrpSpPr>
          <p:grpSpPr bwMode="auto">
            <a:xfrm>
              <a:off x="3504" y="2688"/>
              <a:ext cx="528" cy="192"/>
              <a:chOff x="1440" y="2544"/>
              <a:chExt cx="528" cy="192"/>
            </a:xfrm>
          </p:grpSpPr>
          <p:sp>
            <p:nvSpPr>
              <p:cNvPr id="35885" name="Line 49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6" name="Line 50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7" name="Line 51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8" name="Line 52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63" name="Line 53"/>
            <p:cNvSpPr>
              <a:spLocks noChangeShapeType="1"/>
            </p:cNvSpPr>
            <p:nvPr/>
          </p:nvSpPr>
          <p:spPr bwMode="auto">
            <a:xfrm>
              <a:off x="3504" y="28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64" name="Group 54"/>
            <p:cNvGrpSpPr>
              <a:grpSpLocks/>
            </p:cNvGrpSpPr>
            <p:nvPr/>
          </p:nvGrpSpPr>
          <p:grpSpPr bwMode="auto">
            <a:xfrm>
              <a:off x="4368" y="2688"/>
              <a:ext cx="528" cy="192"/>
              <a:chOff x="1440" y="2544"/>
              <a:chExt cx="528" cy="192"/>
            </a:xfrm>
          </p:grpSpPr>
          <p:sp>
            <p:nvSpPr>
              <p:cNvPr id="35881" name="Line 55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2" name="Line 56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3" name="Line 57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4" name="Line 58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65" name="Line 59"/>
            <p:cNvSpPr>
              <a:spLocks noChangeShapeType="1"/>
            </p:cNvSpPr>
            <p:nvPr/>
          </p:nvSpPr>
          <p:spPr bwMode="auto">
            <a:xfrm>
              <a:off x="4368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66" name="Group 60"/>
            <p:cNvGrpSpPr>
              <a:grpSpLocks/>
            </p:cNvGrpSpPr>
            <p:nvPr/>
          </p:nvGrpSpPr>
          <p:grpSpPr bwMode="auto">
            <a:xfrm>
              <a:off x="4896" y="2688"/>
              <a:ext cx="528" cy="192"/>
              <a:chOff x="1440" y="2544"/>
              <a:chExt cx="528" cy="192"/>
            </a:xfrm>
          </p:grpSpPr>
          <p:sp>
            <p:nvSpPr>
              <p:cNvPr id="35877" name="Line 61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8" name="Line 62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9" name="Line 63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0" name="Line 64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67" name="Line 65"/>
            <p:cNvSpPr>
              <a:spLocks noChangeShapeType="1"/>
            </p:cNvSpPr>
            <p:nvPr/>
          </p:nvSpPr>
          <p:spPr bwMode="auto">
            <a:xfrm>
              <a:off x="4896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8" name="AutoShape 66"/>
            <p:cNvSpPr>
              <a:spLocks noChangeArrowheads="1"/>
            </p:cNvSpPr>
            <p:nvPr/>
          </p:nvSpPr>
          <p:spPr bwMode="auto">
            <a:xfrm>
              <a:off x="2976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35869" name="AutoShape 67"/>
            <p:cNvSpPr>
              <a:spLocks noChangeArrowheads="1"/>
            </p:cNvSpPr>
            <p:nvPr/>
          </p:nvSpPr>
          <p:spPr bwMode="auto">
            <a:xfrm>
              <a:off x="3504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35870" name="AutoShape 68"/>
            <p:cNvSpPr>
              <a:spLocks noChangeArrowheads="1"/>
            </p:cNvSpPr>
            <p:nvPr/>
          </p:nvSpPr>
          <p:spPr bwMode="auto">
            <a:xfrm>
              <a:off x="4368" y="3024"/>
              <a:ext cx="1056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5871" name="AutoShape 69"/>
            <p:cNvSpPr>
              <a:spLocks noChangeArrowheads="1"/>
            </p:cNvSpPr>
            <p:nvPr/>
          </p:nvSpPr>
          <p:spPr bwMode="auto">
            <a:xfrm>
              <a:off x="1392" y="3408"/>
              <a:ext cx="4032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35872" name="Group 70"/>
            <p:cNvGrpSpPr>
              <a:grpSpLocks/>
            </p:cNvGrpSpPr>
            <p:nvPr/>
          </p:nvGrpSpPr>
          <p:grpSpPr bwMode="auto">
            <a:xfrm>
              <a:off x="2448" y="2352"/>
              <a:ext cx="777" cy="212"/>
              <a:chOff x="2448" y="2592"/>
              <a:chExt cx="777" cy="212"/>
            </a:xfrm>
          </p:grpSpPr>
          <p:sp>
            <p:nvSpPr>
              <p:cNvPr id="35875" name="Line 71"/>
              <p:cNvSpPr>
                <a:spLocks noChangeShapeType="1"/>
              </p:cNvSpPr>
              <p:nvPr/>
            </p:nvSpPr>
            <p:spPr bwMode="auto">
              <a:xfrm>
                <a:off x="2448" y="27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6" name="Text Box 72"/>
              <p:cNvSpPr txBox="1">
                <a:spLocks noChangeArrowheads="1"/>
              </p:cNvSpPr>
              <p:nvPr/>
            </p:nvSpPr>
            <p:spPr bwMode="auto">
              <a:xfrm>
                <a:off x="2880" y="2592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5873" name="Text Box 73"/>
            <p:cNvSpPr txBox="1">
              <a:spLocks noChangeArrowheads="1"/>
            </p:cNvSpPr>
            <p:nvPr/>
          </p:nvSpPr>
          <p:spPr bwMode="auto">
            <a:xfrm>
              <a:off x="2534" y="301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5874" name="Text Box 74"/>
            <p:cNvSpPr txBox="1">
              <a:spLocks noChangeArrowheads="1"/>
            </p:cNvSpPr>
            <p:nvPr/>
          </p:nvSpPr>
          <p:spPr bwMode="auto">
            <a:xfrm>
              <a:off x="4118" y="301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 of the up/down counter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5F5F5F"/>
                </a:solidFill>
              </a:rPr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rgbClr val="5F5F5F"/>
                </a:solidFill>
              </a:rPr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rgbClr val="5F5F5F"/>
                </a:solidFill>
              </a:rPr>
              <a:t>data path: micro-operation to circuit (Sec. 7.3 – 7.6)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for data path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133600"/>
            <a:ext cx="51816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folHlink"/>
                </a:solidFill>
              </a:rPr>
              <a:t>to count up and down</a:t>
            </a:r>
            <a:endParaRPr lang="en-US" altLang="zh-TW" sz="20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we need a 4-bit register Q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sometimes doing Q(t+1)=Q(t)+1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sometimes doing Q(t+1)=Q(t)-1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sometimes holds Q(t+1)=0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folHlink"/>
                </a:solidFill>
              </a:rPr>
              <a:t>two control signals </a:t>
            </a:r>
            <a:r>
              <a:rPr lang="en-US" altLang="zh-TW" sz="2000" i="1" smtClean="0">
                <a:solidFill>
                  <a:schemeClr val="folHlink"/>
                </a:solidFill>
              </a:rPr>
              <a:t>E</a:t>
            </a:r>
            <a:r>
              <a:rPr lang="en-US" altLang="zh-TW" sz="2000" smtClean="0">
                <a:solidFill>
                  <a:schemeClr val="folHlink"/>
                </a:solidFill>
              </a:rPr>
              <a:t> and </a:t>
            </a:r>
            <a:r>
              <a:rPr lang="en-US" altLang="zh-TW" sz="2000" i="1" smtClean="0">
                <a:solidFill>
                  <a:schemeClr val="folHlink"/>
                </a:solidFill>
              </a:rPr>
              <a:t>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i="1" smtClean="0">
                <a:solidFill>
                  <a:schemeClr val="hlink"/>
                </a:solidFill>
              </a:rPr>
              <a:t>E: count enable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i="1" smtClean="0">
                <a:solidFill>
                  <a:schemeClr val="hlink"/>
                </a:solidFill>
              </a:rPr>
              <a:t>S: select count-up or down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67818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4600" y="5638800"/>
            <a:ext cx="1143000" cy="381000"/>
            <a:chOff x="336" y="2640"/>
            <a:chExt cx="720" cy="240"/>
          </a:xfrm>
        </p:grpSpPr>
        <p:sp>
          <p:nvSpPr>
            <p:cNvPr id="38922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8923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81600" y="4530725"/>
            <a:ext cx="692150" cy="396875"/>
            <a:chOff x="3264" y="2854"/>
            <a:chExt cx="436" cy="250"/>
          </a:xfrm>
        </p:grpSpPr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264" y="285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38921" name="Text Box 10"/>
            <p:cNvSpPr txBox="1">
              <a:spLocks noChangeArrowheads="1"/>
            </p:cNvSpPr>
            <p:nvPr/>
          </p:nvSpPr>
          <p:spPr bwMode="auto">
            <a:xfrm>
              <a:off x="3504" y="28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5867400" y="2209800"/>
          <a:ext cx="24225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09800"/>
                        <a:ext cx="24225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for data path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133600"/>
            <a:ext cx="5181600" cy="2438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solidFill>
                  <a:schemeClr val="folHlink"/>
                </a:solidFill>
              </a:rPr>
              <a:t>to tell 9 is reached</a:t>
            </a:r>
          </a:p>
          <a:p>
            <a:pPr lvl="1" eaLnBrk="1" hangingPunct="1"/>
            <a:r>
              <a:rPr lang="en-US" altLang="zh-TW" sz="2000" smtClean="0"/>
              <a:t>signal </a:t>
            </a:r>
            <a:r>
              <a:rPr lang="en-US" altLang="zh-TW" sz="2000" i="1" smtClean="0"/>
              <a:t>T</a:t>
            </a:r>
          </a:p>
          <a:p>
            <a:pPr lvl="1" eaLnBrk="1" hangingPunct="1"/>
            <a:r>
              <a:rPr lang="en-US" altLang="zh-TW" sz="2000" i="1" smtClean="0"/>
              <a:t>T=</a:t>
            </a:r>
            <a:r>
              <a:rPr lang="en-US" altLang="zh-TW" sz="2000" smtClean="0"/>
              <a:t>1</a:t>
            </a:r>
            <a:r>
              <a:rPr lang="en-US" altLang="zh-TW" sz="2000" i="1" smtClean="0"/>
              <a:t> </a:t>
            </a:r>
            <a:r>
              <a:rPr lang="en-US" altLang="zh-TW" sz="2000" smtClean="0"/>
              <a:t>iff</a:t>
            </a:r>
            <a:r>
              <a:rPr lang="en-US" altLang="zh-TW" sz="2000" i="1" smtClean="0"/>
              <a:t> Q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t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=</a:t>
            </a:r>
            <a:r>
              <a:rPr lang="en-US" altLang="zh-TW" sz="2000" smtClean="0"/>
              <a:t>9</a:t>
            </a:r>
          </a:p>
          <a:p>
            <a:pPr eaLnBrk="1" hangingPunct="1"/>
            <a:r>
              <a:rPr lang="en-US" altLang="zh-TW" sz="2400" smtClean="0">
                <a:solidFill>
                  <a:schemeClr val="folHlink"/>
                </a:solidFill>
              </a:rPr>
              <a:t>to tell 0 is reached</a:t>
            </a:r>
            <a:endParaRPr lang="en-US" altLang="zh-TW" sz="2400" i="1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zh-TW" sz="2000" smtClean="0"/>
              <a:t>signal </a:t>
            </a:r>
            <a:r>
              <a:rPr lang="en-US" altLang="zh-TW" sz="2000" i="1" smtClean="0"/>
              <a:t>Z</a:t>
            </a:r>
          </a:p>
          <a:p>
            <a:pPr lvl="1" eaLnBrk="1" hangingPunct="1"/>
            <a:r>
              <a:rPr lang="en-US" altLang="zh-TW" sz="2000" i="1" smtClean="0"/>
              <a:t>Z</a:t>
            </a:r>
            <a:r>
              <a:rPr lang="en-US" altLang="zh-TW" sz="2000" smtClean="0"/>
              <a:t>=1 iff </a:t>
            </a:r>
            <a:r>
              <a:rPr lang="en-US" altLang="zh-TW" sz="2000" i="1" smtClean="0"/>
              <a:t>Q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t</a:t>
            </a:r>
            <a:r>
              <a:rPr lang="en-US" altLang="zh-TW" sz="2000" smtClean="0"/>
              <a:t>)=0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67818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6324600" y="5673725"/>
            <a:ext cx="1143000" cy="381000"/>
            <a:chOff x="336" y="2640"/>
            <a:chExt cx="720" cy="240"/>
          </a:xfrm>
        </p:grpSpPr>
        <p:sp>
          <p:nvSpPr>
            <p:cNvPr id="39945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9946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graphicFrame>
        <p:nvGraphicFramePr>
          <p:cNvPr id="39944" name="Object 10"/>
          <p:cNvGraphicFramePr>
            <a:graphicFrameLocks noChangeAspect="1"/>
          </p:cNvGraphicFramePr>
          <p:nvPr/>
        </p:nvGraphicFramePr>
        <p:xfrm>
          <a:off x="6096000" y="2438400"/>
          <a:ext cx="2000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方程式" r:id="rId4" imgW="1143000" imgH="431800" progId="Equation.3">
                  <p:embed/>
                </p:oleObj>
              </mc:Choice>
              <mc:Fallback>
                <p:oleObj name="方程式" r:id="rId4" imgW="11430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38400"/>
                        <a:ext cx="2000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for data path </a:t>
            </a:r>
            <a:r>
              <a:rPr lang="en-US" altLang="zh-TW" sz="3600" smtClean="0">
                <a:solidFill>
                  <a:schemeClr val="hlink"/>
                </a:solidFill>
              </a:rPr>
              <a:t>(FINAL)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096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69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0972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0973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0970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0971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0964" name="Object 10"/>
          <p:cNvGraphicFramePr>
            <a:graphicFrameLocks noChangeAspect="1"/>
          </p:cNvGraphicFramePr>
          <p:nvPr/>
        </p:nvGraphicFramePr>
        <p:xfrm>
          <a:off x="6019800" y="2057400"/>
          <a:ext cx="24225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57400"/>
                        <a:ext cx="24225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11"/>
          <p:cNvGraphicFramePr>
            <a:graphicFrameLocks noChangeAspect="1"/>
          </p:cNvGraphicFramePr>
          <p:nvPr/>
        </p:nvGraphicFramePr>
        <p:xfrm>
          <a:off x="6019800" y="3581400"/>
          <a:ext cx="2000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81400"/>
                        <a:ext cx="2000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0967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control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state-diagram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 (1)</a:t>
            </a:r>
            <a:br>
              <a:rPr lang="en-US" altLang="zh-TW" smtClean="0"/>
            </a:br>
            <a:r>
              <a:rPr lang="en-US" altLang="zh-TW" sz="4000" smtClean="0"/>
              <a:t>(What’s the clock for?)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Answer: to make the circuit doing </a:t>
            </a:r>
            <a:r>
              <a:rPr lang="en-US" altLang="zh-TW" sz="2000" smtClean="0">
                <a:solidFill>
                  <a:schemeClr val="hlink"/>
                </a:solidFill>
              </a:rPr>
              <a:t>step-by-step</a:t>
            </a:r>
            <a:r>
              <a:rPr lang="en-US" altLang="zh-TW" sz="2000" smtClean="0"/>
              <a:t>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clock signal is fed to all </a:t>
            </a:r>
            <a:r>
              <a:rPr lang="en-US" altLang="zh-TW" sz="1800" smtClean="0">
                <a:solidFill>
                  <a:schemeClr val="hlink"/>
                </a:solidFill>
              </a:rPr>
              <a:t>registers</a:t>
            </a:r>
            <a:r>
              <a:rPr lang="en-US" altLang="zh-TW" sz="1800" smtClean="0"/>
              <a:t> of the circuit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let a sequential circuit performs its task in step-by-step manner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one step: a </a:t>
            </a:r>
            <a:r>
              <a:rPr lang="en-US" altLang="zh-TW" sz="1600" smtClean="0">
                <a:solidFill>
                  <a:schemeClr val="hlink"/>
                </a:solidFill>
              </a:rPr>
              <a:t>micro-operation </a:t>
            </a:r>
            <a:r>
              <a:rPr lang="en-US" altLang="zh-TW" sz="1600" smtClean="0"/>
              <a:t>(Section 7-3)</a:t>
            </a:r>
            <a:endParaRPr lang="en-US" altLang="zh-TW" sz="16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forms a </a:t>
            </a:r>
            <a:r>
              <a:rPr lang="en-US" altLang="zh-TW" sz="1800" smtClean="0">
                <a:solidFill>
                  <a:schemeClr val="hlink"/>
                </a:solidFill>
              </a:rPr>
              <a:t>sequence of state change</a:t>
            </a:r>
            <a:r>
              <a:rPr lang="en-US" altLang="zh-TW" sz="1800" smtClean="0"/>
              <a:t> on flip flops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imagine the flip flops as </a:t>
            </a:r>
            <a:r>
              <a:rPr lang="en-US" altLang="zh-TW" sz="1600" smtClean="0">
                <a:solidFill>
                  <a:schemeClr val="hlink"/>
                </a:solidFill>
              </a:rPr>
              <a:t>variables</a:t>
            </a:r>
            <a:r>
              <a:rPr lang="en-US" altLang="zh-TW" sz="1600" smtClean="0"/>
              <a:t> for programming</a:t>
            </a:r>
          </a:p>
        </p:txBody>
      </p:sp>
      <p:grpSp>
        <p:nvGrpSpPr>
          <p:cNvPr id="6148" name="Group 74"/>
          <p:cNvGrpSpPr>
            <a:grpSpLocks/>
          </p:cNvGrpSpPr>
          <p:nvPr/>
        </p:nvGrpSpPr>
        <p:grpSpPr bwMode="auto">
          <a:xfrm>
            <a:off x="4038600" y="3962400"/>
            <a:ext cx="4664075" cy="2241550"/>
            <a:chOff x="2544" y="2496"/>
            <a:chExt cx="2938" cy="1412"/>
          </a:xfrm>
        </p:grpSpPr>
        <p:grpSp>
          <p:nvGrpSpPr>
            <p:cNvPr id="6163" name="Group 6"/>
            <p:cNvGrpSpPr>
              <a:grpSpLocks/>
            </p:cNvGrpSpPr>
            <p:nvPr/>
          </p:nvGrpSpPr>
          <p:grpSpPr bwMode="auto">
            <a:xfrm>
              <a:off x="3370" y="2880"/>
              <a:ext cx="2112" cy="192"/>
              <a:chOff x="1584" y="2160"/>
              <a:chExt cx="2112" cy="192"/>
            </a:xfrm>
          </p:grpSpPr>
          <p:sp>
            <p:nvSpPr>
              <p:cNvPr id="6188" name="Line 7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189" name="Group 8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621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1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3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0" name="Group 13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620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7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9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1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620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3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5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2" name="Group 23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619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9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1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3" name="Group 28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619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5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7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6164" name="Text Box 33"/>
            <p:cNvSpPr txBox="1">
              <a:spLocks noChangeArrowheads="1"/>
            </p:cNvSpPr>
            <p:nvPr/>
          </p:nvSpPr>
          <p:spPr bwMode="auto">
            <a:xfrm>
              <a:off x="3226" y="316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165" name="Text Box 34"/>
            <p:cNvSpPr txBox="1">
              <a:spLocks noChangeArrowheads="1"/>
            </p:cNvSpPr>
            <p:nvPr/>
          </p:nvSpPr>
          <p:spPr bwMode="auto">
            <a:xfrm>
              <a:off x="3226" y="340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166" name="Text Box 35"/>
            <p:cNvSpPr txBox="1">
              <a:spLocks noChangeArrowheads="1"/>
            </p:cNvSpPr>
            <p:nvPr/>
          </p:nvSpPr>
          <p:spPr bwMode="auto">
            <a:xfrm>
              <a:off x="3226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167" name="AutoShape 36"/>
            <p:cNvSpPr>
              <a:spLocks noChangeArrowheads="1"/>
            </p:cNvSpPr>
            <p:nvPr/>
          </p:nvSpPr>
          <p:spPr bwMode="auto">
            <a:xfrm>
              <a:off x="3562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6168" name="AutoShape 37"/>
            <p:cNvSpPr>
              <a:spLocks noChangeArrowheads="1"/>
            </p:cNvSpPr>
            <p:nvPr/>
          </p:nvSpPr>
          <p:spPr bwMode="auto">
            <a:xfrm>
              <a:off x="3562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6169" name="AutoShape 38"/>
            <p:cNvSpPr>
              <a:spLocks noChangeArrowheads="1"/>
            </p:cNvSpPr>
            <p:nvPr/>
          </p:nvSpPr>
          <p:spPr bwMode="auto">
            <a:xfrm>
              <a:off x="3562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70" name="AutoShape 39"/>
            <p:cNvSpPr>
              <a:spLocks noChangeArrowheads="1"/>
            </p:cNvSpPr>
            <p:nvPr/>
          </p:nvSpPr>
          <p:spPr bwMode="auto">
            <a:xfrm>
              <a:off x="3946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0111</a:t>
              </a:r>
            </a:p>
          </p:txBody>
        </p:sp>
        <p:sp>
          <p:nvSpPr>
            <p:cNvPr id="6171" name="AutoShape 40"/>
            <p:cNvSpPr>
              <a:spLocks noChangeArrowheads="1"/>
            </p:cNvSpPr>
            <p:nvPr/>
          </p:nvSpPr>
          <p:spPr bwMode="auto">
            <a:xfrm>
              <a:off x="3946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1000</a:t>
              </a:r>
            </a:p>
          </p:txBody>
        </p:sp>
        <p:sp>
          <p:nvSpPr>
            <p:cNvPr id="6172" name="AutoShape 41"/>
            <p:cNvSpPr>
              <a:spLocks noChangeArrowheads="1"/>
            </p:cNvSpPr>
            <p:nvPr/>
          </p:nvSpPr>
          <p:spPr bwMode="auto">
            <a:xfrm>
              <a:off x="3946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73" name="AutoShape 42"/>
            <p:cNvSpPr>
              <a:spLocks noChangeArrowheads="1"/>
            </p:cNvSpPr>
            <p:nvPr/>
          </p:nvSpPr>
          <p:spPr bwMode="auto">
            <a:xfrm>
              <a:off x="4330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1001</a:t>
              </a:r>
            </a:p>
          </p:txBody>
        </p:sp>
        <p:sp>
          <p:nvSpPr>
            <p:cNvPr id="6174" name="AutoShape 43"/>
            <p:cNvSpPr>
              <a:spLocks noChangeArrowheads="1"/>
            </p:cNvSpPr>
            <p:nvPr/>
          </p:nvSpPr>
          <p:spPr bwMode="auto">
            <a:xfrm>
              <a:off x="4330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1010</a:t>
              </a:r>
            </a:p>
          </p:txBody>
        </p:sp>
        <p:sp>
          <p:nvSpPr>
            <p:cNvPr id="6175" name="AutoShape 44"/>
            <p:cNvSpPr>
              <a:spLocks noChangeArrowheads="1"/>
            </p:cNvSpPr>
            <p:nvPr/>
          </p:nvSpPr>
          <p:spPr bwMode="auto">
            <a:xfrm>
              <a:off x="4330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76" name="AutoShape 45"/>
            <p:cNvSpPr>
              <a:spLocks noChangeArrowheads="1"/>
            </p:cNvSpPr>
            <p:nvPr/>
          </p:nvSpPr>
          <p:spPr bwMode="auto">
            <a:xfrm>
              <a:off x="4714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1111</a:t>
              </a:r>
            </a:p>
          </p:txBody>
        </p:sp>
        <p:sp>
          <p:nvSpPr>
            <p:cNvPr id="6177" name="AutoShape 46"/>
            <p:cNvSpPr>
              <a:spLocks noChangeArrowheads="1"/>
            </p:cNvSpPr>
            <p:nvPr/>
          </p:nvSpPr>
          <p:spPr bwMode="auto">
            <a:xfrm>
              <a:off x="4714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0000</a:t>
              </a:r>
            </a:p>
          </p:txBody>
        </p:sp>
        <p:sp>
          <p:nvSpPr>
            <p:cNvPr id="6178" name="AutoShape 47"/>
            <p:cNvSpPr>
              <a:spLocks noChangeArrowheads="1"/>
            </p:cNvSpPr>
            <p:nvPr/>
          </p:nvSpPr>
          <p:spPr bwMode="auto">
            <a:xfrm>
              <a:off x="4714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79" name="AutoShape 48"/>
            <p:cNvSpPr>
              <a:spLocks noChangeArrowheads="1"/>
            </p:cNvSpPr>
            <p:nvPr/>
          </p:nvSpPr>
          <p:spPr bwMode="auto">
            <a:xfrm>
              <a:off x="5098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6180" name="AutoShape 49"/>
            <p:cNvSpPr>
              <a:spLocks noChangeArrowheads="1"/>
            </p:cNvSpPr>
            <p:nvPr/>
          </p:nvSpPr>
          <p:spPr bwMode="auto">
            <a:xfrm>
              <a:off x="5098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0011</a:t>
              </a:r>
            </a:p>
          </p:txBody>
        </p:sp>
        <p:sp>
          <p:nvSpPr>
            <p:cNvPr id="6181" name="AutoShape 50"/>
            <p:cNvSpPr>
              <a:spLocks noChangeArrowheads="1"/>
            </p:cNvSpPr>
            <p:nvPr/>
          </p:nvSpPr>
          <p:spPr bwMode="auto">
            <a:xfrm>
              <a:off x="5098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82" name="Line 51"/>
            <p:cNvSpPr>
              <a:spLocks noChangeShapeType="1"/>
            </p:cNvSpPr>
            <p:nvPr/>
          </p:nvSpPr>
          <p:spPr bwMode="auto">
            <a:xfrm>
              <a:off x="4090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3" name="Text Box 52"/>
            <p:cNvSpPr txBox="1">
              <a:spLocks noChangeArrowheads="1"/>
            </p:cNvSpPr>
            <p:nvPr/>
          </p:nvSpPr>
          <p:spPr bwMode="auto">
            <a:xfrm>
              <a:off x="4426" y="249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6184" name="Text Box 53"/>
            <p:cNvSpPr txBox="1">
              <a:spLocks noChangeArrowheads="1"/>
            </p:cNvSpPr>
            <p:nvPr/>
          </p:nvSpPr>
          <p:spPr bwMode="auto">
            <a:xfrm>
              <a:off x="2986" y="28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185" name="Text Box 54"/>
            <p:cNvSpPr txBox="1">
              <a:spLocks noChangeArrowheads="1"/>
            </p:cNvSpPr>
            <p:nvPr/>
          </p:nvSpPr>
          <p:spPr bwMode="auto">
            <a:xfrm>
              <a:off x="2544" y="3264"/>
              <a:ext cx="5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registers</a:t>
              </a:r>
            </a:p>
          </p:txBody>
        </p:sp>
        <p:sp>
          <p:nvSpPr>
            <p:cNvPr id="6186" name="AutoShape 55"/>
            <p:cNvSpPr>
              <a:spLocks/>
            </p:cNvSpPr>
            <p:nvPr/>
          </p:nvSpPr>
          <p:spPr bwMode="auto">
            <a:xfrm>
              <a:off x="3082" y="3216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87" name="Text Box 56"/>
            <p:cNvSpPr txBox="1">
              <a:spLocks noChangeArrowheads="1"/>
            </p:cNvSpPr>
            <p:nvPr/>
          </p:nvSpPr>
          <p:spPr bwMode="auto">
            <a:xfrm>
              <a:off x="2736" y="3696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  <p:sp>
        <p:nvSpPr>
          <p:cNvPr id="6149" name="AutoShape 57"/>
          <p:cNvSpPr>
            <a:spLocks noChangeArrowheads="1"/>
          </p:cNvSpPr>
          <p:nvPr/>
        </p:nvSpPr>
        <p:spPr bwMode="auto">
          <a:xfrm>
            <a:off x="3657600" y="50292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5562600" y="3733800"/>
            <a:ext cx="3276600" cy="2057400"/>
            <a:chOff x="3504" y="2352"/>
            <a:chExt cx="2064" cy="1296"/>
          </a:xfrm>
        </p:grpSpPr>
        <p:sp>
          <p:nvSpPr>
            <p:cNvPr id="6161" name="AutoShape 59"/>
            <p:cNvSpPr>
              <a:spLocks noChangeArrowheads="1"/>
            </p:cNvSpPr>
            <p:nvPr/>
          </p:nvSpPr>
          <p:spPr bwMode="auto">
            <a:xfrm>
              <a:off x="3504" y="3120"/>
              <a:ext cx="2064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62" name="AutoShape 60"/>
            <p:cNvSpPr>
              <a:spLocks noChangeArrowheads="1"/>
            </p:cNvSpPr>
            <p:nvPr/>
          </p:nvSpPr>
          <p:spPr bwMode="auto">
            <a:xfrm>
              <a:off x="4272" y="2352"/>
              <a:ext cx="1248" cy="528"/>
            </a:xfrm>
            <a:prstGeom prst="wedgeRoundRectCallout">
              <a:avLst>
                <a:gd name="adj1" fmla="val -42870"/>
                <a:gd name="adj2" fmla="val 9678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sequence of state change</a:t>
              </a:r>
            </a:p>
          </p:txBody>
        </p:sp>
      </p:grpSp>
      <p:grpSp>
        <p:nvGrpSpPr>
          <p:cNvPr id="6151" name="Group 73"/>
          <p:cNvGrpSpPr>
            <a:grpSpLocks/>
          </p:cNvGrpSpPr>
          <p:nvPr/>
        </p:nvGrpSpPr>
        <p:grpSpPr bwMode="auto">
          <a:xfrm>
            <a:off x="304800" y="4800600"/>
            <a:ext cx="3200400" cy="1708150"/>
            <a:chOff x="192" y="3024"/>
            <a:chExt cx="2016" cy="1076"/>
          </a:xfrm>
        </p:grpSpPr>
        <p:pic>
          <p:nvPicPr>
            <p:cNvPr id="6156" name="Picture 6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24"/>
              <a:ext cx="201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57" name="Group 69"/>
            <p:cNvGrpSpPr>
              <a:grpSpLocks/>
            </p:cNvGrpSpPr>
            <p:nvPr/>
          </p:nvGrpSpPr>
          <p:grpSpPr bwMode="auto">
            <a:xfrm>
              <a:off x="1392" y="3456"/>
              <a:ext cx="394" cy="404"/>
              <a:chOff x="2544" y="2448"/>
              <a:chExt cx="394" cy="404"/>
            </a:xfrm>
          </p:grpSpPr>
          <p:sp>
            <p:nvSpPr>
              <p:cNvPr id="6159" name="Line 70"/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0" name="Text Box 71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clock</a:t>
                </a:r>
              </a:p>
            </p:txBody>
          </p:sp>
        </p:grpSp>
        <p:sp>
          <p:nvSpPr>
            <p:cNvPr id="6158" name="Text Box 72"/>
            <p:cNvSpPr txBox="1">
              <a:spLocks noChangeArrowheads="1"/>
            </p:cNvSpPr>
            <p:nvPr/>
          </p:nvSpPr>
          <p:spPr bwMode="auto">
            <a:xfrm>
              <a:off x="624" y="3888"/>
              <a:ext cx="6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Figure 5-1</a:t>
              </a:r>
            </a:p>
          </p:txBody>
        </p:sp>
      </p:grpSp>
      <p:sp>
        <p:nvSpPr>
          <p:cNvPr id="13387" name="AutoShape 75"/>
          <p:cNvSpPr>
            <a:spLocks noChangeArrowheads="1"/>
          </p:cNvSpPr>
          <p:nvPr/>
        </p:nvSpPr>
        <p:spPr bwMode="auto">
          <a:xfrm>
            <a:off x="2743200" y="4267200"/>
            <a:ext cx="2057400" cy="609600"/>
          </a:xfrm>
          <a:prstGeom prst="wedgeRoundRectCallout">
            <a:avLst>
              <a:gd name="adj1" fmla="val -50231"/>
              <a:gd name="adj2" fmla="val 958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A, B, C, …</a:t>
            </a: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241300" y="5194300"/>
            <a:ext cx="3225800" cy="919163"/>
            <a:chOff x="152" y="3272"/>
            <a:chExt cx="2032" cy="579"/>
          </a:xfrm>
        </p:grpSpPr>
        <p:sp>
          <p:nvSpPr>
            <p:cNvPr id="6154" name="Freeform 76"/>
            <p:cNvSpPr>
              <a:spLocks/>
            </p:cNvSpPr>
            <p:nvPr/>
          </p:nvSpPr>
          <p:spPr bwMode="auto">
            <a:xfrm>
              <a:off x="152" y="3272"/>
              <a:ext cx="2032" cy="320"/>
            </a:xfrm>
            <a:custGeom>
              <a:avLst/>
              <a:gdLst>
                <a:gd name="T0" fmla="*/ 1672 w 2032"/>
                <a:gd name="T1" fmla="*/ 88 h 320"/>
                <a:gd name="T2" fmla="*/ 1816 w 2032"/>
                <a:gd name="T3" fmla="*/ 88 h 320"/>
                <a:gd name="T4" fmla="*/ 1768 w 2032"/>
                <a:gd name="T5" fmla="*/ 280 h 320"/>
                <a:gd name="T6" fmla="*/ 232 w 2032"/>
                <a:gd name="T7" fmla="*/ 280 h 320"/>
                <a:gd name="T8" fmla="*/ 376 w 2032"/>
                <a:gd name="T9" fmla="*/ 40 h 320"/>
                <a:gd name="T10" fmla="*/ 856 w 2032"/>
                <a:gd name="T11" fmla="*/ 40 h 320"/>
                <a:gd name="T12" fmla="*/ 1192 w 2032"/>
                <a:gd name="T13" fmla="*/ 88 h 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32"/>
                <a:gd name="T22" fmla="*/ 0 h 320"/>
                <a:gd name="T23" fmla="*/ 2032 w 2032"/>
                <a:gd name="T24" fmla="*/ 320 h 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32" h="320">
                  <a:moveTo>
                    <a:pt x="1672" y="88"/>
                  </a:moveTo>
                  <a:cubicBezTo>
                    <a:pt x="1736" y="72"/>
                    <a:pt x="1800" y="56"/>
                    <a:pt x="1816" y="88"/>
                  </a:cubicBezTo>
                  <a:cubicBezTo>
                    <a:pt x="1832" y="120"/>
                    <a:pt x="2032" y="248"/>
                    <a:pt x="1768" y="280"/>
                  </a:cubicBezTo>
                  <a:cubicBezTo>
                    <a:pt x="1504" y="312"/>
                    <a:pt x="464" y="320"/>
                    <a:pt x="232" y="280"/>
                  </a:cubicBezTo>
                  <a:cubicBezTo>
                    <a:pt x="0" y="240"/>
                    <a:pt x="272" y="80"/>
                    <a:pt x="376" y="40"/>
                  </a:cubicBezTo>
                  <a:cubicBezTo>
                    <a:pt x="480" y="0"/>
                    <a:pt x="720" y="32"/>
                    <a:pt x="856" y="40"/>
                  </a:cubicBezTo>
                  <a:cubicBezTo>
                    <a:pt x="992" y="48"/>
                    <a:pt x="1092" y="68"/>
                    <a:pt x="1192" y="88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Text Box 77"/>
            <p:cNvSpPr txBox="1">
              <a:spLocks noChangeArrowheads="1"/>
            </p:cNvSpPr>
            <p:nvPr/>
          </p:nvSpPr>
          <p:spPr bwMode="auto">
            <a:xfrm>
              <a:off x="470" y="3639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A=B+C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 we begin to design the control unit</a:t>
            </a:r>
            <a:endParaRPr lang="en-US" altLang="zh-TW" sz="3600" smtClean="0">
              <a:solidFill>
                <a:schemeClr val="hlink"/>
              </a:solidFill>
            </a:endParaRP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301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017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3020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3021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3018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3019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3012" name="Object 10"/>
          <p:cNvGraphicFramePr>
            <a:graphicFrameLocks noChangeAspect="1"/>
          </p:cNvGraphicFramePr>
          <p:nvPr/>
        </p:nvGraphicFramePr>
        <p:xfrm>
          <a:off x="6019800" y="2057400"/>
          <a:ext cx="24225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57400"/>
                        <a:ext cx="24225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1"/>
          <p:cNvGraphicFramePr>
            <a:graphicFrameLocks noChangeAspect="1"/>
          </p:cNvGraphicFramePr>
          <p:nvPr/>
        </p:nvGraphicFramePr>
        <p:xfrm>
          <a:off x="6019800" y="3581400"/>
          <a:ext cx="2000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81400"/>
                        <a:ext cx="2000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3015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  <a:endParaRPr lang="en-US" altLang="zh-TW" sz="3600" smtClean="0">
              <a:solidFill>
                <a:schemeClr val="hlink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sometimes hold, count-up, and down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405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055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4058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4059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4056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4057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4037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4040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grpSp>
        <p:nvGrpSpPr>
          <p:cNvPr id="44041" name="Group 15"/>
          <p:cNvGrpSpPr>
            <a:grpSpLocks/>
          </p:cNvGrpSpPr>
          <p:nvPr/>
        </p:nvGrpSpPr>
        <p:grpSpPr bwMode="auto">
          <a:xfrm>
            <a:off x="2057400" y="3200400"/>
            <a:ext cx="4038600" cy="457200"/>
            <a:chOff x="1296" y="2016"/>
            <a:chExt cx="2544" cy="288"/>
          </a:xfrm>
        </p:grpSpPr>
        <p:sp>
          <p:nvSpPr>
            <p:cNvPr id="44051" name="Oval 16"/>
            <p:cNvSpPr>
              <a:spLocks noChangeArrowheads="1"/>
            </p:cNvSpPr>
            <p:nvPr/>
          </p:nvSpPr>
          <p:spPr bwMode="auto">
            <a:xfrm>
              <a:off x="1296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4052" name="Oval 17"/>
            <p:cNvSpPr>
              <a:spLocks noChangeArrowheads="1"/>
            </p:cNvSpPr>
            <p:nvPr/>
          </p:nvSpPr>
          <p:spPr bwMode="auto">
            <a:xfrm>
              <a:off x="2352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44053" name="Oval 18"/>
            <p:cNvSpPr>
              <a:spLocks noChangeArrowheads="1"/>
            </p:cNvSpPr>
            <p:nvPr/>
          </p:nvSpPr>
          <p:spPr bwMode="auto">
            <a:xfrm>
              <a:off x="3360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</p:txBody>
        </p:sp>
      </p:grpSp>
      <p:sp>
        <p:nvSpPr>
          <p:cNvPr id="44042" name="Line 19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3" name="Text Box 20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438400" y="2971800"/>
            <a:ext cx="3276600" cy="1250950"/>
            <a:chOff x="1536" y="1863"/>
            <a:chExt cx="2064" cy="788"/>
          </a:xfrm>
        </p:grpSpPr>
        <p:sp>
          <p:nvSpPr>
            <p:cNvPr id="44045" name="Line 22"/>
            <p:cNvSpPr>
              <a:spLocks noChangeShapeType="1"/>
            </p:cNvSpPr>
            <p:nvPr/>
          </p:nvSpPr>
          <p:spPr bwMode="auto">
            <a:xfrm>
              <a:off x="1728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6" name="Text Box 23"/>
            <p:cNvSpPr txBox="1">
              <a:spLocks noChangeArrowheads="1"/>
            </p:cNvSpPr>
            <p:nvPr/>
          </p:nvSpPr>
          <p:spPr bwMode="auto">
            <a:xfrm>
              <a:off x="1862" y="1863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4047" name="Line 24"/>
            <p:cNvSpPr>
              <a:spLocks noChangeShapeType="1"/>
            </p:cNvSpPr>
            <p:nvPr/>
          </p:nvSpPr>
          <p:spPr bwMode="auto">
            <a:xfrm>
              <a:off x="2784" y="20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8" name="Text Box 25"/>
            <p:cNvSpPr txBox="1">
              <a:spLocks noChangeArrowheads="1"/>
            </p:cNvSpPr>
            <p:nvPr/>
          </p:nvSpPr>
          <p:spPr bwMode="auto">
            <a:xfrm>
              <a:off x="2966" y="186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cxnSp>
          <p:nvCxnSpPr>
            <p:cNvPr id="44049" name="AutoShape 26"/>
            <p:cNvCxnSpPr>
              <a:cxnSpLocks noChangeShapeType="1"/>
              <a:stCxn id="44053" idx="4"/>
              <a:endCxn id="44051" idx="4"/>
            </p:cNvCxnSpPr>
            <p:nvPr/>
          </p:nvCxnSpPr>
          <p:spPr bwMode="auto">
            <a:xfrm rot="5400000">
              <a:off x="2567" y="1273"/>
              <a:ext cx="1" cy="2064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0" name="Text Box 27"/>
            <p:cNvSpPr txBox="1">
              <a:spLocks noChangeArrowheads="1"/>
            </p:cNvSpPr>
            <p:nvPr/>
          </p:nvSpPr>
          <p:spPr bwMode="auto">
            <a:xfrm>
              <a:off x="2486" y="243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we want from the state diagram</a:t>
            </a:r>
          </a:p>
        </p:txBody>
      </p:sp>
      <p:grpSp>
        <p:nvGrpSpPr>
          <p:cNvPr id="45059" name="Group 36"/>
          <p:cNvGrpSpPr>
            <a:grpSpLocks/>
          </p:cNvGrpSpPr>
          <p:nvPr/>
        </p:nvGrpSpPr>
        <p:grpSpPr bwMode="auto">
          <a:xfrm>
            <a:off x="2514600" y="2438400"/>
            <a:ext cx="4038600" cy="1250950"/>
            <a:chOff x="1440" y="1344"/>
            <a:chExt cx="2544" cy="788"/>
          </a:xfrm>
        </p:grpSpPr>
        <p:grpSp>
          <p:nvGrpSpPr>
            <p:cNvPr id="45081" name="Group 4"/>
            <p:cNvGrpSpPr>
              <a:grpSpLocks/>
            </p:cNvGrpSpPr>
            <p:nvPr/>
          </p:nvGrpSpPr>
          <p:grpSpPr bwMode="auto">
            <a:xfrm>
              <a:off x="1440" y="1488"/>
              <a:ext cx="2544" cy="288"/>
              <a:chOff x="1296" y="2016"/>
              <a:chExt cx="2544" cy="288"/>
            </a:xfrm>
          </p:grpSpPr>
          <p:sp>
            <p:nvSpPr>
              <p:cNvPr id="45089" name="Oval 5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45090" name="Oval 6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45091" name="Oval 7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45082" name="Group 8"/>
            <p:cNvGrpSpPr>
              <a:grpSpLocks/>
            </p:cNvGrpSpPr>
            <p:nvPr/>
          </p:nvGrpSpPr>
          <p:grpSpPr bwMode="auto">
            <a:xfrm>
              <a:off x="1680" y="1344"/>
              <a:ext cx="2064" cy="788"/>
              <a:chOff x="1536" y="1863"/>
              <a:chExt cx="2064" cy="788"/>
            </a:xfrm>
          </p:grpSpPr>
          <p:sp>
            <p:nvSpPr>
              <p:cNvPr id="45083" name="Line 9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84" name="Text Box 10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45085" name="Line 11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86" name="Text Box 12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45087" name="AutoShape 13"/>
              <p:cNvCxnSpPr>
                <a:cxnSpLocks noChangeShapeType="1"/>
                <a:stCxn id="45091" idx="4"/>
                <a:endCxn id="45089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088" name="Text Box 14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</p:grpSp>
      <p:grpSp>
        <p:nvGrpSpPr>
          <p:cNvPr id="45060" name="Group 35"/>
          <p:cNvGrpSpPr>
            <a:grpSpLocks/>
          </p:cNvGrpSpPr>
          <p:nvPr/>
        </p:nvGrpSpPr>
        <p:grpSpPr bwMode="auto">
          <a:xfrm>
            <a:off x="304800" y="4114800"/>
            <a:ext cx="8458200" cy="1617663"/>
            <a:chOff x="288" y="2640"/>
            <a:chExt cx="5328" cy="1019"/>
          </a:xfrm>
        </p:grpSpPr>
        <p:grpSp>
          <p:nvGrpSpPr>
            <p:cNvPr id="45061" name="Group 34"/>
            <p:cNvGrpSpPr>
              <a:grpSpLocks/>
            </p:cNvGrpSpPr>
            <p:nvPr/>
          </p:nvGrpSpPr>
          <p:grpSpPr bwMode="auto">
            <a:xfrm>
              <a:off x="2928" y="2640"/>
              <a:ext cx="729" cy="212"/>
              <a:chOff x="2928" y="2640"/>
              <a:chExt cx="729" cy="212"/>
            </a:xfrm>
          </p:grpSpPr>
          <p:sp>
            <p:nvSpPr>
              <p:cNvPr id="45079" name="Line 15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80" name="Text Box 16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5062" name="Text Box 17"/>
            <p:cNvSpPr txBox="1">
              <a:spLocks noChangeArrowheads="1"/>
            </p:cNvSpPr>
            <p:nvPr/>
          </p:nvSpPr>
          <p:spPr bwMode="auto">
            <a:xfrm>
              <a:off x="470" y="3015"/>
              <a:ext cx="3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45063" name="Text Box 18"/>
            <p:cNvSpPr txBox="1">
              <a:spLocks noChangeArrowheads="1"/>
            </p:cNvSpPr>
            <p:nvPr/>
          </p:nvSpPr>
          <p:spPr bwMode="auto">
            <a:xfrm>
              <a:off x="288" y="3408"/>
              <a:ext cx="6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 Q</a:t>
              </a:r>
            </a:p>
          </p:txBody>
        </p:sp>
        <p:sp>
          <p:nvSpPr>
            <p:cNvPr id="45064" name="AutoShape 19"/>
            <p:cNvSpPr>
              <a:spLocks noChangeArrowheads="1"/>
            </p:cNvSpPr>
            <p:nvPr/>
          </p:nvSpPr>
          <p:spPr bwMode="auto">
            <a:xfrm>
              <a:off x="1056" y="2976"/>
              <a:ext cx="96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5065" name="AutoShape 20"/>
            <p:cNvSpPr>
              <a:spLocks noChangeArrowheads="1"/>
            </p:cNvSpPr>
            <p:nvPr/>
          </p:nvSpPr>
          <p:spPr bwMode="auto">
            <a:xfrm>
              <a:off x="1056" y="3408"/>
              <a:ext cx="96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5066" name="AutoShape 21"/>
            <p:cNvSpPr>
              <a:spLocks noChangeArrowheads="1"/>
            </p:cNvSpPr>
            <p:nvPr/>
          </p:nvSpPr>
          <p:spPr bwMode="auto">
            <a:xfrm>
              <a:off x="2016" y="2976"/>
              <a:ext cx="134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45067" name="AutoShape 22"/>
            <p:cNvSpPr>
              <a:spLocks noChangeArrowheads="1"/>
            </p:cNvSpPr>
            <p:nvPr/>
          </p:nvSpPr>
          <p:spPr bwMode="auto">
            <a:xfrm>
              <a:off x="2016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5068" name="AutoShape 23"/>
            <p:cNvSpPr>
              <a:spLocks noChangeArrowheads="1"/>
            </p:cNvSpPr>
            <p:nvPr/>
          </p:nvSpPr>
          <p:spPr bwMode="auto">
            <a:xfrm>
              <a:off x="2352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5069" name="Text Box 24"/>
            <p:cNvSpPr txBox="1">
              <a:spLocks noChangeArrowheads="1"/>
            </p:cNvSpPr>
            <p:nvPr/>
          </p:nvSpPr>
          <p:spPr bwMode="auto">
            <a:xfrm>
              <a:off x="2726" y="344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45070" name="AutoShape 25"/>
            <p:cNvSpPr>
              <a:spLocks noChangeArrowheads="1"/>
            </p:cNvSpPr>
            <p:nvPr/>
          </p:nvSpPr>
          <p:spPr bwMode="auto">
            <a:xfrm>
              <a:off x="3024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45071" name="AutoShape 26"/>
            <p:cNvSpPr>
              <a:spLocks noChangeArrowheads="1"/>
            </p:cNvSpPr>
            <p:nvPr/>
          </p:nvSpPr>
          <p:spPr bwMode="auto">
            <a:xfrm>
              <a:off x="3360" y="2976"/>
              <a:ext cx="16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</p:txBody>
        </p:sp>
        <p:sp>
          <p:nvSpPr>
            <p:cNvPr id="45072" name="AutoShape 27"/>
            <p:cNvSpPr>
              <a:spLocks noChangeArrowheads="1"/>
            </p:cNvSpPr>
            <p:nvPr/>
          </p:nvSpPr>
          <p:spPr bwMode="auto">
            <a:xfrm>
              <a:off x="3360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45073" name="AutoShape 28"/>
            <p:cNvSpPr>
              <a:spLocks noChangeArrowheads="1"/>
            </p:cNvSpPr>
            <p:nvPr/>
          </p:nvSpPr>
          <p:spPr bwMode="auto">
            <a:xfrm>
              <a:off x="3696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7</a:t>
              </a:r>
            </a:p>
          </p:txBody>
        </p:sp>
        <p:sp>
          <p:nvSpPr>
            <p:cNvPr id="45074" name="Text Box 29"/>
            <p:cNvSpPr txBox="1">
              <a:spLocks noChangeArrowheads="1"/>
            </p:cNvSpPr>
            <p:nvPr/>
          </p:nvSpPr>
          <p:spPr bwMode="auto">
            <a:xfrm>
              <a:off x="4070" y="3399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45075" name="AutoShape 30"/>
            <p:cNvSpPr>
              <a:spLocks noChangeArrowheads="1"/>
            </p:cNvSpPr>
            <p:nvPr/>
          </p:nvSpPr>
          <p:spPr bwMode="auto">
            <a:xfrm>
              <a:off x="4320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5076" name="AutoShape 31"/>
            <p:cNvSpPr>
              <a:spLocks noChangeArrowheads="1"/>
            </p:cNvSpPr>
            <p:nvPr/>
          </p:nvSpPr>
          <p:spPr bwMode="auto">
            <a:xfrm>
              <a:off x="4656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5077" name="AutoShape 32"/>
            <p:cNvSpPr>
              <a:spLocks noChangeArrowheads="1"/>
            </p:cNvSpPr>
            <p:nvPr/>
          </p:nvSpPr>
          <p:spPr bwMode="auto">
            <a:xfrm>
              <a:off x="4992" y="2976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5078" name="AutoShape 33"/>
            <p:cNvSpPr>
              <a:spLocks noChangeArrowheads="1"/>
            </p:cNvSpPr>
            <p:nvPr/>
          </p:nvSpPr>
          <p:spPr bwMode="auto">
            <a:xfrm>
              <a:off x="4992" y="3408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state transition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610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107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6110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6111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6108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6109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6085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6088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grpSp>
        <p:nvGrpSpPr>
          <p:cNvPr id="46089" name="Group 15"/>
          <p:cNvGrpSpPr>
            <a:grpSpLocks/>
          </p:cNvGrpSpPr>
          <p:nvPr/>
        </p:nvGrpSpPr>
        <p:grpSpPr bwMode="auto">
          <a:xfrm>
            <a:off x="2057400" y="3200400"/>
            <a:ext cx="4038600" cy="457200"/>
            <a:chOff x="1296" y="2016"/>
            <a:chExt cx="2544" cy="288"/>
          </a:xfrm>
        </p:grpSpPr>
        <p:sp>
          <p:nvSpPr>
            <p:cNvPr id="46103" name="Oval 16"/>
            <p:cNvSpPr>
              <a:spLocks noChangeArrowheads="1"/>
            </p:cNvSpPr>
            <p:nvPr/>
          </p:nvSpPr>
          <p:spPr bwMode="auto">
            <a:xfrm>
              <a:off x="1296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6104" name="Oval 17"/>
            <p:cNvSpPr>
              <a:spLocks noChangeArrowheads="1"/>
            </p:cNvSpPr>
            <p:nvPr/>
          </p:nvSpPr>
          <p:spPr bwMode="auto">
            <a:xfrm>
              <a:off x="2352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46105" name="Oval 18"/>
            <p:cNvSpPr>
              <a:spLocks noChangeArrowheads="1"/>
            </p:cNvSpPr>
            <p:nvPr/>
          </p:nvSpPr>
          <p:spPr bwMode="auto">
            <a:xfrm>
              <a:off x="3360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</p:txBody>
        </p:sp>
      </p:grpSp>
      <p:sp>
        <p:nvSpPr>
          <p:cNvPr id="46090" name="Line 19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1" name="Text Box 20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46092" name="Group 21"/>
          <p:cNvGrpSpPr>
            <a:grpSpLocks/>
          </p:cNvGrpSpPr>
          <p:nvPr/>
        </p:nvGrpSpPr>
        <p:grpSpPr bwMode="auto">
          <a:xfrm>
            <a:off x="2438400" y="2957513"/>
            <a:ext cx="3276600" cy="1250950"/>
            <a:chOff x="1536" y="1863"/>
            <a:chExt cx="2064" cy="788"/>
          </a:xfrm>
        </p:grpSpPr>
        <p:sp>
          <p:nvSpPr>
            <p:cNvPr id="46097" name="Line 22"/>
            <p:cNvSpPr>
              <a:spLocks noChangeShapeType="1"/>
            </p:cNvSpPr>
            <p:nvPr/>
          </p:nvSpPr>
          <p:spPr bwMode="auto">
            <a:xfrm>
              <a:off x="1728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8" name="Text Box 23"/>
            <p:cNvSpPr txBox="1">
              <a:spLocks noChangeArrowheads="1"/>
            </p:cNvSpPr>
            <p:nvPr/>
          </p:nvSpPr>
          <p:spPr bwMode="auto">
            <a:xfrm>
              <a:off x="1862" y="1863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6099" name="Line 24"/>
            <p:cNvSpPr>
              <a:spLocks noChangeShapeType="1"/>
            </p:cNvSpPr>
            <p:nvPr/>
          </p:nvSpPr>
          <p:spPr bwMode="auto">
            <a:xfrm>
              <a:off x="2784" y="20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0" name="Text Box 25"/>
            <p:cNvSpPr txBox="1">
              <a:spLocks noChangeArrowheads="1"/>
            </p:cNvSpPr>
            <p:nvPr/>
          </p:nvSpPr>
          <p:spPr bwMode="auto">
            <a:xfrm>
              <a:off x="2966" y="186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cxnSp>
          <p:nvCxnSpPr>
            <p:cNvPr id="46101" name="AutoShape 26"/>
            <p:cNvCxnSpPr>
              <a:cxnSpLocks noChangeShapeType="1"/>
              <a:stCxn id="46105" idx="4"/>
              <a:endCxn id="46103" idx="4"/>
            </p:cNvCxnSpPr>
            <p:nvPr/>
          </p:nvCxnSpPr>
          <p:spPr bwMode="auto">
            <a:xfrm rot="5400000">
              <a:off x="2567" y="1273"/>
              <a:ext cx="1" cy="2064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02" name="Text Box 27"/>
            <p:cNvSpPr txBox="1">
              <a:spLocks noChangeArrowheads="1"/>
            </p:cNvSpPr>
            <p:nvPr/>
          </p:nvSpPr>
          <p:spPr bwMode="auto">
            <a:xfrm>
              <a:off x="2486" y="243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</p:grpSp>
      <p:sp>
        <p:nvSpPr>
          <p:cNvPr id="46093" name="AutoShape 28"/>
          <p:cNvSpPr>
            <a:spLocks noChangeArrowheads="1"/>
          </p:cNvSpPr>
          <p:nvPr/>
        </p:nvSpPr>
        <p:spPr bwMode="auto">
          <a:xfrm>
            <a:off x="4648200" y="2971800"/>
            <a:ext cx="457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4" name="AutoShape 29"/>
          <p:cNvSpPr>
            <a:spLocks noChangeArrowheads="1"/>
          </p:cNvSpPr>
          <p:nvPr/>
        </p:nvSpPr>
        <p:spPr bwMode="auto">
          <a:xfrm>
            <a:off x="7620000" y="4953000"/>
            <a:ext cx="1371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5" name="Text Box 30"/>
          <p:cNvSpPr txBox="1">
            <a:spLocks noChangeArrowheads="1"/>
          </p:cNvSpPr>
          <p:nvPr/>
        </p:nvSpPr>
        <p:spPr bwMode="auto">
          <a:xfrm>
            <a:off x="5089525" y="2728913"/>
            <a:ext cx="3054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turn to count down when 9 reached</a:t>
            </a:r>
          </a:p>
        </p:txBody>
      </p:sp>
      <p:sp>
        <p:nvSpPr>
          <p:cNvPr id="46096" name="Line 31"/>
          <p:cNvSpPr>
            <a:spLocks noChangeShapeType="1"/>
          </p:cNvSpPr>
          <p:nvPr/>
        </p:nvSpPr>
        <p:spPr bwMode="auto">
          <a:xfrm flipH="1">
            <a:off x="4876800" y="54864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state transition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713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31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7134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7135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7132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7133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7109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7112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grpSp>
        <p:nvGrpSpPr>
          <p:cNvPr id="47113" name="Group 15"/>
          <p:cNvGrpSpPr>
            <a:grpSpLocks/>
          </p:cNvGrpSpPr>
          <p:nvPr/>
        </p:nvGrpSpPr>
        <p:grpSpPr bwMode="auto">
          <a:xfrm>
            <a:off x="2057400" y="3200400"/>
            <a:ext cx="4038600" cy="457200"/>
            <a:chOff x="1296" y="2016"/>
            <a:chExt cx="2544" cy="288"/>
          </a:xfrm>
        </p:grpSpPr>
        <p:sp>
          <p:nvSpPr>
            <p:cNvPr id="47127" name="Oval 16"/>
            <p:cNvSpPr>
              <a:spLocks noChangeArrowheads="1"/>
            </p:cNvSpPr>
            <p:nvPr/>
          </p:nvSpPr>
          <p:spPr bwMode="auto">
            <a:xfrm>
              <a:off x="1296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7128" name="Oval 17"/>
            <p:cNvSpPr>
              <a:spLocks noChangeArrowheads="1"/>
            </p:cNvSpPr>
            <p:nvPr/>
          </p:nvSpPr>
          <p:spPr bwMode="auto">
            <a:xfrm>
              <a:off x="2352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47129" name="Oval 18"/>
            <p:cNvSpPr>
              <a:spLocks noChangeArrowheads="1"/>
            </p:cNvSpPr>
            <p:nvPr/>
          </p:nvSpPr>
          <p:spPr bwMode="auto">
            <a:xfrm>
              <a:off x="3360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</p:txBody>
        </p:sp>
      </p:grpSp>
      <p:sp>
        <p:nvSpPr>
          <p:cNvPr id="47114" name="Line 19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5" name="Text Box 20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47116" name="Group 21"/>
          <p:cNvGrpSpPr>
            <a:grpSpLocks/>
          </p:cNvGrpSpPr>
          <p:nvPr/>
        </p:nvGrpSpPr>
        <p:grpSpPr bwMode="auto">
          <a:xfrm>
            <a:off x="2438400" y="2957513"/>
            <a:ext cx="3276600" cy="1250950"/>
            <a:chOff x="1536" y="1863"/>
            <a:chExt cx="2064" cy="788"/>
          </a:xfrm>
        </p:grpSpPr>
        <p:sp>
          <p:nvSpPr>
            <p:cNvPr id="47121" name="Line 22"/>
            <p:cNvSpPr>
              <a:spLocks noChangeShapeType="1"/>
            </p:cNvSpPr>
            <p:nvPr/>
          </p:nvSpPr>
          <p:spPr bwMode="auto">
            <a:xfrm>
              <a:off x="1728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2" name="Text Box 23"/>
            <p:cNvSpPr txBox="1">
              <a:spLocks noChangeArrowheads="1"/>
            </p:cNvSpPr>
            <p:nvPr/>
          </p:nvSpPr>
          <p:spPr bwMode="auto">
            <a:xfrm>
              <a:off x="1862" y="1863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7123" name="Line 24"/>
            <p:cNvSpPr>
              <a:spLocks noChangeShapeType="1"/>
            </p:cNvSpPr>
            <p:nvPr/>
          </p:nvSpPr>
          <p:spPr bwMode="auto">
            <a:xfrm>
              <a:off x="2784" y="20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4" name="Text Box 25"/>
            <p:cNvSpPr txBox="1">
              <a:spLocks noChangeArrowheads="1"/>
            </p:cNvSpPr>
            <p:nvPr/>
          </p:nvSpPr>
          <p:spPr bwMode="auto">
            <a:xfrm>
              <a:off x="2966" y="186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cxnSp>
          <p:nvCxnSpPr>
            <p:cNvPr id="47125" name="AutoShape 26"/>
            <p:cNvCxnSpPr>
              <a:cxnSpLocks noChangeShapeType="1"/>
              <a:stCxn id="47129" idx="4"/>
              <a:endCxn id="47127" idx="4"/>
            </p:cNvCxnSpPr>
            <p:nvPr/>
          </p:nvCxnSpPr>
          <p:spPr bwMode="auto">
            <a:xfrm rot="5400000">
              <a:off x="2567" y="1273"/>
              <a:ext cx="1" cy="2064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6" name="Text Box 27"/>
            <p:cNvSpPr txBox="1">
              <a:spLocks noChangeArrowheads="1"/>
            </p:cNvSpPr>
            <p:nvPr/>
          </p:nvSpPr>
          <p:spPr bwMode="auto">
            <a:xfrm>
              <a:off x="2486" y="243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</p:grpSp>
      <p:sp>
        <p:nvSpPr>
          <p:cNvPr id="47117" name="AutoShape 28"/>
          <p:cNvSpPr>
            <a:spLocks noChangeArrowheads="1"/>
          </p:cNvSpPr>
          <p:nvPr/>
        </p:nvSpPr>
        <p:spPr bwMode="auto">
          <a:xfrm>
            <a:off x="3886200" y="3810000"/>
            <a:ext cx="457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7118" name="AutoShape 29"/>
          <p:cNvSpPr>
            <a:spLocks noChangeArrowheads="1"/>
          </p:cNvSpPr>
          <p:nvPr/>
        </p:nvSpPr>
        <p:spPr bwMode="auto">
          <a:xfrm>
            <a:off x="7543800" y="5181600"/>
            <a:ext cx="1371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7119" name="Text Box 30"/>
          <p:cNvSpPr txBox="1">
            <a:spLocks noChangeArrowheads="1"/>
          </p:cNvSpPr>
          <p:nvPr/>
        </p:nvSpPr>
        <p:spPr bwMode="auto">
          <a:xfrm>
            <a:off x="4343400" y="3962400"/>
            <a:ext cx="2830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turn to hod state when 0 reached</a:t>
            </a:r>
          </a:p>
        </p:txBody>
      </p:sp>
      <p:sp>
        <p:nvSpPr>
          <p:cNvPr id="47120" name="Line 31"/>
          <p:cNvSpPr>
            <a:spLocks noChangeShapeType="1"/>
          </p:cNvSpPr>
          <p:nvPr/>
        </p:nvSpPr>
        <p:spPr bwMode="auto">
          <a:xfrm flipH="1">
            <a:off x="4876800" y="54864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orders to data path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815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8158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8161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8162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8159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8160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8133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8136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48137" name="Line 15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48139" name="Group 17"/>
          <p:cNvGrpSpPr>
            <a:grpSpLocks/>
          </p:cNvGrpSpPr>
          <p:nvPr/>
        </p:nvGrpSpPr>
        <p:grpSpPr bwMode="auto">
          <a:xfrm>
            <a:off x="1219200" y="2743200"/>
            <a:ext cx="5645150" cy="1465263"/>
            <a:chOff x="768" y="1728"/>
            <a:chExt cx="3556" cy="923"/>
          </a:xfrm>
        </p:grpSpPr>
        <p:grpSp>
          <p:nvGrpSpPr>
            <p:cNvPr id="48140" name="Group 18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48154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48155" name="Oval 20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48156" name="Oval 21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48141" name="Group 22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48148" name="Line 23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49" name="Text Box 24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48150" name="Line 25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51" name="Text Box 26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48152" name="AutoShape 27"/>
              <p:cNvCxnSpPr>
                <a:cxnSpLocks noChangeShapeType="1"/>
                <a:stCxn id="48156" idx="4"/>
                <a:endCxn id="48154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53" name="Text Box 28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48142" name="Object 29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3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3" name="Object 30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4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4" name="Object 31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5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5" name="Object 32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6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6" name="Object 33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7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7" name="Object 34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8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orders to data path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918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186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9189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9190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9187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9188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9157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0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9160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49161" name="Line 15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2" name="Text Box 16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49163" name="Group 17"/>
          <p:cNvGrpSpPr>
            <a:grpSpLocks/>
          </p:cNvGrpSpPr>
          <p:nvPr/>
        </p:nvGrpSpPr>
        <p:grpSpPr bwMode="auto">
          <a:xfrm>
            <a:off x="1219200" y="2743200"/>
            <a:ext cx="5645150" cy="1465263"/>
            <a:chOff x="768" y="1728"/>
            <a:chExt cx="3556" cy="923"/>
          </a:xfrm>
        </p:grpSpPr>
        <p:grpSp>
          <p:nvGrpSpPr>
            <p:cNvPr id="49168" name="Group 18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49182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49183" name="Oval 20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49184" name="Oval 21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49169" name="Group 22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49176" name="Line 23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7" name="Text Box 24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49178" name="Line 25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9" name="Text Box 26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49180" name="AutoShape 27"/>
              <p:cNvCxnSpPr>
                <a:cxnSpLocks noChangeShapeType="1"/>
                <a:stCxn id="49184" idx="4"/>
                <a:endCxn id="49182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181" name="Text Box 28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49170" name="Object 29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1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1" name="Object 30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2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2" name="Object 31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3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3" name="Object 32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4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4" name="Object 33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5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5" name="Object 34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6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64" name="AutoShape 35"/>
          <p:cNvSpPr>
            <a:spLocks noChangeArrowheads="1"/>
          </p:cNvSpPr>
          <p:nvPr/>
        </p:nvSpPr>
        <p:spPr bwMode="auto">
          <a:xfrm>
            <a:off x="1143000" y="2971800"/>
            <a:ext cx="17526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5" name="Text Box 36"/>
          <p:cNvSpPr txBox="1">
            <a:spLocks noChangeArrowheads="1"/>
          </p:cNvSpPr>
          <p:nvPr/>
        </p:nvSpPr>
        <p:spPr bwMode="auto">
          <a:xfrm>
            <a:off x="1355725" y="3795713"/>
            <a:ext cx="1208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not counting</a:t>
            </a:r>
          </a:p>
        </p:txBody>
      </p:sp>
      <p:sp>
        <p:nvSpPr>
          <p:cNvPr id="49166" name="Line 37"/>
          <p:cNvSpPr>
            <a:spLocks noChangeShapeType="1"/>
          </p:cNvSpPr>
          <p:nvPr/>
        </p:nvSpPr>
        <p:spPr bwMode="auto">
          <a:xfrm>
            <a:off x="4800600" y="50292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7" name="AutoShape 38"/>
          <p:cNvSpPr>
            <a:spLocks noChangeArrowheads="1"/>
          </p:cNvSpPr>
          <p:nvPr/>
        </p:nvSpPr>
        <p:spPr bwMode="auto">
          <a:xfrm>
            <a:off x="7391400" y="3962400"/>
            <a:ext cx="1219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orders to data path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020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209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0212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0213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0210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0211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0181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0184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0185" name="Line 15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6" name="Text Box 16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0187" name="Group 17"/>
          <p:cNvGrpSpPr>
            <a:grpSpLocks/>
          </p:cNvGrpSpPr>
          <p:nvPr/>
        </p:nvGrpSpPr>
        <p:grpSpPr bwMode="auto">
          <a:xfrm>
            <a:off x="1219200" y="2743200"/>
            <a:ext cx="5645150" cy="1465263"/>
            <a:chOff x="768" y="1728"/>
            <a:chExt cx="3556" cy="923"/>
          </a:xfrm>
        </p:grpSpPr>
        <p:grpSp>
          <p:nvGrpSpPr>
            <p:cNvPr id="50191" name="Group 18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0205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0206" name="Oval 20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0207" name="Oval 21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0192" name="Group 22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0199" name="Line 23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0" name="Text Box 24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0201" name="Line 25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2" name="Text Box 26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0203" name="AutoShape 27"/>
              <p:cNvCxnSpPr>
                <a:cxnSpLocks noChangeShapeType="1"/>
                <a:stCxn id="50207" idx="4"/>
                <a:endCxn id="50205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204" name="Text Box 28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0193" name="Object 29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4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4" name="Object 30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5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5" name="Object 31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6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6" name="Object 32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7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7" name="Object 33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8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8" name="Object 34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9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8" name="AutoShape 35"/>
          <p:cNvSpPr>
            <a:spLocks noChangeArrowheads="1"/>
          </p:cNvSpPr>
          <p:nvPr/>
        </p:nvSpPr>
        <p:spPr bwMode="auto">
          <a:xfrm>
            <a:off x="3657600" y="2819400"/>
            <a:ext cx="990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0189" name="Line 36"/>
          <p:cNvSpPr>
            <a:spLocks noChangeShapeType="1"/>
          </p:cNvSpPr>
          <p:nvPr/>
        </p:nvSpPr>
        <p:spPr bwMode="auto">
          <a:xfrm>
            <a:off x="4800600" y="50292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0" name="AutoShape 37"/>
          <p:cNvSpPr>
            <a:spLocks noChangeArrowheads="1"/>
          </p:cNvSpPr>
          <p:nvPr/>
        </p:nvSpPr>
        <p:spPr bwMode="auto">
          <a:xfrm>
            <a:off x="7391400" y="4191000"/>
            <a:ext cx="1600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check remaining orders by yourself!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12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30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1233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1234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1231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1232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1205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4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1208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1209" name="Line 15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0" name="Text Box 16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1211" name="Group 17"/>
          <p:cNvGrpSpPr>
            <a:grpSpLocks/>
          </p:cNvGrpSpPr>
          <p:nvPr/>
        </p:nvGrpSpPr>
        <p:grpSpPr bwMode="auto">
          <a:xfrm>
            <a:off x="1219200" y="2743200"/>
            <a:ext cx="5645150" cy="1465263"/>
            <a:chOff x="768" y="1728"/>
            <a:chExt cx="3556" cy="923"/>
          </a:xfrm>
        </p:grpSpPr>
        <p:grpSp>
          <p:nvGrpSpPr>
            <p:cNvPr id="51212" name="Group 18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1226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1227" name="Oval 20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1228" name="Oval 21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1213" name="Group 22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1220" name="Line 23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1" name="Text Box 24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1222" name="Line 25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3" name="Text Box 26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1224" name="AutoShape 27"/>
              <p:cNvCxnSpPr>
                <a:cxnSpLocks noChangeShapeType="1"/>
                <a:stCxn id="51228" idx="4"/>
                <a:endCxn id="51226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225" name="Text Box 28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1214" name="Object 29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5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5" name="Object 30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6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Object 31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7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7" name="Object 32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8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8" name="Object 33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9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9" name="Object 34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0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diagram of the behavior specification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RTL: Register Transfer Level (Language)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standard method to design any digital 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Feature: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designer specify rules to transfer data from one register to another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EDA (electronic design automation) tool synthesis RTL code to real hardware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4572000"/>
            <a:ext cx="2603500" cy="1781175"/>
            <a:chOff x="720" y="2880"/>
            <a:chExt cx="1640" cy="1122"/>
          </a:xfrm>
        </p:grpSpPr>
        <p:sp>
          <p:nvSpPr>
            <p:cNvPr id="7188" name="Text Box 5"/>
            <p:cNvSpPr txBox="1">
              <a:spLocks noChangeArrowheads="1"/>
            </p:cNvSpPr>
            <p:nvPr/>
          </p:nvSpPr>
          <p:spPr bwMode="auto">
            <a:xfrm>
              <a:off x="720" y="3168"/>
              <a:ext cx="1640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    [3:0]   A, B, 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 begin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end</a:t>
              </a:r>
            </a:p>
          </p:txBody>
        </p:sp>
        <p:sp>
          <p:nvSpPr>
            <p:cNvPr id="7189" name="Text Box 6"/>
            <p:cNvSpPr txBox="1">
              <a:spLocks noChangeArrowheads="1"/>
            </p:cNvSpPr>
            <p:nvPr/>
          </p:nvSpPr>
          <p:spPr bwMode="auto">
            <a:xfrm>
              <a:off x="768" y="2880"/>
              <a:ext cx="7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Verilog code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76800" y="3886200"/>
            <a:ext cx="3371850" cy="2774950"/>
            <a:chOff x="3024" y="2160"/>
            <a:chExt cx="2124" cy="1748"/>
          </a:xfrm>
        </p:grpSpPr>
        <p:sp>
          <p:nvSpPr>
            <p:cNvPr id="7175" name="Rectangle 8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7176" name="Line 9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7" name="Line 10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Line 11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7181" name="Text Box 14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7182" name="Rectangle 15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3" name="AutoShape 16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Text Box 19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7187" name="Text Box 20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</p:grp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4038600" y="556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behavior spec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32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281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3284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3285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3282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3283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3252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3255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3256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7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3258" name="Group 16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53263" name="Group 17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3277" name="Oval 18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3278" name="Oval 19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3279" name="Oval 20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3264" name="Group 21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3271" name="Line 2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2" name="Text Box 23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3273" name="Line 24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4" name="Text Box 25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3275" name="AutoShape 26"/>
              <p:cNvCxnSpPr>
                <a:cxnSpLocks noChangeShapeType="1"/>
                <a:stCxn id="53279" idx="4"/>
                <a:endCxn id="53277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3276" name="Text Box 27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3265" name="Object 28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6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6" name="Object 29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7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7" name="Object 30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8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8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9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9" name="Object 32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0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0" name="Object 33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1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9" name="AutoShape 34"/>
          <p:cNvSpPr>
            <a:spLocks noChangeArrowheads="1"/>
          </p:cNvSpPr>
          <p:nvPr/>
        </p:nvSpPr>
        <p:spPr bwMode="auto">
          <a:xfrm>
            <a:off x="0" y="2133600"/>
            <a:ext cx="5943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3260" name="AutoShape 35"/>
          <p:cNvSpPr>
            <a:spLocks noChangeArrowheads="1"/>
          </p:cNvSpPr>
          <p:nvPr/>
        </p:nvSpPr>
        <p:spPr bwMode="auto">
          <a:xfrm>
            <a:off x="6096000" y="1905000"/>
            <a:ext cx="28194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3261" name="Line 36"/>
          <p:cNvSpPr>
            <a:spLocks noChangeShapeType="1"/>
          </p:cNvSpPr>
          <p:nvPr/>
        </p:nvSpPr>
        <p:spPr bwMode="auto">
          <a:xfrm>
            <a:off x="3048000" y="3886200"/>
            <a:ext cx="9144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2" name="Line 37"/>
          <p:cNvSpPr>
            <a:spLocks noChangeShapeType="1"/>
          </p:cNvSpPr>
          <p:nvPr/>
        </p:nvSpPr>
        <p:spPr bwMode="auto">
          <a:xfrm flipH="1">
            <a:off x="6858000" y="4114800"/>
            <a:ext cx="6096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Status when counting up</a:t>
            </a: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430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305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4308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4309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4306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4307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4276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4279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4280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1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4282" name="Group 16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54287" name="Group 17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4301" name="Oval 18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4302" name="Oval 19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4303" name="Oval 20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4288" name="Group 21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4295" name="Line 2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6" name="Text Box 23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4297" name="Line 24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8" name="Text Box 25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4299" name="AutoShape 26"/>
              <p:cNvCxnSpPr>
                <a:cxnSpLocks noChangeShapeType="1"/>
                <a:stCxn id="54303" idx="4"/>
                <a:endCxn id="54301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300" name="Text Box 27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4289" name="Object 28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0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0" name="Object 29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1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1" name="Object 30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2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2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3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3" name="Object 32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4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4" name="Object 33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5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3" name="AutoShape 34"/>
          <p:cNvSpPr>
            <a:spLocks noChangeArrowheads="1"/>
          </p:cNvSpPr>
          <p:nvPr/>
        </p:nvSpPr>
        <p:spPr bwMode="auto">
          <a:xfrm>
            <a:off x="2667000" y="2438400"/>
            <a:ext cx="914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4" name="AutoShape 35"/>
          <p:cNvSpPr>
            <a:spLocks noChangeArrowheads="1"/>
          </p:cNvSpPr>
          <p:nvPr/>
        </p:nvSpPr>
        <p:spPr bwMode="auto">
          <a:xfrm>
            <a:off x="6400800" y="2362200"/>
            <a:ext cx="2438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5" name="Line 36"/>
          <p:cNvSpPr>
            <a:spLocks noChangeShapeType="1"/>
          </p:cNvSpPr>
          <p:nvPr/>
        </p:nvSpPr>
        <p:spPr bwMode="auto">
          <a:xfrm>
            <a:off x="3124200" y="3352800"/>
            <a:ext cx="8382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6" name="Line 37"/>
          <p:cNvSpPr>
            <a:spLocks noChangeShapeType="1"/>
          </p:cNvSpPr>
          <p:nvPr/>
        </p:nvSpPr>
        <p:spPr bwMode="auto">
          <a:xfrm flipH="1">
            <a:off x="6858000" y="2819400"/>
            <a:ext cx="609600" cy="2438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when counting up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1447800" y="2195513"/>
            <a:ext cx="5654675" cy="2986087"/>
            <a:chOff x="912" y="1383"/>
            <a:chExt cx="3562" cy="1881"/>
          </a:xfrm>
        </p:grpSpPr>
        <p:grpSp>
          <p:nvGrpSpPr>
            <p:cNvPr id="55300" name="Group 4"/>
            <p:cNvGrpSpPr>
              <a:grpSpLocks/>
            </p:cNvGrpSpPr>
            <p:nvPr/>
          </p:nvGrpSpPr>
          <p:grpSpPr bwMode="auto">
            <a:xfrm>
              <a:off x="1306" y="1728"/>
              <a:ext cx="3168" cy="240"/>
              <a:chOff x="1008" y="1680"/>
              <a:chExt cx="3168" cy="240"/>
            </a:xfrm>
          </p:grpSpPr>
          <p:sp>
            <p:nvSpPr>
              <p:cNvPr id="55329" name="Line 5"/>
              <p:cNvSpPr>
                <a:spLocks noChangeShapeType="1"/>
              </p:cNvSpPr>
              <p:nvPr/>
            </p:nvSpPr>
            <p:spPr bwMode="auto">
              <a:xfrm>
                <a:off x="1008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5330" name="Group 6"/>
              <p:cNvGrpSpPr>
                <a:grpSpLocks/>
              </p:cNvGrpSpPr>
              <p:nvPr/>
            </p:nvGrpSpPr>
            <p:grpSpPr bwMode="auto">
              <a:xfrm>
                <a:off x="1296" y="1680"/>
                <a:ext cx="576" cy="240"/>
                <a:chOff x="1296" y="1680"/>
                <a:chExt cx="576" cy="240"/>
              </a:xfrm>
            </p:grpSpPr>
            <p:sp>
              <p:nvSpPr>
                <p:cNvPr id="5535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52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53" name="Line 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54" name="Line 1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5331" name="Group 11"/>
              <p:cNvGrpSpPr>
                <a:grpSpLocks/>
              </p:cNvGrpSpPr>
              <p:nvPr/>
            </p:nvGrpSpPr>
            <p:grpSpPr bwMode="auto">
              <a:xfrm>
                <a:off x="1872" y="1680"/>
                <a:ext cx="576" cy="240"/>
                <a:chOff x="1296" y="1680"/>
                <a:chExt cx="576" cy="240"/>
              </a:xfrm>
            </p:grpSpPr>
            <p:sp>
              <p:nvSpPr>
                <p:cNvPr id="5534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8" name="Line 13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9" name="Line 14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50" name="Line 15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5332" name="Group 16"/>
              <p:cNvGrpSpPr>
                <a:grpSpLocks/>
              </p:cNvGrpSpPr>
              <p:nvPr/>
            </p:nvGrpSpPr>
            <p:grpSpPr bwMode="auto">
              <a:xfrm>
                <a:off x="2448" y="1680"/>
                <a:ext cx="576" cy="240"/>
                <a:chOff x="1296" y="1680"/>
                <a:chExt cx="576" cy="240"/>
              </a:xfrm>
            </p:grpSpPr>
            <p:sp>
              <p:nvSpPr>
                <p:cNvPr id="5534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4" name="Line 1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5" name="Line 1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6" name="Line 2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5333" name="Group 21"/>
              <p:cNvGrpSpPr>
                <a:grpSpLocks/>
              </p:cNvGrpSpPr>
              <p:nvPr/>
            </p:nvGrpSpPr>
            <p:grpSpPr bwMode="auto">
              <a:xfrm>
                <a:off x="3024" y="1680"/>
                <a:ext cx="576" cy="240"/>
                <a:chOff x="1296" y="1680"/>
                <a:chExt cx="576" cy="240"/>
              </a:xfrm>
            </p:grpSpPr>
            <p:sp>
              <p:nvSpPr>
                <p:cNvPr id="5533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0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1" name="Line 24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2" name="Line 25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5334" name="Group 26"/>
              <p:cNvGrpSpPr>
                <a:grpSpLocks/>
              </p:cNvGrpSpPr>
              <p:nvPr/>
            </p:nvGrpSpPr>
            <p:grpSpPr bwMode="auto">
              <a:xfrm>
                <a:off x="3600" y="1680"/>
                <a:ext cx="576" cy="240"/>
                <a:chOff x="1296" y="1680"/>
                <a:chExt cx="576" cy="240"/>
              </a:xfrm>
            </p:grpSpPr>
            <p:sp>
              <p:nvSpPr>
                <p:cNvPr id="5533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36" name="Line 2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37" name="Line 2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38" name="Line 3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5301" name="Text Box 31"/>
            <p:cNvSpPr txBox="1">
              <a:spLocks noChangeArrowheads="1"/>
            </p:cNvSpPr>
            <p:nvPr/>
          </p:nvSpPr>
          <p:spPr bwMode="auto">
            <a:xfrm>
              <a:off x="922" y="2064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55302" name="Line 32"/>
            <p:cNvSpPr>
              <a:spLocks noChangeShapeType="1"/>
            </p:cNvSpPr>
            <p:nvPr/>
          </p:nvSpPr>
          <p:spPr bwMode="auto">
            <a:xfrm>
              <a:off x="1594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3" name="Text Box 33"/>
            <p:cNvSpPr txBox="1">
              <a:spLocks noChangeArrowheads="1"/>
            </p:cNvSpPr>
            <p:nvPr/>
          </p:nvSpPr>
          <p:spPr bwMode="auto">
            <a:xfrm>
              <a:off x="912" y="2439"/>
              <a:ext cx="3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(E,S)</a:t>
              </a:r>
            </a:p>
          </p:txBody>
        </p:sp>
        <p:sp>
          <p:nvSpPr>
            <p:cNvPr id="55304" name="Text Box 34"/>
            <p:cNvSpPr txBox="1">
              <a:spLocks noChangeArrowheads="1"/>
            </p:cNvSpPr>
            <p:nvPr/>
          </p:nvSpPr>
          <p:spPr bwMode="auto">
            <a:xfrm>
              <a:off x="970" y="278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Q</a:t>
              </a:r>
            </a:p>
          </p:txBody>
        </p:sp>
        <p:sp>
          <p:nvSpPr>
            <p:cNvPr id="55305" name="Line 35"/>
            <p:cNvSpPr>
              <a:spLocks noChangeShapeType="1"/>
            </p:cNvSpPr>
            <p:nvPr/>
          </p:nvSpPr>
          <p:spPr bwMode="auto">
            <a:xfrm>
              <a:off x="2170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6" name="Line 36"/>
            <p:cNvSpPr>
              <a:spLocks noChangeShapeType="1"/>
            </p:cNvSpPr>
            <p:nvPr/>
          </p:nvSpPr>
          <p:spPr bwMode="auto">
            <a:xfrm>
              <a:off x="2746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7" name="Line 37"/>
            <p:cNvSpPr>
              <a:spLocks noChangeShapeType="1"/>
            </p:cNvSpPr>
            <p:nvPr/>
          </p:nvSpPr>
          <p:spPr bwMode="auto">
            <a:xfrm>
              <a:off x="3322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8" name="Line 38"/>
            <p:cNvSpPr>
              <a:spLocks noChangeShapeType="1"/>
            </p:cNvSpPr>
            <p:nvPr/>
          </p:nvSpPr>
          <p:spPr bwMode="auto">
            <a:xfrm>
              <a:off x="3898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9" name="AutoShape 39"/>
            <p:cNvSpPr>
              <a:spLocks noChangeArrowheads="1"/>
            </p:cNvSpPr>
            <p:nvPr/>
          </p:nvSpPr>
          <p:spPr bwMode="auto">
            <a:xfrm>
              <a:off x="1594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0" name="AutoShape 40"/>
            <p:cNvSpPr>
              <a:spLocks noChangeArrowheads="1"/>
            </p:cNvSpPr>
            <p:nvPr/>
          </p:nvSpPr>
          <p:spPr bwMode="auto">
            <a:xfrm>
              <a:off x="1594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11" name="AutoShape 41"/>
            <p:cNvSpPr>
              <a:spLocks noChangeArrowheads="1"/>
            </p:cNvSpPr>
            <p:nvPr/>
          </p:nvSpPr>
          <p:spPr bwMode="auto">
            <a:xfrm>
              <a:off x="1594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5312" name="AutoShape 42"/>
            <p:cNvSpPr>
              <a:spLocks noChangeArrowheads="1"/>
            </p:cNvSpPr>
            <p:nvPr/>
          </p:nvSpPr>
          <p:spPr bwMode="auto">
            <a:xfrm>
              <a:off x="2170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3" name="AutoShape 43"/>
            <p:cNvSpPr>
              <a:spLocks noChangeArrowheads="1"/>
            </p:cNvSpPr>
            <p:nvPr/>
          </p:nvSpPr>
          <p:spPr bwMode="auto">
            <a:xfrm>
              <a:off x="2746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4" name="AutoShape 44"/>
            <p:cNvSpPr>
              <a:spLocks noChangeArrowheads="1"/>
            </p:cNvSpPr>
            <p:nvPr/>
          </p:nvSpPr>
          <p:spPr bwMode="auto">
            <a:xfrm>
              <a:off x="3322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5" name="AutoShape 45"/>
            <p:cNvSpPr>
              <a:spLocks noChangeArrowheads="1"/>
            </p:cNvSpPr>
            <p:nvPr/>
          </p:nvSpPr>
          <p:spPr bwMode="auto">
            <a:xfrm>
              <a:off x="3898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6" name="AutoShape 46"/>
            <p:cNvSpPr>
              <a:spLocks noChangeArrowheads="1"/>
            </p:cNvSpPr>
            <p:nvPr/>
          </p:nvSpPr>
          <p:spPr bwMode="auto">
            <a:xfrm>
              <a:off x="2170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17" name="AutoShape 47"/>
            <p:cNvSpPr>
              <a:spLocks noChangeArrowheads="1"/>
            </p:cNvSpPr>
            <p:nvPr/>
          </p:nvSpPr>
          <p:spPr bwMode="auto">
            <a:xfrm>
              <a:off x="2746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18" name="AutoShape 48"/>
            <p:cNvSpPr>
              <a:spLocks noChangeArrowheads="1"/>
            </p:cNvSpPr>
            <p:nvPr/>
          </p:nvSpPr>
          <p:spPr bwMode="auto">
            <a:xfrm>
              <a:off x="3322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19" name="AutoShape 49"/>
            <p:cNvSpPr>
              <a:spLocks noChangeArrowheads="1"/>
            </p:cNvSpPr>
            <p:nvPr/>
          </p:nvSpPr>
          <p:spPr bwMode="auto">
            <a:xfrm>
              <a:off x="3898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20" name="AutoShape 50"/>
            <p:cNvSpPr>
              <a:spLocks noChangeArrowheads="1"/>
            </p:cNvSpPr>
            <p:nvPr/>
          </p:nvSpPr>
          <p:spPr bwMode="auto">
            <a:xfrm>
              <a:off x="2170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5321" name="AutoShape 51"/>
            <p:cNvSpPr>
              <a:spLocks noChangeArrowheads="1"/>
            </p:cNvSpPr>
            <p:nvPr/>
          </p:nvSpPr>
          <p:spPr bwMode="auto">
            <a:xfrm>
              <a:off x="2746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55322" name="AutoShape 52"/>
            <p:cNvSpPr>
              <a:spLocks noChangeArrowheads="1"/>
            </p:cNvSpPr>
            <p:nvPr/>
          </p:nvSpPr>
          <p:spPr bwMode="auto">
            <a:xfrm>
              <a:off x="3322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55323" name="AutoShape 53"/>
            <p:cNvSpPr>
              <a:spLocks noChangeArrowheads="1"/>
            </p:cNvSpPr>
            <p:nvPr/>
          </p:nvSpPr>
          <p:spPr bwMode="auto">
            <a:xfrm>
              <a:off x="3898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55324" name="Line 54"/>
            <p:cNvSpPr>
              <a:spLocks noChangeShapeType="1"/>
            </p:cNvSpPr>
            <p:nvPr/>
          </p:nvSpPr>
          <p:spPr bwMode="auto">
            <a:xfrm>
              <a:off x="2410" y="2256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5" name="Line 55"/>
            <p:cNvSpPr>
              <a:spLocks noChangeShapeType="1"/>
            </p:cNvSpPr>
            <p:nvPr/>
          </p:nvSpPr>
          <p:spPr bwMode="auto">
            <a:xfrm>
              <a:off x="2506" y="2640"/>
              <a:ext cx="43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5326" name="Group 56"/>
            <p:cNvGrpSpPr>
              <a:grpSpLocks/>
            </p:cNvGrpSpPr>
            <p:nvPr/>
          </p:nvGrpSpPr>
          <p:grpSpPr bwMode="auto">
            <a:xfrm>
              <a:off x="2544" y="1383"/>
              <a:ext cx="623" cy="212"/>
              <a:chOff x="2544" y="1383"/>
              <a:chExt cx="623" cy="212"/>
            </a:xfrm>
          </p:grpSpPr>
          <p:sp>
            <p:nvSpPr>
              <p:cNvPr id="55327" name="Line 57"/>
              <p:cNvSpPr>
                <a:spLocks noChangeShapeType="1"/>
              </p:cNvSpPr>
              <p:nvPr/>
            </p:nvSpPr>
            <p:spPr bwMode="auto">
              <a:xfrm>
                <a:off x="2544" y="15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28" name="Text Box 58"/>
              <p:cNvSpPr txBox="1">
                <a:spLocks noChangeArrowheads="1"/>
              </p:cNvSpPr>
              <p:nvPr/>
            </p:nvSpPr>
            <p:spPr bwMode="auto">
              <a:xfrm>
                <a:off x="2822" y="1383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Status of switching to counting up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63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353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6356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6357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6354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6355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6324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6327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6328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9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6330" name="Group 16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56335" name="Group 17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6349" name="Oval 18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6350" name="Oval 19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6351" name="Oval 20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6336" name="Group 21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6343" name="Line 2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44" name="Text Box 23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6345" name="Line 24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46" name="Text Box 25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6347" name="AutoShape 26"/>
              <p:cNvCxnSpPr>
                <a:cxnSpLocks noChangeShapeType="1"/>
                <a:stCxn id="56351" idx="4"/>
                <a:endCxn id="56349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6348" name="Text Box 27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6337" name="Object 28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8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8" name="Object 29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9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9" name="Object 30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0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0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1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Object 32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2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2" name="Object 33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3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1" name="AutoShape 34"/>
          <p:cNvSpPr>
            <a:spLocks noChangeArrowheads="1"/>
          </p:cNvSpPr>
          <p:nvPr/>
        </p:nvSpPr>
        <p:spPr bwMode="auto">
          <a:xfrm>
            <a:off x="1600200" y="2133600"/>
            <a:ext cx="1371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6332" name="AutoShape 35"/>
          <p:cNvSpPr>
            <a:spLocks noChangeArrowheads="1"/>
          </p:cNvSpPr>
          <p:nvPr/>
        </p:nvSpPr>
        <p:spPr bwMode="auto">
          <a:xfrm>
            <a:off x="6400800" y="2362200"/>
            <a:ext cx="2438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6333" name="Line 36"/>
          <p:cNvSpPr>
            <a:spLocks noChangeShapeType="1"/>
          </p:cNvSpPr>
          <p:nvPr/>
        </p:nvSpPr>
        <p:spPr bwMode="auto">
          <a:xfrm>
            <a:off x="2362200" y="3124200"/>
            <a:ext cx="1600200" cy="2057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4" name="Line 37"/>
          <p:cNvSpPr>
            <a:spLocks noChangeShapeType="1"/>
          </p:cNvSpPr>
          <p:nvPr/>
        </p:nvSpPr>
        <p:spPr bwMode="auto">
          <a:xfrm flipH="1">
            <a:off x="6858000" y="2819400"/>
            <a:ext cx="609600" cy="2438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switching to counting up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1431925" y="2209800"/>
            <a:ext cx="5670550" cy="2989263"/>
            <a:chOff x="902" y="1392"/>
            <a:chExt cx="3572" cy="1883"/>
          </a:xfrm>
        </p:grpSpPr>
        <p:grpSp>
          <p:nvGrpSpPr>
            <p:cNvPr id="57348" name="Group 4"/>
            <p:cNvGrpSpPr>
              <a:grpSpLocks/>
            </p:cNvGrpSpPr>
            <p:nvPr/>
          </p:nvGrpSpPr>
          <p:grpSpPr bwMode="auto">
            <a:xfrm>
              <a:off x="1306" y="1728"/>
              <a:ext cx="3168" cy="240"/>
              <a:chOff x="1008" y="1680"/>
              <a:chExt cx="3168" cy="240"/>
            </a:xfrm>
          </p:grpSpPr>
          <p:sp>
            <p:nvSpPr>
              <p:cNvPr id="57383" name="Line 5"/>
              <p:cNvSpPr>
                <a:spLocks noChangeShapeType="1"/>
              </p:cNvSpPr>
              <p:nvPr/>
            </p:nvSpPr>
            <p:spPr bwMode="auto">
              <a:xfrm>
                <a:off x="1008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7384" name="Group 6"/>
              <p:cNvGrpSpPr>
                <a:grpSpLocks/>
              </p:cNvGrpSpPr>
              <p:nvPr/>
            </p:nvGrpSpPr>
            <p:grpSpPr bwMode="auto">
              <a:xfrm>
                <a:off x="1296" y="1680"/>
                <a:ext cx="576" cy="240"/>
                <a:chOff x="1296" y="1680"/>
                <a:chExt cx="576" cy="240"/>
              </a:xfrm>
            </p:grpSpPr>
            <p:sp>
              <p:nvSpPr>
                <p:cNvPr id="5740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6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7" name="Line 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8" name="Line 1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7385" name="Group 11"/>
              <p:cNvGrpSpPr>
                <a:grpSpLocks/>
              </p:cNvGrpSpPr>
              <p:nvPr/>
            </p:nvGrpSpPr>
            <p:grpSpPr bwMode="auto">
              <a:xfrm>
                <a:off x="1872" y="1680"/>
                <a:ext cx="576" cy="240"/>
                <a:chOff x="1296" y="1680"/>
                <a:chExt cx="576" cy="240"/>
              </a:xfrm>
            </p:grpSpPr>
            <p:sp>
              <p:nvSpPr>
                <p:cNvPr id="5740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2" name="Line 13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3" name="Line 14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4" name="Line 15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7386" name="Group 16"/>
              <p:cNvGrpSpPr>
                <a:grpSpLocks/>
              </p:cNvGrpSpPr>
              <p:nvPr/>
            </p:nvGrpSpPr>
            <p:grpSpPr bwMode="auto">
              <a:xfrm>
                <a:off x="2448" y="1680"/>
                <a:ext cx="576" cy="240"/>
                <a:chOff x="1296" y="1680"/>
                <a:chExt cx="576" cy="240"/>
              </a:xfrm>
            </p:grpSpPr>
            <p:sp>
              <p:nvSpPr>
                <p:cNvPr id="5739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8" name="Line 1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9" name="Line 1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0" name="Line 2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7387" name="Group 21"/>
              <p:cNvGrpSpPr>
                <a:grpSpLocks/>
              </p:cNvGrpSpPr>
              <p:nvPr/>
            </p:nvGrpSpPr>
            <p:grpSpPr bwMode="auto">
              <a:xfrm>
                <a:off x="3024" y="1680"/>
                <a:ext cx="576" cy="240"/>
                <a:chOff x="1296" y="1680"/>
                <a:chExt cx="576" cy="240"/>
              </a:xfrm>
            </p:grpSpPr>
            <p:sp>
              <p:nvSpPr>
                <p:cNvPr id="5739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4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5" name="Line 24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6" name="Line 25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7388" name="Group 26"/>
              <p:cNvGrpSpPr>
                <a:grpSpLocks/>
              </p:cNvGrpSpPr>
              <p:nvPr/>
            </p:nvGrpSpPr>
            <p:grpSpPr bwMode="auto">
              <a:xfrm>
                <a:off x="3600" y="1680"/>
                <a:ext cx="576" cy="240"/>
                <a:chOff x="1296" y="1680"/>
                <a:chExt cx="576" cy="240"/>
              </a:xfrm>
            </p:grpSpPr>
            <p:sp>
              <p:nvSpPr>
                <p:cNvPr id="5738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0" name="Line 2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1" name="Line 2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2" name="Line 3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7349" name="Text Box 31"/>
            <p:cNvSpPr txBox="1">
              <a:spLocks noChangeArrowheads="1"/>
            </p:cNvSpPr>
            <p:nvPr/>
          </p:nvSpPr>
          <p:spPr bwMode="auto">
            <a:xfrm>
              <a:off x="922" y="2064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57350" name="Line 32"/>
            <p:cNvSpPr>
              <a:spLocks noChangeShapeType="1"/>
            </p:cNvSpPr>
            <p:nvPr/>
          </p:nvSpPr>
          <p:spPr bwMode="auto">
            <a:xfrm>
              <a:off x="1594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1" name="Text Box 33"/>
            <p:cNvSpPr txBox="1">
              <a:spLocks noChangeArrowheads="1"/>
            </p:cNvSpPr>
            <p:nvPr/>
          </p:nvSpPr>
          <p:spPr bwMode="auto">
            <a:xfrm>
              <a:off x="912" y="2439"/>
              <a:ext cx="3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(E,S)</a:t>
              </a:r>
            </a:p>
          </p:txBody>
        </p:sp>
        <p:sp>
          <p:nvSpPr>
            <p:cNvPr id="57352" name="Text Box 34"/>
            <p:cNvSpPr txBox="1">
              <a:spLocks noChangeArrowheads="1"/>
            </p:cNvSpPr>
            <p:nvPr/>
          </p:nvSpPr>
          <p:spPr bwMode="auto">
            <a:xfrm>
              <a:off x="970" y="278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Q</a:t>
              </a:r>
            </a:p>
          </p:txBody>
        </p:sp>
        <p:sp>
          <p:nvSpPr>
            <p:cNvPr id="57353" name="Line 35"/>
            <p:cNvSpPr>
              <a:spLocks noChangeShapeType="1"/>
            </p:cNvSpPr>
            <p:nvPr/>
          </p:nvSpPr>
          <p:spPr bwMode="auto">
            <a:xfrm>
              <a:off x="2170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4" name="Line 36"/>
            <p:cNvSpPr>
              <a:spLocks noChangeShapeType="1"/>
            </p:cNvSpPr>
            <p:nvPr/>
          </p:nvSpPr>
          <p:spPr bwMode="auto">
            <a:xfrm>
              <a:off x="2746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5" name="Line 37"/>
            <p:cNvSpPr>
              <a:spLocks noChangeShapeType="1"/>
            </p:cNvSpPr>
            <p:nvPr/>
          </p:nvSpPr>
          <p:spPr bwMode="auto">
            <a:xfrm>
              <a:off x="3322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6" name="Line 38"/>
            <p:cNvSpPr>
              <a:spLocks noChangeShapeType="1"/>
            </p:cNvSpPr>
            <p:nvPr/>
          </p:nvSpPr>
          <p:spPr bwMode="auto">
            <a:xfrm>
              <a:off x="3898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7" name="AutoShape 39"/>
            <p:cNvSpPr>
              <a:spLocks noChangeArrowheads="1"/>
            </p:cNvSpPr>
            <p:nvPr/>
          </p:nvSpPr>
          <p:spPr bwMode="auto">
            <a:xfrm>
              <a:off x="1594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57358" name="AutoShape 40"/>
            <p:cNvSpPr>
              <a:spLocks noChangeArrowheads="1"/>
            </p:cNvSpPr>
            <p:nvPr/>
          </p:nvSpPr>
          <p:spPr bwMode="auto">
            <a:xfrm>
              <a:off x="1594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(0,X)</a:t>
              </a:r>
            </a:p>
          </p:txBody>
        </p:sp>
        <p:sp>
          <p:nvSpPr>
            <p:cNvPr id="57359" name="AutoShape 41"/>
            <p:cNvSpPr>
              <a:spLocks noChangeArrowheads="1"/>
            </p:cNvSpPr>
            <p:nvPr/>
          </p:nvSpPr>
          <p:spPr bwMode="auto">
            <a:xfrm>
              <a:off x="1594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60" name="AutoShape 42"/>
            <p:cNvSpPr>
              <a:spLocks noChangeArrowheads="1"/>
            </p:cNvSpPr>
            <p:nvPr/>
          </p:nvSpPr>
          <p:spPr bwMode="auto">
            <a:xfrm>
              <a:off x="2170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57361" name="AutoShape 43"/>
            <p:cNvSpPr>
              <a:spLocks noChangeArrowheads="1"/>
            </p:cNvSpPr>
            <p:nvPr/>
          </p:nvSpPr>
          <p:spPr bwMode="auto">
            <a:xfrm>
              <a:off x="2736" y="211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7362" name="AutoShape 44"/>
            <p:cNvSpPr>
              <a:spLocks noChangeArrowheads="1"/>
            </p:cNvSpPr>
            <p:nvPr/>
          </p:nvSpPr>
          <p:spPr bwMode="auto">
            <a:xfrm>
              <a:off x="3322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7363" name="AutoShape 45"/>
            <p:cNvSpPr>
              <a:spLocks noChangeArrowheads="1"/>
            </p:cNvSpPr>
            <p:nvPr/>
          </p:nvSpPr>
          <p:spPr bwMode="auto">
            <a:xfrm>
              <a:off x="3898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7364" name="AutoShape 46"/>
            <p:cNvSpPr>
              <a:spLocks noChangeArrowheads="1"/>
            </p:cNvSpPr>
            <p:nvPr/>
          </p:nvSpPr>
          <p:spPr bwMode="auto">
            <a:xfrm>
              <a:off x="2170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7365" name="AutoShape 47"/>
            <p:cNvSpPr>
              <a:spLocks noChangeArrowheads="1"/>
            </p:cNvSpPr>
            <p:nvPr/>
          </p:nvSpPr>
          <p:spPr bwMode="auto">
            <a:xfrm>
              <a:off x="2746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7366" name="AutoShape 48"/>
            <p:cNvSpPr>
              <a:spLocks noChangeArrowheads="1"/>
            </p:cNvSpPr>
            <p:nvPr/>
          </p:nvSpPr>
          <p:spPr bwMode="auto">
            <a:xfrm>
              <a:off x="3322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7367" name="AutoShape 49"/>
            <p:cNvSpPr>
              <a:spLocks noChangeArrowheads="1"/>
            </p:cNvSpPr>
            <p:nvPr/>
          </p:nvSpPr>
          <p:spPr bwMode="auto">
            <a:xfrm>
              <a:off x="3898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7368" name="AutoShape 50"/>
            <p:cNvSpPr>
              <a:spLocks noChangeArrowheads="1"/>
            </p:cNvSpPr>
            <p:nvPr/>
          </p:nvSpPr>
          <p:spPr bwMode="auto">
            <a:xfrm>
              <a:off x="2170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69" name="AutoShape 51"/>
            <p:cNvSpPr>
              <a:spLocks noChangeArrowheads="1"/>
            </p:cNvSpPr>
            <p:nvPr/>
          </p:nvSpPr>
          <p:spPr bwMode="auto">
            <a:xfrm>
              <a:off x="2746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7370" name="AutoShape 52"/>
            <p:cNvSpPr>
              <a:spLocks noChangeArrowheads="1"/>
            </p:cNvSpPr>
            <p:nvPr/>
          </p:nvSpPr>
          <p:spPr bwMode="auto">
            <a:xfrm>
              <a:off x="3322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57371" name="AutoShape 53"/>
            <p:cNvSpPr>
              <a:spLocks noChangeArrowheads="1"/>
            </p:cNvSpPr>
            <p:nvPr/>
          </p:nvSpPr>
          <p:spPr bwMode="auto">
            <a:xfrm>
              <a:off x="3898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57372" name="Line 54"/>
            <p:cNvSpPr>
              <a:spLocks noChangeShapeType="1"/>
            </p:cNvSpPr>
            <p:nvPr/>
          </p:nvSpPr>
          <p:spPr bwMode="auto">
            <a:xfrm>
              <a:off x="2640" y="2496"/>
              <a:ext cx="288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73" name="Line 55"/>
            <p:cNvSpPr>
              <a:spLocks noChangeShapeType="1"/>
            </p:cNvSpPr>
            <p:nvPr/>
          </p:nvSpPr>
          <p:spPr bwMode="auto">
            <a:xfrm flipV="1">
              <a:off x="2592" y="2640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74" name="Text Box 56"/>
            <p:cNvSpPr txBox="1">
              <a:spLocks noChangeArrowheads="1"/>
            </p:cNvSpPr>
            <p:nvPr/>
          </p:nvSpPr>
          <p:spPr bwMode="auto">
            <a:xfrm>
              <a:off x="902" y="3063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57375" name="AutoShape 57"/>
            <p:cNvSpPr>
              <a:spLocks noChangeArrowheads="1"/>
            </p:cNvSpPr>
            <p:nvPr/>
          </p:nvSpPr>
          <p:spPr bwMode="auto">
            <a:xfrm>
              <a:off x="1584" y="307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76" name="AutoShape 58"/>
            <p:cNvSpPr>
              <a:spLocks noChangeArrowheads="1"/>
            </p:cNvSpPr>
            <p:nvPr/>
          </p:nvSpPr>
          <p:spPr bwMode="auto">
            <a:xfrm>
              <a:off x="2160" y="307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7377" name="AutoShape 59"/>
            <p:cNvSpPr>
              <a:spLocks noChangeArrowheads="1"/>
            </p:cNvSpPr>
            <p:nvPr/>
          </p:nvSpPr>
          <p:spPr bwMode="auto">
            <a:xfrm>
              <a:off x="2736" y="307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78" name="AutoShape 60"/>
            <p:cNvSpPr>
              <a:spLocks noChangeArrowheads="1"/>
            </p:cNvSpPr>
            <p:nvPr/>
          </p:nvSpPr>
          <p:spPr bwMode="auto">
            <a:xfrm>
              <a:off x="3312" y="307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79" name="AutoShape 61"/>
            <p:cNvSpPr>
              <a:spLocks noChangeArrowheads="1"/>
            </p:cNvSpPr>
            <p:nvPr/>
          </p:nvSpPr>
          <p:spPr bwMode="auto">
            <a:xfrm>
              <a:off x="3888" y="307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57380" name="Group 62"/>
            <p:cNvGrpSpPr>
              <a:grpSpLocks/>
            </p:cNvGrpSpPr>
            <p:nvPr/>
          </p:nvGrpSpPr>
          <p:grpSpPr bwMode="auto">
            <a:xfrm>
              <a:off x="2400" y="1392"/>
              <a:ext cx="585" cy="212"/>
              <a:chOff x="2400" y="1392"/>
              <a:chExt cx="585" cy="212"/>
            </a:xfrm>
          </p:grpSpPr>
          <p:sp>
            <p:nvSpPr>
              <p:cNvPr id="57381" name="Line 63"/>
              <p:cNvSpPr>
                <a:spLocks noChangeShapeType="1"/>
              </p:cNvSpPr>
              <p:nvPr/>
            </p:nvSpPr>
            <p:spPr bwMode="auto">
              <a:xfrm>
                <a:off x="2400" y="15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82" name="Text Box 64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Check timing for each state and transition yourself!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84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401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8404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8405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8402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8403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8372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8375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8376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7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8378" name="Group 16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58383" name="Group 17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8397" name="Oval 18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8398" name="Oval 19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8399" name="Oval 20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8384" name="Group 21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8391" name="Line 2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392" name="Text Box 23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8393" name="Line 24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394" name="Text Box 25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8395" name="AutoShape 26"/>
              <p:cNvCxnSpPr>
                <a:cxnSpLocks noChangeShapeType="1"/>
                <a:stCxn id="58399" idx="4"/>
                <a:endCxn id="58397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396" name="Text Box 27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8385" name="Object 28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6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6" name="Object 29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7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7" name="Object 30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8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8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9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9" name="Object 32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0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0" name="Object 33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1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9" name="AutoShape 34"/>
          <p:cNvSpPr>
            <a:spLocks noChangeArrowheads="1"/>
          </p:cNvSpPr>
          <p:nvPr/>
        </p:nvSpPr>
        <p:spPr bwMode="auto">
          <a:xfrm>
            <a:off x="0" y="2133600"/>
            <a:ext cx="5943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8380" name="AutoShape 35"/>
          <p:cNvSpPr>
            <a:spLocks noChangeArrowheads="1"/>
          </p:cNvSpPr>
          <p:nvPr/>
        </p:nvSpPr>
        <p:spPr bwMode="auto">
          <a:xfrm>
            <a:off x="6096000" y="1905000"/>
            <a:ext cx="28194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8381" name="Line 36"/>
          <p:cNvSpPr>
            <a:spLocks noChangeShapeType="1"/>
          </p:cNvSpPr>
          <p:nvPr/>
        </p:nvSpPr>
        <p:spPr bwMode="auto">
          <a:xfrm>
            <a:off x="3048000" y="3886200"/>
            <a:ext cx="9144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2" name="Line 37"/>
          <p:cNvSpPr>
            <a:spLocks noChangeShapeType="1"/>
          </p:cNvSpPr>
          <p:nvPr/>
        </p:nvSpPr>
        <p:spPr bwMode="auto">
          <a:xfrm flipH="1">
            <a:off x="6858000" y="4114800"/>
            <a:ext cx="6096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of the data path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behavior spec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604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429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60432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60433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60431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60420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60423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60424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5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sp>
        <p:nvSpPr>
          <p:cNvPr id="60426" name="AutoShape 16"/>
          <p:cNvSpPr>
            <a:spLocks noChangeArrowheads="1"/>
          </p:cNvSpPr>
          <p:nvPr/>
        </p:nvSpPr>
        <p:spPr bwMode="auto">
          <a:xfrm>
            <a:off x="6096000" y="1905000"/>
            <a:ext cx="28194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0427" name="Line 17"/>
          <p:cNvSpPr>
            <a:spLocks noChangeShapeType="1"/>
          </p:cNvSpPr>
          <p:nvPr/>
        </p:nvSpPr>
        <p:spPr bwMode="auto">
          <a:xfrm flipH="1">
            <a:off x="6858000" y="4114800"/>
            <a:ext cx="6096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Up-down counter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396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Control signal: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S=0: count 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S=1: count 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Observe when </a:t>
            </a:r>
            <a:r>
              <a:rPr lang="en-US" altLang="zh-TW" sz="2400" i="1" smtClean="0"/>
              <a:t>Q</a:t>
            </a:r>
            <a:r>
              <a:rPr lang="en-US" altLang="zh-TW" sz="2400" i="1" baseline="-25000" smtClean="0"/>
              <a:t>i</a:t>
            </a:r>
            <a:r>
              <a:rPr lang="en-US" altLang="zh-TW" sz="2400" smtClean="0"/>
              <a:t> inversed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4876800" y="2209800"/>
            <a:ext cx="3935413" cy="4275138"/>
            <a:chOff x="3072" y="1392"/>
            <a:chExt cx="2479" cy="2693"/>
          </a:xfrm>
        </p:grpSpPr>
        <p:grpSp>
          <p:nvGrpSpPr>
            <p:cNvPr id="61449" name="Group 5"/>
            <p:cNvGrpSpPr>
              <a:grpSpLocks/>
            </p:cNvGrpSpPr>
            <p:nvPr/>
          </p:nvGrpSpPr>
          <p:grpSpPr bwMode="auto">
            <a:xfrm>
              <a:off x="3120" y="1392"/>
              <a:ext cx="2431" cy="2693"/>
              <a:chOff x="3016" y="1117"/>
              <a:chExt cx="2431" cy="2693"/>
            </a:xfrm>
          </p:grpSpPr>
          <p:pic>
            <p:nvPicPr>
              <p:cNvPr id="61453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" y="1117"/>
                <a:ext cx="2431" cy="2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454" name="AutoShape 7"/>
              <p:cNvSpPr>
                <a:spLocks noChangeArrowheads="1"/>
              </p:cNvSpPr>
              <p:nvPr/>
            </p:nvSpPr>
            <p:spPr bwMode="auto">
              <a:xfrm>
                <a:off x="3424" y="1162"/>
                <a:ext cx="409" cy="254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800"/>
                  <a:t>combinational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800"/>
                  <a:t>circuit</a:t>
                </a:r>
              </a:p>
            </p:txBody>
          </p:sp>
          <p:graphicFrame>
            <p:nvGraphicFramePr>
              <p:cNvPr id="61455" name="Object 8"/>
              <p:cNvGraphicFramePr>
                <a:graphicFrameLocks noChangeAspect="1"/>
              </p:cNvGraphicFramePr>
              <p:nvPr/>
            </p:nvGraphicFramePr>
            <p:xfrm>
              <a:off x="3833" y="1525"/>
              <a:ext cx="16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3" name="方程式" r:id="rId4" imgW="165028" imgH="228501" progId="Equation.3">
                      <p:embed/>
                    </p:oleObj>
                  </mc:Choice>
                  <mc:Fallback>
                    <p:oleObj name="方程式" r:id="rId4" imgW="165028" imgH="228501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3" y="1525"/>
                            <a:ext cx="16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6" name="Object 9"/>
              <p:cNvGraphicFramePr>
                <a:graphicFrameLocks noChangeAspect="1"/>
              </p:cNvGraphicFramePr>
              <p:nvPr/>
            </p:nvGraphicFramePr>
            <p:xfrm>
              <a:off x="3839" y="2121"/>
              <a:ext cx="15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4" name="方程式" r:id="rId6" imgW="152268" imgH="215713" progId="Equation.3">
                      <p:embed/>
                    </p:oleObj>
                  </mc:Choice>
                  <mc:Fallback>
                    <p:oleObj name="方程式" r:id="rId6" imgW="152268" imgH="215713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9" y="2121"/>
                            <a:ext cx="15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7" name="Object 10"/>
              <p:cNvGraphicFramePr>
                <a:graphicFrameLocks noChangeAspect="1"/>
              </p:cNvGraphicFramePr>
              <p:nvPr/>
            </p:nvGraphicFramePr>
            <p:xfrm>
              <a:off x="3827" y="2704"/>
              <a:ext cx="16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5" name="方程式" r:id="rId8" imgW="164885" imgH="215619" progId="Equation.3">
                      <p:embed/>
                    </p:oleObj>
                  </mc:Choice>
                  <mc:Fallback>
                    <p:oleObj name="方程式" r:id="rId8" imgW="164885" imgH="215619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7" y="2704"/>
                            <a:ext cx="165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8" name="Object 11"/>
              <p:cNvGraphicFramePr>
                <a:graphicFrameLocks noChangeAspect="1"/>
              </p:cNvGraphicFramePr>
              <p:nvPr/>
            </p:nvGraphicFramePr>
            <p:xfrm>
              <a:off x="3833" y="3288"/>
              <a:ext cx="15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6" name="方程式" r:id="rId10" imgW="152334" imgH="228501" progId="Equation.3">
                      <p:embed/>
                    </p:oleObj>
                  </mc:Choice>
                  <mc:Fallback>
                    <p:oleObj name="方程式" r:id="rId10" imgW="152334" imgH="228501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3" y="3288"/>
                            <a:ext cx="15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9" name="Object 12"/>
              <p:cNvGraphicFramePr>
                <a:graphicFrameLocks noChangeAspect="1"/>
              </p:cNvGraphicFramePr>
              <p:nvPr/>
            </p:nvGraphicFramePr>
            <p:xfrm>
              <a:off x="4195" y="1434"/>
              <a:ext cx="16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7" name="方程式" r:id="rId12" imgW="203112" imgH="228501" progId="Equation.3">
                      <p:embed/>
                    </p:oleObj>
                  </mc:Choice>
                  <mc:Fallback>
                    <p:oleObj name="方程式" r:id="rId12" imgW="203112" imgH="228501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1434"/>
                            <a:ext cx="161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60" name="Object 13"/>
              <p:cNvGraphicFramePr>
                <a:graphicFrameLocks noChangeAspect="1"/>
              </p:cNvGraphicFramePr>
              <p:nvPr/>
            </p:nvGraphicFramePr>
            <p:xfrm>
              <a:off x="4155" y="2029"/>
              <a:ext cx="151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8" name="方程式" r:id="rId14" imgW="190335" imgH="215713" progId="Equation.3">
                      <p:embed/>
                    </p:oleObj>
                  </mc:Choice>
                  <mc:Fallback>
                    <p:oleObj name="方程式" r:id="rId14" imgW="190335" imgH="215713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5" y="2029"/>
                            <a:ext cx="151" cy="1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61" name="Object 14"/>
              <p:cNvGraphicFramePr>
                <a:graphicFrameLocks noChangeAspect="1"/>
              </p:cNvGraphicFramePr>
              <p:nvPr/>
            </p:nvGraphicFramePr>
            <p:xfrm>
              <a:off x="4150" y="2619"/>
              <a:ext cx="161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9" name="方程式" r:id="rId16" imgW="203024" imgH="215713" progId="Equation.3">
                      <p:embed/>
                    </p:oleObj>
                  </mc:Choice>
                  <mc:Fallback>
                    <p:oleObj name="方程式" r:id="rId16" imgW="203024" imgH="215713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2619"/>
                            <a:ext cx="161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62" name="Object 15"/>
              <p:cNvGraphicFramePr>
                <a:graphicFrameLocks noChangeAspect="1"/>
              </p:cNvGraphicFramePr>
              <p:nvPr/>
            </p:nvGraphicFramePr>
            <p:xfrm>
              <a:off x="4145" y="3198"/>
              <a:ext cx="16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80" name="方程式" r:id="rId18" imgW="203112" imgH="228501" progId="Equation.3">
                      <p:embed/>
                    </p:oleObj>
                  </mc:Choice>
                  <mc:Fallback>
                    <p:oleObj name="方程式" r:id="rId18" imgW="203112" imgH="22850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5" y="3198"/>
                            <a:ext cx="161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450" name="Line 16"/>
            <p:cNvSpPr>
              <a:spLocks noChangeShapeType="1"/>
            </p:cNvSpPr>
            <p:nvPr/>
          </p:nvSpPr>
          <p:spPr bwMode="auto">
            <a:xfrm>
              <a:off x="3216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51" name="Text Box 17"/>
            <p:cNvSpPr txBox="1">
              <a:spLocks noChangeArrowheads="1"/>
            </p:cNvSpPr>
            <p:nvPr/>
          </p:nvSpPr>
          <p:spPr bwMode="auto">
            <a:xfrm>
              <a:off x="3072" y="18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61452" name="Rectangle 18"/>
            <p:cNvSpPr>
              <a:spLocks noChangeArrowheads="1"/>
            </p:cNvSpPr>
            <p:nvPr/>
          </p:nvSpPr>
          <p:spPr bwMode="auto">
            <a:xfrm>
              <a:off x="3072" y="1680"/>
              <a:ext cx="43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609600" y="3733800"/>
          <a:ext cx="4114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方程式" r:id="rId20" imgW="2946400" imgH="685800" progId="Equation.3">
                  <p:embed/>
                </p:oleObj>
              </mc:Choice>
              <mc:Fallback>
                <p:oleObj name="方程式" r:id="rId20" imgW="2946400" imgH="685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41148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0" name="Object 20"/>
          <p:cNvGraphicFramePr>
            <a:graphicFrameLocks noChangeAspect="1"/>
          </p:cNvGraphicFramePr>
          <p:nvPr/>
        </p:nvGraphicFramePr>
        <p:xfrm>
          <a:off x="685800" y="4876800"/>
          <a:ext cx="2362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方程式" r:id="rId22" imgW="1574800" imgH="990600" progId="Equation.3">
                  <p:embed/>
                </p:oleObj>
              </mc:Choice>
              <mc:Fallback>
                <p:oleObj name="方程式" r:id="rId22" imgW="1574800" imgH="990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23622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2" name="AutoShape 22"/>
          <p:cNvSpPr>
            <a:spLocks noChangeArrowheads="1"/>
          </p:cNvSpPr>
          <p:nvPr/>
        </p:nvSpPr>
        <p:spPr bwMode="auto">
          <a:xfrm>
            <a:off x="228600" y="41910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183" name="AutoShape 23"/>
          <p:cNvSpPr>
            <a:spLocks noChangeArrowheads="1"/>
          </p:cNvSpPr>
          <p:nvPr/>
        </p:nvSpPr>
        <p:spPr bwMode="auto">
          <a:xfrm>
            <a:off x="228600" y="5638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2" grpId="0" animBg="1"/>
      <p:bldP spid="9218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Up-down counter with clean</a:t>
            </a: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3429000" y="381000"/>
            <a:ext cx="5402263" cy="6192838"/>
            <a:chOff x="2112" y="0"/>
            <a:chExt cx="3403" cy="3901"/>
          </a:xfrm>
        </p:grpSpPr>
        <p:grpSp>
          <p:nvGrpSpPr>
            <p:cNvPr id="62472" name="Group 4"/>
            <p:cNvGrpSpPr>
              <a:grpSpLocks/>
            </p:cNvGrpSpPr>
            <p:nvPr/>
          </p:nvGrpSpPr>
          <p:grpSpPr bwMode="auto">
            <a:xfrm>
              <a:off x="4231" y="590"/>
              <a:ext cx="1277" cy="576"/>
              <a:chOff x="1202" y="1661"/>
              <a:chExt cx="1277" cy="576"/>
            </a:xfrm>
          </p:grpSpPr>
          <p:grpSp>
            <p:nvGrpSpPr>
              <p:cNvPr id="62541" name="Group 5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62545" name="Rectangle 6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254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62547" name="AutoShape 8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62542" name="Line 9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43" name="Object 10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2" name="方程式" r:id="rId3" imgW="190500" imgH="228600" progId="Equation.3">
                      <p:embed/>
                    </p:oleObj>
                  </mc:Choice>
                  <mc:Fallback>
                    <p:oleObj name="方程式" r:id="rId3" imgW="190500" imgH="2286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44" name="Line 11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473" name="Group 12"/>
            <p:cNvGrpSpPr>
              <a:grpSpLocks/>
            </p:cNvGrpSpPr>
            <p:nvPr/>
          </p:nvGrpSpPr>
          <p:grpSpPr bwMode="auto">
            <a:xfrm>
              <a:off x="4231" y="1497"/>
              <a:ext cx="1270" cy="576"/>
              <a:chOff x="1202" y="1661"/>
              <a:chExt cx="1270" cy="576"/>
            </a:xfrm>
          </p:grpSpPr>
          <p:grpSp>
            <p:nvGrpSpPr>
              <p:cNvPr id="62534" name="Group 13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62538" name="Rectangle 14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253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62540" name="AutoShape 16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62535" name="Line 17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36" name="Object 18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3" name="方程式" r:id="rId5" imgW="177569" imgH="215619" progId="Equation.3">
                      <p:embed/>
                    </p:oleObj>
                  </mc:Choice>
                  <mc:Fallback>
                    <p:oleObj name="方程式" r:id="rId5" imgW="177569" imgH="215619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667"/>
                            <a:ext cx="1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37" name="Line 19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474" name="Group 20"/>
            <p:cNvGrpSpPr>
              <a:grpSpLocks/>
            </p:cNvGrpSpPr>
            <p:nvPr/>
          </p:nvGrpSpPr>
          <p:grpSpPr bwMode="auto">
            <a:xfrm>
              <a:off x="4231" y="2404"/>
              <a:ext cx="1284" cy="576"/>
              <a:chOff x="1202" y="1661"/>
              <a:chExt cx="1284" cy="576"/>
            </a:xfrm>
          </p:grpSpPr>
          <p:grpSp>
            <p:nvGrpSpPr>
              <p:cNvPr id="62527" name="Group 21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62531" name="Rectangle 22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25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62533" name="AutoShape 24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62528" name="Line 25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29" name="Object 26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4" name="方程式" r:id="rId7" imgW="203024" imgH="215713" progId="Equation.3">
                      <p:embed/>
                    </p:oleObj>
                  </mc:Choice>
                  <mc:Fallback>
                    <p:oleObj name="方程式" r:id="rId7" imgW="203024" imgH="215713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30" name="Line 27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475" name="Group 28"/>
            <p:cNvGrpSpPr>
              <a:grpSpLocks/>
            </p:cNvGrpSpPr>
            <p:nvPr/>
          </p:nvGrpSpPr>
          <p:grpSpPr bwMode="auto">
            <a:xfrm>
              <a:off x="4231" y="3311"/>
              <a:ext cx="1277" cy="576"/>
              <a:chOff x="1202" y="1661"/>
              <a:chExt cx="1277" cy="576"/>
            </a:xfrm>
          </p:grpSpPr>
          <p:grpSp>
            <p:nvGrpSpPr>
              <p:cNvPr id="62520" name="Group 29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62524" name="Rectangle 30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252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62526" name="AutoShape 32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62521" name="Line 33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22" name="Object 34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5" name="方程式" r:id="rId9" imgW="190500" imgH="228600" progId="Equation.3">
                      <p:embed/>
                    </p:oleObj>
                  </mc:Choice>
                  <mc:Fallback>
                    <p:oleObj name="方程式" r:id="rId9" imgW="190500" imgH="2286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23" name="Line 35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2476" name="AutoShape 36"/>
            <p:cNvSpPr>
              <a:spLocks noChangeArrowheads="1"/>
            </p:cNvSpPr>
            <p:nvPr/>
          </p:nvSpPr>
          <p:spPr bwMode="auto">
            <a:xfrm rot="-5400000">
              <a:off x="3869" y="635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62477" name="AutoShape 37"/>
            <p:cNvSpPr>
              <a:spLocks noChangeArrowheads="1"/>
            </p:cNvSpPr>
            <p:nvPr/>
          </p:nvSpPr>
          <p:spPr bwMode="auto">
            <a:xfrm rot="-5400000">
              <a:off x="3869" y="1542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62478" name="AutoShape 38"/>
            <p:cNvSpPr>
              <a:spLocks noChangeArrowheads="1"/>
            </p:cNvSpPr>
            <p:nvPr/>
          </p:nvSpPr>
          <p:spPr bwMode="auto">
            <a:xfrm rot="-5400000">
              <a:off x="3869" y="2449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62479" name="AutoShape 39"/>
            <p:cNvSpPr>
              <a:spLocks noChangeArrowheads="1"/>
            </p:cNvSpPr>
            <p:nvPr/>
          </p:nvSpPr>
          <p:spPr bwMode="auto">
            <a:xfrm rot="-5400000">
              <a:off x="3869" y="3356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62480" name="Line 40"/>
            <p:cNvSpPr>
              <a:spLocks noChangeShapeType="1"/>
            </p:cNvSpPr>
            <p:nvPr/>
          </p:nvSpPr>
          <p:spPr bwMode="auto">
            <a:xfrm>
              <a:off x="3460" y="590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2481" name="Group 41"/>
            <p:cNvGrpSpPr>
              <a:grpSpLocks/>
            </p:cNvGrpSpPr>
            <p:nvPr/>
          </p:nvGrpSpPr>
          <p:grpSpPr bwMode="auto">
            <a:xfrm>
              <a:off x="3638" y="697"/>
              <a:ext cx="415" cy="176"/>
              <a:chOff x="3190" y="734"/>
              <a:chExt cx="415" cy="176"/>
            </a:xfrm>
          </p:grpSpPr>
          <p:sp>
            <p:nvSpPr>
              <p:cNvPr id="62518" name="Line 4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19" name="Object 43"/>
              <p:cNvGraphicFramePr>
                <a:graphicFrameLocks noChangeAspect="1"/>
              </p:cNvGraphicFramePr>
              <p:nvPr/>
            </p:nvGraphicFramePr>
            <p:xfrm>
              <a:off x="3190" y="734"/>
              <a:ext cx="126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6" name="方程式" r:id="rId11" imgW="126725" imgH="177415" progId="Equation.3">
                      <p:embed/>
                    </p:oleObj>
                  </mc:Choice>
                  <mc:Fallback>
                    <p:oleObj name="方程式" r:id="rId11" imgW="126725" imgH="177415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734"/>
                            <a:ext cx="126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482" name="Group 44"/>
            <p:cNvGrpSpPr>
              <a:grpSpLocks/>
            </p:cNvGrpSpPr>
            <p:nvPr/>
          </p:nvGrpSpPr>
          <p:grpSpPr bwMode="auto">
            <a:xfrm>
              <a:off x="3631" y="1651"/>
              <a:ext cx="416" cy="176"/>
              <a:chOff x="3189" y="734"/>
              <a:chExt cx="416" cy="176"/>
            </a:xfrm>
          </p:grpSpPr>
          <p:sp>
            <p:nvSpPr>
              <p:cNvPr id="62516" name="Line 45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17" name="Object 46"/>
              <p:cNvGraphicFramePr>
                <a:graphicFrameLocks noChangeAspect="1"/>
              </p:cNvGraphicFramePr>
              <p:nvPr/>
            </p:nvGraphicFramePr>
            <p:xfrm>
              <a:off x="3189" y="734"/>
              <a:ext cx="126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7" name="方程式" r:id="rId13" imgW="126725" imgH="177415" progId="Equation.3">
                      <p:embed/>
                    </p:oleObj>
                  </mc:Choice>
                  <mc:Fallback>
                    <p:oleObj name="方程式" r:id="rId13" imgW="126725" imgH="177415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9" y="734"/>
                            <a:ext cx="126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483" name="Group 47"/>
            <p:cNvGrpSpPr>
              <a:grpSpLocks/>
            </p:cNvGrpSpPr>
            <p:nvPr/>
          </p:nvGrpSpPr>
          <p:grpSpPr bwMode="auto">
            <a:xfrm>
              <a:off x="3638" y="2563"/>
              <a:ext cx="415" cy="177"/>
              <a:chOff x="3190" y="734"/>
              <a:chExt cx="415" cy="177"/>
            </a:xfrm>
          </p:grpSpPr>
          <p:sp>
            <p:nvSpPr>
              <p:cNvPr id="62514" name="Line 48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15" name="Object 49"/>
              <p:cNvGraphicFramePr>
                <a:graphicFrameLocks noChangeAspect="1"/>
              </p:cNvGraphicFramePr>
              <p:nvPr/>
            </p:nvGraphicFramePr>
            <p:xfrm>
              <a:off x="3190" y="734"/>
              <a:ext cx="12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8" name="方程式" r:id="rId15" imgW="126725" imgH="177415" progId="Equation.3">
                      <p:embed/>
                    </p:oleObj>
                  </mc:Choice>
                  <mc:Fallback>
                    <p:oleObj name="方程式" r:id="rId15" imgW="126725" imgH="177415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734"/>
                            <a:ext cx="12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484" name="Group 50"/>
            <p:cNvGrpSpPr>
              <a:grpSpLocks/>
            </p:cNvGrpSpPr>
            <p:nvPr/>
          </p:nvGrpSpPr>
          <p:grpSpPr bwMode="auto">
            <a:xfrm>
              <a:off x="3638" y="3481"/>
              <a:ext cx="415" cy="177"/>
              <a:chOff x="3190" y="734"/>
              <a:chExt cx="415" cy="177"/>
            </a:xfrm>
          </p:grpSpPr>
          <p:sp>
            <p:nvSpPr>
              <p:cNvPr id="62512" name="Line 51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13" name="Object 52"/>
              <p:cNvGraphicFramePr>
                <a:graphicFrameLocks noChangeAspect="1"/>
              </p:cNvGraphicFramePr>
              <p:nvPr/>
            </p:nvGraphicFramePr>
            <p:xfrm>
              <a:off x="3190" y="734"/>
              <a:ext cx="12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9" name="方程式" r:id="rId17" imgW="126725" imgH="177415" progId="Equation.3">
                      <p:embed/>
                    </p:oleObj>
                  </mc:Choice>
                  <mc:Fallback>
                    <p:oleObj name="方程式" r:id="rId17" imgW="126725" imgH="177415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734"/>
                            <a:ext cx="12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485" name="AutoShape 53"/>
            <p:cNvSpPr>
              <a:spLocks noChangeArrowheads="1"/>
            </p:cNvSpPr>
            <p:nvPr/>
          </p:nvSpPr>
          <p:spPr bwMode="auto">
            <a:xfrm>
              <a:off x="2598" y="45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(A=Q+1/Q-1)</a:t>
              </a:r>
            </a:p>
          </p:txBody>
        </p:sp>
        <p:graphicFrame>
          <p:nvGraphicFramePr>
            <p:cNvPr id="62486" name="Object 54"/>
            <p:cNvGraphicFramePr>
              <a:graphicFrameLocks noChangeAspect="1"/>
            </p:cNvGraphicFramePr>
            <p:nvPr/>
          </p:nvGraphicFramePr>
          <p:xfrm>
            <a:off x="3596" y="363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0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363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7" name="Line 55"/>
            <p:cNvSpPr>
              <a:spLocks noChangeShapeType="1"/>
            </p:cNvSpPr>
            <p:nvPr/>
          </p:nvSpPr>
          <p:spPr bwMode="auto">
            <a:xfrm>
              <a:off x="3460" y="1542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2488" name="Object 56"/>
            <p:cNvGraphicFramePr>
              <a:graphicFrameLocks noChangeAspect="1"/>
            </p:cNvGraphicFramePr>
            <p:nvPr/>
          </p:nvGraphicFramePr>
          <p:xfrm>
            <a:off x="3641" y="1315"/>
            <a:ext cx="21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1" name="方程式" r:id="rId21" imgW="177569" imgH="215619" progId="Equation.3">
                    <p:embed/>
                  </p:oleObj>
                </mc:Choice>
                <mc:Fallback>
                  <p:oleObj name="方程式" r:id="rId21" imgW="177569" imgH="215619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1315"/>
                          <a:ext cx="21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9" name="Line 57"/>
            <p:cNvSpPr>
              <a:spLocks noChangeShapeType="1"/>
            </p:cNvSpPr>
            <p:nvPr/>
          </p:nvSpPr>
          <p:spPr bwMode="auto">
            <a:xfrm>
              <a:off x="3460" y="249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2490" name="Object 58"/>
            <p:cNvGraphicFramePr>
              <a:graphicFrameLocks noChangeAspect="1"/>
            </p:cNvGraphicFramePr>
            <p:nvPr/>
          </p:nvGraphicFramePr>
          <p:xfrm>
            <a:off x="3596" y="2222"/>
            <a:ext cx="22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2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2222"/>
                          <a:ext cx="22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1" name="Line 59"/>
            <p:cNvSpPr>
              <a:spLocks noChangeShapeType="1"/>
            </p:cNvSpPr>
            <p:nvPr/>
          </p:nvSpPr>
          <p:spPr bwMode="auto">
            <a:xfrm>
              <a:off x="3460" y="3356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2492" name="Object 60"/>
            <p:cNvGraphicFramePr>
              <a:graphicFrameLocks noChangeAspect="1"/>
            </p:cNvGraphicFramePr>
            <p:nvPr/>
          </p:nvGraphicFramePr>
          <p:xfrm>
            <a:off x="3641" y="3130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3" name="方程式" r:id="rId25" imgW="190500" imgH="228600" progId="Equation.3">
                    <p:embed/>
                  </p:oleObj>
                </mc:Choice>
                <mc:Fallback>
                  <p:oleObj name="方程式" r:id="rId25" imgW="190500" imgH="2286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3130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3" name="Oval 61"/>
            <p:cNvSpPr>
              <a:spLocks noChangeArrowheads="1"/>
            </p:cNvSpPr>
            <p:nvPr/>
          </p:nvSpPr>
          <p:spPr bwMode="auto">
            <a:xfrm>
              <a:off x="5138" y="680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2494" name="Oval 62"/>
            <p:cNvSpPr>
              <a:spLocks noChangeArrowheads="1"/>
            </p:cNvSpPr>
            <p:nvPr/>
          </p:nvSpPr>
          <p:spPr bwMode="auto">
            <a:xfrm>
              <a:off x="5138" y="158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2495" name="Oval 63"/>
            <p:cNvSpPr>
              <a:spLocks noChangeArrowheads="1"/>
            </p:cNvSpPr>
            <p:nvPr/>
          </p:nvSpPr>
          <p:spPr bwMode="auto">
            <a:xfrm>
              <a:off x="5138" y="249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2496" name="Oval 64"/>
            <p:cNvSpPr>
              <a:spLocks noChangeArrowheads="1"/>
            </p:cNvSpPr>
            <p:nvPr/>
          </p:nvSpPr>
          <p:spPr bwMode="auto">
            <a:xfrm>
              <a:off x="5138" y="3402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2497" name="Line 65"/>
            <p:cNvSpPr>
              <a:spLocks noChangeShapeType="1"/>
            </p:cNvSpPr>
            <p:nvPr/>
          </p:nvSpPr>
          <p:spPr bwMode="auto">
            <a:xfrm flipH="1">
              <a:off x="3460" y="27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8" name="Line 66"/>
            <p:cNvSpPr>
              <a:spLocks noChangeShapeType="1"/>
            </p:cNvSpPr>
            <p:nvPr/>
          </p:nvSpPr>
          <p:spPr bwMode="auto">
            <a:xfrm flipH="1">
              <a:off x="3460" y="122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9" name="Line 67"/>
            <p:cNvSpPr>
              <a:spLocks noChangeShapeType="1"/>
            </p:cNvSpPr>
            <p:nvPr/>
          </p:nvSpPr>
          <p:spPr bwMode="auto">
            <a:xfrm flipH="1">
              <a:off x="3460" y="213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00" name="Line 68"/>
            <p:cNvSpPr>
              <a:spLocks noChangeShapeType="1"/>
            </p:cNvSpPr>
            <p:nvPr/>
          </p:nvSpPr>
          <p:spPr bwMode="auto">
            <a:xfrm flipH="1">
              <a:off x="3460" y="308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62501" name="AutoShape 69"/>
            <p:cNvCxnSpPr>
              <a:cxnSpLocks noChangeShapeType="1"/>
              <a:stCxn id="62493" idx="0"/>
              <a:endCxn id="62497" idx="0"/>
            </p:cNvCxnSpPr>
            <p:nvPr/>
          </p:nvCxnSpPr>
          <p:spPr bwMode="auto">
            <a:xfrm rot="5400000" flipH="1">
              <a:off x="4311" y="-171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2" name="AutoShape 70"/>
            <p:cNvCxnSpPr>
              <a:cxnSpLocks noChangeShapeType="1"/>
              <a:stCxn id="62494" idx="1"/>
              <a:endCxn id="62498" idx="0"/>
            </p:cNvCxnSpPr>
            <p:nvPr/>
          </p:nvCxnSpPr>
          <p:spPr bwMode="auto">
            <a:xfrm rot="5400000" flipH="1">
              <a:off x="4322" y="771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3" name="AutoShape 71"/>
            <p:cNvCxnSpPr>
              <a:cxnSpLocks noChangeShapeType="1"/>
              <a:stCxn id="62495" idx="2"/>
              <a:endCxn id="62499" idx="0"/>
            </p:cNvCxnSpPr>
            <p:nvPr/>
          </p:nvCxnSpPr>
          <p:spPr bwMode="auto">
            <a:xfrm rot="10800000">
              <a:off x="3868" y="2132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4" name="AutoShape 72"/>
            <p:cNvCxnSpPr>
              <a:cxnSpLocks noChangeShapeType="1"/>
              <a:stCxn id="62496" idx="0"/>
              <a:endCxn id="62500" idx="0"/>
            </p:cNvCxnSpPr>
            <p:nvPr/>
          </p:nvCxnSpPr>
          <p:spPr bwMode="auto">
            <a:xfrm rot="5400000" flipH="1">
              <a:off x="4356" y="2596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505" name="Line 73"/>
            <p:cNvSpPr>
              <a:spLocks noChangeShapeType="1"/>
            </p:cNvSpPr>
            <p:nvPr/>
          </p:nvSpPr>
          <p:spPr bwMode="auto">
            <a:xfrm>
              <a:off x="2280" y="340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06" name="Text Box 74"/>
            <p:cNvSpPr txBox="1">
              <a:spLocks noChangeArrowheads="1"/>
            </p:cNvSpPr>
            <p:nvPr/>
          </p:nvSpPr>
          <p:spPr bwMode="auto">
            <a:xfrm>
              <a:off x="2112" y="331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62507" name="Text Box 75"/>
            <p:cNvSpPr txBox="1">
              <a:spLocks noChangeArrowheads="1"/>
            </p:cNvSpPr>
            <p:nvPr/>
          </p:nvSpPr>
          <p:spPr bwMode="auto">
            <a:xfrm>
              <a:off x="3959" y="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</a:t>
              </a:r>
            </a:p>
          </p:txBody>
        </p:sp>
        <p:sp>
          <p:nvSpPr>
            <p:cNvPr id="62508" name="Line 76"/>
            <p:cNvSpPr>
              <a:spLocks noChangeShapeType="1"/>
            </p:cNvSpPr>
            <p:nvPr/>
          </p:nvSpPr>
          <p:spPr bwMode="auto">
            <a:xfrm>
              <a:off x="4140" y="18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09" name="Line 77"/>
            <p:cNvSpPr>
              <a:spLocks noChangeShapeType="1"/>
            </p:cNvSpPr>
            <p:nvPr/>
          </p:nvSpPr>
          <p:spPr bwMode="auto">
            <a:xfrm>
              <a:off x="4140" y="952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10" name="Line 78"/>
            <p:cNvSpPr>
              <a:spLocks noChangeShapeType="1"/>
            </p:cNvSpPr>
            <p:nvPr/>
          </p:nvSpPr>
          <p:spPr bwMode="auto">
            <a:xfrm>
              <a:off x="4140" y="1860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11" name="Line 79"/>
            <p:cNvSpPr>
              <a:spLocks noChangeShapeType="1"/>
            </p:cNvSpPr>
            <p:nvPr/>
          </p:nvSpPr>
          <p:spPr bwMode="auto">
            <a:xfrm>
              <a:off x="4140" y="272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62468" name="Object 80"/>
          <p:cNvGraphicFramePr>
            <a:graphicFrameLocks noChangeAspect="1"/>
          </p:cNvGraphicFramePr>
          <p:nvPr/>
        </p:nvGraphicFramePr>
        <p:xfrm>
          <a:off x="609600" y="2362200"/>
          <a:ext cx="2362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" name="方程式" r:id="rId27" imgW="1574800" imgH="990600" progId="Equation.3">
                  <p:embed/>
                </p:oleObj>
              </mc:Choice>
              <mc:Fallback>
                <p:oleObj name="方程式" r:id="rId27" imgW="1574800" imgH="9906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23622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81"/>
          <p:cNvGraphicFramePr>
            <a:graphicFrameLocks noChangeAspect="1"/>
          </p:cNvGraphicFramePr>
          <p:nvPr/>
        </p:nvGraphicFramePr>
        <p:xfrm>
          <a:off x="609600" y="3962400"/>
          <a:ext cx="1371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5" name="方程式" r:id="rId29" imgW="736600" imgH="228600" progId="Equation.3">
                  <p:embed/>
                </p:oleObj>
              </mc:Choice>
              <mc:Fallback>
                <p:oleObj name="方程式" r:id="rId29" imgW="736600" imgH="2286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1371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AutoShape 82"/>
          <p:cNvSpPr>
            <a:spLocks noChangeArrowheads="1"/>
          </p:cNvSpPr>
          <p:nvPr/>
        </p:nvSpPr>
        <p:spPr bwMode="auto">
          <a:xfrm>
            <a:off x="381000" y="2209800"/>
            <a:ext cx="2895600" cy="2362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2471" name="Line 83"/>
          <p:cNvSpPr>
            <a:spLocks noChangeShapeType="1"/>
          </p:cNvSpPr>
          <p:nvPr/>
        </p:nvSpPr>
        <p:spPr bwMode="auto">
          <a:xfrm>
            <a:off x="3276600" y="3352800"/>
            <a:ext cx="914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 Methodology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Complete data path circuit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914400" y="22098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6" name="方程式" r:id="rId3" imgW="1384300" imgH="723900" progId="Equation.3">
                  <p:embed/>
                </p:oleObj>
              </mc:Choice>
              <mc:Fallback>
                <p:oleObj name="方程式" r:id="rId3" imgW="13843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914400" y="35814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方程式" r:id="rId5" imgW="1143000" imgH="431800" progId="Equation.3">
                  <p:embed/>
                </p:oleObj>
              </mc:Choice>
              <mc:Fallback>
                <p:oleObj name="方程式" r:id="rId5" imgW="1143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3733800" y="2895600"/>
            <a:ext cx="5037138" cy="2514600"/>
            <a:chOff x="2352" y="1824"/>
            <a:chExt cx="3173" cy="1584"/>
          </a:xfrm>
        </p:grpSpPr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2842" y="1824"/>
              <a:ext cx="816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up-down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>
              <a:off x="2506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2352" y="19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S</a:t>
              </a:r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2506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2352" y="2247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E</a:t>
              </a:r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>
              <a:off x="3658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3802" y="283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1" name="Text Box 13"/>
            <p:cNvSpPr txBox="1">
              <a:spLocks noChangeArrowheads="1"/>
            </p:cNvSpPr>
            <p:nvPr/>
          </p:nvSpPr>
          <p:spPr bwMode="auto">
            <a:xfrm>
              <a:off x="3696" y="263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4042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63503" name="Rectangle 15"/>
            <p:cNvSpPr>
              <a:spLocks noChangeArrowheads="1"/>
            </p:cNvSpPr>
            <p:nvPr/>
          </p:nvSpPr>
          <p:spPr bwMode="auto">
            <a:xfrm>
              <a:off x="4618" y="240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==9</a:t>
              </a:r>
            </a:p>
          </p:txBody>
        </p:sp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4618" y="2976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==0</a:t>
              </a:r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>
              <a:off x="5146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6" name="Text Box 18"/>
            <p:cNvSpPr txBox="1">
              <a:spLocks noChangeArrowheads="1"/>
            </p:cNvSpPr>
            <p:nvPr/>
          </p:nvSpPr>
          <p:spPr bwMode="auto">
            <a:xfrm>
              <a:off x="5338" y="240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>
              <a:off x="5146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5338" y="302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>
              <a:off x="4426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442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>
              <a:off x="4234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>
              <a:off x="4426" y="25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3" name="AutoShape 25"/>
            <p:cNvSpPr>
              <a:spLocks noChangeArrowheads="1"/>
            </p:cNvSpPr>
            <p:nvPr/>
          </p:nvSpPr>
          <p:spPr bwMode="auto">
            <a:xfrm>
              <a:off x="2976" y="3312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for control unit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realization of the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6556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5565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65568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65569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5566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65567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sp>
        <p:nvSpPr>
          <p:cNvPr id="65540" name="Text Box 10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65541" name="Text Box 11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65542" name="Line 12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3" name="Text Box 13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65544" name="Group 14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65547" name="Group 15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65561" name="Oval 16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65562" name="Oval 17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65563" name="Oval 18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65548" name="Group 19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65555" name="Line 20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556" name="Text Box 21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65557" name="Line 22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558" name="Text Box 23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65559" name="AutoShape 24"/>
              <p:cNvCxnSpPr>
                <a:cxnSpLocks noChangeShapeType="1"/>
                <a:stCxn id="65563" idx="4"/>
                <a:endCxn id="65561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5560" name="Text Box 25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65549" name="Object 26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6" name="方程式" r:id="rId4" imgW="926698" imgH="203112" progId="Equation.3">
                    <p:embed/>
                  </p:oleObj>
                </mc:Choice>
                <mc:Fallback>
                  <p:oleObj name="方程式" r:id="rId4" imgW="926698" imgH="20311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0" name="Object 27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7" name="方程式" r:id="rId6" imgW="825500" imgH="203200" progId="Equation.3">
                    <p:embed/>
                  </p:oleObj>
                </mc:Choice>
                <mc:Fallback>
                  <p:oleObj name="方程式" r:id="rId6" imgW="8255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1" name="Object 28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8" name="方程式" r:id="rId8" imgW="825500" imgH="203200" progId="Equation.3">
                    <p:embed/>
                  </p:oleObj>
                </mc:Choice>
                <mc:Fallback>
                  <p:oleObj name="方程式" r:id="rId8" imgW="825500" imgH="203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2" name="Object 29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9" name="方程式" r:id="rId10" imgW="799753" imgH="203112" progId="Equation.3">
                    <p:embed/>
                  </p:oleObj>
                </mc:Choice>
                <mc:Fallback>
                  <p:oleObj name="方程式" r:id="rId10" imgW="799753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3" name="Object 30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0" name="方程式" r:id="rId12" imgW="799753" imgH="203112" progId="Equation.3">
                    <p:embed/>
                  </p:oleObj>
                </mc:Choice>
                <mc:Fallback>
                  <p:oleObj name="方程式" r:id="rId12" imgW="799753" imgH="20311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4" name="Object 31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1" name="方程式" r:id="rId14" imgW="926698" imgH="203112" progId="Equation.3">
                    <p:embed/>
                  </p:oleObj>
                </mc:Choice>
                <mc:Fallback>
                  <p:oleObj name="方程式" r:id="rId14" imgW="926698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5" name="AutoShape 32"/>
          <p:cNvSpPr>
            <a:spLocks noChangeArrowheads="1"/>
          </p:cNvSpPr>
          <p:nvPr/>
        </p:nvSpPr>
        <p:spPr bwMode="auto">
          <a:xfrm>
            <a:off x="0" y="2133600"/>
            <a:ext cx="5943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5546" name="Line 33"/>
          <p:cNvSpPr>
            <a:spLocks noChangeShapeType="1"/>
          </p:cNvSpPr>
          <p:nvPr/>
        </p:nvSpPr>
        <p:spPr bwMode="auto">
          <a:xfrm>
            <a:off x="3048000" y="3886200"/>
            <a:ext cx="9144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24304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0" y="2209800"/>
            <a:ext cx="5645150" cy="1465263"/>
            <a:chOff x="96" y="1392"/>
            <a:chExt cx="3556" cy="923"/>
          </a:xfrm>
        </p:grpSpPr>
        <p:grpSp>
          <p:nvGrpSpPr>
            <p:cNvPr id="66675" name="Group 4"/>
            <p:cNvGrpSpPr>
              <a:grpSpLocks/>
            </p:cNvGrpSpPr>
            <p:nvPr/>
          </p:nvGrpSpPr>
          <p:grpSpPr bwMode="auto">
            <a:xfrm>
              <a:off x="96" y="1392"/>
              <a:ext cx="3556" cy="923"/>
              <a:chOff x="768" y="1728"/>
              <a:chExt cx="3556" cy="923"/>
            </a:xfrm>
          </p:grpSpPr>
          <p:grpSp>
            <p:nvGrpSpPr>
              <p:cNvPr id="66679" name="Group 5"/>
              <p:cNvGrpSpPr>
                <a:grpSpLocks/>
              </p:cNvGrpSpPr>
              <p:nvPr/>
            </p:nvGrpSpPr>
            <p:grpSpPr bwMode="auto">
              <a:xfrm>
                <a:off x="1296" y="2016"/>
                <a:ext cx="2544" cy="288"/>
                <a:chOff x="1296" y="2016"/>
                <a:chExt cx="2544" cy="288"/>
              </a:xfrm>
            </p:grpSpPr>
            <p:sp>
              <p:nvSpPr>
                <p:cNvPr id="66693" name="Oval 6"/>
                <p:cNvSpPr>
                  <a:spLocks noChangeArrowheads="1"/>
                </p:cNvSpPr>
                <p:nvPr/>
              </p:nvSpPr>
              <p:spPr bwMode="auto">
                <a:xfrm>
                  <a:off x="1296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Hold</a:t>
                  </a:r>
                </a:p>
              </p:txBody>
            </p:sp>
            <p:sp>
              <p:nvSpPr>
                <p:cNvPr id="66694" name="Oval 7"/>
                <p:cNvSpPr>
                  <a:spLocks noChangeArrowheads="1"/>
                </p:cNvSpPr>
                <p:nvPr/>
              </p:nvSpPr>
              <p:spPr bwMode="auto">
                <a:xfrm>
                  <a:off x="2352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Up</a:t>
                  </a:r>
                </a:p>
              </p:txBody>
            </p:sp>
            <p:sp>
              <p:nvSpPr>
                <p:cNvPr id="66695" name="Oval 8"/>
                <p:cNvSpPr>
                  <a:spLocks noChangeArrowheads="1"/>
                </p:cNvSpPr>
                <p:nvPr/>
              </p:nvSpPr>
              <p:spPr bwMode="auto">
                <a:xfrm>
                  <a:off x="3360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Down</a:t>
                  </a:r>
                </a:p>
              </p:txBody>
            </p:sp>
          </p:grpSp>
          <p:grpSp>
            <p:nvGrpSpPr>
              <p:cNvPr id="66680" name="Group 9"/>
              <p:cNvGrpSpPr>
                <a:grpSpLocks/>
              </p:cNvGrpSpPr>
              <p:nvPr/>
            </p:nvGrpSpPr>
            <p:grpSpPr bwMode="auto">
              <a:xfrm>
                <a:off x="1536" y="1863"/>
                <a:ext cx="2064" cy="788"/>
                <a:chOff x="1536" y="1863"/>
                <a:chExt cx="2064" cy="788"/>
              </a:xfrm>
            </p:grpSpPr>
            <p:sp>
              <p:nvSpPr>
                <p:cNvPr id="66687" name="Line 10"/>
                <p:cNvSpPr>
                  <a:spLocks noChangeShapeType="1"/>
                </p:cNvSpPr>
                <p:nvPr/>
              </p:nvSpPr>
              <p:spPr bwMode="auto">
                <a:xfrm>
                  <a:off x="172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8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62" y="1863"/>
                  <a:ext cx="359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Start</a:t>
                  </a:r>
                </a:p>
              </p:txBody>
            </p:sp>
            <p:sp>
              <p:nvSpPr>
                <p:cNvPr id="66689" name="Line 12"/>
                <p:cNvSpPr>
                  <a:spLocks noChangeShapeType="1"/>
                </p:cNvSpPr>
                <p:nvPr/>
              </p:nvSpPr>
              <p:spPr bwMode="auto">
                <a:xfrm>
                  <a:off x="2784" y="206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9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66" y="186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i="1"/>
                    <a:t>T</a:t>
                  </a:r>
                </a:p>
              </p:txBody>
            </p:sp>
            <p:cxnSp>
              <p:nvCxnSpPr>
                <p:cNvPr id="66691" name="AutoShape 14"/>
                <p:cNvCxnSpPr>
                  <a:cxnSpLocks noChangeShapeType="1"/>
                  <a:stCxn id="66695" idx="4"/>
                  <a:endCxn id="66693" idx="4"/>
                </p:cNvCxnSpPr>
                <p:nvPr/>
              </p:nvCxnSpPr>
              <p:spPr bwMode="auto">
                <a:xfrm rot="5400000">
                  <a:off x="2567" y="1273"/>
                  <a:ext cx="1" cy="2064"/>
                </a:xfrm>
                <a:prstGeom prst="curvedConnector3">
                  <a:avLst>
                    <a:gd name="adj1" fmla="val 144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669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86" y="243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i="1"/>
                    <a:t>Z</a:t>
                  </a:r>
                </a:p>
              </p:txBody>
            </p:sp>
          </p:grpSp>
          <p:graphicFrame>
            <p:nvGraphicFramePr>
              <p:cNvPr id="66681" name="Object 16"/>
              <p:cNvGraphicFramePr>
                <a:graphicFrameLocks noChangeAspect="1"/>
              </p:cNvGraphicFramePr>
              <p:nvPr/>
            </p:nvGraphicFramePr>
            <p:xfrm>
              <a:off x="768" y="1968"/>
              <a:ext cx="488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07" name="方程式" r:id="rId3" imgW="926698" imgH="203112" progId="Equation.3">
                      <p:embed/>
                    </p:oleObj>
                  </mc:Choice>
                  <mc:Fallback>
                    <p:oleObj name="方程式" r:id="rId3" imgW="926698" imgH="203112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968"/>
                            <a:ext cx="488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2" name="Object 17"/>
              <p:cNvGraphicFramePr>
                <a:graphicFrameLocks noChangeAspect="1"/>
              </p:cNvGraphicFramePr>
              <p:nvPr/>
            </p:nvGraphicFramePr>
            <p:xfrm>
              <a:off x="1680" y="1765"/>
              <a:ext cx="540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08" name="方程式" r:id="rId5" imgW="825500" imgH="203200" progId="Equation.3">
                      <p:embed/>
                    </p:oleObj>
                  </mc:Choice>
                  <mc:Fallback>
                    <p:oleObj name="方程式" r:id="rId5" imgW="825500" imgH="203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765"/>
                            <a:ext cx="540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3" name="Object 18"/>
              <p:cNvGraphicFramePr>
                <a:graphicFrameLocks noChangeAspect="1"/>
              </p:cNvGraphicFramePr>
              <p:nvPr/>
            </p:nvGraphicFramePr>
            <p:xfrm>
              <a:off x="2352" y="1872"/>
              <a:ext cx="499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09" name="方程式" r:id="rId7" imgW="825500" imgH="203200" progId="Equation.3">
                      <p:embed/>
                    </p:oleObj>
                  </mc:Choice>
                  <mc:Fallback>
                    <p:oleObj name="方程式" r:id="rId7" imgW="825500" imgH="2032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1872"/>
                            <a:ext cx="499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4" name="Object 19"/>
              <p:cNvGraphicFramePr>
                <a:graphicFrameLocks noChangeAspect="1"/>
              </p:cNvGraphicFramePr>
              <p:nvPr/>
            </p:nvGraphicFramePr>
            <p:xfrm>
              <a:off x="2928" y="1728"/>
              <a:ext cx="48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10" name="方程式" r:id="rId9" imgW="799753" imgH="203112" progId="Equation.3">
                      <p:embed/>
                    </p:oleObj>
                  </mc:Choice>
                  <mc:Fallback>
                    <p:oleObj name="方程式" r:id="rId9" imgW="799753" imgH="203112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728"/>
                            <a:ext cx="48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5" name="Object 20"/>
              <p:cNvGraphicFramePr>
                <a:graphicFrameLocks noChangeAspect="1"/>
              </p:cNvGraphicFramePr>
              <p:nvPr/>
            </p:nvGraphicFramePr>
            <p:xfrm>
              <a:off x="3840" y="2064"/>
              <a:ext cx="48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11" name="方程式" r:id="rId11" imgW="799753" imgH="203112" progId="Equation.3">
                      <p:embed/>
                    </p:oleObj>
                  </mc:Choice>
                  <mc:Fallback>
                    <p:oleObj name="方程式" r:id="rId11" imgW="799753" imgH="203112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064"/>
                            <a:ext cx="48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6" name="Object 21"/>
              <p:cNvGraphicFramePr>
                <a:graphicFrameLocks noChangeAspect="1"/>
              </p:cNvGraphicFramePr>
              <p:nvPr/>
            </p:nvGraphicFramePr>
            <p:xfrm>
              <a:off x="2640" y="2544"/>
              <a:ext cx="488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12" name="方程式" r:id="rId13" imgW="926698" imgH="203112" progId="Equation.3">
                      <p:embed/>
                    </p:oleObj>
                  </mc:Choice>
                  <mc:Fallback>
                    <p:oleObj name="方程式" r:id="rId13" imgW="926698" imgH="203112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544"/>
                            <a:ext cx="488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676" name="Text Box 22"/>
            <p:cNvSpPr txBox="1">
              <a:spLocks noChangeArrowheads="1"/>
            </p:cNvSpPr>
            <p:nvPr/>
          </p:nvSpPr>
          <p:spPr bwMode="auto">
            <a:xfrm>
              <a:off x="710" y="143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00</a:t>
              </a:r>
            </a:p>
          </p:txBody>
        </p:sp>
        <p:sp>
          <p:nvSpPr>
            <p:cNvPr id="66677" name="Text Box 23"/>
            <p:cNvSpPr txBox="1">
              <a:spLocks noChangeArrowheads="1"/>
            </p:cNvSpPr>
            <p:nvPr/>
          </p:nvSpPr>
          <p:spPr bwMode="auto">
            <a:xfrm>
              <a:off x="1872" y="192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66678" name="Text Box 24"/>
            <p:cNvSpPr txBox="1">
              <a:spLocks noChangeArrowheads="1"/>
            </p:cNvSpPr>
            <p:nvPr/>
          </p:nvSpPr>
          <p:spPr bwMode="auto">
            <a:xfrm>
              <a:off x="2880" y="144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11</a:t>
              </a:r>
            </a:p>
          </p:txBody>
        </p:sp>
      </p:grpSp>
      <p:grpSp>
        <p:nvGrpSpPr>
          <p:cNvPr id="66564" name="Group 25"/>
          <p:cNvGrpSpPr>
            <a:grpSpLocks/>
          </p:cNvGrpSpPr>
          <p:nvPr/>
        </p:nvGrpSpPr>
        <p:grpSpPr bwMode="auto">
          <a:xfrm>
            <a:off x="3962400" y="3886200"/>
            <a:ext cx="4953000" cy="381000"/>
            <a:chOff x="864" y="2976"/>
            <a:chExt cx="3120" cy="240"/>
          </a:xfrm>
        </p:grpSpPr>
        <p:sp>
          <p:nvSpPr>
            <p:cNvPr id="66666" name="Rectangle 2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67" name="Rectangle 2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68" name="Rectangle 2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69" name="Rectangle 2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70" name="Rectangle 3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71" name="Rectangle 3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72" name="Rectangle 3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73" name="Rectangle 3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74" name="Rectangle 3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66565" name="Group 35"/>
          <p:cNvGrpSpPr>
            <a:grpSpLocks/>
          </p:cNvGrpSpPr>
          <p:nvPr/>
        </p:nvGrpSpPr>
        <p:grpSpPr bwMode="auto">
          <a:xfrm>
            <a:off x="3962400" y="4267200"/>
            <a:ext cx="4953000" cy="381000"/>
            <a:chOff x="864" y="2976"/>
            <a:chExt cx="3120" cy="240"/>
          </a:xfrm>
        </p:grpSpPr>
        <p:sp>
          <p:nvSpPr>
            <p:cNvPr id="66657" name="Rectangle 3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8" name="Rectangle 3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9" name="Rectangle 3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60" name="Rectangle 3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61" name="Rectangle 4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62" name="Rectangle 4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63" name="Rectangle 4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64" name="Rectangle 4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65" name="Rectangle 4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66566" name="Group 45"/>
          <p:cNvGrpSpPr>
            <a:grpSpLocks/>
          </p:cNvGrpSpPr>
          <p:nvPr/>
        </p:nvGrpSpPr>
        <p:grpSpPr bwMode="auto">
          <a:xfrm>
            <a:off x="3962400" y="4648200"/>
            <a:ext cx="4953000" cy="381000"/>
            <a:chOff x="864" y="2976"/>
            <a:chExt cx="3120" cy="240"/>
          </a:xfrm>
        </p:grpSpPr>
        <p:sp>
          <p:nvSpPr>
            <p:cNvPr id="66648" name="Rectangle 4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9" name="Rectangle 4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0" name="Rectangle 4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51" name="Rectangle 4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2" name="Rectangle 5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53" name="Rectangle 5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54" name="Rectangle 5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5" name="Rectangle 5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56" name="Rectangle 5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66567" name="Group 55"/>
          <p:cNvGrpSpPr>
            <a:grpSpLocks/>
          </p:cNvGrpSpPr>
          <p:nvPr/>
        </p:nvGrpSpPr>
        <p:grpSpPr bwMode="auto">
          <a:xfrm>
            <a:off x="3962400" y="5029200"/>
            <a:ext cx="4953000" cy="381000"/>
            <a:chOff x="864" y="2976"/>
            <a:chExt cx="3120" cy="240"/>
          </a:xfrm>
        </p:grpSpPr>
        <p:sp>
          <p:nvSpPr>
            <p:cNvPr id="66639" name="Rectangle 5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0" name="Rectangle 5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41" name="Rectangle 5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42" name="Rectangle 5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3" name="Rectangle 6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44" name="Rectangle 6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5" name="Rectangle 6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6" name="Rectangle 6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7" name="Rectangle 6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66568" name="Group 65"/>
          <p:cNvGrpSpPr>
            <a:grpSpLocks/>
          </p:cNvGrpSpPr>
          <p:nvPr/>
        </p:nvGrpSpPr>
        <p:grpSpPr bwMode="auto">
          <a:xfrm>
            <a:off x="3962400" y="5410200"/>
            <a:ext cx="4953000" cy="381000"/>
            <a:chOff x="864" y="2976"/>
            <a:chExt cx="3120" cy="240"/>
          </a:xfrm>
        </p:grpSpPr>
        <p:sp>
          <p:nvSpPr>
            <p:cNvPr id="66630" name="Rectangle 6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1" name="Rectangle 6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2" name="Rectangle 6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33" name="Rectangle 6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34" name="Rectangle 7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35" name="Rectangle 7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6" name="Rectangle 7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7" name="Rectangle 7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8" name="Rectangle 7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66569" name="Group 75"/>
          <p:cNvGrpSpPr>
            <a:grpSpLocks/>
          </p:cNvGrpSpPr>
          <p:nvPr/>
        </p:nvGrpSpPr>
        <p:grpSpPr bwMode="auto">
          <a:xfrm>
            <a:off x="3962400" y="5791200"/>
            <a:ext cx="4953000" cy="381000"/>
            <a:chOff x="864" y="2976"/>
            <a:chExt cx="3120" cy="240"/>
          </a:xfrm>
        </p:grpSpPr>
        <p:sp>
          <p:nvSpPr>
            <p:cNvPr id="66621" name="Rectangle 7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22" name="Rectangle 7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23" name="Rectangle 7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24" name="Rectangle 7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25" name="Rectangle 8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26" name="Rectangle 8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27" name="Rectangle 8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28" name="Rectangle 8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29" name="Rectangle 8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66570" name="Group 85"/>
          <p:cNvGrpSpPr>
            <a:grpSpLocks/>
          </p:cNvGrpSpPr>
          <p:nvPr/>
        </p:nvGrpSpPr>
        <p:grpSpPr bwMode="auto">
          <a:xfrm>
            <a:off x="3962400" y="6172200"/>
            <a:ext cx="4953000" cy="381000"/>
            <a:chOff x="864" y="2976"/>
            <a:chExt cx="3120" cy="240"/>
          </a:xfrm>
        </p:grpSpPr>
        <p:sp>
          <p:nvSpPr>
            <p:cNvPr id="66612" name="Rectangle 8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13" name="Rectangle 8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14" name="Rectangle 8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15" name="Rectangle 8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16" name="Rectangle 9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17" name="Rectangle 9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18" name="Rectangle 9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19" name="Rectangle 9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20" name="Rectangle 9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sp>
        <p:nvSpPr>
          <p:cNvPr id="66571" name="Line 95"/>
          <p:cNvSpPr>
            <a:spLocks noChangeShapeType="1"/>
          </p:cNvSpPr>
          <p:nvPr/>
        </p:nvSpPr>
        <p:spPr bwMode="auto">
          <a:xfrm>
            <a:off x="3886200" y="38100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72" name="Line 96"/>
          <p:cNvSpPr>
            <a:spLocks noChangeShapeType="1"/>
          </p:cNvSpPr>
          <p:nvPr/>
        </p:nvSpPr>
        <p:spPr bwMode="auto">
          <a:xfrm>
            <a:off x="6705600" y="3124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6573" name="Object 97"/>
          <p:cNvGraphicFramePr>
            <a:graphicFrameLocks noChangeAspect="1"/>
          </p:cNvGraphicFramePr>
          <p:nvPr/>
        </p:nvGraphicFramePr>
        <p:xfrm>
          <a:off x="4038600" y="3429000"/>
          <a:ext cx="250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3" name="方程式" r:id="rId15" imgW="177569" imgH="215619" progId="Equation.3">
                  <p:embed/>
                </p:oleObj>
              </mc:Choice>
              <mc:Fallback>
                <p:oleObj name="方程式" r:id="rId15" imgW="177569" imgH="215619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29000"/>
                        <a:ext cx="250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98"/>
          <p:cNvGraphicFramePr>
            <a:graphicFrameLocks noChangeAspect="1"/>
          </p:cNvGraphicFramePr>
          <p:nvPr/>
        </p:nvGraphicFramePr>
        <p:xfrm>
          <a:off x="4572000" y="3429000"/>
          <a:ext cx="2682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4" name="方程式" r:id="rId17" imgW="190500" imgH="228600" progId="Equation.3">
                  <p:embed/>
                </p:oleObj>
              </mc:Choice>
              <mc:Fallback>
                <p:oleObj name="方程式" r:id="rId17" imgW="190500" imgH="2286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2682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Text Box 99"/>
          <p:cNvSpPr txBox="1">
            <a:spLocks noChangeArrowheads="1"/>
          </p:cNvSpPr>
          <p:nvPr/>
        </p:nvSpPr>
        <p:spPr bwMode="auto">
          <a:xfrm>
            <a:off x="4953000" y="34290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sp>
        <p:nvSpPr>
          <p:cNvPr id="66576" name="Text Box 100"/>
          <p:cNvSpPr txBox="1">
            <a:spLocks noChangeArrowheads="1"/>
          </p:cNvSpPr>
          <p:nvPr/>
        </p:nvSpPr>
        <p:spPr bwMode="auto">
          <a:xfrm>
            <a:off x="5715000" y="34290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</a:t>
            </a:r>
          </a:p>
        </p:txBody>
      </p:sp>
      <p:sp>
        <p:nvSpPr>
          <p:cNvPr id="66577" name="Text Box 101"/>
          <p:cNvSpPr txBox="1">
            <a:spLocks noChangeArrowheads="1"/>
          </p:cNvSpPr>
          <p:nvPr/>
        </p:nvSpPr>
        <p:spPr bwMode="auto">
          <a:xfrm>
            <a:off x="6172200" y="34290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Z</a:t>
            </a:r>
          </a:p>
        </p:txBody>
      </p:sp>
      <p:graphicFrame>
        <p:nvGraphicFramePr>
          <p:cNvPr id="66578" name="Object 102"/>
          <p:cNvGraphicFramePr>
            <a:graphicFrameLocks noChangeAspect="1"/>
          </p:cNvGraphicFramePr>
          <p:nvPr/>
        </p:nvGraphicFramePr>
        <p:xfrm>
          <a:off x="6926263" y="3429000"/>
          <a:ext cx="268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5" name="方程式" r:id="rId19" imgW="190335" imgH="215713" progId="Equation.3">
                  <p:embed/>
                </p:oleObj>
              </mc:Choice>
              <mc:Fallback>
                <p:oleObj name="方程式" r:id="rId19" imgW="190335" imgH="215713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3429000"/>
                        <a:ext cx="268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03"/>
          <p:cNvGraphicFramePr>
            <a:graphicFrameLocks noChangeAspect="1"/>
          </p:cNvGraphicFramePr>
          <p:nvPr/>
        </p:nvGraphicFramePr>
        <p:xfrm>
          <a:off x="7391400" y="3429000"/>
          <a:ext cx="2857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6" name="方程式" r:id="rId21" imgW="203112" imgH="228501" progId="Equation.3">
                  <p:embed/>
                </p:oleObj>
              </mc:Choice>
              <mc:Fallback>
                <p:oleObj name="方程式" r:id="rId21" imgW="203112" imgH="228501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429000"/>
                        <a:ext cx="2857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0" name="Text Box 104"/>
          <p:cNvSpPr txBox="1">
            <a:spLocks noChangeArrowheads="1"/>
          </p:cNvSpPr>
          <p:nvPr/>
        </p:nvSpPr>
        <p:spPr bwMode="auto">
          <a:xfrm>
            <a:off x="7908925" y="341471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</a:t>
            </a:r>
          </a:p>
        </p:txBody>
      </p:sp>
      <p:sp>
        <p:nvSpPr>
          <p:cNvPr id="66581" name="Text Box 105"/>
          <p:cNvSpPr txBox="1">
            <a:spLocks noChangeArrowheads="1"/>
          </p:cNvSpPr>
          <p:nvPr/>
        </p:nvSpPr>
        <p:spPr bwMode="auto">
          <a:xfrm>
            <a:off x="8382000" y="3352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</a:t>
            </a:r>
          </a:p>
        </p:txBody>
      </p:sp>
      <p:grpSp>
        <p:nvGrpSpPr>
          <p:cNvPr id="66582" name="Group 106"/>
          <p:cNvGrpSpPr>
            <a:grpSpLocks/>
          </p:cNvGrpSpPr>
          <p:nvPr/>
        </p:nvGrpSpPr>
        <p:grpSpPr bwMode="auto">
          <a:xfrm>
            <a:off x="4267200" y="228600"/>
            <a:ext cx="4292600" cy="2546350"/>
            <a:chOff x="2496" y="144"/>
            <a:chExt cx="2704" cy="1604"/>
          </a:xfrm>
        </p:grpSpPr>
        <p:grpSp>
          <p:nvGrpSpPr>
            <p:cNvPr id="66588" name="Group 107"/>
            <p:cNvGrpSpPr>
              <a:grpSpLocks/>
            </p:cNvGrpSpPr>
            <p:nvPr/>
          </p:nvGrpSpPr>
          <p:grpSpPr bwMode="auto">
            <a:xfrm>
              <a:off x="4464" y="624"/>
              <a:ext cx="240" cy="816"/>
              <a:chOff x="4800" y="2304"/>
              <a:chExt cx="240" cy="816"/>
            </a:xfrm>
          </p:grpSpPr>
          <p:sp>
            <p:nvSpPr>
              <p:cNvPr id="66610" name="Rectangle 108"/>
              <p:cNvSpPr>
                <a:spLocks noChangeArrowheads="1"/>
              </p:cNvSpPr>
              <p:nvPr/>
            </p:nvSpPr>
            <p:spPr bwMode="auto">
              <a:xfrm>
                <a:off x="4800" y="2304"/>
                <a:ext cx="240" cy="8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6611" name="AutoShape 109"/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6589" name="Line 110"/>
            <p:cNvSpPr>
              <a:spLocks noChangeShapeType="1"/>
            </p:cNvSpPr>
            <p:nvPr/>
          </p:nvSpPr>
          <p:spPr bwMode="auto">
            <a:xfrm>
              <a:off x="4704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0" name="Line 111"/>
            <p:cNvSpPr>
              <a:spLocks noChangeShapeType="1"/>
            </p:cNvSpPr>
            <p:nvPr/>
          </p:nvSpPr>
          <p:spPr bwMode="auto">
            <a:xfrm>
              <a:off x="4800" y="96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1" name="Text Box 112"/>
            <p:cNvSpPr txBox="1">
              <a:spLocks noChangeArrowheads="1"/>
            </p:cNvSpPr>
            <p:nvPr/>
          </p:nvSpPr>
          <p:spPr bwMode="auto">
            <a:xfrm>
              <a:off x="4742" y="7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6592" name="Text Box 113"/>
            <p:cNvSpPr txBox="1">
              <a:spLocks noChangeArrowheads="1"/>
            </p:cNvSpPr>
            <p:nvPr/>
          </p:nvSpPr>
          <p:spPr bwMode="auto">
            <a:xfrm>
              <a:off x="4992" y="8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6593" name="Line 114"/>
            <p:cNvSpPr>
              <a:spLocks noChangeShapeType="1"/>
            </p:cNvSpPr>
            <p:nvPr/>
          </p:nvSpPr>
          <p:spPr bwMode="auto">
            <a:xfrm>
              <a:off x="4032" y="10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4" name="Line 115"/>
            <p:cNvSpPr>
              <a:spLocks noChangeShapeType="1"/>
            </p:cNvSpPr>
            <p:nvPr/>
          </p:nvSpPr>
          <p:spPr bwMode="auto">
            <a:xfrm>
              <a:off x="4282" y="96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5" name="Text Box 116"/>
            <p:cNvSpPr txBox="1">
              <a:spLocks noChangeArrowheads="1"/>
            </p:cNvSpPr>
            <p:nvPr/>
          </p:nvSpPr>
          <p:spPr bwMode="auto">
            <a:xfrm>
              <a:off x="4224" y="7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6596" name="Text Box 117"/>
            <p:cNvSpPr txBox="1">
              <a:spLocks noChangeArrowheads="1"/>
            </p:cNvSpPr>
            <p:nvPr/>
          </p:nvSpPr>
          <p:spPr bwMode="auto">
            <a:xfrm>
              <a:off x="4176" y="100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66597" name="AutoShape 118"/>
            <p:cNvSpPr>
              <a:spLocks noChangeArrowheads="1"/>
            </p:cNvSpPr>
            <p:nvPr/>
          </p:nvSpPr>
          <p:spPr bwMode="auto">
            <a:xfrm>
              <a:off x="3168" y="432"/>
              <a:ext cx="864" cy="1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66598" name="Line 119"/>
            <p:cNvSpPr>
              <a:spLocks noChangeShapeType="1"/>
            </p:cNvSpPr>
            <p:nvPr/>
          </p:nvSpPr>
          <p:spPr bwMode="auto">
            <a:xfrm>
              <a:off x="2832" y="9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9" name="Text Box 120"/>
            <p:cNvSpPr txBox="1">
              <a:spLocks noChangeArrowheads="1"/>
            </p:cNvSpPr>
            <p:nvPr/>
          </p:nvSpPr>
          <p:spPr bwMode="auto">
            <a:xfrm>
              <a:off x="2496" y="768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66600" name="Line 121"/>
            <p:cNvSpPr>
              <a:spLocks noChangeShapeType="1"/>
            </p:cNvSpPr>
            <p:nvPr/>
          </p:nvSpPr>
          <p:spPr bwMode="auto">
            <a:xfrm>
              <a:off x="2832" y="1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1" name="Line 122"/>
            <p:cNvSpPr>
              <a:spLocks noChangeShapeType="1"/>
            </p:cNvSpPr>
            <p:nvPr/>
          </p:nvSpPr>
          <p:spPr bwMode="auto">
            <a:xfrm>
              <a:off x="2832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2" name="Text Box 123"/>
            <p:cNvSpPr txBox="1">
              <a:spLocks noChangeArrowheads="1"/>
            </p:cNvSpPr>
            <p:nvPr/>
          </p:nvSpPr>
          <p:spPr bwMode="auto">
            <a:xfrm>
              <a:off x="2592" y="10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sp>
          <p:nvSpPr>
            <p:cNvPr id="66603" name="Text Box 124"/>
            <p:cNvSpPr txBox="1">
              <a:spLocks noChangeArrowheads="1"/>
            </p:cNvSpPr>
            <p:nvPr/>
          </p:nvSpPr>
          <p:spPr bwMode="auto">
            <a:xfrm>
              <a:off x="2592" y="120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  <p:sp>
          <p:nvSpPr>
            <p:cNvPr id="66604" name="Line 125"/>
            <p:cNvSpPr>
              <a:spLocks noChangeShapeType="1"/>
            </p:cNvSpPr>
            <p:nvPr/>
          </p:nvSpPr>
          <p:spPr bwMode="auto">
            <a:xfrm>
              <a:off x="3600" y="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66605" name="AutoShape 126"/>
            <p:cNvCxnSpPr>
              <a:cxnSpLocks noChangeShapeType="1"/>
              <a:stCxn id="66592" idx="0"/>
              <a:endCxn id="66604" idx="0"/>
            </p:cNvCxnSpPr>
            <p:nvPr/>
          </p:nvCxnSpPr>
          <p:spPr bwMode="auto">
            <a:xfrm rot="5400000" flipH="1">
              <a:off x="3988" y="-244"/>
              <a:ext cx="720" cy="1496"/>
            </a:xfrm>
            <a:prstGeom prst="bentConnector3">
              <a:avLst>
                <a:gd name="adj1" fmla="val 9999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606" name="Line 127"/>
            <p:cNvSpPr>
              <a:spLocks noChangeShapeType="1"/>
            </p:cNvSpPr>
            <p:nvPr/>
          </p:nvSpPr>
          <p:spPr bwMode="auto">
            <a:xfrm>
              <a:off x="4032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7" name="Text Box 128"/>
            <p:cNvSpPr txBox="1">
              <a:spLocks noChangeArrowheads="1"/>
            </p:cNvSpPr>
            <p:nvPr/>
          </p:nvSpPr>
          <p:spPr bwMode="auto">
            <a:xfrm>
              <a:off x="4272" y="139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</a:t>
              </a:r>
            </a:p>
          </p:txBody>
        </p:sp>
        <p:sp>
          <p:nvSpPr>
            <p:cNvPr id="66608" name="Line 129"/>
            <p:cNvSpPr>
              <a:spLocks noChangeShapeType="1"/>
            </p:cNvSpPr>
            <p:nvPr/>
          </p:nvSpPr>
          <p:spPr bwMode="auto">
            <a:xfrm>
              <a:off x="3984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9" name="Text Box 130"/>
            <p:cNvSpPr txBox="1">
              <a:spLocks noChangeArrowheads="1"/>
            </p:cNvSpPr>
            <p:nvPr/>
          </p:nvSpPr>
          <p:spPr bwMode="auto">
            <a:xfrm>
              <a:off x="4176" y="153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aphicFrame>
        <p:nvGraphicFramePr>
          <p:cNvPr id="66583" name="Object 132"/>
          <p:cNvGraphicFramePr>
            <a:graphicFrameLocks noChangeAspect="1"/>
          </p:cNvGraphicFramePr>
          <p:nvPr/>
        </p:nvGraphicFramePr>
        <p:xfrm>
          <a:off x="533400" y="5181600"/>
          <a:ext cx="2693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7" name="方程式" r:id="rId23" imgW="1282700" imgH="254000" progId="Equation.3">
                  <p:embed/>
                </p:oleObj>
              </mc:Choice>
              <mc:Fallback>
                <p:oleObj name="方程式" r:id="rId23" imgW="1282700" imgH="254000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693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圓角矩形 132"/>
          <p:cNvSpPr>
            <a:spLocks noChangeArrowheads="1"/>
          </p:cNvSpPr>
          <p:nvPr/>
        </p:nvSpPr>
        <p:spPr bwMode="auto">
          <a:xfrm>
            <a:off x="3886200" y="5029200"/>
            <a:ext cx="3962400" cy="3810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4" name="圓角矩形 143"/>
          <p:cNvSpPr>
            <a:spLocks noChangeArrowheads="1"/>
          </p:cNvSpPr>
          <p:nvPr/>
        </p:nvSpPr>
        <p:spPr bwMode="auto">
          <a:xfrm>
            <a:off x="1143000" y="5105400"/>
            <a:ext cx="9906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5" name="圓角矩形 144"/>
          <p:cNvSpPr>
            <a:spLocks noChangeArrowheads="1"/>
          </p:cNvSpPr>
          <p:nvPr/>
        </p:nvSpPr>
        <p:spPr bwMode="auto">
          <a:xfrm>
            <a:off x="3886200" y="5486400"/>
            <a:ext cx="3962400" cy="304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6" name="圓角矩形 145"/>
          <p:cNvSpPr>
            <a:spLocks noChangeArrowheads="1"/>
          </p:cNvSpPr>
          <p:nvPr/>
        </p:nvSpPr>
        <p:spPr bwMode="auto">
          <a:xfrm>
            <a:off x="2286000" y="5105400"/>
            <a:ext cx="9906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44" grpId="0" animBg="1"/>
      <p:bldP spid="145" grpId="0" animBg="1"/>
      <p:bldP spid="14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24304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0" y="2209800"/>
            <a:ext cx="5645150" cy="1465263"/>
            <a:chOff x="96" y="1392"/>
            <a:chExt cx="3556" cy="923"/>
          </a:xfrm>
        </p:grpSpPr>
        <p:grpSp>
          <p:nvGrpSpPr>
            <p:cNvPr id="67695" name="Group 4"/>
            <p:cNvGrpSpPr>
              <a:grpSpLocks/>
            </p:cNvGrpSpPr>
            <p:nvPr/>
          </p:nvGrpSpPr>
          <p:grpSpPr bwMode="auto">
            <a:xfrm>
              <a:off x="96" y="1392"/>
              <a:ext cx="3556" cy="923"/>
              <a:chOff x="768" y="1728"/>
              <a:chExt cx="3556" cy="923"/>
            </a:xfrm>
          </p:grpSpPr>
          <p:grpSp>
            <p:nvGrpSpPr>
              <p:cNvPr id="67699" name="Group 5"/>
              <p:cNvGrpSpPr>
                <a:grpSpLocks/>
              </p:cNvGrpSpPr>
              <p:nvPr/>
            </p:nvGrpSpPr>
            <p:grpSpPr bwMode="auto">
              <a:xfrm>
                <a:off x="1296" y="2016"/>
                <a:ext cx="2544" cy="288"/>
                <a:chOff x="1296" y="2016"/>
                <a:chExt cx="2544" cy="288"/>
              </a:xfrm>
            </p:grpSpPr>
            <p:sp>
              <p:nvSpPr>
                <p:cNvPr id="67713" name="Oval 6"/>
                <p:cNvSpPr>
                  <a:spLocks noChangeArrowheads="1"/>
                </p:cNvSpPr>
                <p:nvPr/>
              </p:nvSpPr>
              <p:spPr bwMode="auto">
                <a:xfrm>
                  <a:off x="1296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Hold</a:t>
                  </a:r>
                </a:p>
              </p:txBody>
            </p:sp>
            <p:sp>
              <p:nvSpPr>
                <p:cNvPr id="67714" name="Oval 7"/>
                <p:cNvSpPr>
                  <a:spLocks noChangeArrowheads="1"/>
                </p:cNvSpPr>
                <p:nvPr/>
              </p:nvSpPr>
              <p:spPr bwMode="auto">
                <a:xfrm>
                  <a:off x="2352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Up</a:t>
                  </a:r>
                </a:p>
              </p:txBody>
            </p:sp>
            <p:sp>
              <p:nvSpPr>
                <p:cNvPr id="67715" name="Oval 8"/>
                <p:cNvSpPr>
                  <a:spLocks noChangeArrowheads="1"/>
                </p:cNvSpPr>
                <p:nvPr/>
              </p:nvSpPr>
              <p:spPr bwMode="auto">
                <a:xfrm>
                  <a:off x="3360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Down</a:t>
                  </a:r>
                </a:p>
              </p:txBody>
            </p:sp>
          </p:grpSp>
          <p:grpSp>
            <p:nvGrpSpPr>
              <p:cNvPr id="67700" name="Group 9"/>
              <p:cNvGrpSpPr>
                <a:grpSpLocks/>
              </p:cNvGrpSpPr>
              <p:nvPr/>
            </p:nvGrpSpPr>
            <p:grpSpPr bwMode="auto">
              <a:xfrm>
                <a:off x="1536" y="1863"/>
                <a:ext cx="2064" cy="788"/>
                <a:chOff x="1536" y="1863"/>
                <a:chExt cx="2064" cy="788"/>
              </a:xfrm>
            </p:grpSpPr>
            <p:sp>
              <p:nvSpPr>
                <p:cNvPr id="67707" name="Line 10"/>
                <p:cNvSpPr>
                  <a:spLocks noChangeShapeType="1"/>
                </p:cNvSpPr>
                <p:nvPr/>
              </p:nvSpPr>
              <p:spPr bwMode="auto">
                <a:xfrm>
                  <a:off x="172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70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62" y="1863"/>
                  <a:ext cx="359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Start</a:t>
                  </a:r>
                </a:p>
              </p:txBody>
            </p:sp>
            <p:sp>
              <p:nvSpPr>
                <p:cNvPr id="67709" name="Line 12"/>
                <p:cNvSpPr>
                  <a:spLocks noChangeShapeType="1"/>
                </p:cNvSpPr>
                <p:nvPr/>
              </p:nvSpPr>
              <p:spPr bwMode="auto">
                <a:xfrm>
                  <a:off x="2784" y="206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71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66" y="186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i="1"/>
                    <a:t>T</a:t>
                  </a:r>
                </a:p>
              </p:txBody>
            </p:sp>
            <p:cxnSp>
              <p:nvCxnSpPr>
                <p:cNvPr id="67711" name="AutoShape 14"/>
                <p:cNvCxnSpPr>
                  <a:cxnSpLocks noChangeShapeType="1"/>
                  <a:stCxn id="67715" idx="4"/>
                  <a:endCxn id="67713" idx="4"/>
                </p:cNvCxnSpPr>
                <p:nvPr/>
              </p:nvCxnSpPr>
              <p:spPr bwMode="auto">
                <a:xfrm rot="5400000">
                  <a:off x="2567" y="1273"/>
                  <a:ext cx="1" cy="2064"/>
                </a:xfrm>
                <a:prstGeom prst="curvedConnector3">
                  <a:avLst>
                    <a:gd name="adj1" fmla="val 144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771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86" y="243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i="1"/>
                    <a:t>Z</a:t>
                  </a:r>
                </a:p>
              </p:txBody>
            </p:sp>
          </p:grpSp>
          <p:graphicFrame>
            <p:nvGraphicFramePr>
              <p:cNvPr id="67701" name="Object 16"/>
              <p:cNvGraphicFramePr>
                <a:graphicFrameLocks noChangeAspect="1"/>
              </p:cNvGraphicFramePr>
              <p:nvPr/>
            </p:nvGraphicFramePr>
            <p:xfrm>
              <a:off x="768" y="1968"/>
              <a:ext cx="488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26" name="方程式" r:id="rId3" imgW="926698" imgH="203112" progId="Equation.3">
                      <p:embed/>
                    </p:oleObj>
                  </mc:Choice>
                  <mc:Fallback>
                    <p:oleObj name="方程式" r:id="rId3" imgW="926698" imgH="203112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968"/>
                            <a:ext cx="488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2" name="Object 17"/>
              <p:cNvGraphicFramePr>
                <a:graphicFrameLocks noChangeAspect="1"/>
              </p:cNvGraphicFramePr>
              <p:nvPr/>
            </p:nvGraphicFramePr>
            <p:xfrm>
              <a:off x="1680" y="1765"/>
              <a:ext cx="540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27" name="方程式" r:id="rId5" imgW="825500" imgH="203200" progId="Equation.3">
                      <p:embed/>
                    </p:oleObj>
                  </mc:Choice>
                  <mc:Fallback>
                    <p:oleObj name="方程式" r:id="rId5" imgW="825500" imgH="203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765"/>
                            <a:ext cx="540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3" name="Object 18"/>
              <p:cNvGraphicFramePr>
                <a:graphicFrameLocks noChangeAspect="1"/>
              </p:cNvGraphicFramePr>
              <p:nvPr/>
            </p:nvGraphicFramePr>
            <p:xfrm>
              <a:off x="2352" y="1872"/>
              <a:ext cx="499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28" name="方程式" r:id="rId7" imgW="825500" imgH="203200" progId="Equation.3">
                      <p:embed/>
                    </p:oleObj>
                  </mc:Choice>
                  <mc:Fallback>
                    <p:oleObj name="方程式" r:id="rId7" imgW="825500" imgH="2032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1872"/>
                            <a:ext cx="499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4" name="Object 19"/>
              <p:cNvGraphicFramePr>
                <a:graphicFrameLocks noChangeAspect="1"/>
              </p:cNvGraphicFramePr>
              <p:nvPr/>
            </p:nvGraphicFramePr>
            <p:xfrm>
              <a:off x="2928" y="1728"/>
              <a:ext cx="48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29" name="方程式" r:id="rId9" imgW="799753" imgH="203112" progId="Equation.3">
                      <p:embed/>
                    </p:oleObj>
                  </mc:Choice>
                  <mc:Fallback>
                    <p:oleObj name="方程式" r:id="rId9" imgW="799753" imgH="203112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728"/>
                            <a:ext cx="48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5" name="Object 20"/>
              <p:cNvGraphicFramePr>
                <a:graphicFrameLocks noChangeAspect="1"/>
              </p:cNvGraphicFramePr>
              <p:nvPr/>
            </p:nvGraphicFramePr>
            <p:xfrm>
              <a:off x="3840" y="2064"/>
              <a:ext cx="48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30" name="方程式" r:id="rId11" imgW="799753" imgH="203112" progId="Equation.3">
                      <p:embed/>
                    </p:oleObj>
                  </mc:Choice>
                  <mc:Fallback>
                    <p:oleObj name="方程式" r:id="rId11" imgW="799753" imgH="203112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064"/>
                            <a:ext cx="48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6" name="Object 21"/>
              <p:cNvGraphicFramePr>
                <a:graphicFrameLocks noChangeAspect="1"/>
              </p:cNvGraphicFramePr>
              <p:nvPr/>
            </p:nvGraphicFramePr>
            <p:xfrm>
              <a:off x="2640" y="2544"/>
              <a:ext cx="488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31" name="方程式" r:id="rId13" imgW="926698" imgH="203112" progId="Equation.3">
                      <p:embed/>
                    </p:oleObj>
                  </mc:Choice>
                  <mc:Fallback>
                    <p:oleObj name="方程式" r:id="rId13" imgW="926698" imgH="203112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544"/>
                            <a:ext cx="488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7696" name="Text Box 22"/>
            <p:cNvSpPr txBox="1">
              <a:spLocks noChangeArrowheads="1"/>
            </p:cNvSpPr>
            <p:nvPr/>
          </p:nvSpPr>
          <p:spPr bwMode="auto">
            <a:xfrm>
              <a:off x="710" y="143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00</a:t>
              </a:r>
            </a:p>
          </p:txBody>
        </p:sp>
        <p:sp>
          <p:nvSpPr>
            <p:cNvPr id="67697" name="Text Box 23"/>
            <p:cNvSpPr txBox="1">
              <a:spLocks noChangeArrowheads="1"/>
            </p:cNvSpPr>
            <p:nvPr/>
          </p:nvSpPr>
          <p:spPr bwMode="auto">
            <a:xfrm>
              <a:off x="1872" y="192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67698" name="Text Box 24"/>
            <p:cNvSpPr txBox="1">
              <a:spLocks noChangeArrowheads="1"/>
            </p:cNvSpPr>
            <p:nvPr/>
          </p:nvSpPr>
          <p:spPr bwMode="auto">
            <a:xfrm>
              <a:off x="2880" y="144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11</a:t>
              </a:r>
            </a:p>
          </p:txBody>
        </p:sp>
      </p:grpSp>
      <p:grpSp>
        <p:nvGrpSpPr>
          <p:cNvPr id="67588" name="Group 25"/>
          <p:cNvGrpSpPr>
            <a:grpSpLocks/>
          </p:cNvGrpSpPr>
          <p:nvPr/>
        </p:nvGrpSpPr>
        <p:grpSpPr bwMode="auto">
          <a:xfrm>
            <a:off x="3962400" y="3886200"/>
            <a:ext cx="4953000" cy="381000"/>
            <a:chOff x="864" y="2976"/>
            <a:chExt cx="3120" cy="240"/>
          </a:xfrm>
        </p:grpSpPr>
        <p:sp>
          <p:nvSpPr>
            <p:cNvPr id="67686" name="Rectangle 2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87" name="Rectangle 2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88" name="Rectangle 2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89" name="Rectangle 2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90" name="Rectangle 3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91" name="Rectangle 3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92" name="Rectangle 3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93" name="Rectangle 3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94" name="Rectangle 3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67589" name="Group 35"/>
          <p:cNvGrpSpPr>
            <a:grpSpLocks/>
          </p:cNvGrpSpPr>
          <p:nvPr/>
        </p:nvGrpSpPr>
        <p:grpSpPr bwMode="auto">
          <a:xfrm>
            <a:off x="3962400" y="4267200"/>
            <a:ext cx="4953000" cy="381000"/>
            <a:chOff x="864" y="2976"/>
            <a:chExt cx="3120" cy="240"/>
          </a:xfrm>
        </p:grpSpPr>
        <p:sp>
          <p:nvSpPr>
            <p:cNvPr id="67677" name="Rectangle 3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8" name="Rectangle 3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9" name="Rectangle 3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80" name="Rectangle 3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81" name="Rectangle 4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82" name="Rectangle 4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83" name="Rectangle 4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84" name="Rectangle 4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85" name="Rectangle 4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67590" name="Group 45"/>
          <p:cNvGrpSpPr>
            <a:grpSpLocks/>
          </p:cNvGrpSpPr>
          <p:nvPr/>
        </p:nvGrpSpPr>
        <p:grpSpPr bwMode="auto">
          <a:xfrm>
            <a:off x="3962400" y="4648200"/>
            <a:ext cx="4953000" cy="381000"/>
            <a:chOff x="864" y="2976"/>
            <a:chExt cx="3120" cy="240"/>
          </a:xfrm>
        </p:grpSpPr>
        <p:sp>
          <p:nvSpPr>
            <p:cNvPr id="67668" name="Rectangle 4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9" name="Rectangle 4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0" name="Rectangle 4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71" name="Rectangle 4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2" name="Rectangle 5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73" name="Rectangle 5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74" name="Rectangle 5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5" name="Rectangle 5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76" name="Rectangle 5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67591" name="Group 55"/>
          <p:cNvGrpSpPr>
            <a:grpSpLocks/>
          </p:cNvGrpSpPr>
          <p:nvPr/>
        </p:nvGrpSpPr>
        <p:grpSpPr bwMode="auto">
          <a:xfrm>
            <a:off x="3962400" y="5029200"/>
            <a:ext cx="4953000" cy="381000"/>
            <a:chOff x="864" y="2976"/>
            <a:chExt cx="3120" cy="240"/>
          </a:xfrm>
        </p:grpSpPr>
        <p:sp>
          <p:nvSpPr>
            <p:cNvPr id="67659" name="Rectangle 5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0" name="Rectangle 5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61" name="Rectangle 5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62" name="Rectangle 5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3" name="Rectangle 6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64" name="Rectangle 6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5" name="Rectangle 6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6" name="Rectangle 6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7" name="Rectangle 6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67592" name="Group 65"/>
          <p:cNvGrpSpPr>
            <a:grpSpLocks/>
          </p:cNvGrpSpPr>
          <p:nvPr/>
        </p:nvGrpSpPr>
        <p:grpSpPr bwMode="auto">
          <a:xfrm>
            <a:off x="3962400" y="5410200"/>
            <a:ext cx="4953000" cy="381000"/>
            <a:chOff x="864" y="2976"/>
            <a:chExt cx="3120" cy="240"/>
          </a:xfrm>
        </p:grpSpPr>
        <p:sp>
          <p:nvSpPr>
            <p:cNvPr id="67650" name="Rectangle 6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1" name="Rectangle 6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2" name="Rectangle 6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53" name="Rectangle 6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54" name="Rectangle 7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55" name="Rectangle 7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6" name="Rectangle 7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7" name="Rectangle 7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8" name="Rectangle 7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67593" name="Group 75"/>
          <p:cNvGrpSpPr>
            <a:grpSpLocks/>
          </p:cNvGrpSpPr>
          <p:nvPr/>
        </p:nvGrpSpPr>
        <p:grpSpPr bwMode="auto">
          <a:xfrm>
            <a:off x="3962400" y="5791200"/>
            <a:ext cx="4953000" cy="381000"/>
            <a:chOff x="864" y="2976"/>
            <a:chExt cx="3120" cy="240"/>
          </a:xfrm>
        </p:grpSpPr>
        <p:sp>
          <p:nvSpPr>
            <p:cNvPr id="67641" name="Rectangle 7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42" name="Rectangle 7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43" name="Rectangle 7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44" name="Rectangle 7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45" name="Rectangle 8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46" name="Rectangle 8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47" name="Rectangle 8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48" name="Rectangle 8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49" name="Rectangle 8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67594" name="Group 85"/>
          <p:cNvGrpSpPr>
            <a:grpSpLocks/>
          </p:cNvGrpSpPr>
          <p:nvPr/>
        </p:nvGrpSpPr>
        <p:grpSpPr bwMode="auto">
          <a:xfrm>
            <a:off x="3962400" y="6172200"/>
            <a:ext cx="4953000" cy="381000"/>
            <a:chOff x="864" y="2976"/>
            <a:chExt cx="3120" cy="240"/>
          </a:xfrm>
        </p:grpSpPr>
        <p:sp>
          <p:nvSpPr>
            <p:cNvPr id="67632" name="Rectangle 8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33" name="Rectangle 8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34" name="Rectangle 8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35" name="Rectangle 8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36" name="Rectangle 9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37" name="Rectangle 9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38" name="Rectangle 9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39" name="Rectangle 9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40" name="Rectangle 9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sp>
        <p:nvSpPr>
          <p:cNvPr id="67595" name="Line 95"/>
          <p:cNvSpPr>
            <a:spLocks noChangeShapeType="1"/>
          </p:cNvSpPr>
          <p:nvPr/>
        </p:nvSpPr>
        <p:spPr bwMode="auto">
          <a:xfrm>
            <a:off x="3886200" y="38100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6" name="Line 96"/>
          <p:cNvSpPr>
            <a:spLocks noChangeShapeType="1"/>
          </p:cNvSpPr>
          <p:nvPr/>
        </p:nvSpPr>
        <p:spPr bwMode="auto">
          <a:xfrm>
            <a:off x="6705600" y="3124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7597" name="Object 97"/>
          <p:cNvGraphicFramePr>
            <a:graphicFrameLocks noChangeAspect="1"/>
          </p:cNvGraphicFramePr>
          <p:nvPr/>
        </p:nvGraphicFramePr>
        <p:xfrm>
          <a:off x="4038600" y="3429000"/>
          <a:ext cx="250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2" name="方程式" r:id="rId15" imgW="177569" imgH="215619" progId="Equation.3">
                  <p:embed/>
                </p:oleObj>
              </mc:Choice>
              <mc:Fallback>
                <p:oleObj name="方程式" r:id="rId15" imgW="177569" imgH="215619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29000"/>
                        <a:ext cx="250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98"/>
          <p:cNvGraphicFramePr>
            <a:graphicFrameLocks noChangeAspect="1"/>
          </p:cNvGraphicFramePr>
          <p:nvPr/>
        </p:nvGraphicFramePr>
        <p:xfrm>
          <a:off x="4572000" y="3429000"/>
          <a:ext cx="2682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3" name="方程式" r:id="rId17" imgW="190500" imgH="228600" progId="Equation.3">
                  <p:embed/>
                </p:oleObj>
              </mc:Choice>
              <mc:Fallback>
                <p:oleObj name="方程式" r:id="rId17" imgW="190500" imgH="2286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2682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Text Box 99"/>
          <p:cNvSpPr txBox="1">
            <a:spLocks noChangeArrowheads="1"/>
          </p:cNvSpPr>
          <p:nvPr/>
        </p:nvSpPr>
        <p:spPr bwMode="auto">
          <a:xfrm>
            <a:off x="4953000" y="34290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sp>
        <p:nvSpPr>
          <p:cNvPr id="67600" name="Text Box 100"/>
          <p:cNvSpPr txBox="1">
            <a:spLocks noChangeArrowheads="1"/>
          </p:cNvSpPr>
          <p:nvPr/>
        </p:nvSpPr>
        <p:spPr bwMode="auto">
          <a:xfrm>
            <a:off x="5715000" y="34290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</a:t>
            </a:r>
          </a:p>
        </p:txBody>
      </p:sp>
      <p:sp>
        <p:nvSpPr>
          <p:cNvPr id="67601" name="Text Box 101"/>
          <p:cNvSpPr txBox="1">
            <a:spLocks noChangeArrowheads="1"/>
          </p:cNvSpPr>
          <p:nvPr/>
        </p:nvSpPr>
        <p:spPr bwMode="auto">
          <a:xfrm>
            <a:off x="6172200" y="34290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Z</a:t>
            </a:r>
          </a:p>
        </p:txBody>
      </p:sp>
      <p:graphicFrame>
        <p:nvGraphicFramePr>
          <p:cNvPr id="67602" name="Object 102"/>
          <p:cNvGraphicFramePr>
            <a:graphicFrameLocks noChangeAspect="1"/>
          </p:cNvGraphicFramePr>
          <p:nvPr/>
        </p:nvGraphicFramePr>
        <p:xfrm>
          <a:off x="6926263" y="3429000"/>
          <a:ext cx="268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4" name="方程式" r:id="rId19" imgW="190335" imgH="215713" progId="Equation.3">
                  <p:embed/>
                </p:oleObj>
              </mc:Choice>
              <mc:Fallback>
                <p:oleObj name="方程式" r:id="rId19" imgW="190335" imgH="215713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3429000"/>
                        <a:ext cx="268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03"/>
          <p:cNvGraphicFramePr>
            <a:graphicFrameLocks noChangeAspect="1"/>
          </p:cNvGraphicFramePr>
          <p:nvPr/>
        </p:nvGraphicFramePr>
        <p:xfrm>
          <a:off x="7391400" y="3429000"/>
          <a:ext cx="2857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5" name="方程式" r:id="rId21" imgW="203112" imgH="228501" progId="Equation.3">
                  <p:embed/>
                </p:oleObj>
              </mc:Choice>
              <mc:Fallback>
                <p:oleObj name="方程式" r:id="rId21" imgW="203112" imgH="228501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429000"/>
                        <a:ext cx="2857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4" name="Text Box 104"/>
          <p:cNvSpPr txBox="1">
            <a:spLocks noChangeArrowheads="1"/>
          </p:cNvSpPr>
          <p:nvPr/>
        </p:nvSpPr>
        <p:spPr bwMode="auto">
          <a:xfrm>
            <a:off x="7908925" y="341471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</a:t>
            </a:r>
          </a:p>
        </p:txBody>
      </p:sp>
      <p:sp>
        <p:nvSpPr>
          <p:cNvPr id="67605" name="Text Box 105"/>
          <p:cNvSpPr txBox="1">
            <a:spLocks noChangeArrowheads="1"/>
          </p:cNvSpPr>
          <p:nvPr/>
        </p:nvSpPr>
        <p:spPr bwMode="auto">
          <a:xfrm>
            <a:off x="8382000" y="3352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</a:t>
            </a:r>
          </a:p>
        </p:txBody>
      </p:sp>
      <p:grpSp>
        <p:nvGrpSpPr>
          <p:cNvPr id="67606" name="Group 106"/>
          <p:cNvGrpSpPr>
            <a:grpSpLocks/>
          </p:cNvGrpSpPr>
          <p:nvPr/>
        </p:nvGrpSpPr>
        <p:grpSpPr bwMode="auto">
          <a:xfrm>
            <a:off x="4267200" y="228600"/>
            <a:ext cx="4292600" cy="2546350"/>
            <a:chOff x="2496" y="144"/>
            <a:chExt cx="2704" cy="1604"/>
          </a:xfrm>
        </p:grpSpPr>
        <p:grpSp>
          <p:nvGrpSpPr>
            <p:cNvPr id="67608" name="Group 107"/>
            <p:cNvGrpSpPr>
              <a:grpSpLocks/>
            </p:cNvGrpSpPr>
            <p:nvPr/>
          </p:nvGrpSpPr>
          <p:grpSpPr bwMode="auto">
            <a:xfrm>
              <a:off x="4464" y="624"/>
              <a:ext cx="240" cy="816"/>
              <a:chOff x="4800" y="2304"/>
              <a:chExt cx="240" cy="816"/>
            </a:xfrm>
          </p:grpSpPr>
          <p:sp>
            <p:nvSpPr>
              <p:cNvPr id="67630" name="Rectangle 108"/>
              <p:cNvSpPr>
                <a:spLocks noChangeArrowheads="1"/>
              </p:cNvSpPr>
              <p:nvPr/>
            </p:nvSpPr>
            <p:spPr bwMode="auto">
              <a:xfrm>
                <a:off x="4800" y="2304"/>
                <a:ext cx="240" cy="8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7631" name="AutoShape 109"/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7609" name="Line 110"/>
            <p:cNvSpPr>
              <a:spLocks noChangeShapeType="1"/>
            </p:cNvSpPr>
            <p:nvPr/>
          </p:nvSpPr>
          <p:spPr bwMode="auto">
            <a:xfrm>
              <a:off x="4704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0" name="Line 111"/>
            <p:cNvSpPr>
              <a:spLocks noChangeShapeType="1"/>
            </p:cNvSpPr>
            <p:nvPr/>
          </p:nvSpPr>
          <p:spPr bwMode="auto">
            <a:xfrm>
              <a:off x="4800" y="96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1" name="Text Box 112"/>
            <p:cNvSpPr txBox="1">
              <a:spLocks noChangeArrowheads="1"/>
            </p:cNvSpPr>
            <p:nvPr/>
          </p:nvSpPr>
          <p:spPr bwMode="auto">
            <a:xfrm>
              <a:off x="4742" y="7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7612" name="Text Box 113"/>
            <p:cNvSpPr txBox="1">
              <a:spLocks noChangeArrowheads="1"/>
            </p:cNvSpPr>
            <p:nvPr/>
          </p:nvSpPr>
          <p:spPr bwMode="auto">
            <a:xfrm>
              <a:off x="4992" y="8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7613" name="Line 114"/>
            <p:cNvSpPr>
              <a:spLocks noChangeShapeType="1"/>
            </p:cNvSpPr>
            <p:nvPr/>
          </p:nvSpPr>
          <p:spPr bwMode="auto">
            <a:xfrm>
              <a:off x="4032" y="10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4" name="Line 115"/>
            <p:cNvSpPr>
              <a:spLocks noChangeShapeType="1"/>
            </p:cNvSpPr>
            <p:nvPr/>
          </p:nvSpPr>
          <p:spPr bwMode="auto">
            <a:xfrm>
              <a:off x="4282" y="96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5" name="Text Box 116"/>
            <p:cNvSpPr txBox="1">
              <a:spLocks noChangeArrowheads="1"/>
            </p:cNvSpPr>
            <p:nvPr/>
          </p:nvSpPr>
          <p:spPr bwMode="auto">
            <a:xfrm>
              <a:off x="4224" y="7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7616" name="Text Box 117"/>
            <p:cNvSpPr txBox="1">
              <a:spLocks noChangeArrowheads="1"/>
            </p:cNvSpPr>
            <p:nvPr/>
          </p:nvSpPr>
          <p:spPr bwMode="auto">
            <a:xfrm>
              <a:off x="4176" y="100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67617" name="AutoShape 118"/>
            <p:cNvSpPr>
              <a:spLocks noChangeArrowheads="1"/>
            </p:cNvSpPr>
            <p:nvPr/>
          </p:nvSpPr>
          <p:spPr bwMode="auto">
            <a:xfrm>
              <a:off x="3168" y="432"/>
              <a:ext cx="864" cy="1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67618" name="Line 119"/>
            <p:cNvSpPr>
              <a:spLocks noChangeShapeType="1"/>
            </p:cNvSpPr>
            <p:nvPr/>
          </p:nvSpPr>
          <p:spPr bwMode="auto">
            <a:xfrm>
              <a:off x="2832" y="9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9" name="Text Box 120"/>
            <p:cNvSpPr txBox="1">
              <a:spLocks noChangeArrowheads="1"/>
            </p:cNvSpPr>
            <p:nvPr/>
          </p:nvSpPr>
          <p:spPr bwMode="auto">
            <a:xfrm>
              <a:off x="2496" y="768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67620" name="Line 121"/>
            <p:cNvSpPr>
              <a:spLocks noChangeShapeType="1"/>
            </p:cNvSpPr>
            <p:nvPr/>
          </p:nvSpPr>
          <p:spPr bwMode="auto">
            <a:xfrm>
              <a:off x="2832" y="1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1" name="Line 122"/>
            <p:cNvSpPr>
              <a:spLocks noChangeShapeType="1"/>
            </p:cNvSpPr>
            <p:nvPr/>
          </p:nvSpPr>
          <p:spPr bwMode="auto">
            <a:xfrm>
              <a:off x="2832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2" name="Text Box 123"/>
            <p:cNvSpPr txBox="1">
              <a:spLocks noChangeArrowheads="1"/>
            </p:cNvSpPr>
            <p:nvPr/>
          </p:nvSpPr>
          <p:spPr bwMode="auto">
            <a:xfrm>
              <a:off x="2592" y="10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sp>
          <p:nvSpPr>
            <p:cNvPr id="67623" name="Text Box 124"/>
            <p:cNvSpPr txBox="1">
              <a:spLocks noChangeArrowheads="1"/>
            </p:cNvSpPr>
            <p:nvPr/>
          </p:nvSpPr>
          <p:spPr bwMode="auto">
            <a:xfrm>
              <a:off x="2592" y="120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  <p:sp>
          <p:nvSpPr>
            <p:cNvPr id="67624" name="Line 125"/>
            <p:cNvSpPr>
              <a:spLocks noChangeShapeType="1"/>
            </p:cNvSpPr>
            <p:nvPr/>
          </p:nvSpPr>
          <p:spPr bwMode="auto">
            <a:xfrm>
              <a:off x="3600" y="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67625" name="AutoShape 126"/>
            <p:cNvCxnSpPr>
              <a:cxnSpLocks noChangeShapeType="1"/>
              <a:stCxn id="67612" idx="0"/>
              <a:endCxn id="67624" idx="0"/>
            </p:cNvCxnSpPr>
            <p:nvPr/>
          </p:nvCxnSpPr>
          <p:spPr bwMode="auto">
            <a:xfrm rot="5400000" flipH="1">
              <a:off x="3988" y="-244"/>
              <a:ext cx="720" cy="1496"/>
            </a:xfrm>
            <a:prstGeom prst="bentConnector3">
              <a:avLst>
                <a:gd name="adj1" fmla="val 9999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626" name="Line 127"/>
            <p:cNvSpPr>
              <a:spLocks noChangeShapeType="1"/>
            </p:cNvSpPr>
            <p:nvPr/>
          </p:nvSpPr>
          <p:spPr bwMode="auto">
            <a:xfrm>
              <a:off x="4032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7" name="Text Box 128"/>
            <p:cNvSpPr txBox="1">
              <a:spLocks noChangeArrowheads="1"/>
            </p:cNvSpPr>
            <p:nvPr/>
          </p:nvSpPr>
          <p:spPr bwMode="auto">
            <a:xfrm>
              <a:off x="4272" y="139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</a:t>
              </a:r>
            </a:p>
          </p:txBody>
        </p:sp>
        <p:sp>
          <p:nvSpPr>
            <p:cNvPr id="67628" name="Line 129"/>
            <p:cNvSpPr>
              <a:spLocks noChangeShapeType="1"/>
            </p:cNvSpPr>
            <p:nvPr/>
          </p:nvSpPr>
          <p:spPr bwMode="auto">
            <a:xfrm>
              <a:off x="3984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9" name="Text Box 130"/>
            <p:cNvSpPr txBox="1">
              <a:spLocks noChangeArrowheads="1"/>
            </p:cNvSpPr>
            <p:nvPr/>
          </p:nvSpPr>
          <p:spPr bwMode="auto">
            <a:xfrm>
              <a:off x="4176" y="153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67607" name="AutoShape 131"/>
          <p:cNvSpPr>
            <a:spLocks noChangeArrowheads="1"/>
          </p:cNvSpPr>
          <p:nvPr/>
        </p:nvSpPr>
        <p:spPr bwMode="auto">
          <a:xfrm>
            <a:off x="533400" y="4724400"/>
            <a:ext cx="31242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You need an EDA tool to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help you simplify the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circuit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6862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8623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68626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68627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8624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68625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sp>
        <p:nvSpPr>
          <p:cNvPr id="68612" name="Text Box 10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68613" name="Text Box 11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68614" name="Line 12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5" name="Text Box 13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sp>
        <p:nvSpPr>
          <p:cNvPr id="68616" name="Line 14"/>
          <p:cNvSpPr>
            <a:spLocks noChangeShapeType="1"/>
          </p:cNvSpPr>
          <p:nvPr/>
        </p:nvSpPr>
        <p:spPr bwMode="auto">
          <a:xfrm>
            <a:off x="3048000" y="3886200"/>
            <a:ext cx="9144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7" name="Line 15"/>
          <p:cNvSpPr>
            <a:spLocks noChangeShapeType="1"/>
          </p:cNvSpPr>
          <p:nvPr/>
        </p:nvSpPr>
        <p:spPr bwMode="auto">
          <a:xfrm flipH="1">
            <a:off x="6858000" y="4038600"/>
            <a:ext cx="22860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861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29146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766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0" name="AutoShape 18"/>
          <p:cNvSpPr>
            <a:spLocks noChangeArrowheads="1"/>
          </p:cNvSpPr>
          <p:nvPr/>
        </p:nvSpPr>
        <p:spPr bwMode="auto">
          <a:xfrm>
            <a:off x="5334000" y="1981200"/>
            <a:ext cx="34290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21" name="AutoShape 19"/>
          <p:cNvSpPr>
            <a:spLocks noChangeArrowheads="1"/>
          </p:cNvSpPr>
          <p:nvPr/>
        </p:nvSpPr>
        <p:spPr bwMode="auto">
          <a:xfrm>
            <a:off x="1295400" y="1905000"/>
            <a:ext cx="3200400" cy="1981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33400" y="27432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4343400" y="2667000"/>
            <a:ext cx="1676400" cy="838200"/>
          </a:xfrm>
          <a:prstGeom prst="wedgeRoundRectCallout">
            <a:avLst>
              <a:gd name="adj1" fmla="val 17046"/>
              <a:gd name="adj2" fmla="val 1104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Hey you, do A=B+C</a:t>
            </a: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A=B+C, where A, B, C are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5" grpId="0" animBg="1"/>
      <p:bldP spid="174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457200" y="32004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5943600" y="43434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I got overflow from A=B+C, sir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40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993</TotalTime>
  <Words>2192</Words>
  <Application>Microsoft Office PowerPoint</Application>
  <PresentationFormat>如螢幕大小 (4:3)</PresentationFormat>
  <Paragraphs>864</Paragraphs>
  <Slides>65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1" baseType="lpstr">
      <vt:lpstr>新細明體</vt:lpstr>
      <vt:lpstr>標楷體</vt:lpstr>
      <vt:lpstr>Times New Roman</vt:lpstr>
      <vt:lpstr>Wingdings</vt:lpstr>
      <vt:lpstr>Blends</vt:lpstr>
      <vt:lpstr>方程式</vt:lpstr>
      <vt:lpstr>RTL Design for Control</vt:lpstr>
      <vt:lpstr>What is RTL design?</vt:lpstr>
      <vt:lpstr>What is a register</vt:lpstr>
      <vt:lpstr>What is RTL design (1) (What’s the clock for?)</vt:lpstr>
      <vt:lpstr>What is RTL design</vt:lpstr>
      <vt:lpstr>RTL Design Methodology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RTL Design Example (1)</vt:lpstr>
      <vt:lpstr>The design spec</vt:lpstr>
      <vt:lpstr>Design Steps</vt:lpstr>
      <vt:lpstr>Step 2.1</vt:lpstr>
      <vt:lpstr>Behavior spec for data path</vt:lpstr>
      <vt:lpstr>Behavior spec for data path</vt:lpstr>
      <vt:lpstr>Behavior spec for data path</vt:lpstr>
      <vt:lpstr>Behavior spec (micro-operation) for data path (FINAL)</vt:lpstr>
      <vt:lpstr>Step 2.2</vt:lpstr>
      <vt:lpstr>Behavior spec of control unit</vt:lpstr>
      <vt:lpstr>Behavior spec of control unit</vt:lpstr>
      <vt:lpstr>Behavior spec of control unit</vt:lpstr>
      <vt:lpstr>Step 3</vt:lpstr>
      <vt:lpstr>Behavior spec of the circuit</vt:lpstr>
      <vt:lpstr>Circuit design from behavior spec</vt:lpstr>
      <vt:lpstr>Circuit design from behavior spec</vt:lpstr>
      <vt:lpstr>The complete design</vt:lpstr>
      <vt:lpstr>Design Example 2</vt:lpstr>
      <vt:lpstr>The design spec</vt:lpstr>
      <vt:lpstr>Data path design of the up/down counter</vt:lpstr>
      <vt:lpstr>Steps of RTL Design</vt:lpstr>
      <vt:lpstr>Behavior spec for data path</vt:lpstr>
      <vt:lpstr>Behavior spec for data path</vt:lpstr>
      <vt:lpstr>Behavior spec for data path (FINAL)</vt:lpstr>
      <vt:lpstr>Behavior spec of control unit</vt:lpstr>
      <vt:lpstr>So we begin to design the control unit</vt:lpstr>
      <vt:lpstr>Developing the state diagram</vt:lpstr>
      <vt:lpstr>What we want from the state diagram</vt:lpstr>
      <vt:lpstr>Developing the state diagram</vt:lpstr>
      <vt:lpstr>Developing the state diagram</vt:lpstr>
      <vt:lpstr>Developing the state diagram</vt:lpstr>
      <vt:lpstr>Developing the state diagram</vt:lpstr>
      <vt:lpstr>Developing the state diagram</vt:lpstr>
      <vt:lpstr>Developing the state diagram</vt:lpstr>
      <vt:lpstr>Timing diagram of the behavior specification</vt:lpstr>
      <vt:lpstr>The complete behavior spec</vt:lpstr>
      <vt:lpstr>Status when counting up</vt:lpstr>
      <vt:lpstr>Timing when counting up</vt:lpstr>
      <vt:lpstr>Status of switching to counting up</vt:lpstr>
      <vt:lpstr>Timing of switching to counting up</vt:lpstr>
      <vt:lpstr>Check timing for each state and transition yourself!</vt:lpstr>
      <vt:lpstr>Circuit design of the data path</vt:lpstr>
      <vt:lpstr>The complete behavior spec</vt:lpstr>
      <vt:lpstr>Up-down counter</vt:lpstr>
      <vt:lpstr>Up-down counter with clean</vt:lpstr>
      <vt:lpstr>Complete data path circuit</vt:lpstr>
      <vt:lpstr>Circuit design for control unit</vt:lpstr>
      <vt:lpstr>Behavior spec of the control unit</vt:lpstr>
      <vt:lpstr>Circuit design</vt:lpstr>
      <vt:lpstr>Circuit design</vt:lpstr>
      <vt:lpstr>The complete circuit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51</cp:revision>
  <cp:lastPrinted>1601-01-01T00:00:00Z</cp:lastPrinted>
  <dcterms:created xsi:type="dcterms:W3CDTF">2009-10-29T02:23:14Z</dcterms:created>
  <dcterms:modified xsi:type="dcterms:W3CDTF">2017-10-29T19:04:36Z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