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325" r:id="rId3"/>
    <p:sldId id="337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6" r:id="rId14"/>
    <p:sldId id="258" r:id="rId15"/>
    <p:sldId id="260" r:id="rId16"/>
    <p:sldId id="261" r:id="rId17"/>
    <p:sldId id="324" r:id="rId18"/>
    <p:sldId id="262" r:id="rId19"/>
    <p:sldId id="274" r:id="rId20"/>
    <p:sldId id="275" r:id="rId21"/>
    <p:sldId id="276" r:id="rId22"/>
    <p:sldId id="263" r:id="rId23"/>
    <p:sldId id="264" r:id="rId24"/>
    <p:sldId id="265" r:id="rId25"/>
    <p:sldId id="266" r:id="rId26"/>
    <p:sldId id="268" r:id="rId27"/>
    <p:sldId id="267" r:id="rId28"/>
    <p:sldId id="269" r:id="rId29"/>
    <p:sldId id="270" r:id="rId30"/>
    <p:sldId id="271" r:id="rId31"/>
    <p:sldId id="272" r:id="rId32"/>
    <p:sldId id="273" r:id="rId33"/>
    <p:sldId id="259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1" r:id="rId48"/>
    <p:sldId id="292" r:id="rId49"/>
    <p:sldId id="290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05" r:id="rId63"/>
    <p:sldId id="306" r:id="rId64"/>
    <p:sldId id="307" r:id="rId65"/>
    <p:sldId id="308" r:id="rId66"/>
    <p:sldId id="309" r:id="rId67"/>
    <p:sldId id="310" r:id="rId68"/>
    <p:sldId id="311" r:id="rId69"/>
    <p:sldId id="312" r:id="rId70"/>
    <p:sldId id="313" r:id="rId71"/>
    <p:sldId id="314" r:id="rId72"/>
    <p:sldId id="315" r:id="rId73"/>
    <p:sldId id="316" r:id="rId74"/>
    <p:sldId id="317" r:id="rId75"/>
    <p:sldId id="318" r:id="rId76"/>
    <p:sldId id="319" r:id="rId77"/>
    <p:sldId id="320" r:id="rId78"/>
    <p:sldId id="321" r:id="rId79"/>
    <p:sldId id="322" r:id="rId80"/>
    <p:sldId id="323" r:id="rId8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57B35EE-996A-4E91-9D39-E9A4D928C30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491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25B44-B357-43AF-B075-13ADB105A2A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24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41E83-97C6-48EE-82D2-D7991D4D99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214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2086D-EED2-491F-BAF5-C57784E3B76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080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36CC3-C58B-4497-99EC-235BEC1D03F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931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44907-A3D6-41EE-A2E0-D843C488EBB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645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FEAB2-928E-4049-A770-55262AD1208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250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B3D49-128E-4FF6-B196-FB8FC89CC43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213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1C767-E06D-4A9E-B06C-4EA0319BD15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728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9A3BB-8412-4337-8472-81FA008A44C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80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A9157-AE9A-4A09-91DE-1159C1619E8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421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1E7C5AA2-75FE-4D7C-9C6C-25702D32E76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2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2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2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2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Dash Watch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for RTL system design</a:t>
            </a:r>
          </a:p>
          <a:p>
            <a:pPr eaLnBrk="1" hangingPunct="1"/>
            <a:r>
              <a:rPr lang="en-US" altLang="zh-TW" smtClean="0"/>
              <a:t>(Section 6-10)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50913" y="1119188"/>
            <a:ext cx="333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u="sng"/>
              <a:t>Lecture 06 (Part 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</a:t>
            </a:r>
            <a:r>
              <a:rPr lang="en-US" altLang="zh-TW" sz="2000" smtClean="0">
                <a:solidFill>
                  <a:schemeClr val="hlink"/>
                </a:solidFill>
              </a:rPr>
              <a:t>behavior</a:t>
            </a:r>
            <a:r>
              <a:rPr lang="en-US" altLang="zh-TW" sz="20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</a:t>
            </a:r>
            <a:r>
              <a:rPr lang="en-US" altLang="zh-TW" sz="180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</a:t>
            </a:r>
            <a:r>
              <a:rPr lang="en-US" altLang="zh-TW" sz="1800" smtClean="0">
                <a:solidFill>
                  <a:schemeClr val="hlink"/>
                </a:solidFill>
              </a:rPr>
              <a:t>Sec. 7.3 – 7.6</a:t>
            </a:r>
            <a:r>
              <a:rPr lang="en-US" altLang="zh-TW" sz="1800" smtClean="0"/>
              <a:t>)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533400" y="4572000"/>
            <a:ext cx="34290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6019800" y="4038600"/>
            <a:ext cx="1066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5257800" y="5410200"/>
            <a:ext cx="2667000" cy="685800"/>
          </a:xfrm>
          <a:prstGeom prst="wedgeRoundRectCallout">
            <a:avLst>
              <a:gd name="adj1" fmla="val 32144"/>
              <a:gd name="adj2" fmla="val -18865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K: A=B+C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(if (K==1) then A=B+C;)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6384925" y="3490913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</a:t>
            </a:r>
            <a:r>
              <a:rPr lang="en-US" altLang="zh-TW" sz="2000" smtClean="0">
                <a:solidFill>
                  <a:schemeClr val="hlink"/>
                </a:solidFill>
              </a:rPr>
              <a:t>behavior</a:t>
            </a:r>
            <a:r>
              <a:rPr lang="en-US" altLang="zh-TW" sz="20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</a:t>
            </a:r>
            <a:r>
              <a:rPr lang="en-US" altLang="zh-TW" sz="180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</a:t>
            </a:r>
            <a:r>
              <a:rPr lang="en-US" altLang="zh-TW" sz="1800" smtClean="0">
                <a:solidFill>
                  <a:schemeClr val="hlink"/>
                </a:solidFill>
              </a:rPr>
              <a:t>Sec. 7.3 – 7.6</a:t>
            </a:r>
            <a:r>
              <a:rPr lang="en-US" altLang="zh-TW" sz="1800" smtClean="0"/>
              <a:t>)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533400" y="5410200"/>
            <a:ext cx="34290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4343400" y="2133600"/>
            <a:ext cx="3276600" cy="1371600"/>
            <a:chOff x="2736" y="1344"/>
            <a:chExt cx="2064" cy="864"/>
          </a:xfrm>
        </p:grpSpPr>
        <p:sp>
          <p:nvSpPr>
            <p:cNvPr id="13319" name="AutoShape 7"/>
            <p:cNvSpPr>
              <a:spLocks noChangeArrowheads="1"/>
            </p:cNvSpPr>
            <p:nvPr/>
          </p:nvSpPr>
          <p:spPr bwMode="auto">
            <a:xfrm>
              <a:off x="2736" y="1344"/>
              <a:ext cx="2064" cy="864"/>
            </a:xfrm>
            <a:prstGeom prst="wedgeRoundRectCallout">
              <a:avLst>
                <a:gd name="adj1" fmla="val -15699"/>
                <a:gd name="adj2" fmla="val 86921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chemeClr val="hlink"/>
                </a:solidFill>
              </a:endParaRPr>
            </a:p>
          </p:txBody>
        </p:sp>
        <p:pic>
          <p:nvPicPr>
            <p:cNvPr id="13320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392"/>
              <a:ext cx="1676" cy="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</a:t>
            </a:r>
            <a:r>
              <a:rPr lang="en-US" altLang="zh-TW" sz="2000" smtClean="0">
                <a:solidFill>
                  <a:schemeClr val="hlink"/>
                </a:solidFill>
              </a:rPr>
              <a:t>behavior</a:t>
            </a:r>
            <a:r>
              <a:rPr lang="en-US" altLang="zh-TW" sz="20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</a:t>
            </a:r>
            <a:r>
              <a:rPr lang="en-US" altLang="zh-TW" sz="180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</a:t>
            </a:r>
            <a:r>
              <a:rPr lang="en-US" altLang="zh-TW" sz="1800" smtClean="0">
                <a:solidFill>
                  <a:schemeClr val="hlink"/>
                </a:solidFill>
              </a:rPr>
              <a:t>Sec. 7.3 – 7.6</a:t>
            </a:r>
            <a:r>
              <a:rPr lang="en-US" altLang="zh-TW" sz="1800" smtClean="0"/>
              <a:t>)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609600" y="5943600"/>
            <a:ext cx="32004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6019800" y="4038600"/>
            <a:ext cx="1066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5257800" y="5410200"/>
            <a:ext cx="2667000" cy="685800"/>
          </a:xfrm>
          <a:prstGeom prst="wedgeRoundRectCallout">
            <a:avLst>
              <a:gd name="adj1" fmla="val 32144"/>
              <a:gd name="adj2" fmla="val -18865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K: A=B+C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(if (K==1) then A=B+C;)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6384925" y="3490913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Now let’s talk about the dash watch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6-3 of the textbook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Spec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3962400" cy="43195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start counting when “START” button pressed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refresh every 0.01 second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00.00 -&gt; 00.01 -&gt; 00.02 -&gt;…00.99 -&gt; 01.00 -&gt;…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stop counting and holds current time when “STOP” button pressed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reset time to zero when “reset” button pressed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CSS: </a:t>
            </a:r>
            <a:r>
              <a:rPr lang="en-US" altLang="zh-TW" sz="2000" smtClean="0">
                <a:solidFill>
                  <a:schemeClr val="hlink"/>
                </a:solidFill>
              </a:rPr>
              <a:t>compare-and-store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store the fastest value in internal storage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e.g. 10.02 will replace 11.23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24200"/>
            <a:ext cx="5029200" cy="298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81600" y="6172200"/>
            <a:ext cx="24988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/>
              <a:t>(Figure </a:t>
            </a:r>
            <a:r>
              <a:rPr lang="en-US" altLang="zh-TW" sz="1600" b="1" dirty="0" smtClean="0"/>
              <a:t>6-25, </a:t>
            </a:r>
            <a:r>
              <a:rPr lang="en-US" altLang="zh-TW" sz="1600" b="1" dirty="0"/>
              <a:t>Section </a:t>
            </a:r>
            <a:r>
              <a:rPr lang="en-US" altLang="zh-TW" sz="1600" b="1" dirty="0" smtClean="0"/>
              <a:t>6-10</a:t>
            </a:r>
            <a:r>
              <a:rPr lang="en-US" altLang="zh-TW" sz="1600" b="1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0: write-down the “</a:t>
            </a:r>
            <a:r>
              <a:rPr lang="en-US" altLang="zh-TW" sz="2000" smtClean="0">
                <a:solidFill>
                  <a:schemeClr val="hlink"/>
                </a:solidFill>
              </a:rPr>
              <a:t>step-by-step</a:t>
            </a:r>
            <a:r>
              <a:rPr lang="en-US" altLang="zh-TW" sz="2000" smtClean="0"/>
              <a:t>” </a:t>
            </a:r>
            <a:r>
              <a:rPr lang="en-US" altLang="zh-TW" sz="2000" smtClean="0">
                <a:solidFill>
                  <a:schemeClr val="hlink"/>
                </a:solidFill>
              </a:rPr>
              <a:t>flow-chart</a:t>
            </a:r>
            <a:r>
              <a:rPr lang="en-US" altLang="zh-TW" sz="2000" smtClean="0"/>
              <a:t> for the task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starts from the general framework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behavior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(Sec. 7.3 – 7.6)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6449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 for the dash watch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corresponding to a state-diagram for hardware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Registers/Counters we have</a:t>
            </a:r>
          </a:p>
        </p:txBody>
      </p:sp>
      <p:sp>
        <p:nvSpPr>
          <p:cNvPr id="19459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4248150" cy="41148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TM: time-value</a:t>
            </a:r>
          </a:p>
          <a:p>
            <a:pPr lvl="1" eaLnBrk="1" hangingPunct="1"/>
            <a:r>
              <a:rPr lang="en-US" altLang="zh-TW" sz="2400" smtClean="0"/>
              <a:t>00:00 -&gt; 00:01 -&gt; 00:02 -&gt;…</a:t>
            </a:r>
          </a:p>
          <a:p>
            <a:pPr lvl="1" eaLnBrk="1" hangingPunct="1"/>
            <a:r>
              <a:rPr lang="en-US" altLang="zh-TW" sz="2400" smtClean="0"/>
              <a:t>the stopwatch of your lab</a:t>
            </a:r>
          </a:p>
          <a:p>
            <a:pPr lvl="1" eaLnBrk="1" hangingPunct="1"/>
            <a:r>
              <a:rPr lang="en-US" altLang="zh-TW" sz="2400" smtClean="0"/>
              <a:t>4-digit BCD counter</a:t>
            </a:r>
          </a:p>
          <a:p>
            <a:pPr eaLnBrk="1" hangingPunct="1"/>
            <a:r>
              <a:rPr lang="en-US" altLang="zh-TW" sz="2800" smtClean="0"/>
              <a:t>SD: stored data</a:t>
            </a:r>
          </a:p>
          <a:p>
            <a:pPr lvl="1" eaLnBrk="1" hangingPunct="1"/>
            <a:r>
              <a:rPr lang="en-US" altLang="zh-TW" sz="2400" smtClean="0"/>
              <a:t>the fastest time till now</a:t>
            </a:r>
          </a:p>
          <a:p>
            <a:pPr lvl="1" eaLnBrk="1" hangingPunct="1"/>
            <a:r>
              <a:rPr lang="en-US" altLang="zh-TW" sz="2400" smtClean="0"/>
              <a:t>SD=(TM&lt;SD)? TM: SD when “CSS” pressed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6877050" y="5013325"/>
            <a:ext cx="935038" cy="287338"/>
            <a:chOff x="4468" y="3385"/>
            <a:chExt cx="589" cy="181"/>
          </a:xfrm>
        </p:grpSpPr>
        <p:sp>
          <p:nvSpPr>
            <p:cNvPr id="19467" name="Rectangle 5"/>
            <p:cNvSpPr>
              <a:spLocks noChangeArrowheads="1"/>
            </p:cNvSpPr>
            <p:nvPr/>
          </p:nvSpPr>
          <p:spPr bwMode="auto">
            <a:xfrm>
              <a:off x="4468" y="3385"/>
              <a:ext cx="58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9468" name="AutoShape 6"/>
            <p:cNvSpPr>
              <a:spLocks noChangeArrowheads="1"/>
            </p:cNvSpPr>
            <p:nvPr/>
          </p:nvSpPr>
          <p:spPr bwMode="auto">
            <a:xfrm rot="5400000">
              <a:off x="4490" y="34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7793038" y="4986338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TM</a:t>
            </a:r>
          </a:p>
        </p:txBody>
      </p:sp>
      <p:grpSp>
        <p:nvGrpSpPr>
          <p:cNvPr id="19462" name="Group 8"/>
          <p:cNvGrpSpPr>
            <a:grpSpLocks/>
          </p:cNvGrpSpPr>
          <p:nvPr/>
        </p:nvGrpSpPr>
        <p:grpSpPr bwMode="auto">
          <a:xfrm>
            <a:off x="6877050" y="5516563"/>
            <a:ext cx="935038" cy="287337"/>
            <a:chOff x="4468" y="3385"/>
            <a:chExt cx="589" cy="181"/>
          </a:xfrm>
        </p:grpSpPr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4468" y="3385"/>
              <a:ext cx="58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9466" name="AutoShape 10"/>
            <p:cNvSpPr>
              <a:spLocks noChangeArrowheads="1"/>
            </p:cNvSpPr>
            <p:nvPr/>
          </p:nvSpPr>
          <p:spPr bwMode="auto">
            <a:xfrm rot="5400000">
              <a:off x="4490" y="34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19463" name="Text Box 11"/>
          <p:cNvSpPr txBox="1">
            <a:spLocks noChangeArrowheads="1"/>
          </p:cNvSpPr>
          <p:nvPr/>
        </p:nvSpPr>
        <p:spPr bwMode="auto">
          <a:xfrm>
            <a:off x="7793038" y="5489575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SD</a:t>
            </a:r>
          </a:p>
        </p:txBody>
      </p:sp>
      <p:pic>
        <p:nvPicPr>
          <p:cNvPr id="1946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34290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20483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5292725" y="2017713"/>
            <a:ext cx="3662363" cy="11953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 </a:t>
            </a:r>
            <a:r>
              <a:rPr lang="en-US" altLang="zh-TW" sz="2800" smtClean="0">
                <a:solidFill>
                  <a:schemeClr val="hlink"/>
                </a:solidFill>
              </a:rPr>
              <a:t>hardware algorithm</a:t>
            </a:r>
            <a:r>
              <a:rPr lang="en-US" altLang="zh-TW" sz="2800" smtClean="0"/>
              <a:t> represented as state-diagram</a:t>
            </a:r>
          </a:p>
        </p:txBody>
      </p:sp>
      <p:pic>
        <p:nvPicPr>
          <p:cNvPr id="2048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2725" y="2017713"/>
            <a:ext cx="3662363" cy="11953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 </a:t>
            </a:r>
            <a:r>
              <a:rPr lang="en-US" altLang="zh-TW" sz="2800" smtClean="0">
                <a:solidFill>
                  <a:schemeClr val="hlink"/>
                </a:solidFill>
              </a:rPr>
              <a:t>hardware algorithm</a:t>
            </a:r>
            <a:r>
              <a:rPr lang="en-US" altLang="zh-TW" sz="2800" smtClean="0"/>
              <a:t> represented as state-diagram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9" name="AutoShape 5"/>
          <p:cNvSpPr>
            <a:spLocks noChangeArrowheads="1"/>
          </p:cNvSpPr>
          <p:nvPr/>
        </p:nvSpPr>
        <p:spPr bwMode="auto">
          <a:xfrm>
            <a:off x="2339975" y="3573463"/>
            <a:ext cx="503238" cy="5032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3995738" y="4365625"/>
            <a:ext cx="1944687" cy="792163"/>
          </a:xfrm>
          <a:prstGeom prst="wedgeRoundRectCallout">
            <a:avLst>
              <a:gd name="adj1" fmla="val -101838"/>
              <a:gd name="adj2" fmla="val -10150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one step in one 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Recall: RTL design method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Chap. 6 talks about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2725" y="2017713"/>
            <a:ext cx="3662363" cy="11953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 </a:t>
            </a:r>
            <a:r>
              <a:rPr lang="en-US" altLang="zh-TW" sz="2800" smtClean="0">
                <a:solidFill>
                  <a:schemeClr val="hlink"/>
                </a:solidFill>
              </a:rPr>
              <a:t>hardware algorithm</a:t>
            </a:r>
            <a:r>
              <a:rPr lang="en-US" altLang="zh-TW" sz="2800" smtClean="0"/>
              <a:t> represented as state-diagram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2987675" y="3644900"/>
            <a:ext cx="1368425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4932363" y="4581525"/>
            <a:ext cx="2376487" cy="792163"/>
          </a:xfrm>
          <a:prstGeom prst="wedgeRoundRectCallout">
            <a:avLst>
              <a:gd name="adj1" fmla="val -85204"/>
              <a:gd name="adj2" fmla="val -11413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one-step micro-operation in one 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2725" y="2017713"/>
            <a:ext cx="3662363" cy="11953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Let’s trace the </a:t>
            </a:r>
            <a:r>
              <a:rPr lang="en-US" altLang="zh-TW" sz="2800" smtClean="0">
                <a:solidFill>
                  <a:schemeClr val="hlink"/>
                </a:solidFill>
              </a:rPr>
              <a:t>hardware algorithm</a:t>
            </a:r>
            <a:endParaRPr lang="en-US" altLang="zh-TW" sz="2800" smtClean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4435475"/>
          </a:xfrm>
        </p:spPr>
        <p:txBody>
          <a:bodyPr/>
          <a:lstStyle/>
          <a:p>
            <a:pPr eaLnBrk="1" hangingPunct="1"/>
            <a:r>
              <a:rPr lang="en-US" altLang="zh-TW" smtClean="0"/>
              <a:t>the initial status</a:t>
            </a:r>
          </a:p>
          <a:p>
            <a:pPr eaLnBrk="1" hangingPunct="1"/>
            <a:r>
              <a:rPr lang="en-US" altLang="zh-TW" smtClean="0"/>
              <a:t>SD: Stored Data</a:t>
            </a:r>
          </a:p>
          <a:p>
            <a:pPr lvl="1" eaLnBrk="1" hangingPunct="1"/>
            <a:r>
              <a:rPr lang="en-US" altLang="zh-TW" smtClean="0"/>
              <a:t>the internal storage for the fastest value</a:t>
            </a:r>
          </a:p>
          <a:p>
            <a:pPr eaLnBrk="1" hangingPunct="1"/>
            <a:r>
              <a:rPr lang="en-US" altLang="zh-TW" smtClean="0"/>
              <a:t>set SD=99.99 at initial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1" name="AutoShape 4"/>
          <p:cNvSpPr>
            <a:spLocks noChangeArrowheads="1"/>
          </p:cNvSpPr>
          <p:nvPr/>
        </p:nvSpPr>
        <p:spPr bwMode="auto">
          <a:xfrm>
            <a:off x="1476375" y="1989138"/>
            <a:ext cx="2592388" cy="7191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4435475"/>
          </a:xfrm>
        </p:spPr>
        <p:txBody>
          <a:bodyPr/>
          <a:lstStyle/>
          <a:p>
            <a:pPr eaLnBrk="1" hangingPunct="1"/>
            <a:r>
              <a:rPr lang="en-US" altLang="zh-TW" smtClean="0"/>
              <a:t>Wait for start</a:t>
            </a:r>
          </a:p>
          <a:p>
            <a:pPr eaLnBrk="1" hangingPunct="1"/>
            <a:r>
              <a:rPr lang="en-US" altLang="zh-TW" smtClean="0"/>
              <a:t>TM: the Timing</a:t>
            </a:r>
          </a:p>
          <a:p>
            <a:pPr lvl="1" eaLnBrk="1" hangingPunct="1"/>
            <a:r>
              <a:rPr lang="en-US" altLang="zh-TW" smtClean="0"/>
              <a:t>the register for the current value</a:t>
            </a:r>
          </a:p>
          <a:p>
            <a:pPr eaLnBrk="1" hangingPunct="1"/>
            <a:r>
              <a:rPr lang="en-US" altLang="zh-TW" smtClean="0"/>
              <a:t>set TM=00.00 until “START” pressed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2339975" y="2924175"/>
            <a:ext cx="360363" cy="43338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cxnSp>
        <p:nvCxnSpPr>
          <p:cNvPr id="25606" name="AutoShape 6"/>
          <p:cNvCxnSpPr>
            <a:cxnSpLocks noChangeShapeType="1"/>
            <a:stCxn id="25605" idx="2"/>
            <a:endCxn id="25605" idx="0"/>
          </p:cNvCxnSpPr>
          <p:nvPr/>
        </p:nvCxnSpPr>
        <p:spPr bwMode="auto">
          <a:xfrm rot="5400000" flipH="1" flipV="1">
            <a:off x="2286000" y="3140075"/>
            <a:ext cx="471488" cy="1588"/>
          </a:xfrm>
          <a:prstGeom prst="curvedConnector5">
            <a:avLst>
              <a:gd name="adj1" fmla="val -44106"/>
              <a:gd name="adj2" fmla="val -61700000"/>
              <a:gd name="adj3" fmla="val 144444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1123950"/>
          </a:xfrm>
        </p:spPr>
        <p:txBody>
          <a:bodyPr/>
          <a:lstStyle/>
          <a:p>
            <a:pPr eaLnBrk="1" hangingPunct="1"/>
            <a:r>
              <a:rPr lang="en-US" altLang="zh-TW" smtClean="0"/>
              <a:t>do counting after “START” pressed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2339975" y="3644900"/>
            <a:ext cx="360363" cy="36195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2484438" y="3357563"/>
            <a:ext cx="0" cy="287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2987675" y="3644900"/>
            <a:ext cx="1223963" cy="36195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21545" name="Group 41"/>
          <p:cNvGrpSpPr>
            <a:grpSpLocks/>
          </p:cNvGrpSpPr>
          <p:nvPr/>
        </p:nvGrpSpPr>
        <p:grpSpPr bwMode="auto">
          <a:xfrm>
            <a:off x="4067175" y="2997200"/>
            <a:ext cx="4895850" cy="1944688"/>
            <a:chOff x="2336" y="2659"/>
            <a:chExt cx="3084" cy="1225"/>
          </a:xfrm>
        </p:grpSpPr>
        <p:grpSp>
          <p:nvGrpSpPr>
            <p:cNvPr id="26637" name="Group 31"/>
            <p:cNvGrpSpPr>
              <a:grpSpLocks/>
            </p:cNvGrpSpPr>
            <p:nvPr/>
          </p:nvGrpSpPr>
          <p:grpSpPr bwMode="auto">
            <a:xfrm>
              <a:off x="3833" y="2659"/>
              <a:ext cx="786" cy="212"/>
              <a:chOff x="3833" y="2325"/>
              <a:chExt cx="786" cy="212"/>
            </a:xfrm>
          </p:grpSpPr>
          <p:sp>
            <p:nvSpPr>
              <p:cNvPr id="26647" name="Line 29"/>
              <p:cNvSpPr>
                <a:spLocks noChangeShapeType="1"/>
              </p:cNvSpPr>
              <p:nvPr/>
            </p:nvSpPr>
            <p:spPr bwMode="auto">
              <a:xfrm>
                <a:off x="3833" y="2478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48" name="Text Box 30"/>
              <p:cNvSpPr txBox="1">
                <a:spLocks noChangeArrowheads="1"/>
              </p:cNvSpPr>
              <p:nvPr/>
            </p:nvSpPr>
            <p:spPr bwMode="auto">
              <a:xfrm>
                <a:off x="4274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26638" name="Text Box 32"/>
            <p:cNvSpPr txBox="1">
              <a:spLocks noChangeArrowheads="1"/>
            </p:cNvSpPr>
            <p:nvPr/>
          </p:nvSpPr>
          <p:spPr bwMode="auto">
            <a:xfrm>
              <a:off x="2744" y="3022"/>
              <a:ext cx="3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state</a:t>
              </a:r>
            </a:p>
          </p:txBody>
        </p:sp>
        <p:sp>
          <p:nvSpPr>
            <p:cNvPr id="26639" name="Text Box 33"/>
            <p:cNvSpPr txBox="1">
              <a:spLocks noChangeArrowheads="1"/>
            </p:cNvSpPr>
            <p:nvPr/>
          </p:nvSpPr>
          <p:spPr bwMode="auto">
            <a:xfrm>
              <a:off x="2336" y="3294"/>
              <a:ext cx="86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control signals</a:t>
              </a:r>
            </a:p>
          </p:txBody>
        </p:sp>
        <p:sp>
          <p:nvSpPr>
            <p:cNvPr id="26640" name="Text Box 34"/>
            <p:cNvSpPr txBox="1">
              <a:spLocks noChangeArrowheads="1"/>
            </p:cNvSpPr>
            <p:nvPr/>
          </p:nvSpPr>
          <p:spPr bwMode="auto">
            <a:xfrm>
              <a:off x="2731" y="3595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TM</a:t>
              </a:r>
            </a:p>
          </p:txBody>
        </p:sp>
        <p:sp>
          <p:nvSpPr>
            <p:cNvPr id="26641" name="AutoShape 35"/>
            <p:cNvSpPr>
              <a:spLocks noChangeArrowheads="1"/>
            </p:cNvSpPr>
            <p:nvPr/>
          </p:nvSpPr>
          <p:spPr bwMode="auto">
            <a:xfrm>
              <a:off x="3379" y="2976"/>
              <a:ext cx="2041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S3</a:t>
              </a:r>
            </a:p>
          </p:txBody>
        </p:sp>
        <p:sp>
          <p:nvSpPr>
            <p:cNvPr id="26642" name="AutoShape 36"/>
            <p:cNvSpPr>
              <a:spLocks noChangeArrowheads="1"/>
            </p:cNvSpPr>
            <p:nvPr/>
          </p:nvSpPr>
          <p:spPr bwMode="auto">
            <a:xfrm>
              <a:off x="3379" y="3339"/>
              <a:ext cx="2041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do TM=TM+1</a:t>
              </a:r>
            </a:p>
          </p:txBody>
        </p:sp>
        <p:sp>
          <p:nvSpPr>
            <p:cNvPr id="26643" name="AutoShape 37"/>
            <p:cNvSpPr>
              <a:spLocks noChangeArrowheads="1"/>
            </p:cNvSpPr>
            <p:nvPr/>
          </p:nvSpPr>
          <p:spPr bwMode="auto">
            <a:xfrm>
              <a:off x="3379" y="3657"/>
              <a:ext cx="499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00.10</a:t>
              </a:r>
            </a:p>
          </p:txBody>
        </p:sp>
        <p:sp>
          <p:nvSpPr>
            <p:cNvPr id="26644" name="AutoShape 38"/>
            <p:cNvSpPr>
              <a:spLocks noChangeArrowheads="1"/>
            </p:cNvSpPr>
            <p:nvPr/>
          </p:nvSpPr>
          <p:spPr bwMode="auto">
            <a:xfrm>
              <a:off x="3878" y="3657"/>
              <a:ext cx="499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00.11</a:t>
              </a:r>
            </a:p>
          </p:txBody>
        </p:sp>
        <p:sp>
          <p:nvSpPr>
            <p:cNvPr id="26645" name="AutoShape 39"/>
            <p:cNvSpPr>
              <a:spLocks noChangeArrowheads="1"/>
            </p:cNvSpPr>
            <p:nvPr/>
          </p:nvSpPr>
          <p:spPr bwMode="auto">
            <a:xfrm>
              <a:off x="4377" y="3657"/>
              <a:ext cx="499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00.12</a:t>
              </a:r>
            </a:p>
          </p:txBody>
        </p:sp>
        <p:sp>
          <p:nvSpPr>
            <p:cNvPr id="26646" name="AutoShape 40"/>
            <p:cNvSpPr>
              <a:spLocks noChangeArrowheads="1"/>
            </p:cNvSpPr>
            <p:nvPr/>
          </p:nvSpPr>
          <p:spPr bwMode="auto">
            <a:xfrm>
              <a:off x="4876" y="3657"/>
              <a:ext cx="499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00.13</a:t>
              </a:r>
            </a:p>
          </p:txBody>
        </p:sp>
      </p:grpSp>
      <p:pic>
        <p:nvPicPr>
          <p:cNvPr id="21546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5373688"/>
            <a:ext cx="3995737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47" name="Line 43"/>
          <p:cNvSpPr>
            <a:spLocks noChangeShapeType="1"/>
          </p:cNvSpPr>
          <p:nvPr/>
        </p:nvSpPr>
        <p:spPr bwMode="auto">
          <a:xfrm>
            <a:off x="6516688" y="5661025"/>
            <a:ext cx="863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48" name="Text Box 44"/>
          <p:cNvSpPr txBox="1">
            <a:spLocks noChangeArrowheads="1"/>
          </p:cNvSpPr>
          <p:nvPr/>
        </p:nvSpPr>
        <p:spPr bwMode="auto">
          <a:xfrm>
            <a:off x="6496050" y="5130800"/>
            <a:ext cx="1377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do TM=TM+1</a:t>
            </a:r>
          </a:p>
        </p:txBody>
      </p:sp>
      <p:cxnSp>
        <p:nvCxnSpPr>
          <p:cNvPr id="26636" name="AutoShape 45"/>
          <p:cNvCxnSpPr>
            <a:cxnSpLocks noChangeShapeType="1"/>
            <a:stCxn id="26629" idx="2"/>
            <a:endCxn id="26630" idx="1"/>
          </p:cNvCxnSpPr>
          <p:nvPr/>
        </p:nvCxnSpPr>
        <p:spPr bwMode="auto">
          <a:xfrm rot="16200000" flipV="1">
            <a:off x="2321719" y="3826669"/>
            <a:ext cx="361950" cy="36512"/>
          </a:xfrm>
          <a:prstGeom prst="curvedConnector5">
            <a:avLst>
              <a:gd name="adj1" fmla="val -57894"/>
              <a:gd name="adj2" fmla="val 2999995"/>
              <a:gd name="adj3" fmla="val 145171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7" grpId="0" animBg="1"/>
      <p:bldP spid="215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112395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various decisions after “STOP” pressed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2339975" y="4365625"/>
            <a:ext cx="360363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2484438" y="4005263"/>
            <a:ext cx="0" cy="3603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112395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various decisions after “STOP” pressed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2339975" y="4365625"/>
            <a:ext cx="360363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2484438" y="4005263"/>
            <a:ext cx="0" cy="3603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>
            <a:off x="3851275" y="3644900"/>
            <a:ext cx="2881313" cy="1079500"/>
          </a:xfrm>
          <a:prstGeom prst="wedgeRoundRectCallout">
            <a:avLst>
              <a:gd name="adj1" fmla="val -101403"/>
              <a:gd name="adj2" fmla="val -14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wait until some button pressed</a:t>
            </a:r>
          </a:p>
        </p:txBody>
      </p:sp>
      <p:cxnSp>
        <p:nvCxnSpPr>
          <p:cNvPr id="28680" name="AutoShape 9"/>
          <p:cNvCxnSpPr>
            <a:cxnSpLocks noChangeShapeType="1"/>
            <a:stCxn id="28677" idx="2"/>
            <a:endCxn id="28677" idx="0"/>
          </p:cNvCxnSpPr>
          <p:nvPr/>
        </p:nvCxnSpPr>
        <p:spPr bwMode="auto">
          <a:xfrm rot="5400000" flipH="1" flipV="1">
            <a:off x="2323306" y="4544219"/>
            <a:ext cx="396875" cy="1588"/>
          </a:xfrm>
          <a:prstGeom prst="curvedConnector5">
            <a:avLst>
              <a:gd name="adj1" fmla="val -52801"/>
              <a:gd name="adj2" fmla="val -66300000"/>
              <a:gd name="adj3" fmla="val 152801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112395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various decisions after “STOP” pressed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2339975" y="4365625"/>
            <a:ext cx="360363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2484438" y="4005263"/>
            <a:ext cx="0" cy="3603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3" name="Freeform 9"/>
          <p:cNvSpPr>
            <a:spLocks/>
          </p:cNvSpPr>
          <p:nvPr/>
        </p:nvSpPr>
        <p:spPr bwMode="auto">
          <a:xfrm>
            <a:off x="850900" y="2781300"/>
            <a:ext cx="1646238" cy="1584325"/>
          </a:xfrm>
          <a:custGeom>
            <a:avLst/>
            <a:gdLst>
              <a:gd name="T0" fmla="*/ 2147483646 w 1037"/>
              <a:gd name="T1" fmla="*/ 2147483646 h 998"/>
              <a:gd name="T2" fmla="*/ 2134573786 w 1037"/>
              <a:gd name="T3" fmla="*/ 2147483646 h 998"/>
              <a:gd name="T4" fmla="*/ 420867015 w 1037"/>
              <a:gd name="T5" fmla="*/ 2147483646 h 998"/>
              <a:gd name="T6" fmla="*/ 304939793 w 1037"/>
              <a:gd name="T7" fmla="*/ 342741250 h 998"/>
              <a:gd name="T8" fmla="*/ 2147483646 w 1037"/>
              <a:gd name="T9" fmla="*/ 113407825 h 998"/>
              <a:gd name="T10" fmla="*/ 2147483646 w 1037"/>
              <a:gd name="T11" fmla="*/ 226814063 h 9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37" h="998">
                <a:moveTo>
                  <a:pt x="983" y="998"/>
                </a:moveTo>
                <a:cubicBezTo>
                  <a:pt x="983" y="941"/>
                  <a:pt x="983" y="885"/>
                  <a:pt x="847" y="862"/>
                </a:cubicBezTo>
                <a:cubicBezTo>
                  <a:pt x="711" y="839"/>
                  <a:pt x="288" y="983"/>
                  <a:pt x="167" y="862"/>
                </a:cubicBezTo>
                <a:cubicBezTo>
                  <a:pt x="46" y="741"/>
                  <a:pt x="0" y="272"/>
                  <a:pt x="121" y="136"/>
                </a:cubicBezTo>
                <a:cubicBezTo>
                  <a:pt x="242" y="0"/>
                  <a:pt x="749" y="53"/>
                  <a:pt x="893" y="45"/>
                </a:cubicBezTo>
                <a:cubicBezTo>
                  <a:pt x="1037" y="37"/>
                  <a:pt x="1010" y="63"/>
                  <a:pt x="983" y="9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4" name="AutoShape 10"/>
          <p:cNvSpPr>
            <a:spLocks noChangeArrowheads="1"/>
          </p:cNvSpPr>
          <p:nvPr/>
        </p:nvSpPr>
        <p:spPr bwMode="auto">
          <a:xfrm>
            <a:off x="3059113" y="2997200"/>
            <a:ext cx="2520950" cy="1368425"/>
          </a:xfrm>
          <a:prstGeom prst="wedgeRoundRectCallout">
            <a:avLst>
              <a:gd name="adj1" fmla="val -125880"/>
              <a:gd name="adj2" fmla="val -1380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restart counting if “START” pressed again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1916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various decisions after “STOP” pressed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TM: current time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SD: store data (fasted till now)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2339975" y="4365625"/>
            <a:ext cx="360363" cy="2873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2484438" y="4005263"/>
            <a:ext cx="0" cy="3603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27" name="AutoShape 8"/>
          <p:cNvSpPr>
            <a:spLocks noChangeArrowheads="1"/>
          </p:cNvSpPr>
          <p:nvPr/>
        </p:nvSpPr>
        <p:spPr bwMode="auto">
          <a:xfrm>
            <a:off x="3995738" y="4149725"/>
            <a:ext cx="1439862" cy="574675"/>
          </a:xfrm>
          <a:prstGeom prst="wedgeRoundRectCallout">
            <a:avLst>
              <a:gd name="adj1" fmla="val -141843"/>
              <a:gd name="adj2" fmla="val 6574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compare and store</a:t>
            </a:r>
          </a:p>
        </p:txBody>
      </p:sp>
      <p:sp>
        <p:nvSpPr>
          <p:cNvPr id="30728" name="Line 9"/>
          <p:cNvSpPr>
            <a:spLocks noChangeShapeType="1"/>
          </p:cNvSpPr>
          <p:nvPr/>
        </p:nvSpPr>
        <p:spPr bwMode="auto">
          <a:xfrm>
            <a:off x="2555875" y="4652963"/>
            <a:ext cx="0" cy="3603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29" name="AutoShape 10"/>
          <p:cNvSpPr>
            <a:spLocks noChangeArrowheads="1"/>
          </p:cNvSpPr>
          <p:nvPr/>
        </p:nvSpPr>
        <p:spPr bwMode="auto">
          <a:xfrm>
            <a:off x="2051050" y="4941888"/>
            <a:ext cx="1584325" cy="14398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0730" name="Text Box 11"/>
          <p:cNvSpPr txBox="1">
            <a:spLocks noChangeArrowheads="1"/>
          </p:cNvSpPr>
          <p:nvPr/>
        </p:nvSpPr>
        <p:spPr bwMode="auto">
          <a:xfrm>
            <a:off x="3779838" y="5300663"/>
            <a:ext cx="1885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SD = min {TM, SD}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1916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various decisions after “STOP” pressed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TM: current time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SD: store data (fasted till now)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2339975" y="5013325"/>
            <a:ext cx="360363" cy="2873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1750" name="AutoShape 7"/>
          <p:cNvSpPr>
            <a:spLocks noChangeArrowheads="1"/>
          </p:cNvSpPr>
          <p:nvPr/>
        </p:nvSpPr>
        <p:spPr bwMode="auto">
          <a:xfrm>
            <a:off x="4427538" y="4941888"/>
            <a:ext cx="2305050" cy="574675"/>
          </a:xfrm>
          <a:prstGeom prst="wedgeRoundRectCallout">
            <a:avLst>
              <a:gd name="adj1" fmla="val -109227"/>
              <a:gd name="adj2" fmla="val 6325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if (TM&lt;SD) SD=TM</a:t>
            </a:r>
          </a:p>
        </p:txBody>
      </p:sp>
      <p:sp>
        <p:nvSpPr>
          <p:cNvPr id="31751" name="Freeform 11"/>
          <p:cNvSpPr>
            <a:spLocks/>
          </p:cNvSpPr>
          <p:nvPr/>
        </p:nvSpPr>
        <p:spPr bwMode="auto">
          <a:xfrm>
            <a:off x="2627313" y="5300663"/>
            <a:ext cx="504825" cy="600075"/>
          </a:xfrm>
          <a:custGeom>
            <a:avLst/>
            <a:gdLst>
              <a:gd name="T0" fmla="*/ 0 w 318"/>
              <a:gd name="T1" fmla="*/ 0 h 378"/>
              <a:gd name="T2" fmla="*/ 801409688 w 318"/>
              <a:gd name="T3" fmla="*/ 801409688 h 378"/>
              <a:gd name="T4" fmla="*/ 0 w 318"/>
              <a:gd name="T5" fmla="*/ 914817513 h 37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8" h="378">
                <a:moveTo>
                  <a:pt x="0" y="0"/>
                </a:moveTo>
                <a:cubicBezTo>
                  <a:pt x="159" y="129"/>
                  <a:pt x="318" y="258"/>
                  <a:pt x="318" y="318"/>
                </a:cubicBezTo>
                <a:cubicBezTo>
                  <a:pt x="318" y="378"/>
                  <a:pt x="159" y="370"/>
                  <a:pt x="0" y="363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2" name="AutoShape 12"/>
          <p:cNvSpPr>
            <a:spLocks noChangeArrowheads="1"/>
          </p:cNvSpPr>
          <p:nvPr/>
        </p:nvSpPr>
        <p:spPr bwMode="auto">
          <a:xfrm>
            <a:off x="3635375" y="5734050"/>
            <a:ext cx="865188" cy="2873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RTL design </a:t>
            </a:r>
            <a:br>
              <a:rPr lang="en-US" altLang="zh-TW" smtClean="0"/>
            </a:br>
            <a:r>
              <a:rPr lang="en-US" altLang="zh-TW" sz="4000" smtClean="0"/>
              <a:t>(What’s the clock for?)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792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Answer: to make the circuit doing </a:t>
            </a:r>
            <a:r>
              <a:rPr lang="en-US" altLang="zh-TW" sz="2000" smtClean="0">
                <a:solidFill>
                  <a:schemeClr val="hlink"/>
                </a:solidFill>
              </a:rPr>
              <a:t>step-by-step</a:t>
            </a:r>
            <a:r>
              <a:rPr lang="en-US" altLang="zh-TW" sz="2000" smtClean="0"/>
              <a:t> computation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clock signal is fed to all </a:t>
            </a:r>
            <a:r>
              <a:rPr lang="en-US" altLang="zh-TW" sz="1800" smtClean="0">
                <a:solidFill>
                  <a:schemeClr val="hlink"/>
                </a:solidFill>
              </a:rPr>
              <a:t>registers</a:t>
            </a:r>
            <a:r>
              <a:rPr lang="en-US" altLang="zh-TW" sz="1800" smtClean="0"/>
              <a:t> of the circuit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to let a sequential circuit performs its task in step-by-step manner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 smtClean="0"/>
              <a:t>one step: a </a:t>
            </a:r>
            <a:r>
              <a:rPr lang="en-US" altLang="zh-TW" sz="1600" smtClean="0">
                <a:solidFill>
                  <a:schemeClr val="hlink"/>
                </a:solidFill>
              </a:rPr>
              <a:t>micro-operation </a:t>
            </a:r>
            <a:r>
              <a:rPr lang="en-US" altLang="zh-TW" sz="1600" smtClean="0"/>
              <a:t>(Section 7-3)</a:t>
            </a:r>
            <a:endParaRPr lang="en-US" altLang="zh-TW" sz="160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forms a </a:t>
            </a:r>
            <a:r>
              <a:rPr lang="en-US" altLang="zh-TW" sz="1800" smtClean="0">
                <a:solidFill>
                  <a:schemeClr val="hlink"/>
                </a:solidFill>
              </a:rPr>
              <a:t>sequence of state change</a:t>
            </a:r>
            <a:r>
              <a:rPr lang="en-US" altLang="zh-TW" sz="1800" smtClean="0"/>
              <a:t> on flip flops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 smtClean="0"/>
              <a:t>imagine the flip flops as </a:t>
            </a:r>
            <a:r>
              <a:rPr lang="en-US" altLang="zh-TW" sz="1600" smtClean="0">
                <a:solidFill>
                  <a:schemeClr val="hlink"/>
                </a:solidFill>
              </a:rPr>
              <a:t>variables</a:t>
            </a:r>
            <a:r>
              <a:rPr lang="en-US" altLang="zh-TW" sz="1600" smtClean="0"/>
              <a:t> for programming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4038600" y="3962400"/>
            <a:ext cx="4664075" cy="2241550"/>
            <a:chOff x="2544" y="2496"/>
            <a:chExt cx="2938" cy="1412"/>
          </a:xfrm>
        </p:grpSpPr>
        <p:grpSp>
          <p:nvGrpSpPr>
            <p:cNvPr id="5139" name="Group 5"/>
            <p:cNvGrpSpPr>
              <a:grpSpLocks/>
            </p:cNvGrpSpPr>
            <p:nvPr/>
          </p:nvGrpSpPr>
          <p:grpSpPr bwMode="auto">
            <a:xfrm>
              <a:off x="3370" y="2880"/>
              <a:ext cx="2112" cy="192"/>
              <a:chOff x="1584" y="2160"/>
              <a:chExt cx="2112" cy="192"/>
            </a:xfrm>
          </p:grpSpPr>
          <p:sp>
            <p:nvSpPr>
              <p:cNvPr id="5164" name="Line 6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165" name="Group 7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5186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87" name="Line 9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88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89" name="Line 11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166" name="Group 12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5182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83" name="Line 14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84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85" name="Line 16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167" name="Group 17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5178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79" name="Line 19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8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81" name="Line 21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168" name="Group 22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5174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75" name="Line 24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76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77" name="Line 26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169" name="Group 27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5170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71" name="Line 29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72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73" name="Line 31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5140" name="Text Box 32"/>
            <p:cNvSpPr txBox="1">
              <a:spLocks noChangeArrowheads="1"/>
            </p:cNvSpPr>
            <p:nvPr/>
          </p:nvSpPr>
          <p:spPr bwMode="auto">
            <a:xfrm>
              <a:off x="3226" y="316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5141" name="Text Box 33"/>
            <p:cNvSpPr txBox="1">
              <a:spLocks noChangeArrowheads="1"/>
            </p:cNvSpPr>
            <p:nvPr/>
          </p:nvSpPr>
          <p:spPr bwMode="auto">
            <a:xfrm>
              <a:off x="3226" y="3408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5142" name="Text Box 34"/>
            <p:cNvSpPr txBox="1">
              <a:spLocks noChangeArrowheads="1"/>
            </p:cNvSpPr>
            <p:nvPr/>
          </p:nvSpPr>
          <p:spPr bwMode="auto">
            <a:xfrm>
              <a:off x="3226" y="36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5143" name="AutoShape 35"/>
            <p:cNvSpPr>
              <a:spLocks noChangeArrowheads="1"/>
            </p:cNvSpPr>
            <p:nvPr/>
          </p:nvSpPr>
          <p:spPr bwMode="auto">
            <a:xfrm>
              <a:off x="3562" y="316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0010</a:t>
              </a:r>
            </a:p>
          </p:txBody>
        </p:sp>
        <p:sp>
          <p:nvSpPr>
            <p:cNvPr id="5144" name="AutoShape 36"/>
            <p:cNvSpPr>
              <a:spLocks noChangeArrowheads="1"/>
            </p:cNvSpPr>
            <p:nvPr/>
          </p:nvSpPr>
          <p:spPr bwMode="auto">
            <a:xfrm>
              <a:off x="3562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0101</a:t>
              </a:r>
            </a:p>
          </p:txBody>
        </p:sp>
        <p:sp>
          <p:nvSpPr>
            <p:cNvPr id="5145" name="AutoShape 37"/>
            <p:cNvSpPr>
              <a:spLocks noChangeArrowheads="1"/>
            </p:cNvSpPr>
            <p:nvPr/>
          </p:nvSpPr>
          <p:spPr bwMode="auto">
            <a:xfrm>
              <a:off x="3562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5146" name="AutoShape 38"/>
            <p:cNvSpPr>
              <a:spLocks noChangeArrowheads="1"/>
            </p:cNvSpPr>
            <p:nvPr/>
          </p:nvSpPr>
          <p:spPr bwMode="auto">
            <a:xfrm>
              <a:off x="3946" y="316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0111</a:t>
              </a:r>
            </a:p>
          </p:txBody>
        </p:sp>
        <p:sp>
          <p:nvSpPr>
            <p:cNvPr id="5147" name="AutoShape 39"/>
            <p:cNvSpPr>
              <a:spLocks noChangeArrowheads="1"/>
            </p:cNvSpPr>
            <p:nvPr/>
          </p:nvSpPr>
          <p:spPr bwMode="auto">
            <a:xfrm>
              <a:off x="3946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1000</a:t>
              </a:r>
            </a:p>
          </p:txBody>
        </p:sp>
        <p:sp>
          <p:nvSpPr>
            <p:cNvPr id="5148" name="AutoShape 40"/>
            <p:cNvSpPr>
              <a:spLocks noChangeArrowheads="1"/>
            </p:cNvSpPr>
            <p:nvPr/>
          </p:nvSpPr>
          <p:spPr bwMode="auto">
            <a:xfrm>
              <a:off x="3946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5149" name="AutoShape 41"/>
            <p:cNvSpPr>
              <a:spLocks noChangeArrowheads="1"/>
            </p:cNvSpPr>
            <p:nvPr/>
          </p:nvSpPr>
          <p:spPr bwMode="auto">
            <a:xfrm>
              <a:off x="4330" y="316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1001</a:t>
              </a:r>
            </a:p>
          </p:txBody>
        </p:sp>
        <p:sp>
          <p:nvSpPr>
            <p:cNvPr id="5150" name="AutoShape 42"/>
            <p:cNvSpPr>
              <a:spLocks noChangeArrowheads="1"/>
            </p:cNvSpPr>
            <p:nvPr/>
          </p:nvSpPr>
          <p:spPr bwMode="auto">
            <a:xfrm>
              <a:off x="4330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1010</a:t>
              </a:r>
            </a:p>
          </p:txBody>
        </p:sp>
        <p:sp>
          <p:nvSpPr>
            <p:cNvPr id="5151" name="AutoShape 43"/>
            <p:cNvSpPr>
              <a:spLocks noChangeArrowheads="1"/>
            </p:cNvSpPr>
            <p:nvPr/>
          </p:nvSpPr>
          <p:spPr bwMode="auto">
            <a:xfrm>
              <a:off x="4330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152" name="AutoShape 44"/>
            <p:cNvSpPr>
              <a:spLocks noChangeArrowheads="1"/>
            </p:cNvSpPr>
            <p:nvPr/>
          </p:nvSpPr>
          <p:spPr bwMode="auto">
            <a:xfrm>
              <a:off x="4714" y="316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1111</a:t>
              </a:r>
            </a:p>
          </p:txBody>
        </p:sp>
        <p:sp>
          <p:nvSpPr>
            <p:cNvPr id="5153" name="AutoShape 45"/>
            <p:cNvSpPr>
              <a:spLocks noChangeArrowheads="1"/>
            </p:cNvSpPr>
            <p:nvPr/>
          </p:nvSpPr>
          <p:spPr bwMode="auto">
            <a:xfrm>
              <a:off x="4714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0000</a:t>
              </a:r>
            </a:p>
          </p:txBody>
        </p:sp>
        <p:sp>
          <p:nvSpPr>
            <p:cNvPr id="5154" name="AutoShape 46"/>
            <p:cNvSpPr>
              <a:spLocks noChangeArrowheads="1"/>
            </p:cNvSpPr>
            <p:nvPr/>
          </p:nvSpPr>
          <p:spPr bwMode="auto">
            <a:xfrm>
              <a:off x="4714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155" name="AutoShape 47"/>
            <p:cNvSpPr>
              <a:spLocks noChangeArrowheads="1"/>
            </p:cNvSpPr>
            <p:nvPr/>
          </p:nvSpPr>
          <p:spPr bwMode="auto">
            <a:xfrm>
              <a:off x="5098" y="316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1100</a:t>
              </a:r>
            </a:p>
          </p:txBody>
        </p:sp>
        <p:sp>
          <p:nvSpPr>
            <p:cNvPr id="5156" name="AutoShape 48"/>
            <p:cNvSpPr>
              <a:spLocks noChangeArrowheads="1"/>
            </p:cNvSpPr>
            <p:nvPr/>
          </p:nvSpPr>
          <p:spPr bwMode="auto">
            <a:xfrm>
              <a:off x="5098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0011</a:t>
              </a:r>
            </a:p>
          </p:txBody>
        </p:sp>
        <p:sp>
          <p:nvSpPr>
            <p:cNvPr id="5157" name="AutoShape 49"/>
            <p:cNvSpPr>
              <a:spLocks noChangeArrowheads="1"/>
            </p:cNvSpPr>
            <p:nvPr/>
          </p:nvSpPr>
          <p:spPr bwMode="auto">
            <a:xfrm>
              <a:off x="5098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158" name="Line 50"/>
            <p:cNvSpPr>
              <a:spLocks noChangeShapeType="1"/>
            </p:cNvSpPr>
            <p:nvPr/>
          </p:nvSpPr>
          <p:spPr bwMode="auto">
            <a:xfrm>
              <a:off x="4090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59" name="Text Box 51"/>
            <p:cNvSpPr txBox="1">
              <a:spLocks noChangeArrowheads="1"/>
            </p:cNvSpPr>
            <p:nvPr/>
          </p:nvSpPr>
          <p:spPr bwMode="auto">
            <a:xfrm>
              <a:off x="4426" y="2496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5160" name="Text Box 52"/>
            <p:cNvSpPr txBox="1">
              <a:spLocks noChangeArrowheads="1"/>
            </p:cNvSpPr>
            <p:nvPr/>
          </p:nvSpPr>
          <p:spPr bwMode="auto">
            <a:xfrm>
              <a:off x="2986" y="2880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5161" name="Text Box 53"/>
            <p:cNvSpPr txBox="1">
              <a:spLocks noChangeArrowheads="1"/>
            </p:cNvSpPr>
            <p:nvPr/>
          </p:nvSpPr>
          <p:spPr bwMode="auto">
            <a:xfrm>
              <a:off x="2544" y="3264"/>
              <a:ext cx="5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registers</a:t>
              </a:r>
            </a:p>
          </p:txBody>
        </p:sp>
        <p:sp>
          <p:nvSpPr>
            <p:cNvPr id="5162" name="AutoShape 54"/>
            <p:cNvSpPr>
              <a:spLocks/>
            </p:cNvSpPr>
            <p:nvPr/>
          </p:nvSpPr>
          <p:spPr bwMode="auto">
            <a:xfrm>
              <a:off x="3082" y="3216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163" name="Text Box 55"/>
            <p:cNvSpPr txBox="1">
              <a:spLocks noChangeArrowheads="1"/>
            </p:cNvSpPr>
            <p:nvPr/>
          </p:nvSpPr>
          <p:spPr bwMode="auto">
            <a:xfrm>
              <a:off x="2736" y="3696"/>
              <a:ext cx="3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input</a:t>
              </a:r>
            </a:p>
          </p:txBody>
        </p:sp>
      </p:grpSp>
      <p:sp>
        <p:nvSpPr>
          <p:cNvPr id="5125" name="AutoShape 56"/>
          <p:cNvSpPr>
            <a:spLocks noChangeArrowheads="1"/>
          </p:cNvSpPr>
          <p:nvPr/>
        </p:nvSpPr>
        <p:spPr bwMode="auto">
          <a:xfrm>
            <a:off x="3657600" y="50292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123961" name="Group 57"/>
          <p:cNvGrpSpPr>
            <a:grpSpLocks/>
          </p:cNvGrpSpPr>
          <p:nvPr/>
        </p:nvGrpSpPr>
        <p:grpSpPr bwMode="auto">
          <a:xfrm>
            <a:off x="5562600" y="3733800"/>
            <a:ext cx="3276600" cy="2057400"/>
            <a:chOff x="3504" y="2352"/>
            <a:chExt cx="2064" cy="1296"/>
          </a:xfrm>
        </p:grpSpPr>
        <p:sp>
          <p:nvSpPr>
            <p:cNvPr id="5137" name="AutoShape 58"/>
            <p:cNvSpPr>
              <a:spLocks noChangeArrowheads="1"/>
            </p:cNvSpPr>
            <p:nvPr/>
          </p:nvSpPr>
          <p:spPr bwMode="auto">
            <a:xfrm>
              <a:off x="3504" y="3120"/>
              <a:ext cx="2064" cy="52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138" name="AutoShape 59"/>
            <p:cNvSpPr>
              <a:spLocks noChangeArrowheads="1"/>
            </p:cNvSpPr>
            <p:nvPr/>
          </p:nvSpPr>
          <p:spPr bwMode="auto">
            <a:xfrm>
              <a:off x="4272" y="2352"/>
              <a:ext cx="1248" cy="528"/>
            </a:xfrm>
            <a:prstGeom prst="wedgeRoundRectCallout">
              <a:avLst>
                <a:gd name="adj1" fmla="val -42870"/>
                <a:gd name="adj2" fmla="val 96782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sequence of state change</a:t>
              </a:r>
            </a:p>
          </p:txBody>
        </p:sp>
      </p:grpSp>
      <p:grpSp>
        <p:nvGrpSpPr>
          <p:cNvPr id="5127" name="Group 60"/>
          <p:cNvGrpSpPr>
            <a:grpSpLocks/>
          </p:cNvGrpSpPr>
          <p:nvPr/>
        </p:nvGrpSpPr>
        <p:grpSpPr bwMode="auto">
          <a:xfrm>
            <a:off x="304800" y="4800600"/>
            <a:ext cx="3200400" cy="1708150"/>
            <a:chOff x="192" y="3024"/>
            <a:chExt cx="2016" cy="1076"/>
          </a:xfrm>
        </p:grpSpPr>
        <p:pic>
          <p:nvPicPr>
            <p:cNvPr id="5132" name="Picture 6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024"/>
              <a:ext cx="2016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33" name="Group 62"/>
            <p:cNvGrpSpPr>
              <a:grpSpLocks/>
            </p:cNvGrpSpPr>
            <p:nvPr/>
          </p:nvGrpSpPr>
          <p:grpSpPr bwMode="auto">
            <a:xfrm>
              <a:off x="1392" y="3456"/>
              <a:ext cx="394" cy="404"/>
              <a:chOff x="2544" y="2448"/>
              <a:chExt cx="394" cy="404"/>
            </a:xfrm>
          </p:grpSpPr>
          <p:sp>
            <p:nvSpPr>
              <p:cNvPr id="5135" name="Line 63"/>
              <p:cNvSpPr>
                <a:spLocks noChangeShapeType="1"/>
              </p:cNvSpPr>
              <p:nvPr/>
            </p:nvSpPr>
            <p:spPr bwMode="auto">
              <a:xfrm flipV="1">
                <a:off x="2736" y="244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6" name="Text Box 64"/>
              <p:cNvSpPr txBox="1">
                <a:spLocks noChangeArrowheads="1"/>
              </p:cNvSpPr>
              <p:nvPr/>
            </p:nvSpPr>
            <p:spPr bwMode="auto">
              <a:xfrm>
                <a:off x="2544" y="2640"/>
                <a:ext cx="3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tx2"/>
                    </a:solidFill>
                  </a:rPr>
                  <a:t>clock</a:t>
                </a:r>
              </a:p>
            </p:txBody>
          </p:sp>
        </p:grpSp>
        <p:sp>
          <p:nvSpPr>
            <p:cNvPr id="5134" name="Text Box 65"/>
            <p:cNvSpPr txBox="1">
              <a:spLocks noChangeArrowheads="1"/>
            </p:cNvSpPr>
            <p:nvPr/>
          </p:nvSpPr>
          <p:spPr bwMode="auto">
            <a:xfrm>
              <a:off x="624" y="3888"/>
              <a:ext cx="6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Figure 5-1</a:t>
              </a:r>
            </a:p>
          </p:txBody>
        </p:sp>
      </p:grpSp>
      <p:sp>
        <p:nvSpPr>
          <p:cNvPr id="123970" name="AutoShape 66"/>
          <p:cNvSpPr>
            <a:spLocks noChangeArrowheads="1"/>
          </p:cNvSpPr>
          <p:nvPr/>
        </p:nvSpPr>
        <p:spPr bwMode="auto">
          <a:xfrm>
            <a:off x="2743200" y="4267200"/>
            <a:ext cx="2057400" cy="609600"/>
          </a:xfrm>
          <a:prstGeom prst="wedgeRoundRectCallout">
            <a:avLst>
              <a:gd name="adj1" fmla="val -50231"/>
              <a:gd name="adj2" fmla="val 9583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registers A, B, C, …</a:t>
            </a:r>
          </a:p>
        </p:txBody>
      </p:sp>
      <p:grpSp>
        <p:nvGrpSpPr>
          <p:cNvPr id="123971" name="Group 67"/>
          <p:cNvGrpSpPr>
            <a:grpSpLocks/>
          </p:cNvGrpSpPr>
          <p:nvPr/>
        </p:nvGrpSpPr>
        <p:grpSpPr bwMode="auto">
          <a:xfrm>
            <a:off x="241300" y="5194300"/>
            <a:ext cx="3225800" cy="919163"/>
            <a:chOff x="152" y="3272"/>
            <a:chExt cx="2032" cy="579"/>
          </a:xfrm>
        </p:grpSpPr>
        <p:sp>
          <p:nvSpPr>
            <p:cNvPr id="5130" name="Freeform 68"/>
            <p:cNvSpPr>
              <a:spLocks/>
            </p:cNvSpPr>
            <p:nvPr/>
          </p:nvSpPr>
          <p:spPr bwMode="auto">
            <a:xfrm>
              <a:off x="152" y="3272"/>
              <a:ext cx="2032" cy="320"/>
            </a:xfrm>
            <a:custGeom>
              <a:avLst/>
              <a:gdLst>
                <a:gd name="T0" fmla="*/ 1672 w 2032"/>
                <a:gd name="T1" fmla="*/ 88 h 320"/>
                <a:gd name="T2" fmla="*/ 1816 w 2032"/>
                <a:gd name="T3" fmla="*/ 88 h 320"/>
                <a:gd name="T4" fmla="*/ 1768 w 2032"/>
                <a:gd name="T5" fmla="*/ 280 h 320"/>
                <a:gd name="T6" fmla="*/ 232 w 2032"/>
                <a:gd name="T7" fmla="*/ 280 h 320"/>
                <a:gd name="T8" fmla="*/ 376 w 2032"/>
                <a:gd name="T9" fmla="*/ 40 h 320"/>
                <a:gd name="T10" fmla="*/ 856 w 2032"/>
                <a:gd name="T11" fmla="*/ 40 h 320"/>
                <a:gd name="T12" fmla="*/ 1192 w 2032"/>
                <a:gd name="T13" fmla="*/ 88 h 3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32" h="320">
                  <a:moveTo>
                    <a:pt x="1672" y="88"/>
                  </a:moveTo>
                  <a:cubicBezTo>
                    <a:pt x="1736" y="72"/>
                    <a:pt x="1800" y="56"/>
                    <a:pt x="1816" y="88"/>
                  </a:cubicBezTo>
                  <a:cubicBezTo>
                    <a:pt x="1832" y="120"/>
                    <a:pt x="2032" y="248"/>
                    <a:pt x="1768" y="280"/>
                  </a:cubicBezTo>
                  <a:cubicBezTo>
                    <a:pt x="1504" y="312"/>
                    <a:pt x="464" y="320"/>
                    <a:pt x="232" y="280"/>
                  </a:cubicBezTo>
                  <a:cubicBezTo>
                    <a:pt x="0" y="240"/>
                    <a:pt x="272" y="80"/>
                    <a:pt x="376" y="40"/>
                  </a:cubicBezTo>
                  <a:cubicBezTo>
                    <a:pt x="480" y="0"/>
                    <a:pt x="720" y="32"/>
                    <a:pt x="856" y="40"/>
                  </a:cubicBezTo>
                  <a:cubicBezTo>
                    <a:pt x="992" y="48"/>
                    <a:pt x="1092" y="68"/>
                    <a:pt x="1192" y="88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1" name="Text Box 69"/>
            <p:cNvSpPr txBox="1">
              <a:spLocks noChangeArrowheads="1"/>
            </p:cNvSpPr>
            <p:nvPr/>
          </p:nvSpPr>
          <p:spPr bwMode="auto">
            <a:xfrm>
              <a:off x="470" y="3639"/>
              <a:ext cx="5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A=B+C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7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1916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various decisions after “STOP” pressed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TM: current time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SD: store data (fasted till now)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2339975" y="5013325"/>
            <a:ext cx="360363" cy="2873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3635375" y="4868863"/>
            <a:ext cx="2520950" cy="1081087"/>
          </a:xfrm>
          <a:prstGeom prst="wedgeRoundRectCallout">
            <a:avLst>
              <a:gd name="adj1" fmla="val -89736"/>
              <a:gd name="adj2" fmla="val 506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do nothing and hold SD if (TM &gt;= SD)</a:t>
            </a:r>
          </a:p>
        </p:txBody>
      </p:sp>
      <p:sp>
        <p:nvSpPr>
          <p:cNvPr id="32775" name="Line 9"/>
          <p:cNvSpPr>
            <a:spLocks noChangeShapeType="1"/>
          </p:cNvSpPr>
          <p:nvPr/>
        </p:nvSpPr>
        <p:spPr bwMode="auto">
          <a:xfrm>
            <a:off x="2484438" y="5300663"/>
            <a:ext cx="0" cy="3603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1916112"/>
          </a:xfrm>
        </p:spPr>
        <p:txBody>
          <a:bodyPr/>
          <a:lstStyle/>
          <a:p>
            <a:pPr eaLnBrk="1" hangingPunct="1"/>
            <a:endParaRPr lang="en-US" altLang="zh-TW" smtClean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2339975" y="5661025"/>
            <a:ext cx="360363" cy="3603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3798" name="AutoShape 6"/>
          <p:cNvSpPr>
            <a:spLocks noChangeArrowheads="1"/>
          </p:cNvSpPr>
          <p:nvPr/>
        </p:nvSpPr>
        <p:spPr bwMode="auto">
          <a:xfrm>
            <a:off x="3851275" y="4724400"/>
            <a:ext cx="2520950" cy="1081088"/>
          </a:xfrm>
          <a:prstGeom prst="wedgeRoundRectCallout">
            <a:avLst>
              <a:gd name="adj1" fmla="val -92005"/>
              <a:gd name="adj2" fmla="val 5131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wait for the next “START”</a:t>
            </a:r>
          </a:p>
        </p:txBody>
      </p:sp>
      <p:cxnSp>
        <p:nvCxnSpPr>
          <p:cNvPr id="33799" name="AutoShape 8"/>
          <p:cNvCxnSpPr>
            <a:cxnSpLocks noChangeShapeType="1"/>
            <a:stCxn id="33797" idx="2"/>
            <a:endCxn id="33797" idx="1"/>
          </p:cNvCxnSpPr>
          <p:nvPr/>
        </p:nvCxnSpPr>
        <p:spPr bwMode="auto">
          <a:xfrm rot="16200000" flipV="1">
            <a:off x="2321719" y="5841206"/>
            <a:ext cx="198438" cy="200025"/>
          </a:xfrm>
          <a:prstGeom prst="curvedConnector4">
            <a:avLst>
              <a:gd name="adj1" fmla="val -104801"/>
              <a:gd name="adj2" fmla="val 204764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Step-by-step flow-chart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1916112"/>
          </a:xfrm>
        </p:spPr>
        <p:txBody>
          <a:bodyPr/>
          <a:lstStyle/>
          <a:p>
            <a:pPr eaLnBrk="1" hangingPunct="1"/>
            <a:endParaRPr lang="en-US" altLang="zh-TW" smtClean="0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2339975" y="5661025"/>
            <a:ext cx="360363" cy="3603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3851275" y="4724400"/>
            <a:ext cx="2520950" cy="1081088"/>
          </a:xfrm>
          <a:prstGeom prst="wedgeRoundRectCallout">
            <a:avLst>
              <a:gd name="adj1" fmla="val -92005"/>
              <a:gd name="adj2" fmla="val 5131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wait for the next “START”</a:t>
            </a:r>
          </a:p>
        </p:txBody>
      </p:sp>
      <p:sp>
        <p:nvSpPr>
          <p:cNvPr id="34823" name="Freeform 8"/>
          <p:cNvSpPr>
            <a:spLocks/>
          </p:cNvSpPr>
          <p:nvPr/>
        </p:nvSpPr>
        <p:spPr bwMode="auto">
          <a:xfrm>
            <a:off x="660400" y="2601913"/>
            <a:ext cx="1824038" cy="3203575"/>
          </a:xfrm>
          <a:custGeom>
            <a:avLst/>
            <a:gdLst>
              <a:gd name="T0" fmla="*/ 2147483646 w 1149"/>
              <a:gd name="T1" fmla="*/ 2147483646 h 2018"/>
              <a:gd name="T2" fmla="*/ 607358616 w 1149"/>
              <a:gd name="T3" fmla="*/ 2147483646 h 2018"/>
              <a:gd name="T4" fmla="*/ 380544492 w 1149"/>
              <a:gd name="T5" fmla="*/ 627519700 h 2018"/>
              <a:gd name="T6" fmla="*/ 2147483646 w 1149"/>
              <a:gd name="T7" fmla="*/ 511592513 h 20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49" h="2018">
                <a:moveTo>
                  <a:pt x="1058" y="2018"/>
                </a:moveTo>
                <a:cubicBezTo>
                  <a:pt x="725" y="2006"/>
                  <a:pt x="392" y="1995"/>
                  <a:pt x="241" y="1700"/>
                </a:cubicBezTo>
                <a:cubicBezTo>
                  <a:pt x="90" y="1405"/>
                  <a:pt x="0" y="498"/>
                  <a:pt x="151" y="249"/>
                </a:cubicBezTo>
                <a:cubicBezTo>
                  <a:pt x="302" y="0"/>
                  <a:pt x="725" y="101"/>
                  <a:pt x="1149" y="203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4" name="AutoShape 9"/>
          <p:cNvSpPr>
            <a:spLocks noChangeArrowheads="1"/>
          </p:cNvSpPr>
          <p:nvPr/>
        </p:nvSpPr>
        <p:spPr bwMode="auto">
          <a:xfrm>
            <a:off x="2124075" y="3429000"/>
            <a:ext cx="2520950" cy="1081088"/>
          </a:xfrm>
          <a:prstGeom prst="wedgeRoundRectCallout">
            <a:avLst>
              <a:gd name="adj1" fmla="val -97671"/>
              <a:gd name="adj2" fmla="val 1402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re-start if “START” pressed again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convert the “hardware algorithm” to real hardware?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Mapping to RTL design framework</a:t>
            </a:r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5038"/>
            <a:ext cx="3963987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741738"/>
            <a:ext cx="4575175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9" name="AutoShape 6"/>
          <p:cNvSpPr>
            <a:spLocks noChangeArrowheads="1"/>
          </p:cNvSpPr>
          <p:nvPr/>
        </p:nvSpPr>
        <p:spPr bwMode="auto">
          <a:xfrm>
            <a:off x="3708400" y="4581525"/>
            <a:ext cx="287338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Mapping to RTL design framework</a:t>
            </a:r>
          </a:p>
        </p:txBody>
      </p:sp>
      <p:sp>
        <p:nvSpPr>
          <p:cNvPr id="37891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5148263" y="1989138"/>
            <a:ext cx="3811587" cy="14398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micro-operations in data path side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we need registers </a:t>
            </a:r>
            <a:r>
              <a:rPr lang="en-US" altLang="zh-TW" sz="2000" smtClean="0">
                <a:solidFill>
                  <a:schemeClr val="hlink"/>
                </a:solidFill>
              </a:rPr>
              <a:t>TM</a:t>
            </a:r>
            <a:r>
              <a:rPr lang="en-US" altLang="zh-TW" sz="2000" smtClean="0"/>
              <a:t> and </a:t>
            </a:r>
            <a:r>
              <a:rPr lang="en-US" altLang="zh-TW" sz="2000" smtClean="0">
                <a:solidFill>
                  <a:schemeClr val="hlink"/>
                </a:solidFill>
              </a:rPr>
              <a:t>SD </a:t>
            </a:r>
            <a:r>
              <a:rPr lang="en-US" altLang="zh-TW" sz="2000" smtClean="0"/>
              <a:t>(16-bit for 4-digit time value)</a:t>
            </a:r>
            <a:endParaRPr lang="en-US" altLang="zh-TW" sz="2000" smtClean="0">
              <a:solidFill>
                <a:schemeClr val="hlink"/>
              </a:solidFill>
            </a:endParaRPr>
          </a:p>
        </p:txBody>
      </p:sp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5038"/>
            <a:ext cx="3963987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741738"/>
            <a:ext cx="4575175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4" name="AutoShape 5"/>
          <p:cNvSpPr>
            <a:spLocks noChangeArrowheads="1"/>
          </p:cNvSpPr>
          <p:nvPr/>
        </p:nvSpPr>
        <p:spPr bwMode="auto">
          <a:xfrm>
            <a:off x="3708400" y="4581525"/>
            <a:ext cx="287338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7895" name="AutoShape 6"/>
          <p:cNvSpPr>
            <a:spLocks noChangeArrowheads="1"/>
          </p:cNvSpPr>
          <p:nvPr/>
        </p:nvSpPr>
        <p:spPr bwMode="auto">
          <a:xfrm>
            <a:off x="2411413" y="3068638"/>
            <a:ext cx="1008062" cy="3603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7896" name="AutoShape 7"/>
          <p:cNvSpPr>
            <a:spLocks noChangeArrowheads="1"/>
          </p:cNvSpPr>
          <p:nvPr/>
        </p:nvSpPr>
        <p:spPr bwMode="auto">
          <a:xfrm>
            <a:off x="2987675" y="5445125"/>
            <a:ext cx="720725" cy="3603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7897" name="AutoShape 8"/>
          <p:cNvSpPr>
            <a:spLocks noChangeArrowheads="1"/>
          </p:cNvSpPr>
          <p:nvPr/>
        </p:nvSpPr>
        <p:spPr bwMode="auto">
          <a:xfrm>
            <a:off x="2411413" y="3644900"/>
            <a:ext cx="1152525" cy="3603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7898" name="AutoShape 9"/>
          <p:cNvSpPr>
            <a:spLocks noChangeArrowheads="1"/>
          </p:cNvSpPr>
          <p:nvPr/>
        </p:nvSpPr>
        <p:spPr bwMode="auto">
          <a:xfrm>
            <a:off x="2411413" y="2492375"/>
            <a:ext cx="936625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3348038" y="2636838"/>
            <a:ext cx="3960812" cy="14398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3419475" y="3284538"/>
            <a:ext cx="3744913" cy="10080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3563938" y="3860800"/>
            <a:ext cx="3600450" cy="5762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 flipV="1">
            <a:off x="3708400" y="4581525"/>
            <a:ext cx="3600450" cy="9794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7903" name="Group 17"/>
          <p:cNvGrpSpPr>
            <a:grpSpLocks/>
          </p:cNvGrpSpPr>
          <p:nvPr/>
        </p:nvGrpSpPr>
        <p:grpSpPr bwMode="auto">
          <a:xfrm>
            <a:off x="7092950" y="5373688"/>
            <a:ext cx="935038" cy="287337"/>
            <a:chOff x="4468" y="3385"/>
            <a:chExt cx="589" cy="181"/>
          </a:xfrm>
        </p:grpSpPr>
        <p:sp>
          <p:nvSpPr>
            <p:cNvPr id="37909" name="Rectangle 15"/>
            <p:cNvSpPr>
              <a:spLocks noChangeArrowheads="1"/>
            </p:cNvSpPr>
            <p:nvPr/>
          </p:nvSpPr>
          <p:spPr bwMode="auto">
            <a:xfrm>
              <a:off x="4468" y="3385"/>
              <a:ext cx="58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7910" name="AutoShape 16"/>
            <p:cNvSpPr>
              <a:spLocks noChangeArrowheads="1"/>
            </p:cNvSpPr>
            <p:nvPr/>
          </p:nvSpPr>
          <p:spPr bwMode="auto">
            <a:xfrm rot="5400000">
              <a:off x="4490" y="34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37904" name="Text Box 18"/>
          <p:cNvSpPr txBox="1">
            <a:spLocks noChangeArrowheads="1"/>
          </p:cNvSpPr>
          <p:nvPr/>
        </p:nvSpPr>
        <p:spPr bwMode="auto">
          <a:xfrm>
            <a:off x="8008938" y="53467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TM</a:t>
            </a:r>
          </a:p>
        </p:txBody>
      </p:sp>
      <p:grpSp>
        <p:nvGrpSpPr>
          <p:cNvPr id="37905" name="Group 19"/>
          <p:cNvGrpSpPr>
            <a:grpSpLocks/>
          </p:cNvGrpSpPr>
          <p:nvPr/>
        </p:nvGrpSpPr>
        <p:grpSpPr bwMode="auto">
          <a:xfrm>
            <a:off x="7092950" y="5876925"/>
            <a:ext cx="935038" cy="287338"/>
            <a:chOff x="4468" y="3385"/>
            <a:chExt cx="589" cy="181"/>
          </a:xfrm>
        </p:grpSpPr>
        <p:sp>
          <p:nvSpPr>
            <p:cNvPr id="37907" name="Rectangle 20"/>
            <p:cNvSpPr>
              <a:spLocks noChangeArrowheads="1"/>
            </p:cNvSpPr>
            <p:nvPr/>
          </p:nvSpPr>
          <p:spPr bwMode="auto">
            <a:xfrm>
              <a:off x="4468" y="3385"/>
              <a:ext cx="58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7908" name="AutoShape 21"/>
            <p:cNvSpPr>
              <a:spLocks noChangeArrowheads="1"/>
            </p:cNvSpPr>
            <p:nvPr/>
          </p:nvSpPr>
          <p:spPr bwMode="auto">
            <a:xfrm rot="5400000">
              <a:off x="4490" y="34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37906" name="Text Box 22"/>
          <p:cNvSpPr txBox="1">
            <a:spLocks noChangeArrowheads="1"/>
          </p:cNvSpPr>
          <p:nvPr/>
        </p:nvSpPr>
        <p:spPr bwMode="auto">
          <a:xfrm>
            <a:off x="8008938" y="5849938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Mapping to RTL design framework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003800" y="1989138"/>
            <a:ext cx="3956050" cy="1511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state-diagram realized in the control-unit side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use the standard method in </a:t>
            </a:r>
            <a:r>
              <a:rPr lang="en-US" altLang="zh-TW" sz="2400" smtClean="0">
                <a:solidFill>
                  <a:schemeClr val="hlink"/>
                </a:solidFill>
              </a:rPr>
              <a:t>Chap. 5</a:t>
            </a:r>
          </a:p>
        </p:txBody>
      </p:sp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5038"/>
            <a:ext cx="3963987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741738"/>
            <a:ext cx="4575175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8" name="AutoShape 5"/>
          <p:cNvSpPr>
            <a:spLocks noChangeArrowheads="1"/>
          </p:cNvSpPr>
          <p:nvPr/>
        </p:nvSpPr>
        <p:spPr bwMode="auto">
          <a:xfrm>
            <a:off x="3708400" y="4581525"/>
            <a:ext cx="287338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1331913" y="2133600"/>
            <a:ext cx="1511300" cy="381635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2843213" y="4149725"/>
            <a:ext cx="2592387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Mapping to RTL design framework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8263" y="1989138"/>
            <a:ext cx="3811587" cy="1439862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control signals to inform which micro-operation to perform</a:t>
            </a:r>
            <a:endParaRPr lang="en-US" altLang="zh-TW" sz="2800" smtClean="0">
              <a:solidFill>
                <a:schemeClr val="hlink"/>
              </a:solidFill>
            </a:endParaRP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5038"/>
            <a:ext cx="3963987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741738"/>
            <a:ext cx="4575175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2" name="AutoShape 6"/>
          <p:cNvSpPr>
            <a:spLocks noChangeArrowheads="1"/>
          </p:cNvSpPr>
          <p:nvPr/>
        </p:nvSpPr>
        <p:spPr bwMode="auto">
          <a:xfrm>
            <a:off x="3708400" y="4581525"/>
            <a:ext cx="287338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9943" name="AutoShape 7"/>
          <p:cNvSpPr>
            <a:spLocks noChangeArrowheads="1"/>
          </p:cNvSpPr>
          <p:nvPr/>
        </p:nvSpPr>
        <p:spPr bwMode="auto">
          <a:xfrm>
            <a:off x="2411413" y="3068638"/>
            <a:ext cx="1008062" cy="3603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9944" name="AutoShape 8"/>
          <p:cNvSpPr>
            <a:spLocks noChangeArrowheads="1"/>
          </p:cNvSpPr>
          <p:nvPr/>
        </p:nvSpPr>
        <p:spPr bwMode="auto">
          <a:xfrm>
            <a:off x="2987675" y="5445125"/>
            <a:ext cx="720725" cy="3603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9945" name="AutoShape 9"/>
          <p:cNvSpPr>
            <a:spLocks noChangeArrowheads="1"/>
          </p:cNvSpPr>
          <p:nvPr/>
        </p:nvSpPr>
        <p:spPr bwMode="auto">
          <a:xfrm>
            <a:off x="2411413" y="3644900"/>
            <a:ext cx="1152525" cy="3603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9946" name="AutoShape 10"/>
          <p:cNvSpPr>
            <a:spLocks noChangeArrowheads="1"/>
          </p:cNvSpPr>
          <p:nvPr/>
        </p:nvSpPr>
        <p:spPr bwMode="auto">
          <a:xfrm>
            <a:off x="2411413" y="2492375"/>
            <a:ext cx="936625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9947" name="Line 14"/>
          <p:cNvSpPr>
            <a:spLocks noChangeShapeType="1"/>
          </p:cNvSpPr>
          <p:nvPr/>
        </p:nvSpPr>
        <p:spPr bwMode="auto">
          <a:xfrm flipV="1">
            <a:off x="6084888" y="4149725"/>
            <a:ext cx="100806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9948" name="Group 15"/>
          <p:cNvGrpSpPr>
            <a:grpSpLocks/>
          </p:cNvGrpSpPr>
          <p:nvPr/>
        </p:nvGrpSpPr>
        <p:grpSpPr bwMode="auto">
          <a:xfrm>
            <a:off x="7092950" y="5373688"/>
            <a:ext cx="935038" cy="287337"/>
            <a:chOff x="4468" y="3385"/>
            <a:chExt cx="589" cy="181"/>
          </a:xfrm>
        </p:grpSpPr>
        <p:sp>
          <p:nvSpPr>
            <p:cNvPr id="39954" name="Rectangle 16"/>
            <p:cNvSpPr>
              <a:spLocks noChangeArrowheads="1"/>
            </p:cNvSpPr>
            <p:nvPr/>
          </p:nvSpPr>
          <p:spPr bwMode="auto">
            <a:xfrm>
              <a:off x="4468" y="3385"/>
              <a:ext cx="58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9955" name="AutoShape 17"/>
            <p:cNvSpPr>
              <a:spLocks noChangeArrowheads="1"/>
            </p:cNvSpPr>
            <p:nvPr/>
          </p:nvSpPr>
          <p:spPr bwMode="auto">
            <a:xfrm rot="5400000">
              <a:off x="4490" y="34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39949" name="Text Box 18"/>
          <p:cNvSpPr txBox="1">
            <a:spLocks noChangeArrowheads="1"/>
          </p:cNvSpPr>
          <p:nvPr/>
        </p:nvSpPr>
        <p:spPr bwMode="auto">
          <a:xfrm>
            <a:off x="8008938" y="53467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TM</a:t>
            </a:r>
          </a:p>
        </p:txBody>
      </p:sp>
      <p:grpSp>
        <p:nvGrpSpPr>
          <p:cNvPr id="39950" name="Group 19"/>
          <p:cNvGrpSpPr>
            <a:grpSpLocks/>
          </p:cNvGrpSpPr>
          <p:nvPr/>
        </p:nvGrpSpPr>
        <p:grpSpPr bwMode="auto">
          <a:xfrm>
            <a:off x="7092950" y="5876925"/>
            <a:ext cx="935038" cy="287338"/>
            <a:chOff x="4468" y="3385"/>
            <a:chExt cx="589" cy="181"/>
          </a:xfrm>
        </p:grpSpPr>
        <p:sp>
          <p:nvSpPr>
            <p:cNvPr id="39952" name="Rectangle 20"/>
            <p:cNvSpPr>
              <a:spLocks noChangeArrowheads="1"/>
            </p:cNvSpPr>
            <p:nvPr/>
          </p:nvSpPr>
          <p:spPr bwMode="auto">
            <a:xfrm>
              <a:off x="4468" y="3385"/>
              <a:ext cx="58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9953" name="AutoShape 21"/>
            <p:cNvSpPr>
              <a:spLocks noChangeArrowheads="1"/>
            </p:cNvSpPr>
            <p:nvPr/>
          </p:nvSpPr>
          <p:spPr bwMode="auto">
            <a:xfrm rot="5400000">
              <a:off x="4490" y="34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39951" name="Text Box 22"/>
          <p:cNvSpPr txBox="1">
            <a:spLocks noChangeArrowheads="1"/>
          </p:cNvSpPr>
          <p:nvPr/>
        </p:nvSpPr>
        <p:spPr bwMode="auto">
          <a:xfrm>
            <a:off x="8008938" y="5849938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Mapping to RTL design framework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8263" y="1989138"/>
            <a:ext cx="3811587" cy="14398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status signals to guide the state transition</a:t>
            </a:r>
            <a:endParaRPr lang="en-US" altLang="zh-TW" smtClean="0">
              <a:solidFill>
                <a:schemeClr val="hlink"/>
              </a:solidFill>
            </a:endParaRP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5038"/>
            <a:ext cx="3963987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741738"/>
            <a:ext cx="4575175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3708400" y="4581525"/>
            <a:ext cx="287338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1331913" y="5084763"/>
            <a:ext cx="647700" cy="3603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0968" name="AutoShape 9"/>
          <p:cNvSpPr>
            <a:spLocks noChangeArrowheads="1"/>
          </p:cNvSpPr>
          <p:nvPr/>
        </p:nvSpPr>
        <p:spPr bwMode="auto">
          <a:xfrm>
            <a:off x="2195513" y="5013325"/>
            <a:ext cx="720725" cy="3603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0969" name="Line 11"/>
          <p:cNvSpPr>
            <a:spLocks noChangeShapeType="1"/>
          </p:cNvSpPr>
          <p:nvPr/>
        </p:nvSpPr>
        <p:spPr bwMode="auto">
          <a:xfrm flipH="1" flipV="1">
            <a:off x="6084888" y="4437063"/>
            <a:ext cx="935037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40970" name="Group 12"/>
          <p:cNvGrpSpPr>
            <a:grpSpLocks/>
          </p:cNvGrpSpPr>
          <p:nvPr/>
        </p:nvGrpSpPr>
        <p:grpSpPr bwMode="auto">
          <a:xfrm>
            <a:off x="7092950" y="5373688"/>
            <a:ext cx="935038" cy="287337"/>
            <a:chOff x="4468" y="3385"/>
            <a:chExt cx="589" cy="181"/>
          </a:xfrm>
        </p:grpSpPr>
        <p:sp>
          <p:nvSpPr>
            <p:cNvPr id="40976" name="Rectangle 13"/>
            <p:cNvSpPr>
              <a:spLocks noChangeArrowheads="1"/>
            </p:cNvSpPr>
            <p:nvPr/>
          </p:nvSpPr>
          <p:spPr bwMode="auto">
            <a:xfrm>
              <a:off x="4468" y="3385"/>
              <a:ext cx="58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0977" name="AutoShape 14"/>
            <p:cNvSpPr>
              <a:spLocks noChangeArrowheads="1"/>
            </p:cNvSpPr>
            <p:nvPr/>
          </p:nvSpPr>
          <p:spPr bwMode="auto">
            <a:xfrm rot="5400000">
              <a:off x="4490" y="34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40971" name="Text Box 15"/>
          <p:cNvSpPr txBox="1">
            <a:spLocks noChangeArrowheads="1"/>
          </p:cNvSpPr>
          <p:nvPr/>
        </p:nvSpPr>
        <p:spPr bwMode="auto">
          <a:xfrm>
            <a:off x="8008938" y="53467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TM</a:t>
            </a:r>
          </a:p>
        </p:txBody>
      </p:sp>
      <p:grpSp>
        <p:nvGrpSpPr>
          <p:cNvPr id="40972" name="Group 16"/>
          <p:cNvGrpSpPr>
            <a:grpSpLocks/>
          </p:cNvGrpSpPr>
          <p:nvPr/>
        </p:nvGrpSpPr>
        <p:grpSpPr bwMode="auto">
          <a:xfrm>
            <a:off x="7092950" y="5876925"/>
            <a:ext cx="935038" cy="287338"/>
            <a:chOff x="4468" y="3385"/>
            <a:chExt cx="589" cy="181"/>
          </a:xfrm>
        </p:grpSpPr>
        <p:sp>
          <p:nvSpPr>
            <p:cNvPr id="40974" name="Rectangle 17"/>
            <p:cNvSpPr>
              <a:spLocks noChangeArrowheads="1"/>
            </p:cNvSpPr>
            <p:nvPr/>
          </p:nvSpPr>
          <p:spPr bwMode="auto">
            <a:xfrm>
              <a:off x="4468" y="3385"/>
              <a:ext cx="58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0975" name="AutoShape 18"/>
            <p:cNvSpPr>
              <a:spLocks noChangeArrowheads="1"/>
            </p:cNvSpPr>
            <p:nvPr/>
          </p:nvSpPr>
          <p:spPr bwMode="auto">
            <a:xfrm rot="5400000">
              <a:off x="4490" y="34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40973" name="Text Box 19"/>
          <p:cNvSpPr txBox="1">
            <a:spLocks noChangeArrowheads="1"/>
          </p:cNvSpPr>
          <p:nvPr/>
        </p:nvSpPr>
        <p:spPr bwMode="auto">
          <a:xfrm>
            <a:off x="8008938" y="5849938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Mapping to RTL design framework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8263" y="1989138"/>
            <a:ext cx="3811587" cy="1439862"/>
          </a:xfrm>
        </p:spPr>
        <p:txBody>
          <a:bodyPr/>
          <a:lstStyle/>
          <a:p>
            <a:pPr eaLnBrk="1" hangingPunct="1"/>
            <a:r>
              <a:rPr lang="en-US" altLang="zh-TW" smtClean="0"/>
              <a:t>And, of course, lots of button inputs</a:t>
            </a:r>
            <a:endParaRPr lang="en-US" altLang="zh-TW" smtClean="0">
              <a:solidFill>
                <a:schemeClr val="hlink"/>
              </a:solidFill>
            </a:endParaRP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5038"/>
            <a:ext cx="3963987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741738"/>
            <a:ext cx="4575175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90" name="AutoShape 6"/>
          <p:cNvSpPr>
            <a:spLocks noChangeArrowheads="1"/>
          </p:cNvSpPr>
          <p:nvPr/>
        </p:nvSpPr>
        <p:spPr bwMode="auto">
          <a:xfrm>
            <a:off x="3708400" y="4581525"/>
            <a:ext cx="287338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1991" name="AutoShape 7"/>
          <p:cNvSpPr>
            <a:spLocks noChangeArrowheads="1"/>
          </p:cNvSpPr>
          <p:nvPr/>
        </p:nvSpPr>
        <p:spPr bwMode="auto">
          <a:xfrm>
            <a:off x="1908175" y="3357563"/>
            <a:ext cx="647700" cy="3603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1992" name="AutoShape 8"/>
          <p:cNvSpPr>
            <a:spLocks noChangeArrowheads="1"/>
          </p:cNvSpPr>
          <p:nvPr/>
        </p:nvSpPr>
        <p:spPr bwMode="auto">
          <a:xfrm>
            <a:off x="1042988" y="2205038"/>
            <a:ext cx="720725" cy="3603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 flipV="1">
            <a:off x="4716463" y="4437063"/>
            <a:ext cx="36036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41994" name="Group 10"/>
          <p:cNvGrpSpPr>
            <a:grpSpLocks/>
          </p:cNvGrpSpPr>
          <p:nvPr/>
        </p:nvGrpSpPr>
        <p:grpSpPr bwMode="auto">
          <a:xfrm>
            <a:off x="7092950" y="5373688"/>
            <a:ext cx="935038" cy="287337"/>
            <a:chOff x="4468" y="3385"/>
            <a:chExt cx="589" cy="181"/>
          </a:xfrm>
        </p:grpSpPr>
        <p:sp>
          <p:nvSpPr>
            <p:cNvPr id="42000" name="Rectangle 11"/>
            <p:cNvSpPr>
              <a:spLocks noChangeArrowheads="1"/>
            </p:cNvSpPr>
            <p:nvPr/>
          </p:nvSpPr>
          <p:spPr bwMode="auto">
            <a:xfrm>
              <a:off x="4468" y="3385"/>
              <a:ext cx="58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2001" name="AutoShape 12"/>
            <p:cNvSpPr>
              <a:spLocks noChangeArrowheads="1"/>
            </p:cNvSpPr>
            <p:nvPr/>
          </p:nvSpPr>
          <p:spPr bwMode="auto">
            <a:xfrm rot="5400000">
              <a:off x="4490" y="34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41995" name="Text Box 13"/>
          <p:cNvSpPr txBox="1">
            <a:spLocks noChangeArrowheads="1"/>
          </p:cNvSpPr>
          <p:nvPr/>
        </p:nvSpPr>
        <p:spPr bwMode="auto">
          <a:xfrm>
            <a:off x="8008938" y="53467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TM</a:t>
            </a:r>
          </a:p>
        </p:txBody>
      </p:sp>
      <p:grpSp>
        <p:nvGrpSpPr>
          <p:cNvPr id="41996" name="Group 14"/>
          <p:cNvGrpSpPr>
            <a:grpSpLocks/>
          </p:cNvGrpSpPr>
          <p:nvPr/>
        </p:nvGrpSpPr>
        <p:grpSpPr bwMode="auto">
          <a:xfrm>
            <a:off x="7092950" y="5876925"/>
            <a:ext cx="935038" cy="287338"/>
            <a:chOff x="4468" y="3385"/>
            <a:chExt cx="589" cy="181"/>
          </a:xfrm>
        </p:grpSpPr>
        <p:sp>
          <p:nvSpPr>
            <p:cNvPr id="41998" name="Rectangle 15"/>
            <p:cNvSpPr>
              <a:spLocks noChangeArrowheads="1"/>
            </p:cNvSpPr>
            <p:nvPr/>
          </p:nvSpPr>
          <p:spPr bwMode="auto">
            <a:xfrm>
              <a:off x="4468" y="3385"/>
              <a:ext cx="58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1999" name="AutoShape 16"/>
            <p:cNvSpPr>
              <a:spLocks noChangeArrowheads="1"/>
            </p:cNvSpPr>
            <p:nvPr/>
          </p:nvSpPr>
          <p:spPr bwMode="auto">
            <a:xfrm rot="5400000">
              <a:off x="4490" y="34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41997" name="Text Box 17"/>
          <p:cNvSpPr txBox="1">
            <a:spLocks noChangeArrowheads="1"/>
          </p:cNvSpPr>
          <p:nvPr/>
        </p:nvSpPr>
        <p:spPr bwMode="auto">
          <a:xfrm>
            <a:off x="8008938" y="5849938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RTL design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3256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RTL: Register Transfer Level (Language)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a standard method to design any digital IC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Feature: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designer specify rules to transfer data from one register to another register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EDA (electronic design automation) tool synthesis RTL code to real hardware</a:t>
            </a:r>
          </a:p>
        </p:txBody>
      </p:sp>
      <p:grpSp>
        <p:nvGrpSpPr>
          <p:cNvPr id="106500" name="Group 4"/>
          <p:cNvGrpSpPr>
            <a:grpSpLocks/>
          </p:cNvGrpSpPr>
          <p:nvPr/>
        </p:nvGrpSpPr>
        <p:grpSpPr bwMode="auto">
          <a:xfrm>
            <a:off x="1143000" y="4572000"/>
            <a:ext cx="2603500" cy="1781175"/>
            <a:chOff x="720" y="2880"/>
            <a:chExt cx="1640" cy="1122"/>
          </a:xfrm>
        </p:grpSpPr>
        <p:sp>
          <p:nvSpPr>
            <p:cNvPr id="6164" name="Text Box 5"/>
            <p:cNvSpPr txBox="1">
              <a:spLocks noChangeArrowheads="1"/>
            </p:cNvSpPr>
            <p:nvPr/>
          </p:nvSpPr>
          <p:spPr bwMode="auto">
            <a:xfrm>
              <a:off x="720" y="3168"/>
              <a:ext cx="1640" cy="8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    [3:0]   A, B, 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always @(posedge clk) begin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A &lt;= B+C;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end</a:t>
              </a:r>
            </a:p>
          </p:txBody>
        </p:sp>
        <p:sp>
          <p:nvSpPr>
            <p:cNvPr id="6165" name="Text Box 6"/>
            <p:cNvSpPr txBox="1">
              <a:spLocks noChangeArrowheads="1"/>
            </p:cNvSpPr>
            <p:nvPr/>
          </p:nvSpPr>
          <p:spPr bwMode="auto">
            <a:xfrm>
              <a:off x="768" y="2880"/>
              <a:ext cx="7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Verilog code</a:t>
              </a:r>
            </a:p>
          </p:txBody>
        </p:sp>
      </p:grpSp>
      <p:grpSp>
        <p:nvGrpSpPr>
          <p:cNvPr id="106503" name="Group 7"/>
          <p:cNvGrpSpPr>
            <a:grpSpLocks/>
          </p:cNvGrpSpPr>
          <p:nvPr/>
        </p:nvGrpSpPr>
        <p:grpSpPr bwMode="auto">
          <a:xfrm>
            <a:off x="4876800" y="3886200"/>
            <a:ext cx="3371850" cy="2774950"/>
            <a:chOff x="3024" y="2160"/>
            <a:chExt cx="2124" cy="1748"/>
          </a:xfrm>
        </p:grpSpPr>
        <p:sp>
          <p:nvSpPr>
            <p:cNvPr id="6151" name="Rectangle 8"/>
            <p:cNvSpPr>
              <a:spLocks noChangeArrowheads="1"/>
            </p:cNvSpPr>
            <p:nvPr/>
          </p:nvSpPr>
          <p:spPr bwMode="auto">
            <a:xfrm>
              <a:off x="3744" y="2649"/>
              <a:ext cx="76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</a:t>
              </a:r>
            </a:p>
          </p:txBody>
        </p:sp>
        <p:sp>
          <p:nvSpPr>
            <p:cNvPr id="6152" name="Line 9"/>
            <p:cNvSpPr>
              <a:spLocks noChangeShapeType="1"/>
            </p:cNvSpPr>
            <p:nvPr/>
          </p:nvSpPr>
          <p:spPr bwMode="auto">
            <a:xfrm>
              <a:off x="3936" y="236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3" name="Line 10"/>
            <p:cNvSpPr>
              <a:spLocks noChangeShapeType="1"/>
            </p:cNvSpPr>
            <p:nvPr/>
          </p:nvSpPr>
          <p:spPr bwMode="auto">
            <a:xfrm>
              <a:off x="4320" y="236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4" name="Line 11"/>
            <p:cNvSpPr>
              <a:spLocks noChangeShapeType="1"/>
            </p:cNvSpPr>
            <p:nvPr/>
          </p:nvSpPr>
          <p:spPr bwMode="auto">
            <a:xfrm>
              <a:off x="4080" y="308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5" name="Text Box 12"/>
            <p:cNvSpPr txBox="1">
              <a:spLocks noChangeArrowheads="1"/>
            </p:cNvSpPr>
            <p:nvPr/>
          </p:nvSpPr>
          <p:spPr bwMode="auto">
            <a:xfrm>
              <a:off x="3830" y="216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6156" name="Text Box 13"/>
            <p:cNvSpPr txBox="1">
              <a:spLocks noChangeArrowheads="1"/>
            </p:cNvSpPr>
            <p:nvPr/>
          </p:nvSpPr>
          <p:spPr bwMode="auto">
            <a:xfrm>
              <a:off x="4224" y="2169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6157" name="Text Box 14"/>
            <p:cNvSpPr txBox="1">
              <a:spLocks noChangeArrowheads="1"/>
            </p:cNvSpPr>
            <p:nvPr/>
          </p:nvSpPr>
          <p:spPr bwMode="auto">
            <a:xfrm>
              <a:off x="3984" y="36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6158" name="Rectangle 15"/>
            <p:cNvSpPr>
              <a:spLocks noChangeArrowheads="1"/>
            </p:cNvSpPr>
            <p:nvPr/>
          </p:nvSpPr>
          <p:spPr bwMode="auto">
            <a:xfrm>
              <a:off x="3600" y="3312"/>
              <a:ext cx="100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159" name="AutoShape 16"/>
            <p:cNvSpPr>
              <a:spLocks noChangeArrowheads="1"/>
            </p:cNvSpPr>
            <p:nvPr/>
          </p:nvSpPr>
          <p:spPr bwMode="auto">
            <a:xfrm rot="5400000">
              <a:off x="3600" y="3360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160" name="Line 17"/>
            <p:cNvSpPr>
              <a:spLocks noChangeShapeType="1"/>
            </p:cNvSpPr>
            <p:nvPr/>
          </p:nvSpPr>
          <p:spPr bwMode="auto">
            <a:xfrm>
              <a:off x="4080" y="35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1" name="Line 18"/>
            <p:cNvSpPr>
              <a:spLocks noChangeShapeType="1"/>
            </p:cNvSpPr>
            <p:nvPr/>
          </p:nvSpPr>
          <p:spPr bwMode="auto">
            <a:xfrm>
              <a:off x="3312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2" name="Text Box 19"/>
            <p:cNvSpPr txBox="1">
              <a:spLocks noChangeArrowheads="1"/>
            </p:cNvSpPr>
            <p:nvPr/>
          </p:nvSpPr>
          <p:spPr bwMode="auto">
            <a:xfrm>
              <a:off x="3024" y="3312"/>
              <a:ext cx="2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  <p:sp>
          <p:nvSpPr>
            <p:cNvPr id="6163" name="Text Box 20"/>
            <p:cNvSpPr txBox="1">
              <a:spLocks noChangeArrowheads="1"/>
            </p:cNvSpPr>
            <p:nvPr/>
          </p:nvSpPr>
          <p:spPr bwMode="auto">
            <a:xfrm>
              <a:off x="4646" y="3255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</a:t>
              </a:r>
            </a:p>
          </p:txBody>
        </p:sp>
      </p:grpSp>
      <p:sp>
        <p:nvSpPr>
          <p:cNvPr id="106517" name="AutoShape 21"/>
          <p:cNvSpPr>
            <a:spLocks noChangeArrowheads="1"/>
          </p:cNvSpPr>
          <p:nvPr/>
        </p:nvSpPr>
        <p:spPr bwMode="auto">
          <a:xfrm>
            <a:off x="4038600" y="55626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Now we are back to this RTL design flow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0: write-down the “step-by-step” flow-chart for the task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starts from the general framework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Step 2:  specify the behavior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(Sec. 7.3 – 7.6)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6449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specification of the data path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Registers in the datapath side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0200" y="1989138"/>
            <a:ext cx="4819650" cy="172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TM (time value): 16-bit counters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composed of 4 BCD counters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00:00 -&gt; 00:01 -&gt;… -&gt;99:99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SD: (stored data) fasted time till now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16-bit register with load enable control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smtClean="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5038"/>
            <a:ext cx="3963987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4076700"/>
            <a:ext cx="4575175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3708400" y="4581525"/>
            <a:ext cx="287338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45063" name="Group 19"/>
          <p:cNvGrpSpPr>
            <a:grpSpLocks/>
          </p:cNvGrpSpPr>
          <p:nvPr/>
        </p:nvGrpSpPr>
        <p:grpSpPr bwMode="auto">
          <a:xfrm>
            <a:off x="7092950" y="5661025"/>
            <a:ext cx="1404938" cy="336550"/>
            <a:chOff x="4468" y="3368"/>
            <a:chExt cx="885" cy="212"/>
          </a:xfrm>
        </p:grpSpPr>
        <p:grpSp>
          <p:nvGrpSpPr>
            <p:cNvPr id="45071" name="Group 10"/>
            <p:cNvGrpSpPr>
              <a:grpSpLocks/>
            </p:cNvGrpSpPr>
            <p:nvPr/>
          </p:nvGrpSpPr>
          <p:grpSpPr bwMode="auto">
            <a:xfrm>
              <a:off x="4468" y="3385"/>
              <a:ext cx="589" cy="181"/>
              <a:chOff x="4468" y="3385"/>
              <a:chExt cx="589" cy="181"/>
            </a:xfrm>
          </p:grpSpPr>
          <p:sp>
            <p:nvSpPr>
              <p:cNvPr id="45073" name="Rectangle 11"/>
              <p:cNvSpPr>
                <a:spLocks noChangeArrowheads="1"/>
              </p:cNvSpPr>
              <p:nvPr/>
            </p:nvSpPr>
            <p:spPr bwMode="auto">
              <a:xfrm>
                <a:off x="4468" y="3385"/>
                <a:ext cx="589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45074" name="AutoShape 12"/>
              <p:cNvSpPr>
                <a:spLocks noChangeArrowheads="1"/>
              </p:cNvSpPr>
              <p:nvPr/>
            </p:nvSpPr>
            <p:spPr bwMode="auto">
              <a:xfrm rot="5400000">
                <a:off x="4490" y="3408"/>
                <a:ext cx="91" cy="13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45072" name="Text Box 13"/>
            <p:cNvSpPr txBox="1">
              <a:spLocks noChangeArrowheads="1"/>
            </p:cNvSpPr>
            <p:nvPr/>
          </p:nvSpPr>
          <p:spPr bwMode="auto">
            <a:xfrm>
              <a:off x="5045" y="3368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TM</a:t>
              </a:r>
            </a:p>
          </p:txBody>
        </p:sp>
      </p:grpSp>
      <p:grpSp>
        <p:nvGrpSpPr>
          <p:cNvPr id="45064" name="Group 18"/>
          <p:cNvGrpSpPr>
            <a:grpSpLocks/>
          </p:cNvGrpSpPr>
          <p:nvPr/>
        </p:nvGrpSpPr>
        <p:grpSpPr bwMode="auto">
          <a:xfrm>
            <a:off x="7092950" y="6237288"/>
            <a:ext cx="1377950" cy="336550"/>
            <a:chOff x="4468" y="3793"/>
            <a:chExt cx="868" cy="212"/>
          </a:xfrm>
        </p:grpSpPr>
        <p:grpSp>
          <p:nvGrpSpPr>
            <p:cNvPr id="45067" name="Group 14"/>
            <p:cNvGrpSpPr>
              <a:grpSpLocks/>
            </p:cNvGrpSpPr>
            <p:nvPr/>
          </p:nvGrpSpPr>
          <p:grpSpPr bwMode="auto">
            <a:xfrm>
              <a:off x="4468" y="3793"/>
              <a:ext cx="589" cy="181"/>
              <a:chOff x="4468" y="3385"/>
              <a:chExt cx="589" cy="181"/>
            </a:xfrm>
          </p:grpSpPr>
          <p:sp>
            <p:nvSpPr>
              <p:cNvPr id="45069" name="Rectangle 15"/>
              <p:cNvSpPr>
                <a:spLocks noChangeArrowheads="1"/>
              </p:cNvSpPr>
              <p:nvPr/>
            </p:nvSpPr>
            <p:spPr bwMode="auto">
              <a:xfrm>
                <a:off x="4468" y="3385"/>
                <a:ext cx="589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45070" name="AutoShape 16"/>
              <p:cNvSpPr>
                <a:spLocks noChangeArrowheads="1"/>
              </p:cNvSpPr>
              <p:nvPr/>
            </p:nvSpPr>
            <p:spPr bwMode="auto">
              <a:xfrm rot="5400000">
                <a:off x="4490" y="3408"/>
                <a:ext cx="91" cy="13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45068" name="Text Box 17"/>
            <p:cNvSpPr txBox="1">
              <a:spLocks noChangeArrowheads="1"/>
            </p:cNvSpPr>
            <p:nvPr/>
          </p:nvSpPr>
          <p:spPr bwMode="auto">
            <a:xfrm>
              <a:off x="5057" y="3793"/>
              <a:ext cx="2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SD</a:t>
              </a:r>
            </a:p>
          </p:txBody>
        </p:sp>
      </p:grpSp>
      <p:sp>
        <p:nvSpPr>
          <p:cNvPr id="45065" name="AutoShape 20"/>
          <p:cNvSpPr>
            <a:spLocks noChangeArrowheads="1"/>
          </p:cNvSpPr>
          <p:nvPr/>
        </p:nvSpPr>
        <p:spPr bwMode="auto">
          <a:xfrm>
            <a:off x="2339975" y="3068638"/>
            <a:ext cx="1079500" cy="3603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5066" name="AutoShape 21"/>
          <p:cNvSpPr>
            <a:spLocks noChangeArrowheads="1"/>
          </p:cNvSpPr>
          <p:nvPr/>
        </p:nvSpPr>
        <p:spPr bwMode="auto">
          <a:xfrm>
            <a:off x="2411413" y="3644900"/>
            <a:ext cx="1152525" cy="3603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Registers in the datapath side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0200" y="1989138"/>
            <a:ext cx="4819650" cy="172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TM (time value): 16-bit counters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composed of 4 BCD counters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00:00 -&gt; 00:01 -&gt;… -&gt;99:99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SD: (stored data) fasted time till now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16-bit register with load enable control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smtClean="0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5038"/>
            <a:ext cx="3963987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4076700"/>
            <a:ext cx="4575175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6" name="AutoShape 6"/>
          <p:cNvSpPr>
            <a:spLocks noChangeArrowheads="1"/>
          </p:cNvSpPr>
          <p:nvPr/>
        </p:nvSpPr>
        <p:spPr bwMode="auto">
          <a:xfrm>
            <a:off x="3708400" y="4581525"/>
            <a:ext cx="287338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46087" name="Group 7"/>
          <p:cNvGrpSpPr>
            <a:grpSpLocks/>
          </p:cNvGrpSpPr>
          <p:nvPr/>
        </p:nvGrpSpPr>
        <p:grpSpPr bwMode="auto">
          <a:xfrm>
            <a:off x="7092950" y="5661025"/>
            <a:ext cx="1404938" cy="336550"/>
            <a:chOff x="4468" y="3368"/>
            <a:chExt cx="885" cy="212"/>
          </a:xfrm>
        </p:grpSpPr>
        <p:grpSp>
          <p:nvGrpSpPr>
            <p:cNvPr id="46096" name="Group 8"/>
            <p:cNvGrpSpPr>
              <a:grpSpLocks/>
            </p:cNvGrpSpPr>
            <p:nvPr/>
          </p:nvGrpSpPr>
          <p:grpSpPr bwMode="auto">
            <a:xfrm>
              <a:off x="4468" y="3385"/>
              <a:ext cx="589" cy="181"/>
              <a:chOff x="4468" y="3385"/>
              <a:chExt cx="589" cy="181"/>
            </a:xfrm>
          </p:grpSpPr>
          <p:sp>
            <p:nvSpPr>
              <p:cNvPr id="46098" name="Rectangle 9"/>
              <p:cNvSpPr>
                <a:spLocks noChangeArrowheads="1"/>
              </p:cNvSpPr>
              <p:nvPr/>
            </p:nvSpPr>
            <p:spPr bwMode="auto">
              <a:xfrm>
                <a:off x="4468" y="3385"/>
                <a:ext cx="589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46099" name="AutoShape 10"/>
              <p:cNvSpPr>
                <a:spLocks noChangeArrowheads="1"/>
              </p:cNvSpPr>
              <p:nvPr/>
            </p:nvSpPr>
            <p:spPr bwMode="auto">
              <a:xfrm rot="5400000">
                <a:off x="4490" y="3408"/>
                <a:ext cx="91" cy="13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46097" name="Text Box 11"/>
            <p:cNvSpPr txBox="1">
              <a:spLocks noChangeArrowheads="1"/>
            </p:cNvSpPr>
            <p:nvPr/>
          </p:nvSpPr>
          <p:spPr bwMode="auto">
            <a:xfrm>
              <a:off x="5045" y="3368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TM</a:t>
              </a:r>
            </a:p>
          </p:txBody>
        </p:sp>
      </p:grpSp>
      <p:grpSp>
        <p:nvGrpSpPr>
          <p:cNvPr id="46088" name="Group 12"/>
          <p:cNvGrpSpPr>
            <a:grpSpLocks/>
          </p:cNvGrpSpPr>
          <p:nvPr/>
        </p:nvGrpSpPr>
        <p:grpSpPr bwMode="auto">
          <a:xfrm>
            <a:off x="7092950" y="6237288"/>
            <a:ext cx="1377950" cy="336550"/>
            <a:chOff x="4468" y="3793"/>
            <a:chExt cx="868" cy="212"/>
          </a:xfrm>
        </p:grpSpPr>
        <p:grpSp>
          <p:nvGrpSpPr>
            <p:cNvPr id="46092" name="Group 13"/>
            <p:cNvGrpSpPr>
              <a:grpSpLocks/>
            </p:cNvGrpSpPr>
            <p:nvPr/>
          </p:nvGrpSpPr>
          <p:grpSpPr bwMode="auto">
            <a:xfrm>
              <a:off x="4468" y="3793"/>
              <a:ext cx="589" cy="181"/>
              <a:chOff x="4468" y="3385"/>
              <a:chExt cx="589" cy="181"/>
            </a:xfrm>
          </p:grpSpPr>
          <p:sp>
            <p:nvSpPr>
              <p:cNvPr id="46094" name="Rectangle 14"/>
              <p:cNvSpPr>
                <a:spLocks noChangeArrowheads="1"/>
              </p:cNvSpPr>
              <p:nvPr/>
            </p:nvSpPr>
            <p:spPr bwMode="auto">
              <a:xfrm>
                <a:off x="4468" y="3385"/>
                <a:ext cx="589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46095" name="AutoShape 15"/>
              <p:cNvSpPr>
                <a:spLocks noChangeArrowheads="1"/>
              </p:cNvSpPr>
              <p:nvPr/>
            </p:nvSpPr>
            <p:spPr bwMode="auto">
              <a:xfrm rot="5400000">
                <a:off x="4490" y="3408"/>
                <a:ext cx="91" cy="13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46093" name="Text Box 16"/>
            <p:cNvSpPr txBox="1">
              <a:spLocks noChangeArrowheads="1"/>
            </p:cNvSpPr>
            <p:nvPr/>
          </p:nvSpPr>
          <p:spPr bwMode="auto">
            <a:xfrm>
              <a:off x="5057" y="3793"/>
              <a:ext cx="2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SD</a:t>
              </a:r>
            </a:p>
          </p:txBody>
        </p:sp>
      </p:grpSp>
      <p:sp>
        <p:nvSpPr>
          <p:cNvPr id="46089" name="AutoShape 18"/>
          <p:cNvSpPr>
            <a:spLocks noChangeArrowheads="1"/>
          </p:cNvSpPr>
          <p:nvPr/>
        </p:nvSpPr>
        <p:spPr bwMode="auto">
          <a:xfrm>
            <a:off x="2916238" y="5445125"/>
            <a:ext cx="863600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6090" name="AutoShape 19"/>
          <p:cNvSpPr>
            <a:spLocks noChangeArrowheads="1"/>
          </p:cNvSpPr>
          <p:nvPr/>
        </p:nvSpPr>
        <p:spPr bwMode="auto">
          <a:xfrm>
            <a:off x="1692275" y="4724400"/>
            <a:ext cx="1150938" cy="129698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6091" name="Text Box 20"/>
          <p:cNvSpPr txBox="1">
            <a:spLocks noChangeArrowheads="1"/>
          </p:cNvSpPr>
          <p:nvPr/>
        </p:nvSpPr>
        <p:spPr bwMode="auto">
          <a:xfrm>
            <a:off x="1619250" y="6092825"/>
            <a:ext cx="2343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SD = (TM&lt;SD)? TM: SD;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Micro-operations and control signals</a:t>
            </a:r>
          </a:p>
        </p:txBody>
      </p:sp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349500"/>
            <a:ext cx="4949825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005263"/>
            <a:ext cx="3567113" cy="118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09" name="Line 6"/>
          <p:cNvSpPr>
            <a:spLocks noChangeShapeType="1"/>
          </p:cNvSpPr>
          <p:nvPr/>
        </p:nvSpPr>
        <p:spPr bwMode="auto">
          <a:xfrm>
            <a:off x="6659563" y="4292600"/>
            <a:ext cx="79216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0" name="Text Box 7"/>
          <p:cNvSpPr txBox="1">
            <a:spLocks noChangeArrowheads="1"/>
          </p:cNvSpPr>
          <p:nvPr/>
        </p:nvSpPr>
        <p:spPr bwMode="auto">
          <a:xfrm>
            <a:off x="5795963" y="3644900"/>
            <a:ext cx="2786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RSTM, ENTM, UPDATE, LSR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Micro-operations and control signals</a:t>
            </a:r>
          </a:p>
        </p:txBody>
      </p:sp>
      <p:sp>
        <p:nvSpPr>
          <p:cNvPr id="48131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1989138"/>
            <a:ext cx="8631238" cy="863600"/>
          </a:xfrm>
        </p:spPr>
        <p:txBody>
          <a:bodyPr/>
          <a:lstStyle/>
          <a:p>
            <a:pPr eaLnBrk="1" hangingPunct="1"/>
            <a:r>
              <a:rPr lang="en-US" altLang="zh-TW" smtClean="0"/>
              <a:t>operations on TM</a:t>
            </a:r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500438"/>
            <a:ext cx="4445000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3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924175"/>
            <a:ext cx="3676650" cy="366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81" name="AutoShape 9"/>
          <p:cNvSpPr>
            <a:spLocks noChangeArrowheads="1"/>
          </p:cNvSpPr>
          <p:nvPr/>
        </p:nvSpPr>
        <p:spPr bwMode="auto">
          <a:xfrm>
            <a:off x="7092950" y="3789363"/>
            <a:ext cx="935038" cy="2159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4282" name="AutoShape 10"/>
          <p:cNvSpPr>
            <a:spLocks noChangeArrowheads="1"/>
          </p:cNvSpPr>
          <p:nvPr/>
        </p:nvSpPr>
        <p:spPr bwMode="auto">
          <a:xfrm>
            <a:off x="250825" y="4292600"/>
            <a:ext cx="1944688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4283" name="AutoShape 11"/>
          <p:cNvSpPr>
            <a:spLocks noChangeArrowheads="1"/>
          </p:cNvSpPr>
          <p:nvPr/>
        </p:nvSpPr>
        <p:spPr bwMode="auto">
          <a:xfrm>
            <a:off x="250825" y="4581525"/>
            <a:ext cx="1944688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4284" name="AutoShape 12"/>
          <p:cNvSpPr>
            <a:spLocks noChangeArrowheads="1"/>
          </p:cNvSpPr>
          <p:nvPr/>
        </p:nvSpPr>
        <p:spPr bwMode="auto">
          <a:xfrm>
            <a:off x="7092950" y="4292600"/>
            <a:ext cx="935038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1" grpId="0" animBg="1"/>
      <p:bldP spid="54282" grpId="0" animBg="1"/>
      <p:bldP spid="54283" grpId="0" animBg="1"/>
      <p:bldP spid="5428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Micro-operations and control signals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89138"/>
            <a:ext cx="8631238" cy="863600"/>
          </a:xfrm>
        </p:spPr>
        <p:txBody>
          <a:bodyPr/>
          <a:lstStyle/>
          <a:p>
            <a:pPr eaLnBrk="1" hangingPunct="1"/>
            <a:r>
              <a:rPr lang="en-US" altLang="zh-TW" smtClean="0"/>
              <a:t>operations on register SD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500438"/>
            <a:ext cx="4445000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924175"/>
            <a:ext cx="3676650" cy="366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7092950" y="3213100"/>
            <a:ext cx="935038" cy="2159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9159" name="AutoShape 10"/>
          <p:cNvSpPr>
            <a:spLocks noChangeArrowheads="1"/>
          </p:cNvSpPr>
          <p:nvPr/>
        </p:nvSpPr>
        <p:spPr bwMode="auto">
          <a:xfrm>
            <a:off x="250825" y="4868863"/>
            <a:ext cx="1944688" cy="7207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9160" name="AutoShape 11"/>
          <p:cNvSpPr>
            <a:spLocks noChangeArrowheads="1"/>
          </p:cNvSpPr>
          <p:nvPr/>
        </p:nvSpPr>
        <p:spPr bwMode="auto">
          <a:xfrm>
            <a:off x="7596188" y="5949950"/>
            <a:ext cx="935037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9161" name="AutoShape 12"/>
          <p:cNvSpPr>
            <a:spLocks noChangeArrowheads="1"/>
          </p:cNvSpPr>
          <p:nvPr/>
        </p:nvSpPr>
        <p:spPr bwMode="auto">
          <a:xfrm>
            <a:off x="5940425" y="5373688"/>
            <a:ext cx="1655763" cy="10795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Status signal back to control unit</a:t>
            </a:r>
          </a:p>
        </p:txBody>
      </p:sp>
      <p:sp>
        <p:nvSpPr>
          <p:cNvPr id="501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64163" y="2060575"/>
            <a:ext cx="3590925" cy="576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ALTB: A LessThan B</a:t>
            </a:r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349500"/>
            <a:ext cx="4949825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005263"/>
            <a:ext cx="3567113" cy="118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82" name="Line 5"/>
          <p:cNvSpPr>
            <a:spLocks noChangeShapeType="1"/>
          </p:cNvSpPr>
          <p:nvPr/>
        </p:nvSpPr>
        <p:spPr bwMode="auto">
          <a:xfrm flipH="1" flipV="1">
            <a:off x="6659563" y="4508500"/>
            <a:ext cx="79216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83" name="Text Box 6"/>
          <p:cNvSpPr txBox="1">
            <a:spLocks noChangeArrowheads="1"/>
          </p:cNvSpPr>
          <p:nvPr/>
        </p:nvSpPr>
        <p:spPr bwMode="auto">
          <a:xfrm>
            <a:off x="6732588" y="3860800"/>
            <a:ext cx="7127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ALTB</a:t>
            </a:r>
          </a:p>
        </p:txBody>
      </p:sp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5580063" y="2997200"/>
          <a:ext cx="2836862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7" name="方程式" r:id="rId5" imgW="1879600" imgH="203200" progId="Equation.3">
                  <p:embed/>
                </p:oleObj>
              </mc:Choice>
              <mc:Fallback>
                <p:oleObj name="方程式" r:id="rId5" imgW="18796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997200"/>
                        <a:ext cx="2836862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AutoShape 9"/>
          <p:cNvSpPr>
            <a:spLocks noChangeArrowheads="1"/>
          </p:cNvSpPr>
          <p:nvPr/>
        </p:nvSpPr>
        <p:spPr bwMode="auto">
          <a:xfrm>
            <a:off x="179388" y="5084763"/>
            <a:ext cx="2376487" cy="6492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Status signal back to control unit</a:t>
            </a:r>
          </a:p>
        </p:txBody>
      </p:sp>
      <p:pic>
        <p:nvPicPr>
          <p:cNvPr id="5120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349500"/>
            <a:ext cx="4949825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204" name="Object 8"/>
          <p:cNvGraphicFramePr>
            <a:graphicFrameLocks noChangeAspect="1"/>
          </p:cNvGraphicFramePr>
          <p:nvPr/>
        </p:nvGraphicFramePr>
        <p:xfrm>
          <a:off x="5508625" y="1916113"/>
          <a:ext cx="2836863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name="方程式" r:id="rId4" imgW="1879600" imgH="203200" progId="Equation.3">
                  <p:embed/>
                </p:oleObj>
              </mc:Choice>
              <mc:Fallback>
                <p:oleObj name="方程式" r:id="rId4" imgW="18796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916113"/>
                        <a:ext cx="2836863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AutoShape 9"/>
          <p:cNvSpPr>
            <a:spLocks noChangeArrowheads="1"/>
          </p:cNvSpPr>
          <p:nvPr/>
        </p:nvSpPr>
        <p:spPr bwMode="auto">
          <a:xfrm>
            <a:off x="179388" y="5084763"/>
            <a:ext cx="2376487" cy="6492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pic>
        <p:nvPicPr>
          <p:cNvPr id="5120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2492375"/>
            <a:ext cx="3676650" cy="366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7" name="AutoShape 12"/>
          <p:cNvSpPr>
            <a:spLocks noChangeArrowheads="1"/>
          </p:cNvSpPr>
          <p:nvPr/>
        </p:nvSpPr>
        <p:spPr bwMode="auto">
          <a:xfrm>
            <a:off x="6084888" y="4868863"/>
            <a:ext cx="2232025" cy="12969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1208" name="Text Box 13"/>
          <p:cNvSpPr txBox="1">
            <a:spLocks noChangeArrowheads="1"/>
          </p:cNvSpPr>
          <p:nvPr/>
        </p:nvSpPr>
        <p:spPr bwMode="auto">
          <a:xfrm>
            <a:off x="5940425" y="6237288"/>
            <a:ext cx="2343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SD = (TM&lt;SD)? TM: SD;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Micro-operations and control signals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89138"/>
            <a:ext cx="8631238" cy="86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all operations required by the “hardware algorithm” are defined by the micro-operations </a:t>
            </a:r>
            <a:r>
              <a:rPr lang="en-US" altLang="zh-TW" sz="2800" smtClean="0">
                <a:solidFill>
                  <a:schemeClr val="hlink"/>
                </a:solidFill>
              </a:rPr>
              <a:t>(check by yourself!)</a:t>
            </a: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500438"/>
            <a:ext cx="4445000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924175"/>
            <a:ext cx="3676650" cy="366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</a:t>
            </a:r>
            <a:r>
              <a:rPr lang="en-US" altLang="zh-TW" sz="2000" smtClean="0">
                <a:solidFill>
                  <a:schemeClr val="hlink"/>
                </a:solidFill>
              </a:rPr>
              <a:t>behavior</a:t>
            </a:r>
            <a:r>
              <a:rPr lang="en-US" altLang="zh-TW" sz="20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</a:t>
            </a:r>
            <a:r>
              <a:rPr lang="en-US" altLang="zh-TW" sz="180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</a:t>
            </a:r>
            <a:r>
              <a:rPr lang="en-US" altLang="zh-TW" sz="1800" smtClean="0">
                <a:solidFill>
                  <a:schemeClr val="hlink"/>
                </a:solidFill>
              </a:rPr>
              <a:t>Sec. 7.3 – 7.6</a:t>
            </a:r>
            <a:r>
              <a:rPr lang="en-US" altLang="zh-TW" sz="1800" smtClean="0"/>
              <a:t>)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specification of the control unit</a:t>
            </a:r>
          </a:p>
        </p:txBody>
      </p:sp>
      <p:sp>
        <p:nvSpPr>
          <p:cNvPr id="5325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state diagram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0: write-down the “step-by-step” flow-chart for the task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starts from the general framework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Step 2:  specify the behavior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>
                <a:solidFill>
                  <a:schemeClr val="hlink"/>
                </a:solidFill>
              </a:rPr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(Sec. 7.3 – 7.6)</a:t>
            </a: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6449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 of the control unit</a:t>
            </a:r>
          </a:p>
        </p:txBody>
      </p:sp>
      <p:sp>
        <p:nvSpPr>
          <p:cNvPr id="5529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2060575"/>
            <a:ext cx="4170362" cy="720725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hardware algorithm</a:t>
            </a: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145088" y="2017713"/>
            <a:ext cx="3810000" cy="690562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state diagram</a:t>
            </a:r>
          </a:p>
        </p:txBody>
      </p:sp>
      <p:pic>
        <p:nvPicPr>
          <p:cNvPr id="553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852738"/>
            <a:ext cx="3676650" cy="366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0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852738"/>
            <a:ext cx="3348038" cy="373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 of the control unit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19125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check for the match on the hardware algorithm!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781300"/>
            <a:ext cx="2813050" cy="28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636838"/>
            <a:ext cx="2573337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5516563"/>
            <a:ext cx="349567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068638"/>
            <a:ext cx="2859087" cy="191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 of the control unit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619125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check for the match on the hardware algorithm!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781300"/>
            <a:ext cx="2813050" cy="28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636838"/>
            <a:ext cx="2573337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5516563"/>
            <a:ext cx="349567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5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068638"/>
            <a:ext cx="2859087" cy="191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52" name="AutoShape 8"/>
          <p:cNvSpPr>
            <a:spLocks noChangeArrowheads="1"/>
          </p:cNvSpPr>
          <p:nvPr/>
        </p:nvSpPr>
        <p:spPr bwMode="auto">
          <a:xfrm>
            <a:off x="1692275" y="2924175"/>
            <a:ext cx="863600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8617" name="AutoShape 9"/>
          <p:cNvSpPr>
            <a:spLocks noChangeArrowheads="1"/>
          </p:cNvSpPr>
          <p:nvPr/>
        </p:nvSpPr>
        <p:spPr bwMode="auto">
          <a:xfrm>
            <a:off x="2987675" y="3933825"/>
            <a:ext cx="2808288" cy="2873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4284663" y="5805488"/>
            <a:ext cx="719137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3995738" y="5229225"/>
            <a:ext cx="1887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LSR=1, UPDATE=0</a:t>
            </a:r>
          </a:p>
        </p:txBody>
      </p:sp>
      <p:sp>
        <p:nvSpPr>
          <p:cNvPr id="68620" name="AutoShape 12"/>
          <p:cNvSpPr>
            <a:spLocks noChangeArrowheads="1"/>
          </p:cNvSpPr>
          <p:nvPr/>
        </p:nvSpPr>
        <p:spPr bwMode="auto">
          <a:xfrm>
            <a:off x="7092950" y="2636838"/>
            <a:ext cx="863600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7" grpId="0" animBg="1"/>
      <p:bldP spid="68618" grpId="0" animBg="1"/>
      <p:bldP spid="68619" grpId="0"/>
      <p:bldP spid="6862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 of the control unit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619125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check for the match on the hardware algorithm!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781300"/>
            <a:ext cx="2813050" cy="28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636838"/>
            <a:ext cx="2573337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5516563"/>
            <a:ext cx="349567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5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068638"/>
            <a:ext cx="2859087" cy="191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376" name="AutoShape 8"/>
          <p:cNvSpPr>
            <a:spLocks noChangeArrowheads="1"/>
          </p:cNvSpPr>
          <p:nvPr/>
        </p:nvSpPr>
        <p:spPr bwMode="auto">
          <a:xfrm>
            <a:off x="1692275" y="3789363"/>
            <a:ext cx="863600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9641" name="AutoShape 9"/>
          <p:cNvSpPr>
            <a:spLocks noChangeArrowheads="1"/>
          </p:cNvSpPr>
          <p:nvPr/>
        </p:nvSpPr>
        <p:spPr bwMode="auto">
          <a:xfrm>
            <a:off x="2987675" y="3716338"/>
            <a:ext cx="2808288" cy="2873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4284663" y="5805488"/>
            <a:ext cx="719137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4211638" y="5300663"/>
            <a:ext cx="974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ENTM=1</a:t>
            </a:r>
          </a:p>
        </p:txBody>
      </p:sp>
      <p:sp>
        <p:nvSpPr>
          <p:cNvPr id="69644" name="AutoShape 12"/>
          <p:cNvSpPr>
            <a:spLocks noChangeArrowheads="1"/>
          </p:cNvSpPr>
          <p:nvPr/>
        </p:nvSpPr>
        <p:spPr bwMode="auto">
          <a:xfrm>
            <a:off x="7092950" y="3500438"/>
            <a:ext cx="863600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1" grpId="0" animBg="1"/>
      <p:bldP spid="69642" grpId="0" animBg="1"/>
      <p:bldP spid="69643" grpId="0"/>
      <p:bldP spid="6964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spec of the control unit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19125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check for remaining matches by yourself!</a:t>
            </a: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781300"/>
            <a:ext cx="2813050" cy="28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636838"/>
            <a:ext cx="2573337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3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5516563"/>
            <a:ext cx="349567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39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068638"/>
            <a:ext cx="2859087" cy="191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Now we finish the behavior spec of the dash watch</a:t>
            </a:r>
          </a:p>
        </p:txBody>
      </p:sp>
      <p:pic>
        <p:nvPicPr>
          <p:cNvPr id="604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5445125"/>
            <a:ext cx="349567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89138"/>
            <a:ext cx="2703512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2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060575"/>
            <a:ext cx="4445000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22" name="Line 7"/>
          <p:cNvSpPr>
            <a:spLocks noChangeShapeType="1"/>
          </p:cNvSpPr>
          <p:nvPr/>
        </p:nvSpPr>
        <p:spPr bwMode="auto">
          <a:xfrm>
            <a:off x="2484438" y="5084763"/>
            <a:ext cx="1008062" cy="7207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23" name="Line 8"/>
          <p:cNvSpPr>
            <a:spLocks noChangeShapeType="1"/>
          </p:cNvSpPr>
          <p:nvPr/>
        </p:nvSpPr>
        <p:spPr bwMode="auto">
          <a:xfrm flipH="1">
            <a:off x="4932363" y="5084763"/>
            <a:ext cx="1368425" cy="7207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Circuit design from behavior spec</a:t>
            </a: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0: write-down the “step-by-step” flow-chart for the task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starts from the general framework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behavior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>
                <a:solidFill>
                  <a:schemeClr val="hlink"/>
                </a:solidFill>
              </a:rPr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>
                <a:solidFill>
                  <a:schemeClr val="hlink"/>
                </a:solidFill>
              </a:rPr>
              <a:t>data path: micro-operation to circuit (Sec. 7.3 – 7.6)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6449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</a:t>
            </a:r>
            <a:r>
              <a:rPr lang="en-US" altLang="zh-TW" sz="2000" smtClean="0">
                <a:solidFill>
                  <a:schemeClr val="hlink"/>
                </a:solidFill>
              </a:rPr>
              <a:t>behavior</a:t>
            </a:r>
            <a:r>
              <a:rPr lang="en-US" altLang="zh-TW" sz="20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</a:t>
            </a:r>
            <a:r>
              <a:rPr lang="en-US" altLang="zh-TW" sz="180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</a:t>
            </a:r>
            <a:r>
              <a:rPr lang="en-US" altLang="zh-TW" sz="1800" smtClean="0">
                <a:solidFill>
                  <a:schemeClr val="hlink"/>
                </a:solidFill>
              </a:rPr>
              <a:t>Sec. 7.3 – 7.6</a:t>
            </a:r>
            <a:r>
              <a:rPr lang="en-US" altLang="zh-TW" sz="1800" smtClean="0"/>
              <a:t>)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533400" y="2743200"/>
            <a:ext cx="32766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8550" name="Line 6"/>
          <p:cNvSpPr>
            <a:spLocks noChangeShapeType="1"/>
          </p:cNvSpPr>
          <p:nvPr/>
        </p:nvSpPr>
        <p:spPr bwMode="auto">
          <a:xfrm>
            <a:off x="6019800" y="4038600"/>
            <a:ext cx="1066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8551" name="AutoShape 7"/>
          <p:cNvSpPr>
            <a:spLocks noChangeArrowheads="1"/>
          </p:cNvSpPr>
          <p:nvPr/>
        </p:nvSpPr>
        <p:spPr bwMode="auto">
          <a:xfrm>
            <a:off x="4343400" y="2667000"/>
            <a:ext cx="1676400" cy="838200"/>
          </a:xfrm>
          <a:prstGeom prst="wedgeRoundRectCallout">
            <a:avLst>
              <a:gd name="adj1" fmla="val 17046"/>
              <a:gd name="adj2" fmla="val 11041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Hey you, do A=B+C</a:t>
            </a:r>
          </a:p>
        </p:txBody>
      </p:sp>
      <p:sp>
        <p:nvSpPr>
          <p:cNvPr id="108552" name="AutoShape 8"/>
          <p:cNvSpPr>
            <a:spLocks noChangeArrowheads="1"/>
          </p:cNvSpPr>
          <p:nvPr/>
        </p:nvSpPr>
        <p:spPr bwMode="auto">
          <a:xfrm>
            <a:off x="5638800" y="5257800"/>
            <a:ext cx="2286000" cy="838200"/>
          </a:xfrm>
          <a:prstGeom prst="wedgeRoundRectCallout">
            <a:avLst>
              <a:gd name="adj1" fmla="val 29167"/>
              <a:gd name="adj2" fmla="val -14526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A=B+C, where A, B, C are registers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0" grpId="0" animBg="1"/>
      <p:bldP spid="108551" grpId="0" animBg="1"/>
      <p:bldP spid="10855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Control unit design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19125"/>
          </a:xfrm>
        </p:spPr>
        <p:txBody>
          <a:bodyPr/>
          <a:lstStyle/>
          <a:p>
            <a:pPr eaLnBrk="1" hangingPunct="1"/>
            <a:r>
              <a:rPr lang="en-US" altLang="zh-TW" smtClean="0"/>
              <a:t>standard method from Chap. 5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4032250" cy="177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284538"/>
            <a:ext cx="3892550" cy="252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494" name="AutoShape 6"/>
          <p:cNvSpPr>
            <a:spLocks noChangeArrowheads="1"/>
          </p:cNvSpPr>
          <p:nvPr/>
        </p:nvSpPr>
        <p:spPr bwMode="auto">
          <a:xfrm>
            <a:off x="4500563" y="4437063"/>
            <a:ext cx="358775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Control unit design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7921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standard method from Chap. 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do it yourself! </a:t>
            </a:r>
            <a:r>
              <a:rPr lang="en-US" altLang="zh-TW" sz="2400" smtClean="0">
                <a:solidFill>
                  <a:schemeClr val="folHlink"/>
                </a:solidFill>
              </a:rPr>
              <a:t>(notice the timing!)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284538"/>
            <a:ext cx="2703512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517" name="Group 17"/>
          <p:cNvGrpSpPr>
            <a:grpSpLocks/>
          </p:cNvGrpSpPr>
          <p:nvPr/>
        </p:nvGrpSpPr>
        <p:grpSpPr bwMode="auto">
          <a:xfrm>
            <a:off x="3321050" y="2997200"/>
            <a:ext cx="5822950" cy="2952750"/>
            <a:chOff x="2109" y="1888"/>
            <a:chExt cx="3668" cy="1860"/>
          </a:xfrm>
        </p:grpSpPr>
        <p:sp>
          <p:nvSpPr>
            <p:cNvPr id="64519" name="Rectangle 5"/>
            <p:cNvSpPr>
              <a:spLocks noChangeArrowheads="1"/>
            </p:cNvSpPr>
            <p:nvPr/>
          </p:nvSpPr>
          <p:spPr bwMode="auto">
            <a:xfrm>
              <a:off x="4513" y="2296"/>
              <a:ext cx="771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 flip-flops</a:t>
              </a:r>
            </a:p>
          </p:txBody>
        </p:sp>
        <p:sp>
          <p:nvSpPr>
            <p:cNvPr id="64520" name="AutoShape 6"/>
            <p:cNvSpPr>
              <a:spLocks noChangeArrowheads="1"/>
            </p:cNvSpPr>
            <p:nvPr/>
          </p:nvSpPr>
          <p:spPr bwMode="auto">
            <a:xfrm>
              <a:off x="3379" y="1888"/>
              <a:ext cx="907" cy="186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</p:txBody>
        </p:sp>
        <p:sp>
          <p:nvSpPr>
            <p:cNvPr id="64521" name="Line 7"/>
            <p:cNvSpPr>
              <a:spLocks noChangeShapeType="1"/>
            </p:cNvSpPr>
            <p:nvPr/>
          </p:nvSpPr>
          <p:spPr bwMode="auto">
            <a:xfrm>
              <a:off x="5284" y="243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22" name="Line 8"/>
            <p:cNvSpPr>
              <a:spLocks noChangeShapeType="1"/>
            </p:cNvSpPr>
            <p:nvPr/>
          </p:nvSpPr>
          <p:spPr bwMode="auto">
            <a:xfrm flipV="1">
              <a:off x="5465" y="2115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23" name="Line 9"/>
            <p:cNvSpPr>
              <a:spLocks noChangeShapeType="1"/>
            </p:cNvSpPr>
            <p:nvPr/>
          </p:nvSpPr>
          <p:spPr bwMode="auto">
            <a:xfrm flipH="1">
              <a:off x="4286" y="2115"/>
              <a:ext cx="1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24" name="Line 10"/>
            <p:cNvSpPr>
              <a:spLocks noChangeShapeType="1"/>
            </p:cNvSpPr>
            <p:nvPr/>
          </p:nvSpPr>
          <p:spPr bwMode="auto">
            <a:xfrm>
              <a:off x="4286" y="256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25" name="Line 11"/>
            <p:cNvSpPr>
              <a:spLocks noChangeShapeType="1"/>
            </p:cNvSpPr>
            <p:nvPr/>
          </p:nvSpPr>
          <p:spPr bwMode="auto">
            <a:xfrm>
              <a:off x="4286" y="3158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26" name="Text Box 12"/>
            <p:cNvSpPr txBox="1">
              <a:spLocks noChangeArrowheads="1"/>
            </p:cNvSpPr>
            <p:nvPr/>
          </p:nvSpPr>
          <p:spPr bwMode="auto">
            <a:xfrm>
              <a:off x="4572" y="3022"/>
              <a:ext cx="120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LSR, RSTM,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ENTM, UPDATE,…</a:t>
              </a:r>
            </a:p>
          </p:txBody>
        </p:sp>
        <p:sp>
          <p:nvSpPr>
            <p:cNvPr id="64527" name="Line 13"/>
            <p:cNvSpPr>
              <a:spLocks noChangeShapeType="1"/>
            </p:cNvSpPr>
            <p:nvPr/>
          </p:nvSpPr>
          <p:spPr bwMode="auto">
            <a:xfrm flipH="1">
              <a:off x="4286" y="347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28" name="Text Box 14"/>
            <p:cNvSpPr txBox="1">
              <a:spLocks noChangeArrowheads="1"/>
            </p:cNvSpPr>
            <p:nvPr/>
          </p:nvSpPr>
          <p:spPr bwMode="auto">
            <a:xfrm>
              <a:off x="4604" y="3385"/>
              <a:ext cx="44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ALTB</a:t>
              </a:r>
            </a:p>
          </p:txBody>
        </p:sp>
        <p:sp>
          <p:nvSpPr>
            <p:cNvPr id="64529" name="Line 15"/>
            <p:cNvSpPr>
              <a:spLocks noChangeShapeType="1"/>
            </p:cNvSpPr>
            <p:nvPr/>
          </p:nvSpPr>
          <p:spPr bwMode="auto">
            <a:xfrm>
              <a:off x="3061" y="3203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30" name="Text Box 16"/>
            <p:cNvSpPr txBox="1">
              <a:spLocks noChangeArrowheads="1"/>
            </p:cNvSpPr>
            <p:nvPr/>
          </p:nvSpPr>
          <p:spPr bwMode="auto">
            <a:xfrm>
              <a:off x="2109" y="2976"/>
              <a:ext cx="1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START, STOP, RESET</a:t>
              </a:r>
            </a:p>
          </p:txBody>
        </p:sp>
      </p:grpSp>
      <p:sp>
        <p:nvSpPr>
          <p:cNvPr id="64518" name="AutoShape 18"/>
          <p:cNvSpPr>
            <a:spLocks noChangeArrowheads="1"/>
          </p:cNvSpPr>
          <p:nvPr/>
        </p:nvSpPr>
        <p:spPr bwMode="auto">
          <a:xfrm>
            <a:off x="2771775" y="4652963"/>
            <a:ext cx="358775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path design</a:t>
            </a:r>
          </a:p>
        </p:txBody>
      </p:sp>
      <p:pic>
        <p:nvPicPr>
          <p:cNvPr id="655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3816350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41" name="AutoShape 6"/>
          <p:cNvSpPr>
            <a:spLocks noChangeArrowheads="1"/>
          </p:cNvSpPr>
          <p:nvPr/>
        </p:nvSpPr>
        <p:spPr bwMode="auto">
          <a:xfrm>
            <a:off x="4284663" y="4941888"/>
            <a:ext cx="287337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path design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368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two core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TM (time value): 4-digit BCD counter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smtClean="0"/>
              <a:t>00:00 -&gt; 00:01 -&gt; 00:02 -&gt;…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SD (stored data): 16-bit register with load enable</a:t>
            </a:r>
          </a:p>
        </p:txBody>
      </p:sp>
      <p:pic>
        <p:nvPicPr>
          <p:cNvPr id="665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3816350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566" name="AutoShape 5"/>
          <p:cNvSpPr>
            <a:spLocks noChangeArrowheads="1"/>
          </p:cNvSpPr>
          <p:nvPr/>
        </p:nvSpPr>
        <p:spPr bwMode="auto">
          <a:xfrm>
            <a:off x="4284663" y="4941888"/>
            <a:ext cx="287337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path design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079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two core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TM (time value): 4-digit BCD counter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SD (stored data): 16-bit register with load enable</a:t>
            </a:r>
          </a:p>
        </p:txBody>
      </p:sp>
      <p:pic>
        <p:nvPicPr>
          <p:cNvPr id="675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89" name="Picture 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292600"/>
            <a:ext cx="3833812" cy="97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590" name="AutoShape 49"/>
          <p:cNvSpPr>
            <a:spLocks noChangeArrowheads="1"/>
          </p:cNvSpPr>
          <p:nvPr/>
        </p:nvSpPr>
        <p:spPr bwMode="auto">
          <a:xfrm>
            <a:off x="250825" y="3860800"/>
            <a:ext cx="4249738" cy="16557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7591" name="Line 50"/>
          <p:cNvSpPr>
            <a:spLocks noChangeShapeType="1"/>
          </p:cNvSpPr>
          <p:nvPr/>
        </p:nvSpPr>
        <p:spPr bwMode="auto">
          <a:xfrm flipV="1">
            <a:off x="4500563" y="4076700"/>
            <a:ext cx="1655762" cy="3603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path design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079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two core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TM (time value): 4-digit BCD counter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SD (stored data): 16-bit register with load enable</a:t>
            </a:r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613" name="AutoShape 6"/>
          <p:cNvSpPr>
            <a:spLocks noChangeArrowheads="1"/>
          </p:cNvSpPr>
          <p:nvPr/>
        </p:nvSpPr>
        <p:spPr bwMode="auto">
          <a:xfrm>
            <a:off x="1042988" y="3644900"/>
            <a:ext cx="3457575" cy="280828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8614" name="Line 7"/>
          <p:cNvSpPr>
            <a:spLocks noChangeShapeType="1"/>
          </p:cNvSpPr>
          <p:nvPr/>
        </p:nvSpPr>
        <p:spPr bwMode="auto">
          <a:xfrm>
            <a:off x="4500563" y="4437063"/>
            <a:ext cx="1511300" cy="6477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68615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538" y="3933825"/>
            <a:ext cx="2014537" cy="230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616" name="Text Box 9"/>
          <p:cNvSpPr txBox="1">
            <a:spLocks noChangeArrowheads="1"/>
          </p:cNvSpPr>
          <p:nvPr/>
        </p:nvSpPr>
        <p:spPr bwMode="auto">
          <a:xfrm>
            <a:off x="1166813" y="5491163"/>
            <a:ext cx="1174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(Figure 7-2)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path design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863600"/>
          </a:xfrm>
        </p:spPr>
        <p:txBody>
          <a:bodyPr/>
          <a:lstStyle/>
          <a:p>
            <a:pPr eaLnBrk="1" hangingPunct="1"/>
            <a:r>
              <a:rPr lang="en-US" altLang="zh-TW" smtClean="0"/>
              <a:t>How to realize these micro-operations?</a:t>
            </a: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3816350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638" name="AutoShape 6"/>
          <p:cNvSpPr>
            <a:spLocks noChangeArrowheads="1"/>
          </p:cNvSpPr>
          <p:nvPr/>
        </p:nvSpPr>
        <p:spPr bwMode="auto">
          <a:xfrm>
            <a:off x="4284663" y="4941888"/>
            <a:ext cx="287337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path design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863600"/>
          </a:xfrm>
        </p:spPr>
        <p:txBody>
          <a:bodyPr/>
          <a:lstStyle/>
          <a:p>
            <a:pPr eaLnBrk="1" hangingPunct="1"/>
            <a:r>
              <a:rPr lang="en-US" altLang="zh-TW" smtClean="0"/>
              <a:t>How to realize these micro-operations?</a:t>
            </a:r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3816350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662" name="AutoShape 6"/>
          <p:cNvSpPr>
            <a:spLocks noChangeArrowheads="1"/>
          </p:cNvSpPr>
          <p:nvPr/>
        </p:nvSpPr>
        <p:spPr bwMode="auto">
          <a:xfrm>
            <a:off x="4284663" y="4941888"/>
            <a:ext cx="287337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0663" name="AutoShape 7"/>
          <p:cNvSpPr>
            <a:spLocks noChangeArrowheads="1"/>
          </p:cNvSpPr>
          <p:nvPr/>
        </p:nvSpPr>
        <p:spPr bwMode="auto">
          <a:xfrm>
            <a:off x="323850" y="4365625"/>
            <a:ext cx="1800225" cy="5762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3779838" y="2708275"/>
            <a:ext cx="4378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Very similar to your digital clock design!</a:t>
            </a:r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6443663" y="3141663"/>
            <a:ext cx="0" cy="7191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path design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863600"/>
          </a:xfrm>
        </p:spPr>
        <p:txBody>
          <a:bodyPr/>
          <a:lstStyle/>
          <a:p>
            <a:pPr eaLnBrk="1" hangingPunct="1"/>
            <a:r>
              <a:rPr lang="en-US" altLang="zh-TW" smtClean="0"/>
              <a:t>How to realize these micro-operations?</a:t>
            </a:r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3816350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686" name="AutoShape 6"/>
          <p:cNvSpPr>
            <a:spLocks noChangeArrowheads="1"/>
          </p:cNvSpPr>
          <p:nvPr/>
        </p:nvSpPr>
        <p:spPr bwMode="auto">
          <a:xfrm>
            <a:off x="4284663" y="4941888"/>
            <a:ext cx="287337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1687" name="AutoShape 7"/>
          <p:cNvSpPr>
            <a:spLocks noChangeArrowheads="1"/>
          </p:cNvSpPr>
          <p:nvPr/>
        </p:nvSpPr>
        <p:spPr bwMode="auto">
          <a:xfrm>
            <a:off x="250825" y="4941888"/>
            <a:ext cx="1800225" cy="5762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aphicFrame>
        <p:nvGraphicFramePr>
          <p:cNvPr id="71688" name="Object 10"/>
          <p:cNvGraphicFramePr>
            <a:graphicFrameLocks noChangeAspect="1"/>
          </p:cNvGraphicFramePr>
          <p:nvPr/>
        </p:nvGraphicFramePr>
        <p:xfrm>
          <a:off x="2484438" y="2708275"/>
          <a:ext cx="38163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2" name="方程式" r:id="rId5" imgW="1790700" imgH="203200" progId="Equation.3">
                  <p:embed/>
                </p:oleObj>
              </mc:Choice>
              <mc:Fallback>
                <p:oleObj name="方程式" r:id="rId5" imgW="17907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708275"/>
                        <a:ext cx="381635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1" name="Line 11"/>
          <p:cNvSpPr>
            <a:spLocks noChangeShapeType="1"/>
          </p:cNvSpPr>
          <p:nvPr/>
        </p:nvSpPr>
        <p:spPr bwMode="auto">
          <a:xfrm>
            <a:off x="5364163" y="5013325"/>
            <a:ext cx="503237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7052" name="Line 12"/>
          <p:cNvSpPr>
            <a:spLocks noChangeShapeType="1"/>
          </p:cNvSpPr>
          <p:nvPr/>
        </p:nvSpPr>
        <p:spPr bwMode="auto">
          <a:xfrm flipV="1">
            <a:off x="6443663" y="5229225"/>
            <a:ext cx="0" cy="287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1" grpId="0" animBg="1"/>
      <p:bldP spid="8705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path design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How to realize these micro-operations?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use multiplexer (MUX) to select between multiple inputs</a:t>
            </a:r>
          </a:p>
        </p:txBody>
      </p:sp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3816350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710" name="AutoShape 6"/>
          <p:cNvSpPr>
            <a:spLocks noChangeArrowheads="1"/>
          </p:cNvSpPr>
          <p:nvPr/>
        </p:nvSpPr>
        <p:spPr bwMode="auto">
          <a:xfrm>
            <a:off x="4284663" y="4941888"/>
            <a:ext cx="287337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2711" name="AutoShape 7"/>
          <p:cNvSpPr>
            <a:spLocks noChangeArrowheads="1"/>
          </p:cNvSpPr>
          <p:nvPr/>
        </p:nvSpPr>
        <p:spPr bwMode="auto">
          <a:xfrm>
            <a:off x="250825" y="4941888"/>
            <a:ext cx="1800225" cy="5762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2712" name="Line 10"/>
          <p:cNvSpPr>
            <a:spLocks noChangeShapeType="1"/>
          </p:cNvSpPr>
          <p:nvPr/>
        </p:nvSpPr>
        <p:spPr bwMode="auto">
          <a:xfrm flipV="1">
            <a:off x="6443663" y="5229225"/>
            <a:ext cx="0" cy="287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075" name="AutoShape 11"/>
          <p:cNvSpPr>
            <a:spLocks noChangeArrowheads="1"/>
          </p:cNvSpPr>
          <p:nvPr/>
        </p:nvSpPr>
        <p:spPr bwMode="auto">
          <a:xfrm>
            <a:off x="5867400" y="5445125"/>
            <a:ext cx="1225550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</a:t>
            </a:r>
            <a:r>
              <a:rPr lang="en-US" altLang="zh-TW" sz="2000" smtClean="0">
                <a:solidFill>
                  <a:schemeClr val="hlink"/>
                </a:solidFill>
              </a:rPr>
              <a:t>behavior</a:t>
            </a:r>
            <a:r>
              <a:rPr lang="en-US" altLang="zh-TW" sz="20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</a:t>
            </a:r>
            <a:r>
              <a:rPr lang="en-US" altLang="zh-TW" sz="180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</a:t>
            </a:r>
            <a:r>
              <a:rPr lang="en-US" altLang="zh-TW" sz="1800" smtClean="0">
                <a:solidFill>
                  <a:schemeClr val="hlink"/>
                </a:solidFill>
              </a:rPr>
              <a:t>Sec. 7.3 – 7.6</a:t>
            </a:r>
            <a:r>
              <a:rPr lang="en-US" altLang="zh-TW" sz="1800" smtClean="0"/>
              <a:t>)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457200" y="3200400"/>
            <a:ext cx="32766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9574" name="Line 6"/>
          <p:cNvSpPr>
            <a:spLocks noChangeShapeType="1"/>
          </p:cNvSpPr>
          <p:nvPr/>
        </p:nvSpPr>
        <p:spPr bwMode="auto">
          <a:xfrm flipH="1">
            <a:off x="5943600" y="4343400"/>
            <a:ext cx="990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9575" name="AutoShape 7"/>
          <p:cNvSpPr>
            <a:spLocks noChangeArrowheads="1"/>
          </p:cNvSpPr>
          <p:nvPr/>
        </p:nvSpPr>
        <p:spPr bwMode="auto">
          <a:xfrm>
            <a:off x="5638800" y="5257800"/>
            <a:ext cx="2286000" cy="838200"/>
          </a:xfrm>
          <a:prstGeom prst="wedgeRoundRectCallout">
            <a:avLst>
              <a:gd name="adj1" fmla="val 29167"/>
              <a:gd name="adj2" fmla="val -14526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I got overflow from A=B+C, sir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4" grpId="0" animBg="1"/>
      <p:bldP spid="10957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path design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How to realize these micro-operations?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use multiplexer (MUX) to select between multiple inputs</a:t>
            </a:r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3816350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734" name="AutoShape 6"/>
          <p:cNvSpPr>
            <a:spLocks noChangeArrowheads="1"/>
          </p:cNvSpPr>
          <p:nvPr/>
        </p:nvSpPr>
        <p:spPr bwMode="auto">
          <a:xfrm>
            <a:off x="4284663" y="4941888"/>
            <a:ext cx="287337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9095" name="AutoShape 7"/>
          <p:cNvSpPr>
            <a:spLocks noChangeArrowheads="1"/>
          </p:cNvSpPr>
          <p:nvPr/>
        </p:nvSpPr>
        <p:spPr bwMode="auto">
          <a:xfrm>
            <a:off x="250825" y="4941888"/>
            <a:ext cx="1800225" cy="2159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 flipV="1">
            <a:off x="6443663" y="5229225"/>
            <a:ext cx="0" cy="287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37" name="Line 10"/>
          <p:cNvSpPr>
            <a:spLocks noChangeShapeType="1"/>
          </p:cNvSpPr>
          <p:nvPr/>
        </p:nvSpPr>
        <p:spPr bwMode="auto">
          <a:xfrm>
            <a:off x="5364163" y="5661025"/>
            <a:ext cx="503237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89101" name="Group 13"/>
          <p:cNvGrpSpPr>
            <a:grpSpLocks/>
          </p:cNvGrpSpPr>
          <p:nvPr/>
        </p:nvGrpSpPr>
        <p:grpSpPr bwMode="auto">
          <a:xfrm>
            <a:off x="6443663" y="5516563"/>
            <a:ext cx="288925" cy="576262"/>
            <a:chOff x="4059" y="3475"/>
            <a:chExt cx="182" cy="363"/>
          </a:xfrm>
        </p:grpSpPr>
        <p:sp>
          <p:nvSpPr>
            <p:cNvPr id="73739" name="Line 11"/>
            <p:cNvSpPr>
              <a:spLocks noChangeShapeType="1"/>
            </p:cNvSpPr>
            <p:nvPr/>
          </p:nvSpPr>
          <p:spPr bwMode="auto">
            <a:xfrm flipV="1">
              <a:off x="4241" y="3612"/>
              <a:ext cx="0" cy="2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40" name="Line 12"/>
            <p:cNvSpPr>
              <a:spLocks noChangeShapeType="1"/>
            </p:cNvSpPr>
            <p:nvPr/>
          </p:nvSpPr>
          <p:spPr bwMode="auto">
            <a:xfrm flipH="1" flipV="1">
              <a:off x="4059" y="3475"/>
              <a:ext cx="182" cy="18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path design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How to realize these micro-operations?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use multiplexer (MUX) to select between multiple inputs</a:t>
            </a:r>
          </a:p>
        </p:txBody>
      </p:sp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3816350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758" name="AutoShape 6"/>
          <p:cNvSpPr>
            <a:spLocks noChangeArrowheads="1"/>
          </p:cNvSpPr>
          <p:nvPr/>
        </p:nvSpPr>
        <p:spPr bwMode="auto">
          <a:xfrm>
            <a:off x="4284663" y="4941888"/>
            <a:ext cx="287337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auto">
          <a:xfrm>
            <a:off x="250825" y="5157788"/>
            <a:ext cx="1800225" cy="2159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 flipV="1">
            <a:off x="6443663" y="5229225"/>
            <a:ext cx="0" cy="287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5364163" y="5661025"/>
            <a:ext cx="503237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7" name="Freeform 15"/>
          <p:cNvSpPr>
            <a:spLocks/>
          </p:cNvSpPr>
          <p:nvPr/>
        </p:nvSpPr>
        <p:spPr bwMode="auto">
          <a:xfrm>
            <a:off x="5543550" y="3910013"/>
            <a:ext cx="900113" cy="2482850"/>
          </a:xfrm>
          <a:custGeom>
            <a:avLst/>
            <a:gdLst>
              <a:gd name="T0" fmla="*/ 1428930181 w 567"/>
              <a:gd name="T1" fmla="*/ 380544388 h 1564"/>
              <a:gd name="T2" fmla="*/ 1202115993 w 567"/>
              <a:gd name="T3" fmla="*/ 493950625 h 1564"/>
              <a:gd name="T4" fmla="*/ 171370720 w 567"/>
              <a:gd name="T5" fmla="*/ 493950625 h 1564"/>
              <a:gd name="T6" fmla="*/ 171370720 w 567"/>
              <a:gd name="T7" fmla="*/ 2147483646 h 1564"/>
              <a:gd name="T8" fmla="*/ 1086188741 w 567"/>
              <a:gd name="T9" fmla="*/ 2147483646 h 1564"/>
              <a:gd name="T10" fmla="*/ 972780853 w 567"/>
              <a:gd name="T11" fmla="*/ 2147483646 h 1564"/>
              <a:gd name="T12" fmla="*/ 1428930181 w 567"/>
              <a:gd name="T13" fmla="*/ 2147483646 h 15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7" h="1564">
                <a:moveTo>
                  <a:pt x="567" y="151"/>
                </a:moveTo>
                <a:cubicBezTo>
                  <a:pt x="563" y="170"/>
                  <a:pt x="560" y="189"/>
                  <a:pt x="477" y="196"/>
                </a:cubicBezTo>
                <a:cubicBezTo>
                  <a:pt x="394" y="203"/>
                  <a:pt x="136" y="0"/>
                  <a:pt x="68" y="196"/>
                </a:cubicBezTo>
                <a:cubicBezTo>
                  <a:pt x="0" y="392"/>
                  <a:pt x="8" y="1186"/>
                  <a:pt x="68" y="1375"/>
                </a:cubicBezTo>
                <a:cubicBezTo>
                  <a:pt x="128" y="1564"/>
                  <a:pt x="378" y="1360"/>
                  <a:pt x="431" y="1330"/>
                </a:cubicBezTo>
                <a:cubicBezTo>
                  <a:pt x="484" y="1300"/>
                  <a:pt x="363" y="1239"/>
                  <a:pt x="386" y="1194"/>
                </a:cubicBezTo>
                <a:cubicBezTo>
                  <a:pt x="409" y="1149"/>
                  <a:pt x="488" y="1103"/>
                  <a:pt x="567" y="105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9" grpId="0" animBg="1"/>
      <p:bldP spid="9012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path design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863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realize by a combinational circuit to compare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notice the timing!</a:t>
            </a: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3816350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7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782" name="AutoShape 6"/>
          <p:cNvSpPr>
            <a:spLocks noChangeArrowheads="1"/>
          </p:cNvSpPr>
          <p:nvPr/>
        </p:nvSpPr>
        <p:spPr bwMode="auto">
          <a:xfrm>
            <a:off x="4284663" y="4941888"/>
            <a:ext cx="287337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5783" name="AutoShape 7"/>
          <p:cNvSpPr>
            <a:spLocks noChangeArrowheads="1"/>
          </p:cNvSpPr>
          <p:nvPr/>
        </p:nvSpPr>
        <p:spPr bwMode="auto">
          <a:xfrm>
            <a:off x="179388" y="5876925"/>
            <a:ext cx="1800225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91149" name="Group 13"/>
          <p:cNvGrpSpPr>
            <a:grpSpLocks/>
          </p:cNvGrpSpPr>
          <p:nvPr/>
        </p:nvGrpSpPr>
        <p:grpSpPr bwMode="auto">
          <a:xfrm>
            <a:off x="5435600" y="4149725"/>
            <a:ext cx="1584325" cy="790575"/>
            <a:chOff x="3424" y="2614"/>
            <a:chExt cx="998" cy="498"/>
          </a:xfrm>
        </p:grpSpPr>
        <p:sp>
          <p:nvSpPr>
            <p:cNvPr id="75785" name="Line 8"/>
            <p:cNvSpPr>
              <a:spLocks noChangeShapeType="1"/>
            </p:cNvSpPr>
            <p:nvPr/>
          </p:nvSpPr>
          <p:spPr bwMode="auto">
            <a:xfrm flipV="1">
              <a:off x="4059" y="2976"/>
              <a:ext cx="0" cy="1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786" name="Line 9"/>
            <p:cNvSpPr>
              <a:spLocks noChangeShapeType="1"/>
            </p:cNvSpPr>
            <p:nvPr/>
          </p:nvSpPr>
          <p:spPr bwMode="auto">
            <a:xfrm>
              <a:off x="4059" y="2614"/>
              <a:ext cx="0" cy="18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787" name="AutoShape 10"/>
            <p:cNvSpPr>
              <a:spLocks noChangeArrowheads="1"/>
            </p:cNvSpPr>
            <p:nvPr/>
          </p:nvSpPr>
          <p:spPr bwMode="auto">
            <a:xfrm>
              <a:off x="3742" y="2795"/>
              <a:ext cx="680" cy="18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5788" name="Line 12"/>
            <p:cNvSpPr>
              <a:spLocks noChangeShapeType="1"/>
            </p:cNvSpPr>
            <p:nvPr/>
          </p:nvSpPr>
          <p:spPr bwMode="auto">
            <a:xfrm flipH="1">
              <a:off x="3424" y="2886"/>
              <a:ext cx="31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path design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86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And the part to control 7-seg display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skipped due to our FPGA board has different configuration</a:t>
            </a:r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3816350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806" name="AutoShape 6"/>
          <p:cNvSpPr>
            <a:spLocks noChangeArrowheads="1"/>
          </p:cNvSpPr>
          <p:nvPr/>
        </p:nvSpPr>
        <p:spPr bwMode="auto">
          <a:xfrm>
            <a:off x="4284663" y="4941888"/>
            <a:ext cx="287337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6807" name="AutoShape 7"/>
          <p:cNvSpPr>
            <a:spLocks noChangeArrowheads="1"/>
          </p:cNvSpPr>
          <p:nvPr/>
        </p:nvSpPr>
        <p:spPr bwMode="auto">
          <a:xfrm>
            <a:off x="250825" y="5516563"/>
            <a:ext cx="1800225" cy="4333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92173" name="AutoShape 13"/>
          <p:cNvSpPr>
            <a:spLocks noChangeArrowheads="1"/>
          </p:cNvSpPr>
          <p:nvPr/>
        </p:nvSpPr>
        <p:spPr bwMode="auto">
          <a:xfrm>
            <a:off x="7235825" y="4365625"/>
            <a:ext cx="1368425" cy="18002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Put it all together</a:t>
            </a:r>
          </a:p>
        </p:txBody>
      </p:sp>
      <p:sp>
        <p:nvSpPr>
          <p:cNvPr id="7782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Spec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3962400" cy="43195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start counting when “START” button pressed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refresh every 0.01 second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00.00 -&gt; 00.01 -&gt; 00.02 -&gt;…00.99 -&gt; 01.00 -&gt;…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stop counting and holds current time when “STOP” button pressed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reset time to zero when “reset” button pressed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CSS: compare-and-store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store the fastest value in internal storage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e.g. 10.02 will replace 11.23</a:t>
            </a:r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24200"/>
            <a:ext cx="5029200" cy="298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5181600" y="6172200"/>
            <a:ext cx="2479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/>
              <a:t>(Figure 7-23, Section 7-10)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(1) Step-by-step flow-chart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2725" y="2017713"/>
            <a:ext cx="3662363" cy="11953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 </a:t>
            </a:r>
            <a:r>
              <a:rPr lang="en-US" altLang="zh-TW" sz="2800" smtClean="0">
                <a:solidFill>
                  <a:schemeClr val="hlink"/>
                </a:solidFill>
              </a:rPr>
              <a:t>hardware algorithm</a:t>
            </a:r>
            <a:r>
              <a:rPr lang="en-US" altLang="zh-TW" sz="2800" smtClean="0"/>
              <a:t> represented as state-diagram</a:t>
            </a:r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(2) Behavior specification</a:t>
            </a:r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5445125"/>
            <a:ext cx="349567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89138"/>
            <a:ext cx="2703512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060575"/>
            <a:ext cx="4445000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902" name="Line 6"/>
          <p:cNvSpPr>
            <a:spLocks noChangeShapeType="1"/>
          </p:cNvSpPr>
          <p:nvPr/>
        </p:nvSpPr>
        <p:spPr bwMode="auto">
          <a:xfrm>
            <a:off x="2484438" y="5084763"/>
            <a:ext cx="1008062" cy="7207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0903" name="Line 7"/>
          <p:cNvSpPr>
            <a:spLocks noChangeShapeType="1"/>
          </p:cNvSpPr>
          <p:nvPr/>
        </p:nvSpPr>
        <p:spPr bwMode="auto">
          <a:xfrm flipH="1">
            <a:off x="4932363" y="5084763"/>
            <a:ext cx="1368425" cy="7207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(3) Circuit design</a:t>
            </a:r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5445125"/>
            <a:ext cx="349567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24" name="Line 6"/>
          <p:cNvSpPr>
            <a:spLocks noChangeShapeType="1"/>
          </p:cNvSpPr>
          <p:nvPr/>
        </p:nvSpPr>
        <p:spPr bwMode="auto">
          <a:xfrm>
            <a:off x="2484438" y="4868863"/>
            <a:ext cx="1008062" cy="9366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25" name="Line 7"/>
          <p:cNvSpPr>
            <a:spLocks noChangeShapeType="1"/>
          </p:cNvSpPr>
          <p:nvPr/>
        </p:nvSpPr>
        <p:spPr bwMode="auto">
          <a:xfrm flipH="1">
            <a:off x="4932363" y="5084763"/>
            <a:ext cx="1368425" cy="7207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81926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781300"/>
            <a:ext cx="3781425" cy="192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27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276475"/>
            <a:ext cx="4133850" cy="269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Hard to imagine this circuit works, right?</a:t>
            </a:r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5445125"/>
            <a:ext cx="349567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948" name="Line 4"/>
          <p:cNvSpPr>
            <a:spLocks noChangeShapeType="1"/>
          </p:cNvSpPr>
          <p:nvPr/>
        </p:nvSpPr>
        <p:spPr bwMode="auto">
          <a:xfrm>
            <a:off x="2484438" y="4868863"/>
            <a:ext cx="1008062" cy="9366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 flipH="1">
            <a:off x="4932363" y="5084763"/>
            <a:ext cx="1368425" cy="7207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829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781300"/>
            <a:ext cx="3781425" cy="192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9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276475"/>
            <a:ext cx="4133850" cy="269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</a:t>
            </a:r>
            <a:r>
              <a:rPr lang="en-US" altLang="zh-TW" sz="2000" smtClean="0">
                <a:solidFill>
                  <a:schemeClr val="hlink"/>
                </a:solidFill>
              </a:rPr>
              <a:t>behavior</a:t>
            </a:r>
            <a:r>
              <a:rPr lang="en-US" altLang="zh-TW" sz="20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</a:t>
            </a:r>
            <a:r>
              <a:rPr lang="en-US" altLang="zh-TW" sz="180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</a:t>
            </a:r>
            <a:r>
              <a:rPr lang="en-US" altLang="zh-TW" sz="1800" smtClean="0">
                <a:solidFill>
                  <a:schemeClr val="hlink"/>
                </a:solidFill>
              </a:rPr>
              <a:t>Sec. 7.3 – 7.6</a:t>
            </a:r>
            <a:r>
              <a:rPr lang="en-US" altLang="zh-TW" sz="1800" smtClean="0"/>
              <a:t>)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381000" y="3733800"/>
            <a:ext cx="3429000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Do these exercises with your midterm project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4114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Draw a “software flow-chart” for the hardware algorithm (as you learned in </a:t>
            </a:r>
            <a:r>
              <a:rPr lang="zh-TW" altLang="en-US" sz="2800" smtClean="0"/>
              <a:t>計概</a:t>
            </a:r>
            <a:r>
              <a:rPr lang="en-US" altLang="zh-TW" sz="2800" smtClean="0"/>
              <a:t>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Draw the timing diagram of your control unit (alone)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Draw the timing diagram of your data path (alone)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Put these two timing diagram together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zh-TW" sz="2400" smtClean="0"/>
              <a:t>and back-trace how the “hardware algorithm” works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zh-TW" sz="2800" smtClean="0">
                <a:solidFill>
                  <a:schemeClr val="hlink"/>
                </a:solidFill>
              </a:rPr>
              <a:t>Put these diagrams into your midterm project report!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</a:t>
            </a:r>
            <a:r>
              <a:rPr lang="en-US" altLang="zh-TW" sz="2000" smtClean="0">
                <a:solidFill>
                  <a:schemeClr val="hlink"/>
                </a:solidFill>
              </a:rPr>
              <a:t>behavior</a:t>
            </a:r>
            <a:r>
              <a:rPr lang="en-US" altLang="zh-TW" sz="20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</a:t>
            </a:r>
            <a:r>
              <a:rPr lang="en-US" altLang="zh-TW" sz="180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</a:t>
            </a:r>
            <a:r>
              <a:rPr lang="en-US" altLang="zh-TW" sz="1800" smtClean="0">
                <a:solidFill>
                  <a:schemeClr val="hlink"/>
                </a:solidFill>
              </a:rPr>
              <a:t>Sec. 7.3 – 7.6</a:t>
            </a:r>
            <a:r>
              <a:rPr lang="en-US" altLang="zh-TW" sz="1800" smtClean="0"/>
              <a:t>)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533400" y="4267200"/>
            <a:ext cx="34290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11270" name="Group 6"/>
          <p:cNvGrpSpPr>
            <a:grpSpLocks/>
          </p:cNvGrpSpPr>
          <p:nvPr/>
        </p:nvGrpSpPr>
        <p:grpSpPr bwMode="auto">
          <a:xfrm>
            <a:off x="4343400" y="2133600"/>
            <a:ext cx="3276600" cy="1371600"/>
            <a:chOff x="2736" y="1344"/>
            <a:chExt cx="2064" cy="864"/>
          </a:xfrm>
        </p:grpSpPr>
        <p:sp>
          <p:nvSpPr>
            <p:cNvPr id="11271" name="AutoShape 7"/>
            <p:cNvSpPr>
              <a:spLocks noChangeArrowheads="1"/>
            </p:cNvSpPr>
            <p:nvPr/>
          </p:nvSpPr>
          <p:spPr bwMode="auto">
            <a:xfrm>
              <a:off x="2736" y="1344"/>
              <a:ext cx="2064" cy="864"/>
            </a:xfrm>
            <a:prstGeom prst="wedgeRoundRectCallout">
              <a:avLst>
                <a:gd name="adj1" fmla="val -15699"/>
                <a:gd name="adj2" fmla="val 86921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chemeClr val="hlink"/>
                </a:solidFill>
              </a:endParaRPr>
            </a:p>
          </p:txBody>
        </p:sp>
        <p:pic>
          <p:nvPicPr>
            <p:cNvPr id="11272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392"/>
              <a:ext cx="1676" cy="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mylec</Template>
  <TotalTime>648</TotalTime>
  <Words>2370</Words>
  <Application>Microsoft Office PowerPoint</Application>
  <PresentationFormat>如螢幕大小 (4:3)</PresentationFormat>
  <Paragraphs>411</Paragraphs>
  <Slides>80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80</vt:i4>
      </vt:variant>
    </vt:vector>
  </HeadingPairs>
  <TitlesOfParts>
    <vt:vector size="86" baseType="lpstr">
      <vt:lpstr>標楷體</vt:lpstr>
      <vt:lpstr>Arial</vt:lpstr>
      <vt:lpstr>Times New Roman</vt:lpstr>
      <vt:lpstr>Wingdings</vt:lpstr>
      <vt:lpstr>Blends</vt:lpstr>
      <vt:lpstr>方程式</vt:lpstr>
      <vt:lpstr>Dash Watch</vt:lpstr>
      <vt:lpstr>Recall: RTL design method</vt:lpstr>
      <vt:lpstr>What is RTL design  (What’s the clock for?)</vt:lpstr>
      <vt:lpstr>What is RTL design</vt:lpstr>
      <vt:lpstr>Steps of RTL Design</vt:lpstr>
      <vt:lpstr>Steps of RTL Design</vt:lpstr>
      <vt:lpstr>Steps of RTL Design</vt:lpstr>
      <vt:lpstr>Steps of RTL Design</vt:lpstr>
      <vt:lpstr>Steps of RTL Design</vt:lpstr>
      <vt:lpstr>Steps of RTL Design</vt:lpstr>
      <vt:lpstr>Steps of RTL Design</vt:lpstr>
      <vt:lpstr>Steps of RTL Design</vt:lpstr>
      <vt:lpstr>Now let’s talk about the dash watch</vt:lpstr>
      <vt:lpstr>The Spec</vt:lpstr>
      <vt:lpstr>Steps of RTL Design</vt:lpstr>
      <vt:lpstr>Step-by-step flow-chart for the dash watch</vt:lpstr>
      <vt:lpstr>Registers/Counters we have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How to convert the “hardware algorithm” to real hardware?</vt:lpstr>
      <vt:lpstr>Mapping to RTL design framework</vt:lpstr>
      <vt:lpstr>Mapping to RTL design framework</vt:lpstr>
      <vt:lpstr>Mapping to RTL design framework</vt:lpstr>
      <vt:lpstr>Mapping to RTL design framework</vt:lpstr>
      <vt:lpstr>Mapping to RTL design framework</vt:lpstr>
      <vt:lpstr>Mapping to RTL design framework</vt:lpstr>
      <vt:lpstr>Now we are back to this RTL design flow</vt:lpstr>
      <vt:lpstr>Behavior specification of the data path</vt:lpstr>
      <vt:lpstr>Registers in the datapath side</vt:lpstr>
      <vt:lpstr>Registers in the datapath side</vt:lpstr>
      <vt:lpstr>Micro-operations and control signals</vt:lpstr>
      <vt:lpstr>Micro-operations and control signals</vt:lpstr>
      <vt:lpstr>Micro-operations and control signals</vt:lpstr>
      <vt:lpstr>Status signal back to control unit</vt:lpstr>
      <vt:lpstr>Status signal back to control unit</vt:lpstr>
      <vt:lpstr>Micro-operations and control signals</vt:lpstr>
      <vt:lpstr>Behavior specification of the control unit</vt:lpstr>
      <vt:lpstr>Steps of RTL Design</vt:lpstr>
      <vt:lpstr>Behavior spec of the control unit</vt:lpstr>
      <vt:lpstr>Behavior spec of the control unit</vt:lpstr>
      <vt:lpstr>Behavior spec of the control unit</vt:lpstr>
      <vt:lpstr>Behavior spec of the control unit</vt:lpstr>
      <vt:lpstr>Behavior spec of the control unit</vt:lpstr>
      <vt:lpstr>Now we finish the behavior spec of the dash watch</vt:lpstr>
      <vt:lpstr>Circuit design from behavior spec</vt:lpstr>
      <vt:lpstr>Steps of RTL design</vt:lpstr>
      <vt:lpstr>Control unit design</vt:lpstr>
      <vt:lpstr>Control unit design</vt:lpstr>
      <vt:lpstr>Data path design</vt:lpstr>
      <vt:lpstr>Data path design</vt:lpstr>
      <vt:lpstr>Data path design</vt:lpstr>
      <vt:lpstr>Data path design</vt:lpstr>
      <vt:lpstr>Data path design</vt:lpstr>
      <vt:lpstr>Data path design</vt:lpstr>
      <vt:lpstr>Data path design</vt:lpstr>
      <vt:lpstr>Data path design</vt:lpstr>
      <vt:lpstr>Data path design</vt:lpstr>
      <vt:lpstr>Data path design</vt:lpstr>
      <vt:lpstr>Data path design</vt:lpstr>
      <vt:lpstr>Data path design</vt:lpstr>
      <vt:lpstr>Put it all together</vt:lpstr>
      <vt:lpstr>The Spec</vt:lpstr>
      <vt:lpstr>(1) Step-by-step flow-chart</vt:lpstr>
      <vt:lpstr>(2) Behavior specification</vt:lpstr>
      <vt:lpstr>(3) Circuit design</vt:lpstr>
      <vt:lpstr>Hard to imagine this circuit works, right?</vt:lpstr>
      <vt:lpstr>Do these exercises with your midterm project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48</cp:revision>
  <dcterms:created xsi:type="dcterms:W3CDTF">1601-01-01T00:00:00Z</dcterms:created>
  <dcterms:modified xsi:type="dcterms:W3CDTF">2017-10-27T12:56:04Z</dcterms:modified>
</cp:coreProperties>
</file>