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6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69985B8-FD4D-4150-8748-1B4CF7B748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96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83E6B-245F-4388-9C85-4631F8D0C7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84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11B69-6067-431C-9E06-34C477E82F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967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AE86E-5302-4A34-8056-83930794CD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216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3A695-137C-4A68-8C52-AB8DCC587D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195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D8399-1AA8-4BE6-B440-3685D8ADEF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929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691D6-8534-4937-B3F9-CBF4A605D8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397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02F74-8E4F-4FA8-A5F5-C9F122BB0E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530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226BA-AEE4-4A8C-8CDB-B6A84CAC83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765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430E7-9D7B-4AC2-97C9-94875FC698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297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F9E9F-7503-4736-AEE3-447F865CFD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973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974ECFDD-9DEA-4023-99E9-6A4CD8766E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RTL Coding with Verilog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98525" y="1111250"/>
            <a:ext cx="146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Lab 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Exercise 03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54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design the circuit with </a:t>
            </a:r>
            <a:r>
              <a:rPr lang="en-US" altLang="zh-TW" sz="2800" smtClean="0">
                <a:solidFill>
                  <a:schemeClr val="hlink"/>
                </a:solidFill>
              </a:rPr>
              <a:t>behavior description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specify the truth table/state-transition diagram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581400"/>
            <a:ext cx="3579813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05200"/>
            <a:ext cx="4037013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4495800" y="48768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Realizing state-diagram with behavior description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898525" y="654050"/>
            <a:ext cx="233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Exercise 04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Exercise 04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7724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Design a sequential circuit to realize the state diagram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use behavior description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use </a:t>
            </a:r>
            <a:r>
              <a:rPr lang="en-US" altLang="zh-TW" sz="2400" smtClean="0">
                <a:solidFill>
                  <a:schemeClr val="hlink"/>
                </a:solidFill>
              </a:rPr>
              <a:t>if-then-else</a:t>
            </a:r>
            <a:r>
              <a:rPr lang="en-US" altLang="zh-TW" sz="2400" smtClean="0"/>
              <a:t> and </a:t>
            </a:r>
            <a:r>
              <a:rPr lang="en-US" altLang="zh-TW" sz="2400" smtClean="0">
                <a:solidFill>
                  <a:schemeClr val="hlink"/>
                </a:solidFill>
              </a:rPr>
              <a:t>case</a:t>
            </a:r>
            <a:r>
              <a:rPr lang="en-US" altLang="zh-TW" sz="2400" smtClean="0"/>
              <a:t> statements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2743200" y="4038600"/>
            <a:ext cx="3429000" cy="1828800"/>
            <a:chOff x="1152" y="1536"/>
            <a:chExt cx="2160" cy="1152"/>
          </a:xfrm>
        </p:grpSpPr>
        <p:sp>
          <p:nvSpPr>
            <p:cNvPr id="14341" name="Oval 5"/>
            <p:cNvSpPr>
              <a:spLocks noChangeArrowheads="1"/>
            </p:cNvSpPr>
            <p:nvPr/>
          </p:nvSpPr>
          <p:spPr bwMode="auto">
            <a:xfrm>
              <a:off x="1152" y="1920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4342" name="Oval 6"/>
            <p:cNvSpPr>
              <a:spLocks noChangeArrowheads="1"/>
            </p:cNvSpPr>
            <p:nvPr/>
          </p:nvSpPr>
          <p:spPr bwMode="auto">
            <a:xfrm>
              <a:off x="2016" y="1920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14343" name="Oval 7"/>
            <p:cNvSpPr>
              <a:spLocks noChangeArrowheads="1"/>
            </p:cNvSpPr>
            <p:nvPr/>
          </p:nvSpPr>
          <p:spPr bwMode="auto">
            <a:xfrm>
              <a:off x="2880" y="1920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14344" name="Oval 8"/>
            <p:cNvSpPr>
              <a:spLocks noChangeArrowheads="1"/>
            </p:cNvSpPr>
            <p:nvPr/>
          </p:nvSpPr>
          <p:spPr bwMode="auto">
            <a:xfrm>
              <a:off x="2016" y="2448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cxnSp>
          <p:nvCxnSpPr>
            <p:cNvPr id="14345" name="AutoShape 9"/>
            <p:cNvCxnSpPr>
              <a:cxnSpLocks noChangeShapeType="1"/>
              <a:stCxn id="14341" idx="7"/>
              <a:endCxn id="14341" idx="1"/>
            </p:cNvCxnSpPr>
            <p:nvPr/>
          </p:nvCxnSpPr>
          <p:spPr bwMode="auto">
            <a:xfrm rot="-5400000" flipH="1" flipV="1">
              <a:off x="1367" y="1803"/>
              <a:ext cx="1" cy="306"/>
            </a:xfrm>
            <a:prstGeom prst="curvedConnector3">
              <a:avLst>
                <a:gd name="adj1" fmla="val -179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14346" name="Object 10"/>
            <p:cNvGraphicFramePr>
              <a:graphicFrameLocks noChangeAspect="1"/>
            </p:cNvGraphicFramePr>
            <p:nvPr/>
          </p:nvGraphicFramePr>
          <p:xfrm>
            <a:off x="1248" y="1584"/>
            <a:ext cx="192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9" name="方程式" r:id="rId3" imgW="177492" imgH="164814" progId="Equation.3">
                    <p:embed/>
                  </p:oleObj>
                </mc:Choice>
                <mc:Fallback>
                  <p:oleObj name="方程式" r:id="rId3" imgW="177492" imgH="164814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584"/>
                          <a:ext cx="192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>
              <a:off x="1584" y="20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14348" name="Object 12"/>
            <p:cNvGraphicFramePr>
              <a:graphicFrameLocks noChangeAspect="1"/>
            </p:cNvGraphicFramePr>
            <p:nvPr/>
          </p:nvGraphicFramePr>
          <p:xfrm>
            <a:off x="1680" y="1776"/>
            <a:ext cx="192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0" name="方程式" r:id="rId5" imgW="177569" imgH="202936" progId="Equation.3">
                    <p:embed/>
                  </p:oleObj>
                </mc:Choice>
                <mc:Fallback>
                  <p:oleObj name="方程式" r:id="rId5" imgW="177569" imgH="202936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76"/>
                          <a:ext cx="192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349" name="AutoShape 13"/>
            <p:cNvCxnSpPr>
              <a:cxnSpLocks noChangeShapeType="1"/>
              <a:stCxn id="14342" idx="7"/>
              <a:endCxn id="14342" idx="1"/>
            </p:cNvCxnSpPr>
            <p:nvPr/>
          </p:nvCxnSpPr>
          <p:spPr bwMode="auto">
            <a:xfrm rot="-5400000" flipH="1" flipV="1">
              <a:off x="2231" y="1803"/>
              <a:ext cx="1" cy="306"/>
            </a:xfrm>
            <a:prstGeom prst="curvedConnector3">
              <a:avLst>
                <a:gd name="adj1" fmla="val -179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14350" name="Object 14"/>
            <p:cNvGraphicFramePr>
              <a:graphicFrameLocks noChangeAspect="1"/>
            </p:cNvGraphicFramePr>
            <p:nvPr/>
          </p:nvGraphicFramePr>
          <p:xfrm>
            <a:off x="2180" y="1536"/>
            <a:ext cx="151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1" name="方程式" r:id="rId7" imgW="139639" imgH="203112" progId="Equation.3">
                    <p:embed/>
                  </p:oleObj>
                </mc:Choice>
                <mc:Fallback>
                  <p:oleObj name="方程式" r:id="rId7" imgW="139639" imgH="203112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0" y="1536"/>
                          <a:ext cx="151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>
              <a:off x="2448" y="20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14352" name="Object 16"/>
            <p:cNvGraphicFramePr>
              <a:graphicFrameLocks noChangeAspect="1"/>
            </p:cNvGraphicFramePr>
            <p:nvPr/>
          </p:nvGraphicFramePr>
          <p:xfrm>
            <a:off x="2564" y="1776"/>
            <a:ext cx="151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2" name="方程式" r:id="rId9" imgW="139579" imgH="164957" progId="Equation.3">
                    <p:embed/>
                  </p:oleObj>
                </mc:Choice>
                <mc:Fallback>
                  <p:oleObj name="方程式" r:id="rId9" imgW="139579" imgH="164957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4" y="1776"/>
                          <a:ext cx="151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 flipH="1">
              <a:off x="2448" y="2160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 flipH="1" flipV="1">
              <a:off x="1440" y="2160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Requirements to your reports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Requirements to your Pre-Lab Reports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Verilog coding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synthesized circuit</a:t>
            </a:r>
          </a:p>
          <a:p>
            <a:pPr marL="990600" lvl="1" indent="-533400" eaLnBrk="1" hangingPunct="1"/>
            <a:r>
              <a:rPr lang="en-US" altLang="zh-TW" smtClean="0"/>
              <a:t>please map each part of your code to the synthesized circuit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simulation waveform for typical cases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Purpose of this lab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82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to learn Verilog grammar and </a:t>
            </a:r>
            <a:r>
              <a:rPr lang="en-US" altLang="zh-TW" sz="2400" smtClean="0">
                <a:solidFill>
                  <a:schemeClr val="hlink"/>
                </a:solidFill>
              </a:rPr>
              <a:t>synthesizable</a:t>
            </a:r>
            <a:r>
              <a:rPr lang="en-US" altLang="zh-TW" sz="2400" smtClean="0"/>
              <a:t> coding style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setup of your imagination of transform a </a:t>
            </a:r>
            <a:r>
              <a:rPr lang="en-US" altLang="zh-TW" sz="2400" smtClean="0">
                <a:solidFill>
                  <a:schemeClr val="hlink"/>
                </a:solidFill>
              </a:rPr>
              <a:t>hardware diagram </a:t>
            </a:r>
            <a:r>
              <a:rPr lang="en-US" altLang="zh-TW" sz="2400" b="1" u="sng" smtClean="0">
                <a:solidFill>
                  <a:schemeClr val="tx2"/>
                </a:solidFill>
              </a:rPr>
              <a:t>to</a:t>
            </a:r>
            <a:r>
              <a:rPr lang="en-US" altLang="zh-TW" sz="2400" smtClean="0">
                <a:solidFill>
                  <a:schemeClr val="hlink"/>
                </a:solidFill>
              </a:rPr>
              <a:t> Verilog</a:t>
            </a: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685800" y="3505200"/>
            <a:ext cx="3371850" cy="2774950"/>
            <a:chOff x="3024" y="2160"/>
            <a:chExt cx="2124" cy="1748"/>
          </a:xfrm>
        </p:grpSpPr>
        <p:sp>
          <p:nvSpPr>
            <p:cNvPr id="4103" name="Rectangle 5"/>
            <p:cNvSpPr>
              <a:spLocks noChangeArrowheads="1"/>
            </p:cNvSpPr>
            <p:nvPr/>
          </p:nvSpPr>
          <p:spPr bwMode="auto">
            <a:xfrm>
              <a:off x="3744" y="2649"/>
              <a:ext cx="76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</a:t>
              </a:r>
            </a:p>
          </p:txBody>
        </p:sp>
        <p:sp>
          <p:nvSpPr>
            <p:cNvPr id="4104" name="Line 6"/>
            <p:cNvSpPr>
              <a:spLocks noChangeShapeType="1"/>
            </p:cNvSpPr>
            <p:nvPr/>
          </p:nvSpPr>
          <p:spPr bwMode="auto">
            <a:xfrm>
              <a:off x="3936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5" name="Line 7"/>
            <p:cNvSpPr>
              <a:spLocks noChangeShapeType="1"/>
            </p:cNvSpPr>
            <p:nvPr/>
          </p:nvSpPr>
          <p:spPr bwMode="auto">
            <a:xfrm>
              <a:off x="4320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6" name="Line 8"/>
            <p:cNvSpPr>
              <a:spLocks noChangeShapeType="1"/>
            </p:cNvSpPr>
            <p:nvPr/>
          </p:nvSpPr>
          <p:spPr bwMode="auto">
            <a:xfrm>
              <a:off x="4080" y="308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7" name="Text Box 9"/>
            <p:cNvSpPr txBox="1">
              <a:spLocks noChangeArrowheads="1"/>
            </p:cNvSpPr>
            <p:nvPr/>
          </p:nvSpPr>
          <p:spPr bwMode="auto">
            <a:xfrm>
              <a:off x="3830" y="2160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4108" name="Text Box 10"/>
            <p:cNvSpPr txBox="1">
              <a:spLocks noChangeArrowheads="1"/>
            </p:cNvSpPr>
            <p:nvPr/>
          </p:nvSpPr>
          <p:spPr bwMode="auto">
            <a:xfrm>
              <a:off x="4224" y="2169"/>
              <a:ext cx="2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4109" name="Text Box 11"/>
            <p:cNvSpPr txBox="1">
              <a:spLocks noChangeArrowheads="1"/>
            </p:cNvSpPr>
            <p:nvPr/>
          </p:nvSpPr>
          <p:spPr bwMode="auto">
            <a:xfrm>
              <a:off x="3984" y="369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4110" name="Rectangle 12"/>
            <p:cNvSpPr>
              <a:spLocks noChangeArrowheads="1"/>
            </p:cNvSpPr>
            <p:nvPr/>
          </p:nvSpPr>
          <p:spPr bwMode="auto">
            <a:xfrm>
              <a:off x="3600" y="3312"/>
              <a:ext cx="100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111" name="AutoShape 13"/>
            <p:cNvSpPr>
              <a:spLocks noChangeArrowheads="1"/>
            </p:cNvSpPr>
            <p:nvPr/>
          </p:nvSpPr>
          <p:spPr bwMode="auto">
            <a:xfrm rot="5400000">
              <a:off x="3600" y="3360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112" name="Line 14"/>
            <p:cNvSpPr>
              <a:spLocks noChangeShapeType="1"/>
            </p:cNvSpPr>
            <p:nvPr/>
          </p:nvSpPr>
          <p:spPr bwMode="auto">
            <a:xfrm>
              <a:off x="4080" y="35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13" name="Line 15"/>
            <p:cNvSpPr>
              <a:spLocks noChangeShapeType="1"/>
            </p:cNvSpPr>
            <p:nvPr/>
          </p:nvSpPr>
          <p:spPr bwMode="auto">
            <a:xfrm>
              <a:off x="3312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14" name="Text Box 16"/>
            <p:cNvSpPr txBox="1">
              <a:spLocks noChangeArrowheads="1"/>
            </p:cNvSpPr>
            <p:nvPr/>
          </p:nvSpPr>
          <p:spPr bwMode="auto">
            <a:xfrm>
              <a:off x="3024" y="3312"/>
              <a:ext cx="2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  <p:sp>
          <p:nvSpPr>
            <p:cNvPr id="4115" name="Text Box 17"/>
            <p:cNvSpPr txBox="1">
              <a:spLocks noChangeArrowheads="1"/>
            </p:cNvSpPr>
            <p:nvPr/>
          </p:nvSpPr>
          <p:spPr bwMode="auto">
            <a:xfrm>
              <a:off x="4646" y="3255"/>
              <a:ext cx="5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</a:t>
              </a:r>
            </a:p>
          </p:txBody>
        </p:sp>
      </p:grpSp>
      <p:sp>
        <p:nvSpPr>
          <p:cNvPr id="4101" name="Text Box 18"/>
          <p:cNvSpPr txBox="1">
            <a:spLocks noChangeArrowheads="1"/>
          </p:cNvSpPr>
          <p:nvPr/>
        </p:nvSpPr>
        <p:spPr bwMode="auto">
          <a:xfrm>
            <a:off x="5181600" y="4343400"/>
            <a:ext cx="2603500" cy="1323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reg    [3:0]  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always @(posedge clk)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    A &lt;= B+C;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end</a:t>
            </a:r>
          </a:p>
        </p:txBody>
      </p:sp>
      <p:sp>
        <p:nvSpPr>
          <p:cNvPr id="4102" name="AutoShape 19"/>
          <p:cNvSpPr>
            <a:spLocks noChangeArrowheads="1"/>
          </p:cNvSpPr>
          <p:nvPr/>
        </p:nvSpPr>
        <p:spPr bwMode="auto">
          <a:xfrm>
            <a:off x="4114800" y="48768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Tasks (70% basics)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Ex1: block design in structural description</a:t>
            </a:r>
          </a:p>
          <a:p>
            <a:pPr eaLnBrk="1" hangingPunct="1"/>
            <a:r>
              <a:rPr lang="en-US" altLang="zh-TW" smtClean="0"/>
              <a:t>Ex2: design a combinational circuit by specifying Boolean equations</a:t>
            </a:r>
          </a:p>
          <a:p>
            <a:pPr eaLnBrk="1" hangingPunct="1"/>
            <a:r>
              <a:rPr lang="en-US" altLang="zh-TW" smtClean="0"/>
              <a:t>Ex 3: circuit design from truth table (behavior description)</a:t>
            </a:r>
          </a:p>
          <a:p>
            <a:pPr eaLnBrk="1" hangingPunct="1"/>
            <a:r>
              <a:rPr lang="en-US" altLang="zh-TW" smtClean="0"/>
              <a:t>Ex 4: realizing a state-diagram with behavior description (if-then-else)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Task: (+20% bonus)</a:t>
            </a:r>
            <a:br>
              <a:rPr lang="en-US" altLang="zh-TW" smtClean="0"/>
            </a:br>
            <a:r>
              <a:rPr lang="en-US" altLang="zh-TW" smtClean="0"/>
              <a:t>Problem: Max-Min Circuit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249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Design a circuit to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find the minimum and maximum number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from a series of 4 input numbers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output max and min in series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Design Constraint: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only two n-bit registers are allowed to store the value for computation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228600" y="4953000"/>
            <a:ext cx="3057525" cy="1389063"/>
            <a:chOff x="768" y="2688"/>
            <a:chExt cx="1926" cy="875"/>
          </a:xfrm>
        </p:grpSpPr>
        <p:sp>
          <p:nvSpPr>
            <p:cNvPr id="6186" name="Rectangle 5"/>
            <p:cNvSpPr>
              <a:spLocks noChangeArrowheads="1"/>
            </p:cNvSpPr>
            <p:nvPr/>
          </p:nvSpPr>
          <p:spPr bwMode="auto">
            <a:xfrm>
              <a:off x="1392" y="2688"/>
              <a:ext cx="672" cy="86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min-max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sp>
          <p:nvSpPr>
            <p:cNvPr id="6187" name="Line 6"/>
            <p:cNvSpPr>
              <a:spLocks noChangeShapeType="1"/>
            </p:cNvSpPr>
            <p:nvPr/>
          </p:nvSpPr>
          <p:spPr bwMode="auto">
            <a:xfrm>
              <a:off x="1104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88" name="Text Box 7"/>
            <p:cNvSpPr txBox="1">
              <a:spLocks noChangeArrowheads="1"/>
            </p:cNvSpPr>
            <p:nvPr/>
          </p:nvSpPr>
          <p:spPr bwMode="auto">
            <a:xfrm>
              <a:off x="768" y="2784"/>
              <a:ext cx="3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6189" name="Line 8"/>
            <p:cNvSpPr>
              <a:spLocks noChangeShapeType="1"/>
            </p:cNvSpPr>
            <p:nvPr/>
          </p:nvSpPr>
          <p:spPr bwMode="auto">
            <a:xfrm>
              <a:off x="1104" y="33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90" name="Line 9"/>
            <p:cNvSpPr>
              <a:spLocks noChangeShapeType="1"/>
            </p:cNvSpPr>
            <p:nvPr/>
          </p:nvSpPr>
          <p:spPr bwMode="auto">
            <a:xfrm>
              <a:off x="1200" y="331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91" name="Text Box 10"/>
            <p:cNvSpPr txBox="1">
              <a:spLocks noChangeArrowheads="1"/>
            </p:cNvSpPr>
            <p:nvPr/>
          </p:nvSpPr>
          <p:spPr bwMode="auto">
            <a:xfrm>
              <a:off x="1142" y="335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6192" name="Text Box 11"/>
            <p:cNvSpPr txBox="1">
              <a:spLocks noChangeArrowheads="1"/>
            </p:cNvSpPr>
            <p:nvPr/>
          </p:nvSpPr>
          <p:spPr bwMode="auto">
            <a:xfrm>
              <a:off x="902" y="3255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193" name="Line 12"/>
            <p:cNvSpPr>
              <a:spLocks noChangeShapeType="1"/>
            </p:cNvSpPr>
            <p:nvPr/>
          </p:nvSpPr>
          <p:spPr bwMode="auto">
            <a:xfrm>
              <a:off x="2064" y="31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94" name="Line 13"/>
            <p:cNvSpPr>
              <a:spLocks noChangeShapeType="1"/>
            </p:cNvSpPr>
            <p:nvPr/>
          </p:nvSpPr>
          <p:spPr bwMode="auto">
            <a:xfrm>
              <a:off x="2256" y="307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95" name="Text Box 14"/>
            <p:cNvSpPr txBox="1">
              <a:spLocks noChangeArrowheads="1"/>
            </p:cNvSpPr>
            <p:nvPr/>
          </p:nvSpPr>
          <p:spPr bwMode="auto">
            <a:xfrm>
              <a:off x="2198" y="3111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n</a:t>
              </a:r>
            </a:p>
          </p:txBody>
        </p:sp>
        <p:sp>
          <p:nvSpPr>
            <p:cNvPr id="6196" name="Text Box 15"/>
            <p:cNvSpPr txBox="1">
              <a:spLocks noChangeArrowheads="1"/>
            </p:cNvSpPr>
            <p:nvPr/>
          </p:nvSpPr>
          <p:spPr bwMode="auto">
            <a:xfrm>
              <a:off x="2486" y="3015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</p:grpSp>
      <p:grpSp>
        <p:nvGrpSpPr>
          <p:cNvPr id="6149" name="Group 16"/>
          <p:cNvGrpSpPr>
            <a:grpSpLocks/>
          </p:cNvGrpSpPr>
          <p:nvPr/>
        </p:nvGrpSpPr>
        <p:grpSpPr bwMode="auto">
          <a:xfrm>
            <a:off x="3581400" y="4267200"/>
            <a:ext cx="5105400" cy="2227263"/>
            <a:chOff x="2256" y="2688"/>
            <a:chExt cx="3216" cy="1403"/>
          </a:xfrm>
        </p:grpSpPr>
        <p:sp>
          <p:nvSpPr>
            <p:cNvPr id="6150" name="Line 17"/>
            <p:cNvSpPr>
              <a:spLocks noChangeShapeType="1"/>
            </p:cNvSpPr>
            <p:nvPr/>
          </p:nvSpPr>
          <p:spPr bwMode="auto">
            <a:xfrm>
              <a:off x="2688" y="31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1" name="Line 18"/>
            <p:cNvSpPr>
              <a:spLocks noChangeShapeType="1"/>
            </p:cNvSpPr>
            <p:nvPr/>
          </p:nvSpPr>
          <p:spPr bwMode="auto">
            <a:xfrm flipV="1">
              <a:off x="2880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2" name="Line 19"/>
            <p:cNvSpPr>
              <a:spLocks noChangeShapeType="1"/>
            </p:cNvSpPr>
            <p:nvPr/>
          </p:nvSpPr>
          <p:spPr bwMode="auto">
            <a:xfrm>
              <a:off x="2880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3" name="Line 20"/>
            <p:cNvSpPr>
              <a:spLocks noChangeShapeType="1"/>
            </p:cNvSpPr>
            <p:nvPr/>
          </p:nvSpPr>
          <p:spPr bwMode="auto">
            <a:xfrm>
              <a:off x="3120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4" name="Line 21"/>
            <p:cNvSpPr>
              <a:spLocks noChangeShapeType="1"/>
            </p:cNvSpPr>
            <p:nvPr/>
          </p:nvSpPr>
          <p:spPr bwMode="auto">
            <a:xfrm>
              <a:off x="3120" y="31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5" name="Line 22"/>
            <p:cNvSpPr>
              <a:spLocks noChangeShapeType="1"/>
            </p:cNvSpPr>
            <p:nvPr/>
          </p:nvSpPr>
          <p:spPr bwMode="auto">
            <a:xfrm flipV="1">
              <a:off x="3312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6" name="Line 23"/>
            <p:cNvSpPr>
              <a:spLocks noChangeShapeType="1"/>
            </p:cNvSpPr>
            <p:nvPr/>
          </p:nvSpPr>
          <p:spPr bwMode="auto">
            <a:xfrm>
              <a:off x="3312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7" name="Line 24"/>
            <p:cNvSpPr>
              <a:spLocks noChangeShapeType="1"/>
            </p:cNvSpPr>
            <p:nvPr/>
          </p:nvSpPr>
          <p:spPr bwMode="auto">
            <a:xfrm>
              <a:off x="3552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8" name="Line 25"/>
            <p:cNvSpPr>
              <a:spLocks noChangeShapeType="1"/>
            </p:cNvSpPr>
            <p:nvPr/>
          </p:nvSpPr>
          <p:spPr bwMode="auto">
            <a:xfrm>
              <a:off x="3552" y="31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9" name="Line 26"/>
            <p:cNvSpPr>
              <a:spLocks noChangeShapeType="1"/>
            </p:cNvSpPr>
            <p:nvPr/>
          </p:nvSpPr>
          <p:spPr bwMode="auto">
            <a:xfrm flipV="1">
              <a:off x="3744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0" name="Line 27"/>
            <p:cNvSpPr>
              <a:spLocks noChangeShapeType="1"/>
            </p:cNvSpPr>
            <p:nvPr/>
          </p:nvSpPr>
          <p:spPr bwMode="auto">
            <a:xfrm>
              <a:off x="3744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1" name="Line 28"/>
            <p:cNvSpPr>
              <a:spLocks noChangeShapeType="1"/>
            </p:cNvSpPr>
            <p:nvPr/>
          </p:nvSpPr>
          <p:spPr bwMode="auto">
            <a:xfrm>
              <a:off x="3984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2" name="Line 29"/>
            <p:cNvSpPr>
              <a:spLocks noChangeShapeType="1"/>
            </p:cNvSpPr>
            <p:nvPr/>
          </p:nvSpPr>
          <p:spPr bwMode="auto">
            <a:xfrm>
              <a:off x="3984" y="31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3" name="Line 30"/>
            <p:cNvSpPr>
              <a:spLocks noChangeShapeType="1"/>
            </p:cNvSpPr>
            <p:nvPr/>
          </p:nvSpPr>
          <p:spPr bwMode="auto">
            <a:xfrm flipV="1">
              <a:off x="4176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4" name="Line 31"/>
            <p:cNvSpPr>
              <a:spLocks noChangeShapeType="1"/>
            </p:cNvSpPr>
            <p:nvPr/>
          </p:nvSpPr>
          <p:spPr bwMode="auto">
            <a:xfrm>
              <a:off x="4176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5" name="Line 32"/>
            <p:cNvSpPr>
              <a:spLocks noChangeShapeType="1"/>
            </p:cNvSpPr>
            <p:nvPr/>
          </p:nvSpPr>
          <p:spPr bwMode="auto">
            <a:xfrm>
              <a:off x="4416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6" name="Line 33"/>
            <p:cNvSpPr>
              <a:spLocks noChangeShapeType="1"/>
            </p:cNvSpPr>
            <p:nvPr/>
          </p:nvSpPr>
          <p:spPr bwMode="auto">
            <a:xfrm>
              <a:off x="4416" y="31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7" name="Line 34"/>
            <p:cNvSpPr>
              <a:spLocks noChangeShapeType="1"/>
            </p:cNvSpPr>
            <p:nvPr/>
          </p:nvSpPr>
          <p:spPr bwMode="auto">
            <a:xfrm flipV="1">
              <a:off x="4608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8" name="Line 35"/>
            <p:cNvSpPr>
              <a:spLocks noChangeShapeType="1"/>
            </p:cNvSpPr>
            <p:nvPr/>
          </p:nvSpPr>
          <p:spPr bwMode="auto">
            <a:xfrm>
              <a:off x="4608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9" name="Line 36"/>
            <p:cNvSpPr>
              <a:spLocks noChangeShapeType="1"/>
            </p:cNvSpPr>
            <p:nvPr/>
          </p:nvSpPr>
          <p:spPr bwMode="auto">
            <a:xfrm>
              <a:off x="4848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70" name="Line 37"/>
            <p:cNvSpPr>
              <a:spLocks noChangeShapeType="1"/>
            </p:cNvSpPr>
            <p:nvPr/>
          </p:nvSpPr>
          <p:spPr bwMode="auto">
            <a:xfrm>
              <a:off x="4848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71" name="Text Box 38"/>
            <p:cNvSpPr txBox="1">
              <a:spLocks noChangeArrowheads="1"/>
            </p:cNvSpPr>
            <p:nvPr/>
          </p:nvSpPr>
          <p:spPr bwMode="auto">
            <a:xfrm>
              <a:off x="2256" y="3312"/>
              <a:ext cx="3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start</a:t>
              </a:r>
            </a:p>
          </p:txBody>
        </p:sp>
        <p:sp>
          <p:nvSpPr>
            <p:cNvPr id="6172" name="Text Box 39"/>
            <p:cNvSpPr txBox="1">
              <a:spLocks noChangeArrowheads="1"/>
            </p:cNvSpPr>
            <p:nvPr/>
          </p:nvSpPr>
          <p:spPr bwMode="auto">
            <a:xfrm>
              <a:off x="2342" y="3591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6173" name="Text Box 40"/>
            <p:cNvSpPr txBox="1">
              <a:spLocks noChangeArrowheads="1"/>
            </p:cNvSpPr>
            <p:nvPr/>
          </p:nvSpPr>
          <p:spPr bwMode="auto">
            <a:xfrm>
              <a:off x="2342" y="3879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</a:t>
              </a:r>
            </a:p>
          </p:txBody>
        </p:sp>
        <p:sp>
          <p:nvSpPr>
            <p:cNvPr id="6174" name="AutoShape 41"/>
            <p:cNvSpPr>
              <a:spLocks noChangeArrowheads="1"/>
            </p:cNvSpPr>
            <p:nvPr/>
          </p:nvSpPr>
          <p:spPr bwMode="auto">
            <a:xfrm>
              <a:off x="2880" y="3312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6175" name="AutoShape 42"/>
            <p:cNvSpPr>
              <a:spLocks noChangeArrowheads="1"/>
            </p:cNvSpPr>
            <p:nvPr/>
          </p:nvSpPr>
          <p:spPr bwMode="auto">
            <a:xfrm>
              <a:off x="2880" y="3552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1000</a:t>
              </a:r>
            </a:p>
          </p:txBody>
        </p:sp>
        <p:sp>
          <p:nvSpPr>
            <p:cNvPr id="6176" name="AutoShape 43"/>
            <p:cNvSpPr>
              <a:spLocks noChangeArrowheads="1"/>
            </p:cNvSpPr>
            <p:nvPr/>
          </p:nvSpPr>
          <p:spPr bwMode="auto">
            <a:xfrm>
              <a:off x="3312" y="3552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1100</a:t>
              </a:r>
            </a:p>
          </p:txBody>
        </p:sp>
        <p:sp>
          <p:nvSpPr>
            <p:cNvPr id="6177" name="AutoShape 44"/>
            <p:cNvSpPr>
              <a:spLocks noChangeArrowheads="1"/>
            </p:cNvSpPr>
            <p:nvPr/>
          </p:nvSpPr>
          <p:spPr bwMode="auto">
            <a:xfrm>
              <a:off x="3744" y="3552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0010</a:t>
              </a:r>
            </a:p>
          </p:txBody>
        </p:sp>
        <p:sp>
          <p:nvSpPr>
            <p:cNvPr id="6178" name="AutoShape 45"/>
            <p:cNvSpPr>
              <a:spLocks noChangeArrowheads="1"/>
            </p:cNvSpPr>
            <p:nvPr/>
          </p:nvSpPr>
          <p:spPr bwMode="auto">
            <a:xfrm>
              <a:off x="4176" y="3552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0001</a:t>
              </a:r>
            </a:p>
          </p:txBody>
        </p:sp>
        <p:sp>
          <p:nvSpPr>
            <p:cNvPr id="6179" name="AutoShape 46"/>
            <p:cNvSpPr>
              <a:spLocks noChangeArrowheads="1"/>
            </p:cNvSpPr>
            <p:nvPr/>
          </p:nvSpPr>
          <p:spPr bwMode="auto">
            <a:xfrm>
              <a:off x="3312" y="3312"/>
              <a:ext cx="211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6180" name="AutoShape 47"/>
            <p:cNvSpPr>
              <a:spLocks noChangeArrowheads="1"/>
            </p:cNvSpPr>
            <p:nvPr/>
          </p:nvSpPr>
          <p:spPr bwMode="auto">
            <a:xfrm>
              <a:off x="4608" y="3840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1100</a:t>
              </a:r>
            </a:p>
          </p:txBody>
        </p:sp>
        <p:sp>
          <p:nvSpPr>
            <p:cNvPr id="6181" name="AutoShape 48"/>
            <p:cNvSpPr>
              <a:spLocks noChangeArrowheads="1"/>
            </p:cNvSpPr>
            <p:nvPr/>
          </p:nvSpPr>
          <p:spPr bwMode="auto">
            <a:xfrm>
              <a:off x="5040" y="3840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0001</a:t>
              </a:r>
            </a:p>
          </p:txBody>
        </p:sp>
        <p:sp>
          <p:nvSpPr>
            <p:cNvPr id="6182" name="AutoShape 49"/>
            <p:cNvSpPr>
              <a:spLocks noChangeArrowheads="1"/>
            </p:cNvSpPr>
            <p:nvPr/>
          </p:nvSpPr>
          <p:spPr bwMode="auto">
            <a:xfrm>
              <a:off x="2880" y="3840"/>
              <a:ext cx="1728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XXXX</a:t>
              </a:r>
            </a:p>
          </p:txBody>
        </p:sp>
        <p:sp>
          <p:nvSpPr>
            <p:cNvPr id="6183" name="AutoShape 50"/>
            <p:cNvSpPr>
              <a:spLocks noChangeArrowheads="1"/>
            </p:cNvSpPr>
            <p:nvPr/>
          </p:nvSpPr>
          <p:spPr bwMode="auto">
            <a:xfrm>
              <a:off x="4608" y="3552"/>
              <a:ext cx="81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XXXX</a:t>
              </a:r>
            </a:p>
          </p:txBody>
        </p:sp>
        <p:sp>
          <p:nvSpPr>
            <p:cNvPr id="6184" name="Line 51"/>
            <p:cNvSpPr>
              <a:spLocks noChangeShapeType="1"/>
            </p:cNvSpPr>
            <p:nvPr/>
          </p:nvSpPr>
          <p:spPr bwMode="auto">
            <a:xfrm>
              <a:off x="3792" y="28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85" name="Text Box 52"/>
            <p:cNvSpPr txBox="1">
              <a:spLocks noChangeArrowheads="1"/>
            </p:cNvSpPr>
            <p:nvPr/>
          </p:nvSpPr>
          <p:spPr bwMode="auto">
            <a:xfrm>
              <a:off x="4080" y="2688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Block Design with Structural Description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974725" y="577850"/>
            <a:ext cx="233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Exercise 01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Exercise 01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3962400" cy="28194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Write a Verilog module for this accumulator circuit</a:t>
            </a:r>
          </a:p>
          <a:p>
            <a:pPr eaLnBrk="1" hangingPunct="1"/>
            <a:r>
              <a:rPr lang="en-US" altLang="zh-TW" sz="2400" smtClean="0"/>
              <a:t>provided that the following sub-modules are given</a:t>
            </a:r>
          </a:p>
          <a:p>
            <a:pPr lvl="1" eaLnBrk="1" hangingPunct="1"/>
            <a:r>
              <a:rPr lang="en-US" altLang="zh-TW" sz="2000" smtClean="0"/>
              <a:t>adder</a:t>
            </a:r>
          </a:p>
          <a:p>
            <a:pPr lvl="1" eaLnBrk="1" hangingPunct="1"/>
            <a:r>
              <a:rPr lang="en-US" altLang="zh-TW" sz="2000" smtClean="0"/>
              <a:t>MUX</a:t>
            </a:r>
          </a:p>
          <a:p>
            <a:pPr lvl="1" eaLnBrk="1" hangingPunct="1"/>
            <a:r>
              <a:rPr lang="en-US" altLang="zh-TW" sz="2000" smtClean="0"/>
              <a:t>register with load enable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4191000" y="2057400"/>
            <a:ext cx="3429000" cy="4114800"/>
            <a:chOff x="1200" y="1584"/>
            <a:chExt cx="2160" cy="2592"/>
          </a:xfrm>
        </p:grpSpPr>
        <p:grpSp>
          <p:nvGrpSpPr>
            <p:cNvPr id="8197" name="Group 5"/>
            <p:cNvGrpSpPr>
              <a:grpSpLocks/>
            </p:cNvGrpSpPr>
            <p:nvPr/>
          </p:nvGrpSpPr>
          <p:grpSpPr bwMode="auto">
            <a:xfrm>
              <a:off x="1728" y="3408"/>
              <a:ext cx="1632" cy="528"/>
              <a:chOff x="1344" y="3504"/>
              <a:chExt cx="1632" cy="432"/>
            </a:xfrm>
          </p:grpSpPr>
          <p:sp>
            <p:nvSpPr>
              <p:cNvPr id="8225" name="Rectangle 6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1632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Register R</a:t>
                </a:r>
              </a:p>
            </p:txBody>
          </p:sp>
          <p:sp>
            <p:nvSpPr>
              <p:cNvPr id="8226" name="AutoShape 7"/>
              <p:cNvSpPr>
                <a:spLocks noChangeArrowheads="1"/>
              </p:cNvSpPr>
              <p:nvPr/>
            </p:nvSpPr>
            <p:spPr bwMode="auto">
              <a:xfrm rot="5400000">
                <a:off x="1344" y="3792"/>
                <a:ext cx="96" cy="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8227" name="Text Box 8"/>
              <p:cNvSpPr txBox="1">
                <a:spLocks noChangeArrowheads="1"/>
              </p:cNvSpPr>
              <p:nvPr/>
            </p:nvSpPr>
            <p:spPr bwMode="auto">
              <a:xfrm>
                <a:off x="1344" y="3552"/>
                <a:ext cx="314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Load</a:t>
                </a:r>
              </a:p>
            </p:txBody>
          </p:sp>
        </p:grpSp>
        <p:sp>
          <p:nvSpPr>
            <p:cNvPr id="8198" name="AutoShape 9"/>
            <p:cNvSpPr>
              <a:spLocks noChangeArrowheads="1"/>
            </p:cNvSpPr>
            <p:nvPr/>
          </p:nvSpPr>
          <p:spPr bwMode="auto">
            <a:xfrm>
              <a:off x="1872" y="2880"/>
              <a:ext cx="1296" cy="288"/>
            </a:xfrm>
            <a:custGeom>
              <a:avLst/>
              <a:gdLst>
                <a:gd name="T0" fmla="*/ 68 w 21600"/>
                <a:gd name="T1" fmla="*/ 2 h 21600"/>
                <a:gd name="T2" fmla="*/ 39 w 21600"/>
                <a:gd name="T3" fmla="*/ 4 h 21600"/>
                <a:gd name="T4" fmla="*/ 10 w 21600"/>
                <a:gd name="T5" fmla="*/ 2 h 21600"/>
                <a:gd name="T6" fmla="*/ 3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8199" name="Line 10"/>
            <p:cNvSpPr>
              <a:spLocks noChangeShapeType="1"/>
            </p:cNvSpPr>
            <p:nvPr/>
          </p:nvSpPr>
          <p:spPr bwMode="auto">
            <a:xfrm>
              <a:off x="2496" y="31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0" name="Rectangle 11"/>
            <p:cNvSpPr>
              <a:spLocks noChangeArrowheads="1"/>
            </p:cNvSpPr>
            <p:nvPr/>
          </p:nvSpPr>
          <p:spPr bwMode="auto">
            <a:xfrm>
              <a:off x="2496" y="2064"/>
              <a:ext cx="8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adder</a:t>
              </a:r>
            </a:p>
          </p:txBody>
        </p:sp>
        <p:sp>
          <p:nvSpPr>
            <p:cNvPr id="8201" name="Line 12"/>
            <p:cNvSpPr>
              <a:spLocks noChangeShapeType="1"/>
            </p:cNvSpPr>
            <p:nvPr/>
          </p:nvSpPr>
          <p:spPr bwMode="auto">
            <a:xfrm>
              <a:off x="2880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2" name="Line 13"/>
            <p:cNvSpPr>
              <a:spLocks noChangeShapeType="1"/>
            </p:cNvSpPr>
            <p:nvPr/>
          </p:nvSpPr>
          <p:spPr bwMode="auto">
            <a:xfrm>
              <a:off x="2160" y="244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3" name="Text Box 14"/>
            <p:cNvSpPr txBox="1">
              <a:spLocks noChangeArrowheads="1"/>
            </p:cNvSpPr>
            <p:nvPr/>
          </p:nvSpPr>
          <p:spPr bwMode="auto">
            <a:xfrm>
              <a:off x="2064" y="225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8204" name="Line 15"/>
            <p:cNvSpPr>
              <a:spLocks noChangeShapeType="1"/>
            </p:cNvSpPr>
            <p:nvPr/>
          </p:nvSpPr>
          <p:spPr bwMode="auto">
            <a:xfrm>
              <a:off x="2496" y="39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5" name="Line 16"/>
            <p:cNvSpPr>
              <a:spLocks noChangeShapeType="1"/>
            </p:cNvSpPr>
            <p:nvPr/>
          </p:nvSpPr>
          <p:spPr bwMode="auto">
            <a:xfrm>
              <a:off x="2746" y="1785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6" name="Line 17"/>
            <p:cNvSpPr>
              <a:spLocks noChangeShapeType="1"/>
            </p:cNvSpPr>
            <p:nvPr/>
          </p:nvSpPr>
          <p:spPr bwMode="auto">
            <a:xfrm>
              <a:off x="2698" y="1881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7" name="Text Box 18"/>
            <p:cNvSpPr txBox="1">
              <a:spLocks noChangeArrowheads="1"/>
            </p:cNvSpPr>
            <p:nvPr/>
          </p:nvSpPr>
          <p:spPr bwMode="auto">
            <a:xfrm>
              <a:off x="2602" y="178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8</a:t>
              </a:r>
            </a:p>
          </p:txBody>
        </p:sp>
        <p:sp>
          <p:nvSpPr>
            <p:cNvPr id="8208" name="Text Box 19"/>
            <p:cNvSpPr txBox="1">
              <a:spLocks noChangeArrowheads="1"/>
            </p:cNvSpPr>
            <p:nvPr/>
          </p:nvSpPr>
          <p:spPr bwMode="auto">
            <a:xfrm>
              <a:off x="2640" y="1584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8209" name="Text Box 20"/>
            <p:cNvSpPr txBox="1">
              <a:spLocks noChangeArrowheads="1"/>
            </p:cNvSpPr>
            <p:nvPr/>
          </p:nvSpPr>
          <p:spPr bwMode="auto">
            <a:xfrm>
              <a:off x="2640" y="2064"/>
              <a:ext cx="23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in1</a:t>
              </a:r>
            </a:p>
          </p:txBody>
        </p:sp>
        <p:sp>
          <p:nvSpPr>
            <p:cNvPr id="8210" name="Text Box 21"/>
            <p:cNvSpPr txBox="1">
              <a:spLocks noChangeArrowheads="1"/>
            </p:cNvSpPr>
            <p:nvPr/>
          </p:nvSpPr>
          <p:spPr bwMode="auto">
            <a:xfrm>
              <a:off x="2976" y="2064"/>
              <a:ext cx="23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in0</a:t>
              </a:r>
            </a:p>
          </p:txBody>
        </p:sp>
        <p:sp>
          <p:nvSpPr>
            <p:cNvPr id="8211" name="Text Box 22"/>
            <p:cNvSpPr txBox="1">
              <a:spLocks noChangeArrowheads="1"/>
            </p:cNvSpPr>
            <p:nvPr/>
          </p:nvSpPr>
          <p:spPr bwMode="auto">
            <a:xfrm>
              <a:off x="2400" y="3408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D</a:t>
              </a:r>
            </a:p>
          </p:txBody>
        </p:sp>
        <p:sp>
          <p:nvSpPr>
            <p:cNvPr id="8212" name="Text Box 23"/>
            <p:cNvSpPr txBox="1">
              <a:spLocks noChangeArrowheads="1"/>
            </p:cNvSpPr>
            <p:nvPr/>
          </p:nvSpPr>
          <p:spPr bwMode="auto">
            <a:xfrm>
              <a:off x="2400" y="3792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Q</a:t>
              </a:r>
            </a:p>
          </p:txBody>
        </p:sp>
        <p:sp>
          <p:nvSpPr>
            <p:cNvPr id="8213" name="Line 24"/>
            <p:cNvSpPr>
              <a:spLocks noChangeShapeType="1"/>
            </p:cNvSpPr>
            <p:nvPr/>
          </p:nvSpPr>
          <p:spPr bwMode="auto">
            <a:xfrm>
              <a:off x="2448" y="32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4" name="Line 25"/>
            <p:cNvSpPr>
              <a:spLocks noChangeShapeType="1"/>
            </p:cNvSpPr>
            <p:nvPr/>
          </p:nvSpPr>
          <p:spPr bwMode="auto">
            <a:xfrm>
              <a:off x="2448" y="398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5" name="Text Box 26"/>
            <p:cNvSpPr txBox="1">
              <a:spLocks noChangeArrowheads="1"/>
            </p:cNvSpPr>
            <p:nvPr/>
          </p:nvSpPr>
          <p:spPr bwMode="auto">
            <a:xfrm>
              <a:off x="2534" y="3159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8</a:t>
              </a:r>
            </a:p>
          </p:txBody>
        </p:sp>
        <p:sp>
          <p:nvSpPr>
            <p:cNvPr id="8216" name="Text Box 27"/>
            <p:cNvSpPr txBox="1">
              <a:spLocks noChangeArrowheads="1"/>
            </p:cNvSpPr>
            <p:nvPr/>
          </p:nvSpPr>
          <p:spPr bwMode="auto">
            <a:xfrm>
              <a:off x="2534" y="3927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8</a:t>
              </a:r>
            </a:p>
          </p:txBody>
        </p:sp>
        <p:sp>
          <p:nvSpPr>
            <p:cNvPr id="8217" name="Line 28"/>
            <p:cNvSpPr>
              <a:spLocks noChangeShapeType="1"/>
            </p:cNvSpPr>
            <p:nvPr/>
          </p:nvSpPr>
          <p:spPr bwMode="auto">
            <a:xfrm>
              <a:off x="3216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8" name="Line 29"/>
            <p:cNvSpPr>
              <a:spLocks noChangeShapeType="1"/>
            </p:cNvSpPr>
            <p:nvPr/>
          </p:nvSpPr>
          <p:spPr bwMode="auto">
            <a:xfrm>
              <a:off x="3168" y="187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9" name="Text Box 30"/>
            <p:cNvSpPr txBox="1">
              <a:spLocks noChangeArrowheads="1"/>
            </p:cNvSpPr>
            <p:nvPr/>
          </p:nvSpPr>
          <p:spPr bwMode="auto">
            <a:xfrm>
              <a:off x="2976" y="177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8</a:t>
              </a:r>
            </a:p>
          </p:txBody>
        </p:sp>
        <p:cxnSp>
          <p:nvCxnSpPr>
            <p:cNvPr id="8220" name="AutoShape 31"/>
            <p:cNvCxnSpPr>
              <a:cxnSpLocks noChangeShapeType="1"/>
              <a:stCxn id="8204" idx="1"/>
              <a:endCxn id="8217" idx="0"/>
            </p:cNvCxnSpPr>
            <p:nvPr/>
          </p:nvCxnSpPr>
          <p:spPr bwMode="auto">
            <a:xfrm rot="5400000" flipH="1" flipV="1">
              <a:off x="1656" y="2616"/>
              <a:ext cx="2400" cy="720"/>
            </a:xfrm>
            <a:prstGeom prst="bentConnector5">
              <a:avLst>
                <a:gd name="adj1" fmla="val -5"/>
                <a:gd name="adj2" fmla="val 156250"/>
                <a:gd name="adj3" fmla="val 10374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21" name="Line 32"/>
            <p:cNvSpPr>
              <a:spLocks noChangeShapeType="1"/>
            </p:cNvSpPr>
            <p:nvPr/>
          </p:nvSpPr>
          <p:spPr bwMode="auto">
            <a:xfrm>
              <a:off x="1392" y="35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22" name="Text Box 33"/>
            <p:cNvSpPr txBox="1">
              <a:spLocks noChangeArrowheads="1"/>
            </p:cNvSpPr>
            <p:nvPr/>
          </p:nvSpPr>
          <p:spPr bwMode="auto">
            <a:xfrm>
              <a:off x="1200" y="3456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</a:t>
              </a:r>
            </a:p>
          </p:txBody>
        </p:sp>
        <p:sp>
          <p:nvSpPr>
            <p:cNvPr id="8223" name="Line 34"/>
            <p:cNvSpPr>
              <a:spLocks noChangeShapeType="1"/>
            </p:cNvSpPr>
            <p:nvPr/>
          </p:nvSpPr>
          <p:spPr bwMode="auto">
            <a:xfrm>
              <a:off x="1392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24" name="Text Box 35"/>
            <p:cNvSpPr txBox="1">
              <a:spLocks noChangeArrowheads="1"/>
            </p:cNvSpPr>
            <p:nvPr/>
          </p:nvSpPr>
          <p:spPr bwMode="auto">
            <a:xfrm>
              <a:off x="1200" y="297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Combinational Circuit Design with Boolean Equation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990600" y="668338"/>
            <a:ext cx="233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Exercise 02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Exercise 02</a:t>
            </a:r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1219200"/>
          </a:xfrm>
        </p:spPr>
        <p:txBody>
          <a:bodyPr/>
          <a:lstStyle/>
          <a:p>
            <a:pPr eaLnBrk="1" hangingPunct="1"/>
            <a:r>
              <a:rPr lang="en-US" altLang="zh-TW" smtClean="0"/>
              <a:t>Design the circuit with “</a:t>
            </a:r>
            <a:r>
              <a:rPr lang="en-US" altLang="zh-TW" smtClean="0">
                <a:solidFill>
                  <a:schemeClr val="hlink"/>
                </a:solidFill>
              </a:rPr>
              <a:t>assign</a:t>
            </a:r>
            <a:r>
              <a:rPr lang="en-US" altLang="zh-TW" smtClean="0"/>
              <a:t>” statements</a:t>
            </a:r>
          </a:p>
          <a:p>
            <a:pPr lvl="1" eaLnBrk="1" hangingPunct="1"/>
            <a:r>
              <a:rPr lang="en-US" altLang="zh-TW" smtClean="0"/>
              <a:t>write the Boolean equations</a:t>
            </a: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05200"/>
            <a:ext cx="4648200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Circuit design with truth table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974725" y="882650"/>
            <a:ext cx="233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Exercise 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102</TotalTime>
  <Words>320</Words>
  <Application>Microsoft Office PowerPoint</Application>
  <PresentationFormat>如螢幕大小 (4:3)</PresentationFormat>
  <Paragraphs>99</Paragraphs>
  <Slides>14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新細明體</vt:lpstr>
      <vt:lpstr>標楷體</vt:lpstr>
      <vt:lpstr>Times New Roman</vt:lpstr>
      <vt:lpstr>Wingdings</vt:lpstr>
      <vt:lpstr>Blends</vt:lpstr>
      <vt:lpstr>方程式</vt:lpstr>
      <vt:lpstr>RTL Coding with Verilog</vt:lpstr>
      <vt:lpstr>Purpose of this lab</vt:lpstr>
      <vt:lpstr>Your Tasks (70% basics)</vt:lpstr>
      <vt:lpstr>Your Task: (+20% bonus) Problem: Max-Min Circuit</vt:lpstr>
      <vt:lpstr>Block Design with Structural Description</vt:lpstr>
      <vt:lpstr>Exercise 01</vt:lpstr>
      <vt:lpstr>Combinational Circuit Design with Boolean Equation</vt:lpstr>
      <vt:lpstr>Exercise 02</vt:lpstr>
      <vt:lpstr>Circuit design with truth table</vt:lpstr>
      <vt:lpstr>Exercise 03</vt:lpstr>
      <vt:lpstr>Realizing state-diagram with behavior description</vt:lpstr>
      <vt:lpstr>Exercise 04</vt:lpstr>
      <vt:lpstr>Requirements to your reports</vt:lpstr>
      <vt:lpstr>Requirements to your Pre-Lab Reports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17</cp:revision>
  <cp:lastPrinted>1601-01-01T00:00:00Z</cp:lastPrinted>
  <dcterms:created xsi:type="dcterms:W3CDTF">2009-11-25T12:22:02Z</dcterms:created>
  <dcterms:modified xsi:type="dcterms:W3CDTF">2017-11-17T12:56:32Z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