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5" r:id="rId3"/>
    <p:sldId id="337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258" r:id="rId15"/>
    <p:sldId id="260" r:id="rId16"/>
    <p:sldId id="261" r:id="rId17"/>
    <p:sldId id="324" r:id="rId18"/>
    <p:sldId id="262" r:id="rId19"/>
    <p:sldId id="274" r:id="rId20"/>
    <p:sldId id="275" r:id="rId21"/>
    <p:sldId id="276" r:id="rId22"/>
    <p:sldId id="263" r:id="rId23"/>
    <p:sldId id="264" r:id="rId24"/>
    <p:sldId id="265" r:id="rId25"/>
    <p:sldId id="266" r:id="rId26"/>
    <p:sldId id="268" r:id="rId27"/>
    <p:sldId id="267" r:id="rId28"/>
    <p:sldId id="269" r:id="rId29"/>
    <p:sldId id="270" r:id="rId30"/>
    <p:sldId id="271" r:id="rId31"/>
    <p:sldId id="272" r:id="rId32"/>
    <p:sldId id="273" r:id="rId33"/>
    <p:sldId id="259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1" r:id="rId48"/>
    <p:sldId id="292" r:id="rId49"/>
    <p:sldId id="290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7B35EE-996A-4E91-9D39-E9A4D928C3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9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5B44-B357-43AF-B075-13ADB105A2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2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41E83-97C6-48EE-82D2-D7991D4D99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1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086D-EED2-491F-BAF5-C57784E3B7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8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6CC3-C58B-4497-99EC-235BEC1D03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3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44907-A3D6-41EE-A2E0-D843C488EB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645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EAB2-928E-4049-A770-55262AD120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25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B3D49-128E-4FF6-B196-FB8FC89CC4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1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C767-E06D-4A9E-B06C-4EA0319BD1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2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9A3BB-8412-4337-8472-81FA008A44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9157-AE9A-4A09-91DE-1159C1619E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2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E7C5AA2-75FE-4D7C-9C6C-25702D32E76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Dash Watch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for RTL system design</a:t>
            </a:r>
          </a:p>
          <a:p>
            <a:pPr eaLnBrk="1" hangingPunct="1"/>
            <a:r>
              <a:rPr lang="en-US" altLang="zh-TW" smtClean="0"/>
              <a:t>(Section 6-10)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50913" y="1119188"/>
            <a:ext cx="333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06 (Part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33400" y="45720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33400" y="54102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09600" y="5943600"/>
            <a:ext cx="3200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let’s talk about the dash watch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6-3 of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refresh every 0.01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00.00 -&gt; 00.01 -&gt; 00.02 -&gt;…00.99 -&gt; 01.00 -&gt;…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counting and holds current time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time to zero when “reset”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CSS: </a:t>
            </a:r>
            <a:r>
              <a:rPr lang="en-US" altLang="zh-TW" sz="2000" smtClean="0">
                <a:solidFill>
                  <a:schemeClr val="hlink"/>
                </a:solidFill>
              </a:rPr>
              <a:t>compare-and-store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store the fastest value in internal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e.g. 10.02 will replace 11.23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98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/>
              <a:t>(Figure </a:t>
            </a:r>
            <a:r>
              <a:rPr lang="en-US" altLang="zh-TW" sz="1600" b="1" dirty="0" smtClean="0"/>
              <a:t>6-25, </a:t>
            </a:r>
            <a:r>
              <a:rPr lang="en-US" altLang="zh-TW" sz="1600" b="1" dirty="0"/>
              <a:t>Section </a:t>
            </a:r>
            <a:r>
              <a:rPr lang="en-US" altLang="zh-TW" sz="1600" b="1" dirty="0" smtClean="0"/>
              <a:t>6-10</a:t>
            </a:r>
            <a:r>
              <a:rPr lang="en-US" altLang="zh-TW" sz="16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” </a:t>
            </a:r>
            <a:r>
              <a:rPr lang="en-US" altLang="zh-TW" sz="2000" smtClean="0">
                <a:solidFill>
                  <a:schemeClr val="hlink"/>
                </a:solidFill>
              </a:rPr>
              <a:t>flow-chart</a:t>
            </a:r>
            <a:r>
              <a:rPr lang="en-US" altLang="zh-TW" sz="2000" smtClean="0"/>
              <a:t>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 for the dash watch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corresponding to a state-diagram for hardware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Registers/Counters we have</a:t>
            </a:r>
          </a:p>
        </p:txBody>
      </p:sp>
      <p:sp>
        <p:nvSpPr>
          <p:cNvPr id="1945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248150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TM: time-value</a:t>
            </a:r>
          </a:p>
          <a:p>
            <a:pPr lvl="1" eaLnBrk="1" hangingPunct="1"/>
            <a:r>
              <a:rPr lang="en-US" altLang="zh-TW" sz="2400" smtClean="0"/>
              <a:t>00:00 -&gt; 00:01 -&gt; 00:02 -&gt;…</a:t>
            </a:r>
          </a:p>
          <a:p>
            <a:pPr lvl="1" eaLnBrk="1" hangingPunct="1"/>
            <a:r>
              <a:rPr lang="en-US" altLang="zh-TW" sz="2400" smtClean="0"/>
              <a:t>the stopwatch of your lab</a:t>
            </a:r>
          </a:p>
          <a:p>
            <a:pPr lvl="1" eaLnBrk="1" hangingPunct="1"/>
            <a:r>
              <a:rPr lang="en-US" altLang="zh-TW" sz="2400" smtClean="0"/>
              <a:t>4-digit BCD counter</a:t>
            </a:r>
          </a:p>
          <a:p>
            <a:pPr eaLnBrk="1" hangingPunct="1"/>
            <a:r>
              <a:rPr lang="en-US" altLang="zh-TW" sz="2800" smtClean="0"/>
              <a:t>SD: stored data</a:t>
            </a:r>
          </a:p>
          <a:p>
            <a:pPr lvl="1" eaLnBrk="1" hangingPunct="1"/>
            <a:r>
              <a:rPr lang="en-US" altLang="zh-TW" sz="2400" smtClean="0"/>
              <a:t>the fastest time till now</a:t>
            </a:r>
          </a:p>
          <a:p>
            <a:pPr lvl="1" eaLnBrk="1" hangingPunct="1"/>
            <a:r>
              <a:rPr lang="en-US" altLang="zh-TW" sz="2400" smtClean="0"/>
              <a:t>SD=(TM&lt;SD)? TM: SD when “CSS” pressed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77050" y="5013325"/>
            <a:ext cx="935038" cy="287338"/>
            <a:chOff x="4468" y="3385"/>
            <a:chExt cx="589" cy="181"/>
          </a:xfrm>
        </p:grpSpPr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8" name="AutoShape 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7793038" y="498633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6877050" y="5516563"/>
            <a:ext cx="935038" cy="287337"/>
            <a:chOff x="4468" y="3385"/>
            <a:chExt cx="589" cy="181"/>
          </a:xfrm>
        </p:grpSpPr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7793038" y="548957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  <p:pic>
        <p:nvPicPr>
          <p:cNvPr id="194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4290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339975" y="3573463"/>
            <a:ext cx="503238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995738" y="4365625"/>
            <a:ext cx="1944687" cy="792163"/>
          </a:xfrm>
          <a:prstGeom prst="wedgeRoundRectCallout">
            <a:avLst>
              <a:gd name="adj1" fmla="val -101838"/>
              <a:gd name="adj2" fmla="val -10150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one step in one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RTL design method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Chap. 6 talks 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987675" y="3644900"/>
            <a:ext cx="1368425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932363" y="4581525"/>
            <a:ext cx="2376487" cy="792163"/>
          </a:xfrm>
          <a:prstGeom prst="wedgeRoundRectCallout">
            <a:avLst>
              <a:gd name="adj1" fmla="val -85204"/>
              <a:gd name="adj2" fmla="val -1141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one-step micro-operation in one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Let’s trace the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endParaRPr lang="en-US" altLang="zh-TW" sz="280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4435475"/>
          </a:xfrm>
        </p:spPr>
        <p:txBody>
          <a:bodyPr/>
          <a:lstStyle/>
          <a:p>
            <a:pPr eaLnBrk="1" hangingPunct="1"/>
            <a:r>
              <a:rPr lang="en-US" altLang="zh-TW" smtClean="0"/>
              <a:t>the initial status</a:t>
            </a:r>
          </a:p>
          <a:p>
            <a:pPr eaLnBrk="1" hangingPunct="1"/>
            <a:r>
              <a:rPr lang="en-US" altLang="zh-TW" smtClean="0"/>
              <a:t>SD: Stored Data</a:t>
            </a:r>
          </a:p>
          <a:p>
            <a:pPr lvl="1" eaLnBrk="1" hangingPunct="1"/>
            <a:r>
              <a:rPr lang="en-US" altLang="zh-TW" smtClean="0"/>
              <a:t>the internal storage for the fastest value</a:t>
            </a:r>
          </a:p>
          <a:p>
            <a:pPr eaLnBrk="1" hangingPunct="1"/>
            <a:r>
              <a:rPr lang="en-US" altLang="zh-TW" smtClean="0"/>
              <a:t>set SD=99.99 at initial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1476375" y="1989138"/>
            <a:ext cx="2592388" cy="71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4435475"/>
          </a:xfrm>
        </p:spPr>
        <p:txBody>
          <a:bodyPr/>
          <a:lstStyle/>
          <a:p>
            <a:pPr eaLnBrk="1" hangingPunct="1"/>
            <a:r>
              <a:rPr lang="en-US" altLang="zh-TW" smtClean="0"/>
              <a:t>Wait for start</a:t>
            </a:r>
          </a:p>
          <a:p>
            <a:pPr eaLnBrk="1" hangingPunct="1"/>
            <a:r>
              <a:rPr lang="en-US" altLang="zh-TW" smtClean="0"/>
              <a:t>TM: the Timing</a:t>
            </a:r>
          </a:p>
          <a:p>
            <a:pPr lvl="1" eaLnBrk="1" hangingPunct="1"/>
            <a:r>
              <a:rPr lang="en-US" altLang="zh-TW" smtClean="0"/>
              <a:t>the register for the current value</a:t>
            </a:r>
          </a:p>
          <a:p>
            <a:pPr eaLnBrk="1" hangingPunct="1"/>
            <a:r>
              <a:rPr lang="en-US" altLang="zh-TW" smtClean="0"/>
              <a:t>set TM=00.00 until “START” pressed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339975" y="2924175"/>
            <a:ext cx="360363" cy="4333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cxnSp>
        <p:nvCxnSpPr>
          <p:cNvPr id="25606" name="AutoShape 6"/>
          <p:cNvCxnSpPr>
            <a:cxnSpLocks noChangeShapeType="1"/>
            <a:stCxn id="25605" idx="2"/>
            <a:endCxn id="25605" idx="0"/>
          </p:cNvCxnSpPr>
          <p:nvPr/>
        </p:nvCxnSpPr>
        <p:spPr bwMode="auto">
          <a:xfrm rot="5400000" flipH="1" flipV="1">
            <a:off x="2286000" y="3140075"/>
            <a:ext cx="471488" cy="1588"/>
          </a:xfrm>
          <a:prstGeom prst="curvedConnector5">
            <a:avLst>
              <a:gd name="adj1" fmla="val -44106"/>
              <a:gd name="adj2" fmla="val -61700000"/>
              <a:gd name="adj3" fmla="val 14444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mtClean="0"/>
              <a:t>do counting after “START” pressed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339975" y="3644900"/>
            <a:ext cx="360363" cy="361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484438" y="3357563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987675" y="3644900"/>
            <a:ext cx="1223963" cy="361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4067175" y="2997200"/>
            <a:ext cx="4895850" cy="1944688"/>
            <a:chOff x="2336" y="2659"/>
            <a:chExt cx="3084" cy="1225"/>
          </a:xfrm>
        </p:grpSpPr>
        <p:grpSp>
          <p:nvGrpSpPr>
            <p:cNvPr id="26637" name="Group 31"/>
            <p:cNvGrpSpPr>
              <a:grpSpLocks/>
            </p:cNvGrpSpPr>
            <p:nvPr/>
          </p:nvGrpSpPr>
          <p:grpSpPr bwMode="auto">
            <a:xfrm>
              <a:off x="3833" y="2659"/>
              <a:ext cx="786" cy="212"/>
              <a:chOff x="3833" y="2325"/>
              <a:chExt cx="786" cy="212"/>
            </a:xfrm>
          </p:grpSpPr>
          <p:sp>
            <p:nvSpPr>
              <p:cNvPr id="26647" name="Line 29"/>
              <p:cNvSpPr>
                <a:spLocks noChangeShapeType="1"/>
              </p:cNvSpPr>
              <p:nvPr/>
            </p:nvSpPr>
            <p:spPr bwMode="auto">
              <a:xfrm>
                <a:off x="3833" y="2478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8" name="Text Box 30"/>
              <p:cNvSpPr txBox="1">
                <a:spLocks noChangeArrowheads="1"/>
              </p:cNvSpPr>
              <p:nvPr/>
            </p:nvSpPr>
            <p:spPr bwMode="auto">
              <a:xfrm>
                <a:off x="4274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6638" name="Text Box 32"/>
            <p:cNvSpPr txBox="1">
              <a:spLocks noChangeArrowheads="1"/>
            </p:cNvSpPr>
            <p:nvPr/>
          </p:nvSpPr>
          <p:spPr bwMode="auto">
            <a:xfrm>
              <a:off x="2744" y="3022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26639" name="Text Box 33"/>
            <p:cNvSpPr txBox="1">
              <a:spLocks noChangeArrowheads="1"/>
            </p:cNvSpPr>
            <p:nvPr/>
          </p:nvSpPr>
          <p:spPr bwMode="auto">
            <a:xfrm>
              <a:off x="2336" y="3294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 signals</a:t>
              </a:r>
            </a:p>
          </p:txBody>
        </p:sp>
        <p:sp>
          <p:nvSpPr>
            <p:cNvPr id="26640" name="Text Box 34"/>
            <p:cNvSpPr txBox="1">
              <a:spLocks noChangeArrowheads="1"/>
            </p:cNvSpPr>
            <p:nvPr/>
          </p:nvSpPr>
          <p:spPr bwMode="auto">
            <a:xfrm>
              <a:off x="2731" y="3595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  <p:sp>
          <p:nvSpPr>
            <p:cNvPr id="26641" name="AutoShape 35"/>
            <p:cNvSpPr>
              <a:spLocks noChangeArrowheads="1"/>
            </p:cNvSpPr>
            <p:nvPr/>
          </p:nvSpPr>
          <p:spPr bwMode="auto">
            <a:xfrm>
              <a:off x="3379" y="2976"/>
              <a:ext cx="204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sp>
          <p:nvSpPr>
            <p:cNvPr id="26642" name="AutoShape 36"/>
            <p:cNvSpPr>
              <a:spLocks noChangeArrowheads="1"/>
            </p:cNvSpPr>
            <p:nvPr/>
          </p:nvSpPr>
          <p:spPr bwMode="auto">
            <a:xfrm>
              <a:off x="3379" y="3339"/>
              <a:ext cx="204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 TM=TM+1</a:t>
              </a:r>
            </a:p>
          </p:txBody>
        </p:sp>
        <p:sp>
          <p:nvSpPr>
            <p:cNvPr id="26643" name="AutoShape 37"/>
            <p:cNvSpPr>
              <a:spLocks noChangeArrowheads="1"/>
            </p:cNvSpPr>
            <p:nvPr/>
          </p:nvSpPr>
          <p:spPr bwMode="auto">
            <a:xfrm>
              <a:off x="3379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00.10</a:t>
              </a:r>
            </a:p>
          </p:txBody>
        </p:sp>
        <p:sp>
          <p:nvSpPr>
            <p:cNvPr id="26644" name="AutoShape 38"/>
            <p:cNvSpPr>
              <a:spLocks noChangeArrowheads="1"/>
            </p:cNvSpPr>
            <p:nvPr/>
          </p:nvSpPr>
          <p:spPr bwMode="auto">
            <a:xfrm>
              <a:off x="3878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00.11</a:t>
              </a:r>
            </a:p>
          </p:txBody>
        </p:sp>
        <p:sp>
          <p:nvSpPr>
            <p:cNvPr id="26645" name="AutoShape 39"/>
            <p:cNvSpPr>
              <a:spLocks noChangeArrowheads="1"/>
            </p:cNvSpPr>
            <p:nvPr/>
          </p:nvSpPr>
          <p:spPr bwMode="auto">
            <a:xfrm>
              <a:off x="4377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00.12</a:t>
              </a:r>
            </a:p>
          </p:txBody>
        </p:sp>
        <p:sp>
          <p:nvSpPr>
            <p:cNvPr id="26646" name="AutoShape 40"/>
            <p:cNvSpPr>
              <a:spLocks noChangeArrowheads="1"/>
            </p:cNvSpPr>
            <p:nvPr/>
          </p:nvSpPr>
          <p:spPr bwMode="auto">
            <a:xfrm>
              <a:off x="4876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00.13</a:t>
              </a:r>
            </a:p>
          </p:txBody>
        </p:sp>
      </p:grpSp>
      <p:pic>
        <p:nvPicPr>
          <p:cNvPr id="2154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373688"/>
            <a:ext cx="3995737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6516688" y="5661025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6496050" y="51308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 TM=TM+1</a:t>
            </a:r>
          </a:p>
        </p:txBody>
      </p:sp>
      <p:cxnSp>
        <p:nvCxnSpPr>
          <p:cNvPr id="26636" name="AutoShape 45"/>
          <p:cNvCxnSpPr>
            <a:cxnSpLocks noChangeShapeType="1"/>
            <a:stCxn id="26629" idx="2"/>
            <a:endCxn id="26630" idx="1"/>
          </p:cNvCxnSpPr>
          <p:nvPr/>
        </p:nvCxnSpPr>
        <p:spPr bwMode="auto">
          <a:xfrm rot="16200000" flipV="1">
            <a:off x="2321719" y="3826669"/>
            <a:ext cx="361950" cy="36512"/>
          </a:xfrm>
          <a:prstGeom prst="curvedConnector5">
            <a:avLst>
              <a:gd name="adj1" fmla="val -57894"/>
              <a:gd name="adj2" fmla="val 2999995"/>
              <a:gd name="adj3" fmla="val 14517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 animBg="1"/>
      <p:bldP spid="215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3851275" y="3644900"/>
            <a:ext cx="2881313" cy="1079500"/>
          </a:xfrm>
          <a:prstGeom prst="wedgeRoundRectCallout">
            <a:avLst>
              <a:gd name="adj1" fmla="val -101403"/>
              <a:gd name="adj2" fmla="val -14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until some button pressed</a:t>
            </a:r>
          </a:p>
        </p:txBody>
      </p:sp>
      <p:cxnSp>
        <p:nvCxnSpPr>
          <p:cNvPr id="28680" name="AutoShape 9"/>
          <p:cNvCxnSpPr>
            <a:cxnSpLocks noChangeShapeType="1"/>
            <a:stCxn id="28677" idx="2"/>
            <a:endCxn id="28677" idx="0"/>
          </p:cNvCxnSpPr>
          <p:nvPr/>
        </p:nvCxnSpPr>
        <p:spPr bwMode="auto">
          <a:xfrm rot="5400000" flipH="1" flipV="1">
            <a:off x="2323306" y="4544219"/>
            <a:ext cx="396875" cy="1588"/>
          </a:xfrm>
          <a:prstGeom prst="curvedConnector5">
            <a:avLst>
              <a:gd name="adj1" fmla="val -52801"/>
              <a:gd name="adj2" fmla="val -66300000"/>
              <a:gd name="adj3" fmla="val 15280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Freeform 9"/>
          <p:cNvSpPr>
            <a:spLocks/>
          </p:cNvSpPr>
          <p:nvPr/>
        </p:nvSpPr>
        <p:spPr bwMode="auto">
          <a:xfrm>
            <a:off x="850900" y="2781300"/>
            <a:ext cx="1646238" cy="1584325"/>
          </a:xfrm>
          <a:custGeom>
            <a:avLst/>
            <a:gdLst>
              <a:gd name="T0" fmla="*/ 2147483646 w 1037"/>
              <a:gd name="T1" fmla="*/ 2147483646 h 998"/>
              <a:gd name="T2" fmla="*/ 2134573786 w 1037"/>
              <a:gd name="T3" fmla="*/ 2147483646 h 998"/>
              <a:gd name="T4" fmla="*/ 420867015 w 1037"/>
              <a:gd name="T5" fmla="*/ 2147483646 h 998"/>
              <a:gd name="T6" fmla="*/ 304939793 w 1037"/>
              <a:gd name="T7" fmla="*/ 342741250 h 998"/>
              <a:gd name="T8" fmla="*/ 2147483646 w 1037"/>
              <a:gd name="T9" fmla="*/ 113407825 h 998"/>
              <a:gd name="T10" fmla="*/ 2147483646 w 1037"/>
              <a:gd name="T11" fmla="*/ 226814063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7" h="998">
                <a:moveTo>
                  <a:pt x="983" y="998"/>
                </a:moveTo>
                <a:cubicBezTo>
                  <a:pt x="983" y="941"/>
                  <a:pt x="983" y="885"/>
                  <a:pt x="847" y="862"/>
                </a:cubicBezTo>
                <a:cubicBezTo>
                  <a:pt x="711" y="839"/>
                  <a:pt x="288" y="983"/>
                  <a:pt x="167" y="862"/>
                </a:cubicBezTo>
                <a:cubicBezTo>
                  <a:pt x="46" y="741"/>
                  <a:pt x="0" y="272"/>
                  <a:pt x="121" y="136"/>
                </a:cubicBezTo>
                <a:cubicBezTo>
                  <a:pt x="242" y="0"/>
                  <a:pt x="749" y="53"/>
                  <a:pt x="893" y="45"/>
                </a:cubicBezTo>
                <a:cubicBezTo>
                  <a:pt x="1037" y="37"/>
                  <a:pt x="1010" y="63"/>
                  <a:pt x="983" y="9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4" name="AutoShape 10"/>
          <p:cNvSpPr>
            <a:spLocks noChangeArrowheads="1"/>
          </p:cNvSpPr>
          <p:nvPr/>
        </p:nvSpPr>
        <p:spPr bwMode="auto">
          <a:xfrm>
            <a:off x="3059113" y="2997200"/>
            <a:ext cx="2520950" cy="1368425"/>
          </a:xfrm>
          <a:prstGeom prst="wedgeRoundRectCallout">
            <a:avLst>
              <a:gd name="adj1" fmla="val -125880"/>
              <a:gd name="adj2" fmla="val -138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restart counting if “START” pressed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AutoShape 8"/>
          <p:cNvSpPr>
            <a:spLocks noChangeArrowheads="1"/>
          </p:cNvSpPr>
          <p:nvPr/>
        </p:nvSpPr>
        <p:spPr bwMode="auto">
          <a:xfrm>
            <a:off x="3995738" y="4149725"/>
            <a:ext cx="1439862" cy="574675"/>
          </a:xfrm>
          <a:prstGeom prst="wedgeRoundRectCallout">
            <a:avLst>
              <a:gd name="adj1" fmla="val -141843"/>
              <a:gd name="adj2" fmla="val 6574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compare and store</a:t>
            </a: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2555875" y="46529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>
            <a:off x="2051050" y="4941888"/>
            <a:ext cx="1584325" cy="14398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779838" y="5300663"/>
            <a:ext cx="188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min {TM, SD}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339975" y="50133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1750" name="AutoShape 7"/>
          <p:cNvSpPr>
            <a:spLocks noChangeArrowheads="1"/>
          </p:cNvSpPr>
          <p:nvPr/>
        </p:nvSpPr>
        <p:spPr bwMode="auto">
          <a:xfrm>
            <a:off x="4427538" y="4941888"/>
            <a:ext cx="2305050" cy="574675"/>
          </a:xfrm>
          <a:prstGeom prst="wedgeRoundRectCallout">
            <a:avLst>
              <a:gd name="adj1" fmla="val -109227"/>
              <a:gd name="adj2" fmla="val 6325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if (TM&lt;SD) SD=TM</a:t>
            </a:r>
          </a:p>
        </p:txBody>
      </p:sp>
      <p:sp>
        <p:nvSpPr>
          <p:cNvPr id="31751" name="Freeform 11"/>
          <p:cNvSpPr>
            <a:spLocks/>
          </p:cNvSpPr>
          <p:nvPr/>
        </p:nvSpPr>
        <p:spPr bwMode="auto">
          <a:xfrm>
            <a:off x="2627313" y="5300663"/>
            <a:ext cx="504825" cy="600075"/>
          </a:xfrm>
          <a:custGeom>
            <a:avLst/>
            <a:gdLst>
              <a:gd name="T0" fmla="*/ 0 w 318"/>
              <a:gd name="T1" fmla="*/ 0 h 378"/>
              <a:gd name="T2" fmla="*/ 801409688 w 318"/>
              <a:gd name="T3" fmla="*/ 801409688 h 378"/>
              <a:gd name="T4" fmla="*/ 0 w 318"/>
              <a:gd name="T5" fmla="*/ 914817513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378">
                <a:moveTo>
                  <a:pt x="0" y="0"/>
                </a:moveTo>
                <a:cubicBezTo>
                  <a:pt x="159" y="129"/>
                  <a:pt x="318" y="258"/>
                  <a:pt x="318" y="318"/>
                </a:cubicBezTo>
                <a:cubicBezTo>
                  <a:pt x="318" y="378"/>
                  <a:pt x="159" y="370"/>
                  <a:pt x="0" y="36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3635375" y="5734050"/>
            <a:ext cx="865188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 </a:t>
            </a:r>
            <a:br>
              <a:rPr lang="en-US" altLang="zh-TW" smtClean="0"/>
            </a:br>
            <a:r>
              <a:rPr lang="en-US" altLang="zh-TW" sz="4000" smtClean="0"/>
              <a:t>(What’s the clock for?)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clock signal is fed to all </a:t>
            </a:r>
            <a:r>
              <a:rPr lang="en-US" altLang="zh-TW" sz="1800" smtClean="0">
                <a:solidFill>
                  <a:schemeClr val="hlink"/>
                </a:solidFill>
              </a:rPr>
              <a:t>registers</a:t>
            </a:r>
            <a:r>
              <a:rPr lang="en-US" altLang="zh-TW" sz="1800" smtClean="0"/>
              <a:t> of the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one step: a </a:t>
            </a:r>
            <a:r>
              <a:rPr lang="en-US" altLang="zh-TW" sz="1600" smtClean="0">
                <a:solidFill>
                  <a:schemeClr val="hlink"/>
                </a:solidFill>
              </a:rPr>
              <a:t>micro-operation </a:t>
            </a:r>
            <a:r>
              <a:rPr lang="en-US" altLang="zh-TW" sz="1600" smtClean="0"/>
              <a:t>(Section 7-3)</a:t>
            </a:r>
            <a:endParaRPr lang="en-US" altLang="zh-TW" sz="16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4038600" y="3962400"/>
            <a:ext cx="4664075" cy="2241550"/>
            <a:chOff x="2544" y="2496"/>
            <a:chExt cx="2938" cy="1412"/>
          </a:xfrm>
        </p:grpSpPr>
        <p:grpSp>
          <p:nvGrpSpPr>
            <p:cNvPr id="5139" name="Group 5"/>
            <p:cNvGrpSpPr>
              <a:grpSpLocks/>
            </p:cNvGrpSpPr>
            <p:nvPr/>
          </p:nvGrpSpPr>
          <p:grpSpPr bwMode="auto">
            <a:xfrm>
              <a:off x="3370" y="2880"/>
              <a:ext cx="2112" cy="192"/>
              <a:chOff x="1584" y="2160"/>
              <a:chExt cx="2112" cy="192"/>
            </a:xfrm>
          </p:grpSpPr>
          <p:sp>
            <p:nvSpPr>
              <p:cNvPr id="5164" name="Line 6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165" name="Group 7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518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7" name="Line 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9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6" name="Group 12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518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3" name="Line 1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5" name="Line 1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7" name="Group 17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517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9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1" name="Line 2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8" name="Group 22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517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5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6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7" name="Line 2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9" name="Group 27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517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1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3" name="Line 3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140" name="Text Box 32"/>
            <p:cNvSpPr txBox="1">
              <a:spLocks noChangeArrowheads="1"/>
            </p:cNvSpPr>
            <p:nvPr/>
          </p:nvSpPr>
          <p:spPr bwMode="auto">
            <a:xfrm>
              <a:off x="3226" y="316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141" name="Text Box 33"/>
            <p:cNvSpPr txBox="1">
              <a:spLocks noChangeArrowheads="1"/>
            </p:cNvSpPr>
            <p:nvPr/>
          </p:nvSpPr>
          <p:spPr bwMode="auto">
            <a:xfrm>
              <a:off x="3226" y="340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142" name="Text Box 34"/>
            <p:cNvSpPr txBox="1">
              <a:spLocks noChangeArrowheads="1"/>
            </p:cNvSpPr>
            <p:nvPr/>
          </p:nvSpPr>
          <p:spPr bwMode="auto">
            <a:xfrm>
              <a:off x="3226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5143" name="AutoShape 35"/>
            <p:cNvSpPr>
              <a:spLocks noChangeArrowheads="1"/>
            </p:cNvSpPr>
            <p:nvPr/>
          </p:nvSpPr>
          <p:spPr bwMode="auto">
            <a:xfrm>
              <a:off x="3562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5144" name="AutoShape 36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5145" name="AutoShape 37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46" name="AutoShape 38"/>
            <p:cNvSpPr>
              <a:spLocks noChangeArrowheads="1"/>
            </p:cNvSpPr>
            <p:nvPr/>
          </p:nvSpPr>
          <p:spPr bwMode="auto">
            <a:xfrm>
              <a:off x="3946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5147" name="AutoShape 39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5148" name="AutoShape 40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49" name="AutoShape 41"/>
            <p:cNvSpPr>
              <a:spLocks noChangeArrowheads="1"/>
            </p:cNvSpPr>
            <p:nvPr/>
          </p:nvSpPr>
          <p:spPr bwMode="auto">
            <a:xfrm>
              <a:off x="4330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5150" name="AutoShape 42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  <p:sp>
          <p:nvSpPr>
            <p:cNvPr id="5151" name="AutoShape 43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2" name="AutoShape 44"/>
            <p:cNvSpPr>
              <a:spLocks noChangeArrowheads="1"/>
            </p:cNvSpPr>
            <p:nvPr/>
          </p:nvSpPr>
          <p:spPr bwMode="auto">
            <a:xfrm>
              <a:off x="4714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5153" name="AutoShape 45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5154" name="AutoShape 46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5" name="AutoShape 47"/>
            <p:cNvSpPr>
              <a:spLocks noChangeArrowheads="1"/>
            </p:cNvSpPr>
            <p:nvPr/>
          </p:nvSpPr>
          <p:spPr bwMode="auto">
            <a:xfrm>
              <a:off x="5098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5156" name="AutoShape 48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0011</a:t>
              </a:r>
            </a:p>
          </p:txBody>
        </p:sp>
        <p:sp>
          <p:nvSpPr>
            <p:cNvPr id="5157" name="AutoShape 49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8" name="Line 50"/>
            <p:cNvSpPr>
              <a:spLocks noChangeShapeType="1"/>
            </p:cNvSpPr>
            <p:nvPr/>
          </p:nvSpPr>
          <p:spPr bwMode="auto">
            <a:xfrm>
              <a:off x="4090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9" name="Text Box 51"/>
            <p:cNvSpPr txBox="1">
              <a:spLocks noChangeArrowheads="1"/>
            </p:cNvSpPr>
            <p:nvPr/>
          </p:nvSpPr>
          <p:spPr bwMode="auto">
            <a:xfrm>
              <a:off x="4426" y="249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160" name="Text Box 52"/>
            <p:cNvSpPr txBox="1">
              <a:spLocks noChangeArrowheads="1"/>
            </p:cNvSpPr>
            <p:nvPr/>
          </p:nvSpPr>
          <p:spPr bwMode="auto">
            <a:xfrm>
              <a:off x="2986" y="288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161" name="Text Box 53"/>
            <p:cNvSpPr txBox="1">
              <a:spLocks noChangeArrowheads="1"/>
            </p:cNvSpPr>
            <p:nvPr/>
          </p:nvSpPr>
          <p:spPr bwMode="auto">
            <a:xfrm>
              <a:off x="2544" y="3264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5162" name="AutoShape 54"/>
            <p:cNvSpPr>
              <a:spLocks/>
            </p:cNvSpPr>
            <p:nvPr/>
          </p:nvSpPr>
          <p:spPr bwMode="auto">
            <a:xfrm>
              <a:off x="3082" y="321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63" name="Text Box 55"/>
            <p:cNvSpPr txBox="1">
              <a:spLocks noChangeArrowheads="1"/>
            </p:cNvSpPr>
            <p:nvPr/>
          </p:nvSpPr>
          <p:spPr bwMode="auto">
            <a:xfrm>
              <a:off x="2736" y="369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5125" name="AutoShape 56"/>
          <p:cNvSpPr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23961" name="Group 57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5137" name="AutoShape 58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38" name="AutoShape 59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  <p:grpSp>
        <p:nvGrpSpPr>
          <p:cNvPr id="5127" name="Group 60"/>
          <p:cNvGrpSpPr>
            <a:grpSpLocks/>
          </p:cNvGrpSpPr>
          <p:nvPr/>
        </p:nvGrpSpPr>
        <p:grpSpPr bwMode="auto">
          <a:xfrm>
            <a:off x="304800" y="4800600"/>
            <a:ext cx="3200400" cy="1708150"/>
            <a:chOff x="192" y="3024"/>
            <a:chExt cx="2016" cy="1076"/>
          </a:xfrm>
        </p:grpSpPr>
        <p:pic>
          <p:nvPicPr>
            <p:cNvPr id="5132" name="Picture 6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2016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33" name="Group 62"/>
            <p:cNvGrpSpPr>
              <a:grpSpLocks/>
            </p:cNvGrpSpPr>
            <p:nvPr/>
          </p:nvGrpSpPr>
          <p:grpSpPr bwMode="auto">
            <a:xfrm>
              <a:off x="1392" y="3456"/>
              <a:ext cx="394" cy="404"/>
              <a:chOff x="2544" y="2448"/>
              <a:chExt cx="394" cy="404"/>
            </a:xfrm>
          </p:grpSpPr>
          <p:sp>
            <p:nvSpPr>
              <p:cNvPr id="5135" name="Line 63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Text Box 64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5134" name="Text Box 65"/>
            <p:cNvSpPr txBox="1">
              <a:spLocks noChangeArrowheads="1"/>
            </p:cNvSpPr>
            <p:nvPr/>
          </p:nvSpPr>
          <p:spPr bwMode="auto">
            <a:xfrm>
              <a:off x="624" y="3888"/>
              <a:ext cx="6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Figure 5-1</a:t>
              </a:r>
            </a:p>
          </p:txBody>
        </p:sp>
      </p:grpSp>
      <p:sp>
        <p:nvSpPr>
          <p:cNvPr id="123970" name="AutoShape 66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wedgeRoundRectCallout">
            <a:avLst>
              <a:gd name="adj1" fmla="val -50231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A, B, C, …</a:t>
            </a:r>
          </a:p>
        </p:txBody>
      </p:sp>
      <p:grpSp>
        <p:nvGrpSpPr>
          <p:cNvPr id="123971" name="Group 67"/>
          <p:cNvGrpSpPr>
            <a:grpSpLocks/>
          </p:cNvGrpSpPr>
          <p:nvPr/>
        </p:nvGrpSpPr>
        <p:grpSpPr bwMode="auto">
          <a:xfrm>
            <a:off x="241300" y="5194300"/>
            <a:ext cx="3225800" cy="919163"/>
            <a:chOff x="152" y="3272"/>
            <a:chExt cx="2032" cy="579"/>
          </a:xfrm>
        </p:grpSpPr>
        <p:sp>
          <p:nvSpPr>
            <p:cNvPr id="5130" name="Freeform 68"/>
            <p:cNvSpPr>
              <a:spLocks/>
            </p:cNvSpPr>
            <p:nvPr/>
          </p:nvSpPr>
          <p:spPr bwMode="auto">
            <a:xfrm>
              <a:off x="152" y="3272"/>
              <a:ext cx="2032" cy="320"/>
            </a:xfrm>
            <a:custGeom>
              <a:avLst/>
              <a:gdLst>
                <a:gd name="T0" fmla="*/ 1672 w 2032"/>
                <a:gd name="T1" fmla="*/ 88 h 320"/>
                <a:gd name="T2" fmla="*/ 1816 w 2032"/>
                <a:gd name="T3" fmla="*/ 88 h 320"/>
                <a:gd name="T4" fmla="*/ 1768 w 2032"/>
                <a:gd name="T5" fmla="*/ 280 h 320"/>
                <a:gd name="T6" fmla="*/ 232 w 2032"/>
                <a:gd name="T7" fmla="*/ 280 h 320"/>
                <a:gd name="T8" fmla="*/ 376 w 2032"/>
                <a:gd name="T9" fmla="*/ 40 h 320"/>
                <a:gd name="T10" fmla="*/ 856 w 2032"/>
                <a:gd name="T11" fmla="*/ 40 h 320"/>
                <a:gd name="T12" fmla="*/ 1192 w 2032"/>
                <a:gd name="T13" fmla="*/ 88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2" h="320">
                  <a:moveTo>
                    <a:pt x="1672" y="88"/>
                  </a:moveTo>
                  <a:cubicBezTo>
                    <a:pt x="1736" y="72"/>
                    <a:pt x="1800" y="56"/>
                    <a:pt x="1816" y="88"/>
                  </a:cubicBezTo>
                  <a:cubicBezTo>
                    <a:pt x="1832" y="120"/>
                    <a:pt x="2032" y="248"/>
                    <a:pt x="1768" y="280"/>
                  </a:cubicBezTo>
                  <a:cubicBezTo>
                    <a:pt x="1504" y="312"/>
                    <a:pt x="464" y="320"/>
                    <a:pt x="232" y="280"/>
                  </a:cubicBezTo>
                  <a:cubicBezTo>
                    <a:pt x="0" y="240"/>
                    <a:pt x="272" y="80"/>
                    <a:pt x="376" y="40"/>
                  </a:cubicBezTo>
                  <a:cubicBezTo>
                    <a:pt x="480" y="0"/>
                    <a:pt x="720" y="32"/>
                    <a:pt x="856" y="40"/>
                  </a:cubicBezTo>
                  <a:cubicBezTo>
                    <a:pt x="992" y="48"/>
                    <a:pt x="1092" y="68"/>
                    <a:pt x="1192" y="88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Text Box 69"/>
            <p:cNvSpPr txBox="1">
              <a:spLocks noChangeArrowheads="1"/>
            </p:cNvSpPr>
            <p:nvPr/>
          </p:nvSpPr>
          <p:spPr bwMode="auto">
            <a:xfrm>
              <a:off x="470" y="3639"/>
              <a:ext cx="5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A=B+C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7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339975" y="50133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635375" y="4868863"/>
            <a:ext cx="2520950" cy="1081087"/>
          </a:xfrm>
          <a:prstGeom prst="wedgeRoundRectCallout">
            <a:avLst>
              <a:gd name="adj1" fmla="val -89736"/>
              <a:gd name="adj2" fmla="val 5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 nothing and hold SD if (TM &gt;= SD)</a:t>
            </a:r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2484438" y="53006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/>
            <a:endParaRPr lang="en-US" altLang="zh-TW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339975" y="5661025"/>
            <a:ext cx="360363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851275" y="4724400"/>
            <a:ext cx="2520950" cy="1081088"/>
          </a:xfrm>
          <a:prstGeom prst="wedgeRoundRectCallout">
            <a:avLst>
              <a:gd name="adj1" fmla="val -92005"/>
              <a:gd name="adj2" fmla="val 51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for the next “START”</a:t>
            </a:r>
          </a:p>
        </p:txBody>
      </p:sp>
      <p:cxnSp>
        <p:nvCxnSpPr>
          <p:cNvPr id="33799" name="AutoShape 8"/>
          <p:cNvCxnSpPr>
            <a:cxnSpLocks noChangeShapeType="1"/>
            <a:stCxn id="33797" idx="2"/>
            <a:endCxn id="33797" idx="1"/>
          </p:cNvCxnSpPr>
          <p:nvPr/>
        </p:nvCxnSpPr>
        <p:spPr bwMode="auto">
          <a:xfrm rot="16200000" flipV="1">
            <a:off x="2321719" y="5841206"/>
            <a:ext cx="198438" cy="200025"/>
          </a:xfrm>
          <a:prstGeom prst="curvedConnector4">
            <a:avLst>
              <a:gd name="adj1" fmla="val -104801"/>
              <a:gd name="adj2" fmla="val 20476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/>
            <a:endParaRPr lang="en-US" altLang="zh-TW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2339975" y="5661025"/>
            <a:ext cx="360363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3851275" y="4724400"/>
            <a:ext cx="2520950" cy="1081088"/>
          </a:xfrm>
          <a:prstGeom prst="wedgeRoundRectCallout">
            <a:avLst>
              <a:gd name="adj1" fmla="val -92005"/>
              <a:gd name="adj2" fmla="val 51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for the next “START”</a:t>
            </a:r>
          </a:p>
        </p:txBody>
      </p:sp>
      <p:sp>
        <p:nvSpPr>
          <p:cNvPr id="34823" name="Freeform 8"/>
          <p:cNvSpPr>
            <a:spLocks/>
          </p:cNvSpPr>
          <p:nvPr/>
        </p:nvSpPr>
        <p:spPr bwMode="auto">
          <a:xfrm>
            <a:off x="660400" y="2601913"/>
            <a:ext cx="1824038" cy="3203575"/>
          </a:xfrm>
          <a:custGeom>
            <a:avLst/>
            <a:gdLst>
              <a:gd name="T0" fmla="*/ 2147483646 w 1149"/>
              <a:gd name="T1" fmla="*/ 2147483646 h 2018"/>
              <a:gd name="T2" fmla="*/ 607358616 w 1149"/>
              <a:gd name="T3" fmla="*/ 2147483646 h 2018"/>
              <a:gd name="T4" fmla="*/ 380544492 w 1149"/>
              <a:gd name="T5" fmla="*/ 627519700 h 2018"/>
              <a:gd name="T6" fmla="*/ 2147483646 w 1149"/>
              <a:gd name="T7" fmla="*/ 511592513 h 20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9" h="2018">
                <a:moveTo>
                  <a:pt x="1058" y="2018"/>
                </a:moveTo>
                <a:cubicBezTo>
                  <a:pt x="725" y="2006"/>
                  <a:pt x="392" y="1995"/>
                  <a:pt x="241" y="1700"/>
                </a:cubicBezTo>
                <a:cubicBezTo>
                  <a:pt x="90" y="1405"/>
                  <a:pt x="0" y="498"/>
                  <a:pt x="151" y="249"/>
                </a:cubicBezTo>
                <a:cubicBezTo>
                  <a:pt x="302" y="0"/>
                  <a:pt x="725" y="101"/>
                  <a:pt x="1149" y="20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4" name="AutoShape 9"/>
          <p:cNvSpPr>
            <a:spLocks noChangeArrowheads="1"/>
          </p:cNvSpPr>
          <p:nvPr/>
        </p:nvSpPr>
        <p:spPr bwMode="auto">
          <a:xfrm>
            <a:off x="2124075" y="3429000"/>
            <a:ext cx="2520950" cy="1081088"/>
          </a:xfrm>
          <a:prstGeom prst="wedgeRoundRectCallout">
            <a:avLst>
              <a:gd name="adj1" fmla="val -97671"/>
              <a:gd name="adj2" fmla="val 14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re-start if “START” pressed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convert the “hardware algorithm” to real hardware?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789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micro-operations in data path side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we need registers </a:t>
            </a:r>
            <a:r>
              <a:rPr lang="en-US" altLang="zh-TW" sz="2000" smtClean="0">
                <a:solidFill>
                  <a:schemeClr val="hlink"/>
                </a:solidFill>
              </a:rPr>
              <a:t>TM</a:t>
            </a:r>
            <a:r>
              <a:rPr lang="en-US" altLang="zh-TW" sz="2000" smtClean="0"/>
              <a:t> and </a:t>
            </a:r>
            <a:r>
              <a:rPr lang="en-US" altLang="zh-TW" sz="2000" smtClean="0">
                <a:solidFill>
                  <a:schemeClr val="hlink"/>
                </a:solidFill>
              </a:rPr>
              <a:t>SD </a:t>
            </a:r>
            <a:r>
              <a:rPr lang="en-US" altLang="zh-TW" sz="2000" smtClean="0"/>
              <a:t>(16-bit for 4-digit time value)</a:t>
            </a:r>
            <a:endParaRPr lang="en-US" altLang="zh-TW" sz="2000" smtClean="0">
              <a:solidFill>
                <a:schemeClr val="hlink"/>
              </a:solidFill>
            </a:endParaRP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2411413" y="3068638"/>
            <a:ext cx="10080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2987675" y="54451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2411413" y="2492375"/>
            <a:ext cx="936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348038" y="2636838"/>
            <a:ext cx="3960812" cy="14398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419475" y="3284538"/>
            <a:ext cx="3744913" cy="10080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63938" y="3860800"/>
            <a:ext cx="3600450" cy="5762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3708400" y="4581525"/>
            <a:ext cx="3600450" cy="9794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7903" name="Group 17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37909" name="Rectangle 1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10" name="AutoShape 1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04" name="Text Box 18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37905" name="Group 19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37907" name="Rectangle 20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08" name="AutoShape 21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06" name="Text Box 22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03800" y="1989138"/>
            <a:ext cx="395605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state-diagram realized in the control-unit side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use the standard method in </a:t>
            </a:r>
            <a:r>
              <a:rPr lang="en-US" altLang="zh-TW" sz="2400" smtClean="0">
                <a:solidFill>
                  <a:schemeClr val="hlink"/>
                </a:solidFill>
              </a:rPr>
              <a:t>Chap. 5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1331913" y="2133600"/>
            <a:ext cx="1511300" cy="38163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843213" y="4149725"/>
            <a:ext cx="25923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 to inform which micro-operation to perform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2411413" y="3068638"/>
            <a:ext cx="10080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2987675" y="54451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2411413" y="2492375"/>
            <a:ext cx="936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7" name="Line 14"/>
          <p:cNvSpPr>
            <a:spLocks noChangeShapeType="1"/>
          </p:cNvSpPr>
          <p:nvPr/>
        </p:nvSpPr>
        <p:spPr bwMode="auto">
          <a:xfrm flipV="1">
            <a:off x="6084888" y="4149725"/>
            <a:ext cx="10080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9948" name="Group 15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39954" name="Rectangle 16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5" name="AutoShape 17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9" name="Text Box 18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39950" name="Group 19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39952" name="Rectangle 20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3" name="AutoShape 21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51" name="Text Box 22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status signals to guide the state transition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1331913" y="5084763"/>
            <a:ext cx="6477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2195513" y="50133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H="1" flipV="1">
            <a:off x="6084888" y="4437063"/>
            <a:ext cx="9350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970" name="Group 12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40976" name="Rectangle 13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7" name="AutoShape 14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40972" name="Group 16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40974" name="Rectangle 17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5" name="AutoShape 18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73" name="Text Box 19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/>
            <a:r>
              <a:rPr lang="en-US" altLang="zh-TW" smtClean="0"/>
              <a:t>And, of course, lots of button inputs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1908175" y="3357563"/>
            <a:ext cx="6477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1042988" y="2205038"/>
            <a:ext cx="720725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4716463" y="4437063"/>
            <a:ext cx="3603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2001" name="AutoShape 12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41996" name="Group 14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41998" name="Rectangle 1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999" name="AutoShape 1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1997" name="Text Box 17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6165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10650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6151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6152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58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9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6163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06517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are back to this RTL design flow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the data path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in the datapath side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989138"/>
            <a:ext cx="4819650" cy="172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TM (time value): 16-bit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composed of 4 BCD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00:00 -&gt; 00:01 -&gt;… -&gt;99:99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SD: (stored data) fasted time till 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16-bit register with load enable control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76700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7092950" y="5661025"/>
            <a:ext cx="1404938" cy="336550"/>
            <a:chOff x="4468" y="3368"/>
            <a:chExt cx="885" cy="212"/>
          </a:xfrm>
        </p:grpSpPr>
        <p:grpSp>
          <p:nvGrpSpPr>
            <p:cNvPr id="45071" name="Group 10"/>
            <p:cNvGrpSpPr>
              <a:grpSpLocks/>
            </p:cNvGrpSpPr>
            <p:nvPr/>
          </p:nvGrpSpPr>
          <p:grpSpPr bwMode="auto">
            <a:xfrm>
              <a:off x="4468" y="3385"/>
              <a:ext cx="589" cy="181"/>
              <a:chOff x="4468" y="3385"/>
              <a:chExt cx="589" cy="181"/>
            </a:xfrm>
          </p:grpSpPr>
          <p:sp>
            <p:nvSpPr>
              <p:cNvPr id="45073" name="Rectangle 11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4" name="AutoShape 12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5072" name="Text Box 13"/>
            <p:cNvSpPr txBox="1">
              <a:spLocks noChangeArrowheads="1"/>
            </p:cNvSpPr>
            <p:nvPr/>
          </p:nvSpPr>
          <p:spPr bwMode="auto">
            <a:xfrm>
              <a:off x="5045" y="336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</p:grpSp>
      <p:grpSp>
        <p:nvGrpSpPr>
          <p:cNvPr id="45064" name="Group 18"/>
          <p:cNvGrpSpPr>
            <a:grpSpLocks/>
          </p:cNvGrpSpPr>
          <p:nvPr/>
        </p:nvGrpSpPr>
        <p:grpSpPr bwMode="auto">
          <a:xfrm>
            <a:off x="7092950" y="6237288"/>
            <a:ext cx="1377950" cy="336550"/>
            <a:chOff x="4468" y="3793"/>
            <a:chExt cx="868" cy="212"/>
          </a:xfrm>
        </p:grpSpPr>
        <p:grpSp>
          <p:nvGrpSpPr>
            <p:cNvPr id="45067" name="Group 14"/>
            <p:cNvGrpSpPr>
              <a:grpSpLocks/>
            </p:cNvGrpSpPr>
            <p:nvPr/>
          </p:nvGrpSpPr>
          <p:grpSpPr bwMode="auto">
            <a:xfrm>
              <a:off x="4468" y="3793"/>
              <a:ext cx="589" cy="181"/>
              <a:chOff x="4468" y="3385"/>
              <a:chExt cx="589" cy="181"/>
            </a:xfrm>
          </p:grpSpPr>
          <p:sp>
            <p:nvSpPr>
              <p:cNvPr id="45069" name="Rectangle 15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0" name="AutoShape 16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5068" name="Text Box 17"/>
            <p:cNvSpPr txBox="1">
              <a:spLocks noChangeArrowheads="1"/>
            </p:cNvSpPr>
            <p:nvPr/>
          </p:nvSpPr>
          <p:spPr bwMode="auto">
            <a:xfrm>
              <a:off x="5057" y="37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SD</a:t>
              </a:r>
            </a:p>
          </p:txBody>
        </p:sp>
      </p:grpSp>
      <p:sp>
        <p:nvSpPr>
          <p:cNvPr id="45065" name="AutoShape 20"/>
          <p:cNvSpPr>
            <a:spLocks noChangeArrowheads="1"/>
          </p:cNvSpPr>
          <p:nvPr/>
        </p:nvSpPr>
        <p:spPr bwMode="auto">
          <a:xfrm>
            <a:off x="2339975" y="3068638"/>
            <a:ext cx="10795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6" name="AutoShape 21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in the datapath side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989138"/>
            <a:ext cx="4819650" cy="172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TM (time value): 16-bit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composed of 4 BCD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00:00 -&gt; 00:01 -&gt;… -&gt;99:99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SD: (stored data) fasted time till 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16-bit register with load enable control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76700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7092950" y="5661025"/>
            <a:ext cx="1404938" cy="336550"/>
            <a:chOff x="4468" y="3368"/>
            <a:chExt cx="885" cy="212"/>
          </a:xfrm>
        </p:grpSpPr>
        <p:grpSp>
          <p:nvGrpSpPr>
            <p:cNvPr id="46096" name="Group 8"/>
            <p:cNvGrpSpPr>
              <a:grpSpLocks/>
            </p:cNvGrpSpPr>
            <p:nvPr/>
          </p:nvGrpSpPr>
          <p:grpSpPr bwMode="auto">
            <a:xfrm>
              <a:off x="4468" y="3385"/>
              <a:ext cx="589" cy="181"/>
              <a:chOff x="4468" y="3385"/>
              <a:chExt cx="589" cy="181"/>
            </a:xfrm>
          </p:grpSpPr>
          <p:sp>
            <p:nvSpPr>
              <p:cNvPr id="46098" name="Rectangle 9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9" name="AutoShape 10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5045" y="336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</p:grp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092950" y="6237288"/>
            <a:ext cx="1377950" cy="336550"/>
            <a:chOff x="4468" y="3793"/>
            <a:chExt cx="868" cy="212"/>
          </a:xfrm>
        </p:grpSpPr>
        <p:grpSp>
          <p:nvGrpSpPr>
            <p:cNvPr id="46092" name="Group 13"/>
            <p:cNvGrpSpPr>
              <a:grpSpLocks/>
            </p:cNvGrpSpPr>
            <p:nvPr/>
          </p:nvGrpSpPr>
          <p:grpSpPr bwMode="auto">
            <a:xfrm>
              <a:off x="4468" y="3793"/>
              <a:ext cx="589" cy="181"/>
              <a:chOff x="4468" y="3385"/>
              <a:chExt cx="589" cy="181"/>
            </a:xfrm>
          </p:grpSpPr>
          <p:sp>
            <p:nvSpPr>
              <p:cNvPr id="46094" name="Rectangle 14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093" name="Text Box 16"/>
            <p:cNvSpPr txBox="1">
              <a:spLocks noChangeArrowheads="1"/>
            </p:cNvSpPr>
            <p:nvPr/>
          </p:nvSpPr>
          <p:spPr bwMode="auto">
            <a:xfrm>
              <a:off x="5057" y="37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SD</a:t>
              </a:r>
            </a:p>
          </p:txBody>
        </p:sp>
      </p:grpSp>
      <p:sp>
        <p:nvSpPr>
          <p:cNvPr id="46089" name="AutoShape 18"/>
          <p:cNvSpPr>
            <a:spLocks noChangeArrowheads="1"/>
          </p:cNvSpPr>
          <p:nvPr/>
        </p:nvSpPr>
        <p:spPr bwMode="auto">
          <a:xfrm>
            <a:off x="2916238" y="5445125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0" name="AutoShape 19"/>
          <p:cNvSpPr>
            <a:spLocks noChangeArrowheads="1"/>
          </p:cNvSpPr>
          <p:nvPr/>
        </p:nvSpPr>
        <p:spPr bwMode="auto">
          <a:xfrm>
            <a:off x="1692275" y="4724400"/>
            <a:ext cx="1150938" cy="12969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1619250" y="6092825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(TM&lt;SD)? TM: SD;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56711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6659563" y="4292600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5795963" y="3644900"/>
            <a:ext cx="2786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RSTM, ENTM, UPDATE, LSR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operations on TM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7092950" y="3789363"/>
            <a:ext cx="935038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250825" y="4292600"/>
            <a:ext cx="19446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250825" y="4581525"/>
            <a:ext cx="19446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7092950" y="4292600"/>
            <a:ext cx="93503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  <p:bldP spid="54282" grpId="0" animBg="1"/>
      <p:bldP spid="54283" grpId="0" animBg="1"/>
      <p:bldP spid="5428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operations on register SD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7092950" y="3213100"/>
            <a:ext cx="935038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59" name="AutoShape 10"/>
          <p:cNvSpPr>
            <a:spLocks noChangeArrowheads="1"/>
          </p:cNvSpPr>
          <p:nvPr/>
        </p:nvSpPr>
        <p:spPr bwMode="auto">
          <a:xfrm>
            <a:off x="250825" y="4868863"/>
            <a:ext cx="1944688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0" name="AutoShape 11"/>
          <p:cNvSpPr>
            <a:spLocks noChangeArrowheads="1"/>
          </p:cNvSpPr>
          <p:nvPr/>
        </p:nvSpPr>
        <p:spPr bwMode="auto">
          <a:xfrm>
            <a:off x="7596188" y="5949950"/>
            <a:ext cx="9350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1" name="AutoShape 12"/>
          <p:cNvSpPr>
            <a:spLocks noChangeArrowheads="1"/>
          </p:cNvSpPr>
          <p:nvPr/>
        </p:nvSpPr>
        <p:spPr bwMode="auto">
          <a:xfrm>
            <a:off x="5940425" y="5373688"/>
            <a:ext cx="1655763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signal back to control unit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64163" y="2060575"/>
            <a:ext cx="3590925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ALTB: A LessThan B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56711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Line 5"/>
          <p:cNvSpPr>
            <a:spLocks noChangeShapeType="1"/>
          </p:cNvSpPr>
          <p:nvPr/>
        </p:nvSpPr>
        <p:spPr bwMode="auto">
          <a:xfrm flipH="1" flipV="1">
            <a:off x="6659563" y="4508500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6732588" y="3860800"/>
            <a:ext cx="712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ALTB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580063" y="2997200"/>
          <a:ext cx="28368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方程式" r:id="rId5" imgW="1879600" imgH="203200" progId="Equation.3">
                  <p:embed/>
                </p:oleObj>
              </mc:Choice>
              <mc:Fallback>
                <p:oleObj name="方程式" r:id="rId5" imgW="18796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97200"/>
                        <a:ext cx="283686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179388" y="5084763"/>
            <a:ext cx="2376487" cy="649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signal back to control unit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204" name="Object 8"/>
          <p:cNvGraphicFramePr>
            <a:graphicFrameLocks noChangeAspect="1"/>
          </p:cNvGraphicFramePr>
          <p:nvPr/>
        </p:nvGraphicFramePr>
        <p:xfrm>
          <a:off x="5508625" y="1916113"/>
          <a:ext cx="28368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方程式" r:id="rId4" imgW="1879600" imgH="203200" progId="Equation.3">
                  <p:embed/>
                </p:oleObj>
              </mc:Choice>
              <mc:Fallback>
                <p:oleObj name="方程式" r:id="rId4" imgW="18796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16113"/>
                        <a:ext cx="2836863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9"/>
          <p:cNvSpPr>
            <a:spLocks noChangeArrowheads="1"/>
          </p:cNvSpPr>
          <p:nvPr/>
        </p:nvSpPr>
        <p:spPr bwMode="auto">
          <a:xfrm>
            <a:off x="179388" y="5084763"/>
            <a:ext cx="2376487" cy="649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512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4923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AutoShape 12"/>
          <p:cNvSpPr>
            <a:spLocks noChangeArrowheads="1"/>
          </p:cNvSpPr>
          <p:nvPr/>
        </p:nvSpPr>
        <p:spPr bwMode="auto">
          <a:xfrm>
            <a:off x="6084888" y="4868863"/>
            <a:ext cx="2232025" cy="12969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1208" name="Text Box 13"/>
          <p:cNvSpPr txBox="1">
            <a:spLocks noChangeArrowheads="1"/>
          </p:cNvSpPr>
          <p:nvPr/>
        </p:nvSpPr>
        <p:spPr bwMode="auto">
          <a:xfrm>
            <a:off x="5940425" y="6237288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(TM&lt;SD)? TM: SD;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all operations required by the “hardware algorithm” are defined by the micro-operations </a:t>
            </a:r>
            <a:r>
              <a:rPr lang="en-US" altLang="zh-TW" sz="2800" smtClean="0">
                <a:solidFill>
                  <a:schemeClr val="hlink"/>
                </a:solidFill>
              </a:rPr>
              <a:t>(check by yourself!)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the control unit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2060575"/>
            <a:ext cx="4170362" cy="7207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hardware algorithm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017713"/>
            <a:ext cx="3810000" cy="6905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state diagram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52738"/>
            <a:ext cx="3348038" cy="373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1692275" y="2924175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2987675" y="3933825"/>
            <a:ext cx="2808288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4284663" y="58054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3995738" y="5229225"/>
            <a:ext cx="188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LSR=1, UPDATE=0</a:t>
            </a: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7092950" y="2636838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8" grpId="0" animBg="1"/>
      <p:bldP spid="68619" grpId="0"/>
      <p:bldP spid="686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1692275" y="3789363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2987675" y="3716338"/>
            <a:ext cx="2808288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284663" y="58054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211638" y="5300663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ENTM=1</a:t>
            </a: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7092950" y="3500438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nimBg="1"/>
      <p:bldP spid="69642" grpId="0" animBg="1"/>
      <p:bldP spid="69643" grpId="0"/>
      <p:bldP spid="696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 for remaining matches by yourself!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finish the behavior spec of the dash watch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2484438" y="5084763"/>
            <a:ext cx="1008062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data path: micro-operation to circuit (Sec. 7.3 – 7.6)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33400" y="27432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51" name="AutoShape 7"/>
          <p:cNvSpPr>
            <a:spLocks noChangeArrowheads="1"/>
          </p:cNvSpPr>
          <p:nvPr/>
        </p:nvSpPr>
        <p:spPr bwMode="auto">
          <a:xfrm>
            <a:off x="4343400" y="2667000"/>
            <a:ext cx="1676400" cy="838200"/>
          </a:xfrm>
          <a:prstGeom prst="wedgeRoundRectCallout">
            <a:avLst>
              <a:gd name="adj1" fmla="val 17046"/>
              <a:gd name="adj2" fmla="val 11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Hey you, do A=B+C</a:t>
            </a:r>
          </a:p>
        </p:txBody>
      </p:sp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A=B+C, where A, B, C are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51" grpId="0" animBg="1"/>
      <p:bldP spid="1085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unit design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standard method from Chap. </a:t>
            </a:r>
            <a:r>
              <a:rPr lang="en-US" altLang="zh-TW" dirty="0" smtClean="0"/>
              <a:t>4</a:t>
            </a:r>
            <a:endParaRPr lang="en-US" altLang="zh-TW" dirty="0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4032250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84538"/>
            <a:ext cx="3892550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4500563" y="44370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unit design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792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standard method from Chap. </a:t>
            </a:r>
            <a:r>
              <a:rPr lang="en-US" altLang="zh-TW" sz="2400" dirty="0" smtClean="0"/>
              <a:t>4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hlink"/>
                </a:solidFill>
              </a:rPr>
              <a:t>do it yourself! </a:t>
            </a:r>
            <a:r>
              <a:rPr lang="en-US" altLang="zh-TW" sz="2400" dirty="0" smtClean="0">
                <a:solidFill>
                  <a:schemeClr val="folHlink"/>
                </a:solidFill>
              </a:rPr>
              <a:t>(notice the timing!)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517" name="Group 17"/>
          <p:cNvGrpSpPr>
            <a:grpSpLocks/>
          </p:cNvGrpSpPr>
          <p:nvPr/>
        </p:nvGrpSpPr>
        <p:grpSpPr bwMode="auto">
          <a:xfrm>
            <a:off x="3321050" y="2997200"/>
            <a:ext cx="5822950" cy="2952750"/>
            <a:chOff x="2109" y="1888"/>
            <a:chExt cx="3668" cy="1860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4513" y="2296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flip-flops</a:t>
              </a:r>
            </a:p>
          </p:txBody>
        </p:sp>
        <p:sp>
          <p:nvSpPr>
            <p:cNvPr id="64520" name="AutoShape 6"/>
            <p:cNvSpPr>
              <a:spLocks noChangeArrowheads="1"/>
            </p:cNvSpPr>
            <p:nvPr/>
          </p:nvSpPr>
          <p:spPr bwMode="auto">
            <a:xfrm>
              <a:off x="3379" y="1888"/>
              <a:ext cx="907" cy="18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4521" name="Line 7"/>
            <p:cNvSpPr>
              <a:spLocks noChangeShapeType="1"/>
            </p:cNvSpPr>
            <p:nvPr/>
          </p:nvSpPr>
          <p:spPr bwMode="auto">
            <a:xfrm>
              <a:off x="5284" y="2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2" name="Line 8"/>
            <p:cNvSpPr>
              <a:spLocks noChangeShapeType="1"/>
            </p:cNvSpPr>
            <p:nvPr/>
          </p:nvSpPr>
          <p:spPr bwMode="auto">
            <a:xfrm flipV="1">
              <a:off x="5465" y="21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3" name="Line 9"/>
            <p:cNvSpPr>
              <a:spLocks noChangeShapeType="1"/>
            </p:cNvSpPr>
            <p:nvPr/>
          </p:nvSpPr>
          <p:spPr bwMode="auto">
            <a:xfrm flipH="1">
              <a:off x="4286" y="2115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4" name="Line 10"/>
            <p:cNvSpPr>
              <a:spLocks noChangeShapeType="1"/>
            </p:cNvSpPr>
            <p:nvPr/>
          </p:nvSpPr>
          <p:spPr bwMode="auto">
            <a:xfrm>
              <a:off x="4286" y="256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5" name="Line 11"/>
            <p:cNvSpPr>
              <a:spLocks noChangeShapeType="1"/>
            </p:cNvSpPr>
            <p:nvPr/>
          </p:nvSpPr>
          <p:spPr bwMode="auto">
            <a:xfrm>
              <a:off x="4286" y="315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4572" y="3022"/>
              <a:ext cx="12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LSR, RSTM,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ENTM, UPDATE,…</a:t>
              </a:r>
            </a:p>
          </p:txBody>
        </p:sp>
        <p:sp>
          <p:nvSpPr>
            <p:cNvPr id="64527" name="Line 13"/>
            <p:cNvSpPr>
              <a:spLocks noChangeShapeType="1"/>
            </p:cNvSpPr>
            <p:nvPr/>
          </p:nvSpPr>
          <p:spPr bwMode="auto">
            <a:xfrm flipH="1">
              <a:off x="4286" y="347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8" name="Text Box 14"/>
            <p:cNvSpPr txBox="1">
              <a:spLocks noChangeArrowheads="1"/>
            </p:cNvSpPr>
            <p:nvPr/>
          </p:nvSpPr>
          <p:spPr bwMode="auto">
            <a:xfrm>
              <a:off x="4604" y="3385"/>
              <a:ext cx="4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ALTB</a:t>
              </a:r>
            </a:p>
          </p:txBody>
        </p:sp>
        <p:sp>
          <p:nvSpPr>
            <p:cNvPr id="64529" name="Line 15"/>
            <p:cNvSpPr>
              <a:spLocks noChangeShapeType="1"/>
            </p:cNvSpPr>
            <p:nvPr/>
          </p:nvSpPr>
          <p:spPr bwMode="auto">
            <a:xfrm>
              <a:off x="3061" y="320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>
              <a:off x="2109" y="2976"/>
              <a:ext cx="1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START, STOP, RESET</a:t>
              </a:r>
            </a:p>
          </p:txBody>
        </p:sp>
      </p:grpSp>
      <p:sp>
        <p:nvSpPr>
          <p:cNvPr id="64518" name="AutoShape 18"/>
          <p:cNvSpPr>
            <a:spLocks noChangeArrowheads="1"/>
          </p:cNvSpPr>
          <p:nvPr/>
        </p:nvSpPr>
        <p:spPr bwMode="auto">
          <a:xfrm>
            <a:off x="2771775" y="46529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TM (time value): 4-digit BCD counter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00:00 -&gt; 00:01 -&gt; 00:02 -&gt;…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SD (stored data): 16-bit register with load enable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TM (time value): 4-digit BCD counter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SD (stored data): 16-bit register with load enable</a:t>
            </a: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92600"/>
            <a:ext cx="3833812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AutoShape 49"/>
          <p:cNvSpPr>
            <a:spLocks noChangeArrowheads="1"/>
          </p:cNvSpPr>
          <p:nvPr/>
        </p:nvSpPr>
        <p:spPr bwMode="auto">
          <a:xfrm>
            <a:off x="250825" y="3860800"/>
            <a:ext cx="4249738" cy="16557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7591" name="Line 50"/>
          <p:cNvSpPr>
            <a:spLocks noChangeShapeType="1"/>
          </p:cNvSpPr>
          <p:nvPr/>
        </p:nvSpPr>
        <p:spPr bwMode="auto">
          <a:xfrm flipV="1">
            <a:off x="4500563" y="4076700"/>
            <a:ext cx="1655762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TM (time value): 4-digit BCD counter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SD (stored data): 16-bit register with load enable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AutoShape 6"/>
          <p:cNvSpPr>
            <a:spLocks noChangeArrowheads="1"/>
          </p:cNvSpPr>
          <p:nvPr/>
        </p:nvSpPr>
        <p:spPr bwMode="auto">
          <a:xfrm>
            <a:off x="1042988" y="3644900"/>
            <a:ext cx="3457575" cy="28082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4" name="Line 7"/>
          <p:cNvSpPr>
            <a:spLocks noChangeShapeType="1"/>
          </p:cNvSpPr>
          <p:nvPr/>
        </p:nvSpPr>
        <p:spPr bwMode="auto">
          <a:xfrm>
            <a:off x="4500563" y="4437063"/>
            <a:ext cx="1511300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861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3933825"/>
            <a:ext cx="2014537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1166813" y="5491163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(Figure </a:t>
            </a:r>
            <a:r>
              <a:rPr lang="en-US" altLang="zh-TW" sz="1600" dirty="0" smtClean="0"/>
              <a:t>6-2</a:t>
            </a:r>
            <a:r>
              <a:rPr lang="en-US" altLang="zh-TW" sz="16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323850" y="4365625"/>
            <a:ext cx="1800225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3779838" y="2708275"/>
            <a:ext cx="437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Very similar to your digital clock design!</a:t>
            </a: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6443663" y="3141663"/>
            <a:ext cx="0" cy="7191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71688" name="Object 10"/>
          <p:cNvGraphicFramePr>
            <a:graphicFrameLocks noChangeAspect="1"/>
          </p:cNvGraphicFramePr>
          <p:nvPr/>
        </p:nvGraphicFramePr>
        <p:xfrm>
          <a:off x="2484438" y="2708275"/>
          <a:ext cx="38163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方程式" r:id="rId5" imgW="1790700" imgH="203200" progId="Equation.3">
                  <p:embed/>
                </p:oleObj>
              </mc:Choice>
              <mc:Fallback>
                <p:oleObj name="方程式" r:id="rId5" imgW="17907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8275"/>
                        <a:ext cx="38163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5364163" y="50133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 animBg="1"/>
      <p:bldP spid="8705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2" name="Line 10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>
            <a:off x="5867400" y="5445125"/>
            <a:ext cx="122555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57200" y="32004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H="1">
            <a:off x="5943600" y="43434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 got overflow from A=B+C, sir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57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5364163" y="56610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9101" name="Group 13"/>
          <p:cNvGrpSpPr>
            <a:grpSpLocks/>
          </p:cNvGrpSpPr>
          <p:nvPr/>
        </p:nvGrpSpPr>
        <p:grpSpPr bwMode="auto">
          <a:xfrm>
            <a:off x="6443663" y="5516563"/>
            <a:ext cx="288925" cy="576262"/>
            <a:chOff x="4059" y="3475"/>
            <a:chExt cx="182" cy="363"/>
          </a:xfrm>
        </p:grpSpPr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V="1">
              <a:off x="4241" y="3612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 flipH="1" flipV="1">
              <a:off x="4059" y="3475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250825" y="5157788"/>
            <a:ext cx="1800225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5364163" y="56610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Freeform 15"/>
          <p:cNvSpPr>
            <a:spLocks/>
          </p:cNvSpPr>
          <p:nvPr/>
        </p:nvSpPr>
        <p:spPr bwMode="auto">
          <a:xfrm>
            <a:off x="5543550" y="3910013"/>
            <a:ext cx="900113" cy="2482850"/>
          </a:xfrm>
          <a:custGeom>
            <a:avLst/>
            <a:gdLst>
              <a:gd name="T0" fmla="*/ 1428930181 w 567"/>
              <a:gd name="T1" fmla="*/ 380544388 h 1564"/>
              <a:gd name="T2" fmla="*/ 1202115993 w 567"/>
              <a:gd name="T3" fmla="*/ 493950625 h 1564"/>
              <a:gd name="T4" fmla="*/ 171370720 w 567"/>
              <a:gd name="T5" fmla="*/ 493950625 h 1564"/>
              <a:gd name="T6" fmla="*/ 171370720 w 567"/>
              <a:gd name="T7" fmla="*/ 2147483646 h 1564"/>
              <a:gd name="T8" fmla="*/ 1086188741 w 567"/>
              <a:gd name="T9" fmla="*/ 2147483646 h 1564"/>
              <a:gd name="T10" fmla="*/ 972780853 w 567"/>
              <a:gd name="T11" fmla="*/ 2147483646 h 1564"/>
              <a:gd name="T12" fmla="*/ 1428930181 w 567"/>
              <a:gd name="T13" fmla="*/ 2147483646 h 15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1564">
                <a:moveTo>
                  <a:pt x="567" y="151"/>
                </a:moveTo>
                <a:cubicBezTo>
                  <a:pt x="563" y="170"/>
                  <a:pt x="560" y="189"/>
                  <a:pt x="477" y="196"/>
                </a:cubicBezTo>
                <a:cubicBezTo>
                  <a:pt x="394" y="203"/>
                  <a:pt x="136" y="0"/>
                  <a:pt x="68" y="196"/>
                </a:cubicBezTo>
                <a:cubicBezTo>
                  <a:pt x="0" y="392"/>
                  <a:pt x="8" y="1186"/>
                  <a:pt x="68" y="1375"/>
                </a:cubicBezTo>
                <a:cubicBezTo>
                  <a:pt x="128" y="1564"/>
                  <a:pt x="378" y="1360"/>
                  <a:pt x="431" y="1330"/>
                </a:cubicBezTo>
                <a:cubicBezTo>
                  <a:pt x="484" y="1300"/>
                  <a:pt x="363" y="1239"/>
                  <a:pt x="386" y="1194"/>
                </a:cubicBezTo>
                <a:cubicBezTo>
                  <a:pt x="409" y="1149"/>
                  <a:pt x="488" y="1103"/>
                  <a:pt x="567" y="105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nimBg="1"/>
      <p:bldP spid="9012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realize by a combinational circuit to compare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notice the timing!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179388" y="5876925"/>
            <a:ext cx="180022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435600" y="4149725"/>
            <a:ext cx="1584325" cy="790575"/>
            <a:chOff x="3424" y="2614"/>
            <a:chExt cx="998" cy="498"/>
          </a:xfrm>
        </p:grpSpPr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V="1">
              <a:off x="4059" y="2976"/>
              <a:ext cx="0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6" name="Line 9"/>
            <p:cNvSpPr>
              <a:spLocks noChangeShapeType="1"/>
            </p:cNvSpPr>
            <p:nvPr/>
          </p:nvSpPr>
          <p:spPr bwMode="auto">
            <a:xfrm>
              <a:off x="4059" y="2614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7" name="AutoShape 10"/>
            <p:cNvSpPr>
              <a:spLocks noChangeArrowheads="1"/>
            </p:cNvSpPr>
            <p:nvPr/>
          </p:nvSpPr>
          <p:spPr bwMode="auto">
            <a:xfrm>
              <a:off x="3742" y="2795"/>
              <a:ext cx="680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3424" y="2886"/>
              <a:ext cx="31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And the part to control 7-seg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skipped due to our FPGA board has different configuration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250825" y="5516563"/>
            <a:ext cx="1800225" cy="4333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7235825" y="4365625"/>
            <a:ext cx="1368425" cy="1800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refresh every 0.01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00.00 -&gt; 00.01 -&gt; 00.02 -&gt;…00.99 -&gt; 01.00 -&gt;…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counting and holds current time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time to zero when “reset”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CSS: compare-and-store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store the fastest value in internal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e.g. 10.02 will replace 11.23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7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(Figure 7-23, Section 7-10)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(1) Step-by-step flow-chart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(2) Behavior specification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2484438" y="5084763"/>
            <a:ext cx="1008062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(3) Circuit design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Line 6"/>
          <p:cNvSpPr>
            <a:spLocks noChangeShapeType="1"/>
          </p:cNvSpPr>
          <p:nvPr/>
        </p:nvSpPr>
        <p:spPr bwMode="auto">
          <a:xfrm>
            <a:off x="2484438" y="4868863"/>
            <a:ext cx="10080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25" name="Line 7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19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37814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3385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Hard to imagine this circuit works, right?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484438" y="4868863"/>
            <a:ext cx="10080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37814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3385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81000" y="3733800"/>
            <a:ext cx="3429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these exercises with your midterm project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a “software flow-chart” for the hardware algorithm (as you learned in </a:t>
            </a:r>
            <a:r>
              <a:rPr lang="zh-TW" altLang="en-US" sz="2800" smtClean="0"/>
              <a:t>計概</a:t>
            </a:r>
            <a:r>
              <a:rPr lang="en-US" altLang="zh-TW" sz="280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the timing diagram of your control unit (alone)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the timing diagram of your data path (alone)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Put these two timing diagram together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400" smtClean="0"/>
              <a:t>and back-trace how the “hardware algorithm” works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Put these diagrams into your midterm project report!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533400" y="42672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663</TotalTime>
  <Words>2370</Words>
  <Application>Microsoft Office PowerPoint</Application>
  <PresentationFormat>如螢幕大小 (4:3)</PresentationFormat>
  <Paragraphs>411</Paragraphs>
  <Slides>80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6" baseType="lpstr">
      <vt:lpstr>標楷體</vt:lpstr>
      <vt:lpstr>Arial</vt:lpstr>
      <vt:lpstr>Times New Roman</vt:lpstr>
      <vt:lpstr>Wingdings</vt:lpstr>
      <vt:lpstr>Blends</vt:lpstr>
      <vt:lpstr>方程式</vt:lpstr>
      <vt:lpstr>Dash Watch</vt:lpstr>
      <vt:lpstr>Recall: RTL design method</vt:lpstr>
      <vt:lpstr>What is RTL design  (What’s the clock for?)</vt:lpstr>
      <vt:lpstr>What is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Now let’s talk about the dash watch</vt:lpstr>
      <vt:lpstr>The Spec</vt:lpstr>
      <vt:lpstr>Steps of RTL Design</vt:lpstr>
      <vt:lpstr>Step-by-step flow-chart for the dash watch</vt:lpstr>
      <vt:lpstr>Registers/Counters we have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How to convert the “hardware algorithm” to real hardware?</vt:lpstr>
      <vt:lpstr>Mapping to RTL design framework</vt:lpstr>
      <vt:lpstr>Mapping to RTL design framework</vt:lpstr>
      <vt:lpstr>Mapping to RTL design framework</vt:lpstr>
      <vt:lpstr>Mapping to RTL design framework</vt:lpstr>
      <vt:lpstr>Mapping to RTL design framework</vt:lpstr>
      <vt:lpstr>Mapping to RTL design framework</vt:lpstr>
      <vt:lpstr>Now we are back to this RTL design flow</vt:lpstr>
      <vt:lpstr>Behavior specification of the data path</vt:lpstr>
      <vt:lpstr>Registers in the datapath side</vt:lpstr>
      <vt:lpstr>Registers in the datapath side</vt:lpstr>
      <vt:lpstr>Micro-operations and control signals</vt:lpstr>
      <vt:lpstr>Micro-operations and control signals</vt:lpstr>
      <vt:lpstr>Micro-operations and control signals</vt:lpstr>
      <vt:lpstr>Status signal back to control unit</vt:lpstr>
      <vt:lpstr>Status signal back to control unit</vt:lpstr>
      <vt:lpstr>Micro-operations and control signals</vt:lpstr>
      <vt:lpstr>Behavior specification of the control unit</vt:lpstr>
      <vt:lpstr>Steps of RTL Design</vt:lpstr>
      <vt:lpstr>Behavior spec of the control unit</vt:lpstr>
      <vt:lpstr>Behavior spec of the control unit</vt:lpstr>
      <vt:lpstr>Behavior spec of the control unit</vt:lpstr>
      <vt:lpstr>Behavior spec of the control unit</vt:lpstr>
      <vt:lpstr>Behavior spec of the control unit</vt:lpstr>
      <vt:lpstr>Now we finish the behavior spec of the dash watch</vt:lpstr>
      <vt:lpstr>Circuit design from behavior spec</vt:lpstr>
      <vt:lpstr>Steps of RTL design</vt:lpstr>
      <vt:lpstr>Control unit design</vt:lpstr>
      <vt:lpstr>Control unit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Put it all together</vt:lpstr>
      <vt:lpstr>The Spec</vt:lpstr>
      <vt:lpstr>(1) Step-by-step flow-chart</vt:lpstr>
      <vt:lpstr>(2) Behavior specification</vt:lpstr>
      <vt:lpstr>(3) Circuit design</vt:lpstr>
      <vt:lpstr>Hard to imagine this circuit works, right?</vt:lpstr>
      <vt:lpstr>Do these exercises with your midterm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50</cp:revision>
  <dcterms:created xsi:type="dcterms:W3CDTF">1601-01-01T00:00:00Z</dcterms:created>
  <dcterms:modified xsi:type="dcterms:W3CDTF">2017-11-02T16:00:49Z</dcterms:modified>
</cp:coreProperties>
</file>