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32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3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333" r:id="rId34"/>
    <p:sldId id="288" r:id="rId35"/>
    <p:sldId id="289" r:id="rId36"/>
    <p:sldId id="290" r:id="rId37"/>
    <p:sldId id="291" r:id="rId38"/>
    <p:sldId id="292" r:id="rId39"/>
    <p:sldId id="321" r:id="rId40"/>
    <p:sldId id="322" r:id="rId41"/>
    <p:sldId id="323" r:id="rId42"/>
    <p:sldId id="328" r:id="rId43"/>
    <p:sldId id="325" r:id="rId44"/>
    <p:sldId id="326" r:id="rId45"/>
    <p:sldId id="327" r:id="rId46"/>
    <p:sldId id="293" r:id="rId47"/>
    <p:sldId id="334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35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36" r:id="rId75"/>
    <p:sldId id="337" r:id="rId76"/>
    <p:sldId id="338" r:id="rId77"/>
    <p:sldId id="339" r:id="rId78"/>
    <p:sldId id="319" r:id="rId79"/>
    <p:sldId id="340" r:id="rId80"/>
    <p:sldId id="341" r:id="rId81"/>
    <p:sldId id="342" r:id="rId82"/>
    <p:sldId id="320" r:id="rId83"/>
    <p:sldId id="343" r:id="rId84"/>
    <p:sldId id="344" r:id="rId85"/>
    <p:sldId id="345" r:id="rId86"/>
    <p:sldId id="346" r:id="rId8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7.wmf"/><Relationship Id="rId4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5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56C902-8617-4F6D-BABA-A68C856B4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94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F30D-F6F9-42A7-9DC0-8F45238755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597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4703-CBB5-470A-A274-18B70D3EAE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06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D8E45-8172-4B18-8B84-B1E006350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52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B840D-9B4F-4222-AB84-B9E535A908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88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5A4B8-EF07-4035-8F2B-41F5B492E6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57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F365B-5AFC-47E2-B020-5F03168698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27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A495-14A6-4ACC-A351-860EE3448E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4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19409-6EF0-4C5E-B129-D07FD129A2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7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DF97-13F6-4EEF-8CFB-659E5A06A4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0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C101A-9F79-454D-857B-4BC3887F7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48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A8A09D25-14BF-4348-A50D-A3930137C3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2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47.wmf"/><Relationship Id="rId3" Type="http://schemas.openxmlformats.org/officeDocument/2006/relationships/image" Target="../media/image42.png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7.wmf"/><Relationship Id="rId22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20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2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2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Section </a:t>
            </a:r>
            <a:r>
              <a:rPr lang="en-US" altLang="zh-TW" dirty="0"/>
              <a:t>6</a:t>
            </a:r>
            <a:r>
              <a:rPr lang="en-US" altLang="zh-TW" dirty="0" smtClean="0"/>
              <a:t>-1 </a:t>
            </a:r>
            <a:r>
              <a:rPr lang="en-US" altLang="zh-TW" dirty="0" smtClean="0"/>
              <a:t>&amp; </a:t>
            </a:r>
            <a:r>
              <a:rPr lang="en-US" altLang="zh-TW" dirty="0"/>
              <a:t>6</a:t>
            </a:r>
            <a:r>
              <a:rPr lang="en-US" altLang="zh-TW" dirty="0" smtClean="0"/>
              <a:t>-6</a:t>
            </a:r>
            <a:endParaRPr lang="en-US" altLang="zh-TW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Lecture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behavior of the register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3361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3392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3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94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95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6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7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3398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3362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3385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6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7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8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9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90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3391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3363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3378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9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80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81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2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83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3384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3364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3371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2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3373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3374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5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376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3377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3365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6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7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8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69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70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3316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3318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3321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3329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33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3341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7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8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9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60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2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53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9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0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1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52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3344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3345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6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7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33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3330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333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333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333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333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333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3334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5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6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7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2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3323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4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v0</a:t>
                </a:r>
              </a:p>
            </p:txBody>
          </p:sp>
          <p:sp>
            <p:nvSpPr>
              <p:cNvPr id="13325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6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v1</a:t>
                </a:r>
              </a:p>
            </p:txBody>
          </p:sp>
          <p:sp>
            <p:nvSpPr>
              <p:cNvPr id="13327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  <p:sp>
            <p:nvSpPr>
              <p:cNvPr id="13328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v2</a:t>
                </a:r>
              </a:p>
            </p:txBody>
          </p:sp>
        </p:grpSp>
        <p:sp>
          <p:nvSpPr>
            <p:cNvPr id="13319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20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3317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Timing behavior of the register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395288" y="2060575"/>
            <a:ext cx="3540125" cy="4527550"/>
            <a:chOff x="2736" y="1344"/>
            <a:chExt cx="2230" cy="2852"/>
          </a:xfrm>
        </p:grpSpPr>
        <p:grpSp>
          <p:nvGrpSpPr>
            <p:cNvPr id="14385" name="Group 4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4416" name="Rectangle 5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7" name="Text Box 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8" name="AutoShape 7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9" name="Line 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0" name="Line 9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21" name="Text Box 10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4422" name="Text Box 11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4386" name="Group 12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4409" name="Rectangle 13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0" name="Text Box 14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11" name="AutoShape 15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12" name="Line 16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3" name="Line 17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14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4415" name="Text Box 19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4387" name="Group 20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4402" name="Rectangle 21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3" name="Text Box 22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404" name="AutoShape 23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405" name="Line 24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6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7" name="Text Box 26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4408" name="Text Box 27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4388" name="Group 28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4395" name="Rectangle 29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6" name="Text Box 30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4397" name="AutoShape 31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4398" name="Line 32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399" name="Line 3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400" name="Text Box 34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4401" name="Text Box 35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4389" name="Line 36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0" name="Line 37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1" name="Line 38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2" name="Line 39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3" name="Line 40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94" name="Text Box 41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4340" name="Group 42"/>
          <p:cNvGrpSpPr>
            <a:grpSpLocks/>
          </p:cNvGrpSpPr>
          <p:nvPr/>
        </p:nvGrpSpPr>
        <p:grpSpPr bwMode="auto">
          <a:xfrm>
            <a:off x="4284663" y="3716338"/>
            <a:ext cx="4392612" cy="2089150"/>
            <a:chOff x="2608" y="2341"/>
            <a:chExt cx="2767" cy="1316"/>
          </a:xfrm>
        </p:grpSpPr>
        <p:grpSp>
          <p:nvGrpSpPr>
            <p:cNvPr id="14342" name="Group 43"/>
            <p:cNvGrpSpPr>
              <a:grpSpLocks/>
            </p:cNvGrpSpPr>
            <p:nvPr/>
          </p:nvGrpSpPr>
          <p:grpSpPr bwMode="auto">
            <a:xfrm>
              <a:off x="2608" y="2341"/>
              <a:ext cx="2767" cy="1316"/>
              <a:chOff x="2608" y="2341"/>
              <a:chExt cx="2767" cy="1316"/>
            </a:xfrm>
          </p:grpSpPr>
          <p:grpSp>
            <p:nvGrpSpPr>
              <p:cNvPr id="14345" name="Group 44"/>
              <p:cNvGrpSpPr>
                <a:grpSpLocks/>
              </p:cNvGrpSpPr>
              <p:nvPr/>
            </p:nvGrpSpPr>
            <p:grpSpPr bwMode="auto">
              <a:xfrm>
                <a:off x="2608" y="2341"/>
                <a:ext cx="2766" cy="1316"/>
                <a:chOff x="2608" y="2341"/>
                <a:chExt cx="2766" cy="1316"/>
              </a:xfrm>
            </p:grpSpPr>
            <p:grpSp>
              <p:nvGrpSpPr>
                <p:cNvPr id="14353" name="Group 45"/>
                <p:cNvGrpSpPr>
                  <a:grpSpLocks/>
                </p:cNvGrpSpPr>
                <p:nvPr/>
              </p:nvGrpSpPr>
              <p:grpSpPr bwMode="auto">
                <a:xfrm>
                  <a:off x="3107" y="2659"/>
                  <a:ext cx="2267" cy="227"/>
                  <a:chOff x="2925" y="2659"/>
                  <a:chExt cx="2267" cy="227"/>
                </a:xfrm>
              </p:grpSpPr>
              <p:sp>
                <p:nvSpPr>
                  <p:cNvPr id="1436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25" y="2886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1436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198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81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2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3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6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696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7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8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4195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73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4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5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6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  <p:grpSp>
                <p:nvGrpSpPr>
                  <p:cNvPr id="1436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694" y="2659"/>
                    <a:ext cx="498" cy="227"/>
                    <a:chOff x="3198" y="2659"/>
                    <a:chExt cx="498" cy="227"/>
                  </a:xfrm>
                </p:grpSpPr>
                <p:sp>
                  <p:nvSpPr>
                    <p:cNvPr id="14369" name="Line 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2659"/>
                      <a:ext cx="27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659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1437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70" y="2886"/>
                      <a:ext cx="22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</p:grpSp>
            </p:grpSp>
            <p:grpSp>
              <p:nvGrpSpPr>
                <p:cNvPr id="14354" name="Group 67"/>
                <p:cNvGrpSpPr>
                  <a:grpSpLocks/>
                </p:cNvGrpSpPr>
                <p:nvPr/>
              </p:nvGrpSpPr>
              <p:grpSpPr bwMode="auto">
                <a:xfrm>
                  <a:off x="3969" y="2341"/>
                  <a:ext cx="650" cy="212"/>
                  <a:chOff x="3696" y="2325"/>
                  <a:chExt cx="650" cy="212"/>
                </a:xfrm>
              </p:grpSpPr>
              <p:sp>
                <p:nvSpPr>
                  <p:cNvPr id="1436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32"/>
                    <a:ext cx="27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4363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1" y="2325"/>
                    <a:ext cx="34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新細明體" panose="02020500000000000000" pitchFamily="18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time</a:t>
                    </a:r>
                  </a:p>
                </p:txBody>
              </p:sp>
            </p:grpSp>
            <p:sp>
              <p:nvSpPr>
                <p:cNvPr id="143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686" y="2733"/>
                  <a:ext cx="39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clock</a:t>
                  </a:r>
                </a:p>
              </p:txBody>
            </p:sp>
            <p:sp>
              <p:nvSpPr>
                <p:cNvPr id="143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608" y="3022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Q[3:0]</a:t>
                  </a:r>
                </a:p>
              </p:txBody>
            </p:sp>
            <p:sp>
              <p:nvSpPr>
                <p:cNvPr id="1435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08" y="3339"/>
                  <a:ext cx="45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D[3:0]</a:t>
                  </a:r>
                </a:p>
              </p:txBody>
            </p:sp>
            <p:sp>
              <p:nvSpPr>
                <p:cNvPr id="14358" name="Line 73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59" name="Line 74"/>
                <p:cNvSpPr>
                  <a:spLocks noChangeShapeType="1"/>
                </p:cNvSpPr>
                <p:nvPr/>
              </p:nvSpPr>
              <p:spPr bwMode="auto">
                <a:xfrm>
                  <a:off x="3878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0" name="Line 75"/>
                <p:cNvSpPr>
                  <a:spLocks noChangeShapeType="1"/>
                </p:cNvSpPr>
                <p:nvPr/>
              </p:nvSpPr>
              <p:spPr bwMode="auto">
                <a:xfrm>
                  <a:off x="4377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361" name="Line 76"/>
                <p:cNvSpPr>
                  <a:spLocks noChangeShapeType="1"/>
                </p:cNvSpPr>
                <p:nvPr/>
              </p:nvSpPr>
              <p:spPr bwMode="auto">
                <a:xfrm>
                  <a:off x="4876" y="2886"/>
                  <a:ext cx="0" cy="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4346" name="AutoShape 77"/>
              <p:cNvSpPr>
                <a:spLocks noChangeArrowheads="1"/>
              </p:cNvSpPr>
              <p:nvPr/>
            </p:nvSpPr>
            <p:spPr bwMode="auto">
              <a:xfrm>
                <a:off x="3379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14347" name="AutoShape 78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8" name="AutoShape 79"/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0011</a:t>
                </a:r>
              </a:p>
            </p:txBody>
          </p:sp>
          <p:sp>
            <p:nvSpPr>
              <p:cNvPr id="14349" name="AutoShape 80"/>
              <p:cNvSpPr>
                <a:spLocks noChangeArrowheads="1"/>
              </p:cNvSpPr>
              <p:nvPr/>
            </p:nvSpPr>
            <p:spPr bwMode="auto">
              <a:xfrm>
                <a:off x="3878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0" name="AutoShape 81"/>
              <p:cNvSpPr>
                <a:spLocks noChangeArrowheads="1"/>
              </p:cNvSpPr>
              <p:nvPr/>
            </p:nvSpPr>
            <p:spPr bwMode="auto">
              <a:xfrm>
                <a:off x="4377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1010</a:t>
                </a:r>
              </a:p>
            </p:txBody>
          </p:sp>
          <p:sp>
            <p:nvSpPr>
              <p:cNvPr id="14351" name="AutoShape 82"/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  <p:sp>
            <p:nvSpPr>
              <p:cNvPr id="14352" name="AutoShape 83"/>
              <p:cNvSpPr>
                <a:spLocks noChangeArrowheads="1"/>
              </p:cNvSpPr>
              <p:nvPr/>
            </p:nvSpPr>
            <p:spPr bwMode="auto">
              <a:xfrm>
                <a:off x="4876" y="3067"/>
                <a:ext cx="499" cy="18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1110</a:t>
                </a:r>
              </a:p>
            </p:txBody>
          </p:sp>
        </p:grpSp>
        <p:sp>
          <p:nvSpPr>
            <p:cNvPr id="14343" name="Line 84"/>
            <p:cNvSpPr>
              <a:spLocks noChangeShapeType="1"/>
            </p:cNvSpPr>
            <p:nvPr/>
          </p:nvSpPr>
          <p:spPr bwMode="auto">
            <a:xfrm flipV="1">
              <a:off x="3787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85"/>
            <p:cNvSpPr>
              <a:spLocks noChangeShapeType="1"/>
            </p:cNvSpPr>
            <p:nvPr/>
          </p:nvSpPr>
          <p:spPr bwMode="auto">
            <a:xfrm flipV="1">
              <a:off x="4332" y="3203"/>
              <a:ext cx="182" cy="18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4341" name="Object 86"/>
          <p:cNvGraphicFramePr>
            <a:graphicFrameLocks noChangeAspect="1"/>
          </p:cNvGraphicFramePr>
          <p:nvPr/>
        </p:nvGraphicFramePr>
        <p:xfrm>
          <a:off x="5940425" y="2365375"/>
          <a:ext cx="24463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方程式" r:id="rId3" imgW="926698" imgH="203112" progId="Equation.3">
                  <p:embed/>
                </p:oleObj>
              </mc:Choice>
              <mc:Fallback>
                <p:oleObj name="方程式" r:id="rId3" imgW="926698" imgH="203112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65375"/>
                        <a:ext cx="24463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 </a:t>
            </a:r>
            <a:r>
              <a:rPr lang="en-US" altLang="zh-TW" sz="2800" smtClean="0">
                <a:solidFill>
                  <a:schemeClr val="hlink"/>
                </a:solidFill>
              </a:rPr>
              <a:t>(not mentioned in the textbook)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with load enable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register that only memorize input when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-bit box that only memorizes the input when </a:t>
            </a:r>
            <a:r>
              <a:rPr lang="en-US" altLang="zh-TW" sz="2800" i="1" smtClean="0"/>
              <a:t>Load</a:t>
            </a:r>
            <a:r>
              <a:rPr lang="en-US" altLang="zh-TW" sz="2800" smtClean="0"/>
              <a:t>=1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7413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8476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7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8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79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8480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1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2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8483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8484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8485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6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87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88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8437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8439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0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8441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8449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50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8471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2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3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4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1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70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8452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8465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6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8454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8455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7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8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9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8460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8461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2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3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64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3602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18443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4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8445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46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3607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2" grpId="0" animBg="1"/>
      <p:bldP spid="23607" grpId="0" animBg="1"/>
      <p:bldP spid="236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19499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19500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1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2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3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19504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5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06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19507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19508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9509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0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511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12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19461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19463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4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19465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19473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474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6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7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8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5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19491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2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3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4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476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19489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19477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19478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19479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19480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3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19484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19485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6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7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88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4626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19467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8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9469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70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4631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576263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20691 h 21600"/>
              <a:gd name="T4" fmla="*/ 0 w 21600"/>
              <a:gd name="T5" fmla="*/ 341820190 h 21600"/>
              <a:gd name="T6" fmla="*/ 118176494 w 21600"/>
              <a:gd name="T7" fmla="*/ 410161326 h 21600"/>
              <a:gd name="T8" fmla="*/ 236352988 w 21600"/>
              <a:gd name="T9" fmla="*/ 284834502 h 21600"/>
              <a:gd name="T10" fmla="*/ 275749718 w 21600"/>
              <a:gd name="T11" fmla="*/ 136720691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32" name="AutoShape 56"/>
          <p:cNvSpPr>
            <a:spLocks noChangeArrowheads="1"/>
          </p:cNvSpPr>
          <p:nvPr/>
        </p:nvSpPr>
        <p:spPr bwMode="auto">
          <a:xfrm>
            <a:off x="5219700" y="2636838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nimBg="1"/>
      <p:bldP spid="24631" grpId="0" animBg="1"/>
      <p:bldP spid="246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0523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0524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5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27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0528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9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0531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0532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0533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35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0485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87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v0</a:t>
            </a:r>
          </a:p>
        </p:txBody>
      </p:sp>
      <p:sp>
        <p:nvSpPr>
          <p:cNvPr id="20488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0489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0497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0498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0519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2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9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0515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00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0513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4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0501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0503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0504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5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07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0508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0509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1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5650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</a:t>
            </a:r>
          </a:p>
        </p:txBody>
      </p:sp>
      <p:sp>
        <p:nvSpPr>
          <p:cNvPr id="20491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2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0493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94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5655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56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0" grpId="0" animBg="1"/>
      <p:bldP spid="25655" grpId="0" animBg="1"/>
      <p:bldP spid="256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Spec: register with load enable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961312" cy="83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an n-bit box that only memorizes the input when Load=1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39750" y="3213100"/>
            <a:ext cx="2687638" cy="2954338"/>
            <a:chOff x="340" y="1962"/>
            <a:chExt cx="1693" cy="1861"/>
          </a:xfrm>
        </p:grpSpPr>
        <p:sp>
          <p:nvSpPr>
            <p:cNvPr id="21547" name="Rectangle 5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1548" name="Line 6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49" name="Line 7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0" name="Text Box 8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1" name="Text Box 9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1552" name="Line 10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3" name="Line 11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Text Box 12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1555" name="Text Box 13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1556" name="AutoShape 14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1557" name="Line 15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16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59" name="Line 17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18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1509" name="Object 19"/>
          <p:cNvGraphicFramePr>
            <a:graphicFrameLocks noChangeAspect="1"/>
          </p:cNvGraphicFramePr>
          <p:nvPr/>
        </p:nvGraphicFramePr>
        <p:xfrm>
          <a:off x="3995738" y="2636838"/>
          <a:ext cx="38877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6838"/>
                        <a:ext cx="38877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AutoShape 20"/>
          <p:cNvSpPr>
            <a:spLocks noChangeArrowheads="1"/>
          </p:cNvSpPr>
          <p:nvPr/>
        </p:nvSpPr>
        <p:spPr bwMode="auto">
          <a:xfrm>
            <a:off x="5867400" y="472440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1" name="AutoShape 21"/>
          <p:cNvSpPr>
            <a:spLocks noChangeArrowheads="1"/>
          </p:cNvSpPr>
          <p:nvPr/>
        </p:nvSpPr>
        <p:spPr bwMode="auto">
          <a:xfrm>
            <a:off x="5867400" y="5229225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1512" name="AutoShape 22"/>
          <p:cNvSpPr>
            <a:spLocks noChangeArrowheads="1"/>
          </p:cNvSpPr>
          <p:nvPr/>
        </p:nvSpPr>
        <p:spPr bwMode="auto">
          <a:xfrm>
            <a:off x="58674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1513" name="Group 23"/>
          <p:cNvGrpSpPr>
            <a:grpSpLocks/>
          </p:cNvGrpSpPr>
          <p:nvPr/>
        </p:nvGrpSpPr>
        <p:grpSpPr bwMode="auto">
          <a:xfrm>
            <a:off x="4643438" y="3644900"/>
            <a:ext cx="3598862" cy="2592388"/>
            <a:chOff x="2699" y="2341"/>
            <a:chExt cx="2267" cy="1633"/>
          </a:xfrm>
        </p:grpSpPr>
        <p:sp>
          <p:nvSpPr>
            <p:cNvPr id="21521" name="Line 24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522" name="Group 25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1543" name="Line 2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4" name="Line 2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5" name="Line 2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6" name="Line 2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3" name="Group 30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1539" name="Line 3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0" name="Line 3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1" name="Line 3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2" name="Line 3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4" name="Group 35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1537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8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1525" name="Text Box 38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1526" name="Text Box 39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1527" name="Text Box 40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1528" name="Line 41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29" name="Line 42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0" name="Line 43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1" name="Text Box 44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1532" name="Group 45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1533" name="Line 46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4" name="Line 47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5" name="Line 48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6" name="Line 49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6674" name="AutoShape 50"/>
          <p:cNvSpPr>
            <a:spLocks noChangeArrowheads="1"/>
          </p:cNvSpPr>
          <p:nvPr/>
        </p:nvSpPr>
        <p:spPr bwMode="auto">
          <a:xfrm>
            <a:off x="6659563" y="472440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21515" name="Line 51"/>
          <p:cNvSpPr>
            <a:spLocks noChangeShapeType="1"/>
          </p:cNvSpPr>
          <p:nvPr/>
        </p:nvSpPr>
        <p:spPr bwMode="auto">
          <a:xfrm>
            <a:off x="5867400" y="6308725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6" name="Text Box 52"/>
          <p:cNvSpPr txBox="1">
            <a:spLocks noChangeArrowheads="1"/>
          </p:cNvSpPr>
          <p:nvPr/>
        </p:nvSpPr>
        <p:spPr bwMode="auto">
          <a:xfrm>
            <a:off x="5867400" y="6308725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1517" name="Line 53"/>
          <p:cNvSpPr>
            <a:spLocks noChangeShapeType="1"/>
          </p:cNvSpPr>
          <p:nvPr/>
        </p:nvSpPr>
        <p:spPr bwMode="auto">
          <a:xfrm>
            <a:off x="6732588" y="6308725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8" name="Text Box 54"/>
          <p:cNvSpPr txBox="1">
            <a:spLocks noChangeArrowheads="1"/>
          </p:cNvSpPr>
          <p:nvPr/>
        </p:nvSpPr>
        <p:spPr bwMode="auto">
          <a:xfrm>
            <a:off x="6732588" y="6308725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6679" name="AutoShape 55"/>
          <p:cNvSpPr>
            <a:spLocks noChangeArrowheads="1"/>
          </p:cNvSpPr>
          <p:nvPr/>
        </p:nvSpPr>
        <p:spPr bwMode="auto">
          <a:xfrm>
            <a:off x="6659563" y="5013325"/>
            <a:ext cx="504825" cy="936625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587040429 h 21600"/>
              <a:gd name="T4" fmla="*/ 0 w 21600"/>
              <a:gd name="T5" fmla="*/ 1467683830 h 21600"/>
              <a:gd name="T6" fmla="*/ 118176494 w 21600"/>
              <a:gd name="T7" fmla="*/ 1761123196 h 21600"/>
              <a:gd name="T8" fmla="*/ 236352988 w 21600"/>
              <a:gd name="T9" fmla="*/ 1223002170 h 21600"/>
              <a:gd name="T10" fmla="*/ 275749718 w 21600"/>
              <a:gd name="T11" fmla="*/ 58704042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80" name="AutoShape 56"/>
          <p:cNvSpPr>
            <a:spLocks noChangeArrowheads="1"/>
          </p:cNvSpPr>
          <p:nvPr/>
        </p:nvSpPr>
        <p:spPr bwMode="auto">
          <a:xfrm>
            <a:off x="5219700" y="3141663"/>
            <a:ext cx="2881313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74" grpId="0" animBg="1"/>
      <p:bldP spid="26679" grpId="0" animBg="1"/>
      <p:bldP spid="266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design a register with load enable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Chapter </a:t>
            </a:r>
            <a:r>
              <a:rPr lang="en-US" altLang="zh-TW" dirty="0" smtClean="0"/>
              <a:t>6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title “Registers and Register Transfers”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Goal: </a:t>
            </a:r>
            <a:r>
              <a:rPr lang="en-US" altLang="zh-TW" sz="2800" smtClean="0">
                <a:solidFill>
                  <a:schemeClr val="hlink"/>
                </a:solidFill>
              </a:rPr>
              <a:t>RTL design methodology</a:t>
            </a:r>
          </a:p>
          <a:p>
            <a:pPr lvl="1" eaLnBrk="1" hangingPunct="1"/>
            <a:r>
              <a:rPr lang="en-US" altLang="zh-TW" sz="2400" smtClean="0"/>
              <a:t>a standard method to design any digital IC</a:t>
            </a:r>
          </a:p>
          <a:p>
            <a:pPr lvl="1" eaLnBrk="1" hangingPunct="1"/>
            <a:endParaRPr lang="en-US" altLang="zh-TW" sz="2400" smtClean="0"/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You should be able to design any digital electronics product after finishing this chapter!</a:t>
            </a:r>
          </a:p>
          <a:p>
            <a:pPr lvl="1" eaLnBrk="1" hangingPunct="1"/>
            <a:r>
              <a:rPr lang="en-US" altLang="zh-TW" sz="2400" smtClean="0"/>
              <a:t>alarm, stop watch, CPU,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Always start from this framework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096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498725" y="4156075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/>
              <a:t>Figure 5-1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framework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95288" y="3284538"/>
            <a:ext cx="2687637" cy="2954337"/>
            <a:chOff x="340" y="1962"/>
            <a:chExt cx="1693" cy="1861"/>
          </a:xfrm>
        </p:grpSpPr>
        <p:sp>
          <p:nvSpPr>
            <p:cNvPr id="25675" name="Rectangle 4"/>
            <p:cNvSpPr>
              <a:spLocks noChangeArrowheads="1"/>
            </p:cNvSpPr>
            <p:nvPr/>
          </p:nvSpPr>
          <p:spPr bwMode="auto">
            <a:xfrm>
              <a:off x="930" y="2387"/>
              <a:ext cx="590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  <p:sp>
          <p:nvSpPr>
            <p:cNvPr id="25676" name="Line 5"/>
            <p:cNvSpPr>
              <a:spLocks noChangeShapeType="1"/>
            </p:cNvSpPr>
            <p:nvPr/>
          </p:nvSpPr>
          <p:spPr bwMode="auto">
            <a:xfrm>
              <a:off x="1520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7" name="Line 6"/>
            <p:cNvSpPr>
              <a:spLocks noChangeShapeType="1"/>
            </p:cNvSpPr>
            <p:nvPr/>
          </p:nvSpPr>
          <p:spPr bwMode="auto">
            <a:xfrm>
              <a:off x="1565" y="2886"/>
              <a:ext cx="4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78" name="Text Box 7"/>
            <p:cNvSpPr txBox="1">
              <a:spLocks noChangeArrowheads="1"/>
            </p:cNvSpPr>
            <p:nvPr/>
          </p:nvSpPr>
          <p:spPr bwMode="auto">
            <a:xfrm>
              <a:off x="1507" y="295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79" name="Text Box 8"/>
            <p:cNvSpPr txBox="1">
              <a:spLocks noChangeArrowheads="1"/>
            </p:cNvSpPr>
            <p:nvPr/>
          </p:nvSpPr>
          <p:spPr bwMode="auto">
            <a:xfrm>
              <a:off x="1825" y="282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25680" name="Line 9"/>
            <p:cNvSpPr>
              <a:spLocks noChangeShapeType="1"/>
            </p:cNvSpPr>
            <p:nvPr/>
          </p:nvSpPr>
          <p:spPr bwMode="auto">
            <a:xfrm>
              <a:off x="521" y="297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1" name="Line 10"/>
            <p:cNvSpPr>
              <a:spLocks noChangeShapeType="1"/>
            </p:cNvSpPr>
            <p:nvPr/>
          </p:nvSpPr>
          <p:spPr bwMode="auto">
            <a:xfrm>
              <a:off x="657" y="2931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2" name="Text Box 11"/>
            <p:cNvSpPr txBox="1">
              <a:spLocks noChangeArrowheads="1"/>
            </p:cNvSpPr>
            <p:nvPr/>
          </p:nvSpPr>
          <p:spPr bwMode="auto">
            <a:xfrm>
              <a:off x="599" y="3005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25683" name="Text Box 12"/>
            <p:cNvSpPr txBox="1">
              <a:spLocks noChangeArrowheads="1"/>
            </p:cNvSpPr>
            <p:nvPr/>
          </p:nvSpPr>
          <p:spPr bwMode="auto">
            <a:xfrm>
              <a:off x="340" y="28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25684" name="AutoShape 13"/>
            <p:cNvSpPr>
              <a:spLocks noChangeArrowheads="1"/>
            </p:cNvSpPr>
            <p:nvPr/>
          </p:nvSpPr>
          <p:spPr bwMode="auto">
            <a:xfrm>
              <a:off x="1156" y="33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85" name="Line 14"/>
            <p:cNvSpPr>
              <a:spLocks noChangeShapeType="1"/>
            </p:cNvSpPr>
            <p:nvPr/>
          </p:nvSpPr>
          <p:spPr bwMode="auto">
            <a:xfrm>
              <a:off x="1202" y="347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6" name="Text Box 15"/>
            <p:cNvSpPr txBox="1">
              <a:spLocks noChangeArrowheads="1"/>
            </p:cNvSpPr>
            <p:nvPr/>
          </p:nvSpPr>
          <p:spPr bwMode="auto">
            <a:xfrm>
              <a:off x="1020" y="361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5687" name="Line 16"/>
            <p:cNvSpPr>
              <a:spLocks noChangeShapeType="1"/>
            </p:cNvSpPr>
            <p:nvPr/>
          </p:nvSpPr>
          <p:spPr bwMode="auto">
            <a:xfrm>
              <a:off x="1202" y="220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88" name="Text Box 17"/>
            <p:cNvSpPr txBox="1">
              <a:spLocks noChangeArrowheads="1"/>
            </p:cNvSpPr>
            <p:nvPr/>
          </p:nvSpPr>
          <p:spPr bwMode="auto">
            <a:xfrm>
              <a:off x="1053" y="1962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</p:grpSp>
      <p:graphicFrame>
        <p:nvGraphicFramePr>
          <p:cNvPr id="25604" name="Object 18"/>
          <p:cNvGraphicFramePr>
            <a:graphicFrameLocks noChangeAspect="1"/>
          </p:cNvGraphicFramePr>
          <p:nvPr/>
        </p:nvGraphicFramePr>
        <p:xfrm>
          <a:off x="468313" y="2349500"/>
          <a:ext cx="2735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2735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AutoShape 19"/>
          <p:cNvSpPr>
            <a:spLocks noChangeArrowheads="1"/>
          </p:cNvSpPr>
          <p:nvPr/>
        </p:nvSpPr>
        <p:spPr bwMode="auto">
          <a:xfrm>
            <a:off x="3419475" y="4581525"/>
            <a:ext cx="504825" cy="287338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25606" name="Group 20"/>
          <p:cNvGrpSpPr>
            <a:grpSpLocks/>
          </p:cNvGrpSpPr>
          <p:nvPr/>
        </p:nvGrpSpPr>
        <p:grpSpPr bwMode="auto">
          <a:xfrm>
            <a:off x="4284663" y="692150"/>
            <a:ext cx="4559300" cy="5565775"/>
            <a:chOff x="2608" y="754"/>
            <a:chExt cx="2872" cy="3506"/>
          </a:xfrm>
        </p:grpSpPr>
        <p:grpSp>
          <p:nvGrpSpPr>
            <p:cNvPr id="25607" name="Group 21"/>
            <p:cNvGrpSpPr>
              <a:grpSpLocks/>
            </p:cNvGrpSpPr>
            <p:nvPr/>
          </p:nvGrpSpPr>
          <p:grpSpPr bwMode="auto">
            <a:xfrm>
              <a:off x="4150" y="1117"/>
              <a:ext cx="771" cy="590"/>
              <a:chOff x="3198" y="1298"/>
              <a:chExt cx="771" cy="590"/>
            </a:xfrm>
          </p:grpSpPr>
          <p:sp>
            <p:nvSpPr>
              <p:cNvPr id="25670" name="Rectangle 2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1" name="Text Box 2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72" name="AutoShape 2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73" name="Line 2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74" name="Line 2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8" name="Group 27"/>
            <p:cNvGrpSpPr>
              <a:grpSpLocks/>
            </p:cNvGrpSpPr>
            <p:nvPr/>
          </p:nvGrpSpPr>
          <p:grpSpPr bwMode="auto">
            <a:xfrm>
              <a:off x="4150" y="1888"/>
              <a:ext cx="771" cy="590"/>
              <a:chOff x="3198" y="1298"/>
              <a:chExt cx="771" cy="590"/>
            </a:xfrm>
          </p:grpSpPr>
          <p:sp>
            <p:nvSpPr>
              <p:cNvPr id="25665" name="Rectangle 2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6" name="Text Box 2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7" name="AutoShape 3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8" name="Line 3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9" name="Line 3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09" name="Group 33"/>
            <p:cNvGrpSpPr>
              <a:grpSpLocks/>
            </p:cNvGrpSpPr>
            <p:nvPr/>
          </p:nvGrpSpPr>
          <p:grpSpPr bwMode="auto">
            <a:xfrm>
              <a:off x="4150" y="2659"/>
              <a:ext cx="771" cy="590"/>
              <a:chOff x="3198" y="1298"/>
              <a:chExt cx="771" cy="590"/>
            </a:xfrm>
          </p:grpSpPr>
          <p:sp>
            <p:nvSpPr>
              <p:cNvPr id="25660" name="Rectangle 3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1" name="Text Box 3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62" name="AutoShape 3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63" name="Line 3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64" name="Line 3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0" name="Group 39"/>
            <p:cNvGrpSpPr>
              <a:grpSpLocks/>
            </p:cNvGrpSpPr>
            <p:nvPr/>
          </p:nvGrpSpPr>
          <p:grpSpPr bwMode="auto">
            <a:xfrm>
              <a:off x="4150" y="3430"/>
              <a:ext cx="771" cy="590"/>
              <a:chOff x="3198" y="1298"/>
              <a:chExt cx="771" cy="590"/>
            </a:xfrm>
          </p:grpSpPr>
          <p:sp>
            <p:nvSpPr>
              <p:cNvPr id="25655" name="Rectangle 4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6" name="Text Box 4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25657" name="AutoShape 4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5658" name="Line 4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9" name="Line 4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1" name="AutoShape 45"/>
            <p:cNvSpPr>
              <a:spLocks noChangeArrowheads="1"/>
            </p:cNvSpPr>
            <p:nvPr/>
          </p:nvSpPr>
          <p:spPr bwMode="auto">
            <a:xfrm>
              <a:off x="3288" y="754"/>
              <a:ext cx="862" cy="3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combinational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</a:t>
              </a:r>
            </a:p>
          </p:txBody>
        </p:sp>
        <p:sp>
          <p:nvSpPr>
            <p:cNvPr id="25612" name="Line 46"/>
            <p:cNvSpPr>
              <a:spLocks noChangeShapeType="1"/>
            </p:cNvSpPr>
            <p:nvPr/>
          </p:nvSpPr>
          <p:spPr bwMode="auto">
            <a:xfrm>
              <a:off x="2971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13" name="Object 47"/>
            <p:cNvGraphicFramePr>
              <a:graphicFrameLocks noChangeAspect="1"/>
            </p:cNvGraphicFramePr>
            <p:nvPr/>
          </p:nvGraphicFramePr>
          <p:xfrm>
            <a:off x="2698" y="3118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8" name="方程式" r:id="rId5" imgW="203024" imgH="215713" progId="Equation.3">
                    <p:embed/>
                  </p:oleObj>
                </mc:Choice>
                <mc:Fallback>
                  <p:oleObj name="方程式" r:id="rId5" imgW="203024" imgH="215713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118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48"/>
            <p:cNvGraphicFramePr>
              <a:graphicFrameLocks noChangeAspect="1"/>
            </p:cNvGraphicFramePr>
            <p:nvPr/>
          </p:nvGraphicFramePr>
          <p:xfrm>
            <a:off x="2704" y="334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9" name="方程式" r:id="rId7" imgW="190335" imgH="215713" progId="Equation.3">
                    <p:embed/>
                  </p:oleObj>
                </mc:Choice>
                <mc:Fallback>
                  <p:oleObj name="方程式" r:id="rId7" imgW="190335" imgH="21571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334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9"/>
            <p:cNvGraphicFramePr>
              <a:graphicFrameLocks noChangeAspect="1"/>
            </p:cNvGraphicFramePr>
            <p:nvPr/>
          </p:nvGraphicFramePr>
          <p:xfrm>
            <a:off x="2698" y="361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0" name="方程式" r:id="rId9" imgW="203112" imgH="228501" progId="Equation.3">
                    <p:embed/>
                  </p:oleObj>
                </mc:Choice>
                <mc:Fallback>
                  <p:oleObj name="方程式" r:id="rId9" imgW="203112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61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50"/>
            <p:cNvGraphicFramePr>
              <a:graphicFrameLocks noChangeAspect="1"/>
            </p:cNvGraphicFramePr>
            <p:nvPr/>
          </p:nvGraphicFramePr>
          <p:xfrm>
            <a:off x="2698" y="2886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1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886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51"/>
            <p:cNvSpPr>
              <a:spLocks noChangeShapeType="1"/>
            </p:cNvSpPr>
            <p:nvPr/>
          </p:nvSpPr>
          <p:spPr bwMode="auto">
            <a:xfrm>
              <a:off x="2971" y="297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Line 52"/>
            <p:cNvSpPr>
              <a:spLocks noChangeShapeType="1"/>
            </p:cNvSpPr>
            <p:nvPr/>
          </p:nvSpPr>
          <p:spPr bwMode="auto">
            <a:xfrm>
              <a:off x="2971" y="347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Line 53"/>
            <p:cNvSpPr>
              <a:spLocks noChangeShapeType="1"/>
            </p:cNvSpPr>
            <p:nvPr/>
          </p:nvSpPr>
          <p:spPr bwMode="auto">
            <a:xfrm>
              <a:off x="2971" y="370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54"/>
            <p:cNvSpPr>
              <a:spLocks noChangeShapeType="1"/>
            </p:cNvSpPr>
            <p:nvPr/>
          </p:nvSpPr>
          <p:spPr bwMode="auto">
            <a:xfrm>
              <a:off x="2971" y="270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Text Box 55"/>
            <p:cNvSpPr txBox="1">
              <a:spLocks noChangeArrowheads="1"/>
            </p:cNvSpPr>
            <p:nvPr/>
          </p:nvSpPr>
          <p:spPr bwMode="auto">
            <a:xfrm>
              <a:off x="2608" y="256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25622" name="Oval 56"/>
            <p:cNvSpPr>
              <a:spLocks noChangeArrowheads="1"/>
            </p:cNvSpPr>
            <p:nvPr/>
          </p:nvSpPr>
          <p:spPr bwMode="auto">
            <a:xfrm>
              <a:off x="4848" y="123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3" name="Oval 57"/>
            <p:cNvSpPr>
              <a:spLocks noChangeArrowheads="1"/>
            </p:cNvSpPr>
            <p:nvPr/>
          </p:nvSpPr>
          <p:spPr bwMode="auto">
            <a:xfrm>
              <a:off x="4858" y="199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4" name="Oval 58"/>
            <p:cNvSpPr>
              <a:spLocks noChangeArrowheads="1"/>
            </p:cNvSpPr>
            <p:nvPr/>
          </p:nvSpPr>
          <p:spPr bwMode="auto">
            <a:xfrm>
              <a:off x="4848" y="27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5" name="Oval 59"/>
            <p:cNvSpPr>
              <a:spLocks noChangeArrowheads="1"/>
            </p:cNvSpPr>
            <p:nvPr/>
          </p:nvSpPr>
          <p:spPr bwMode="auto">
            <a:xfrm>
              <a:off x="4838" y="353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26" name="Line 60"/>
            <p:cNvSpPr>
              <a:spLocks noChangeShapeType="1"/>
            </p:cNvSpPr>
            <p:nvPr/>
          </p:nvSpPr>
          <p:spPr bwMode="auto">
            <a:xfrm>
              <a:off x="4921" y="125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25627" name="Object 61"/>
            <p:cNvGraphicFramePr>
              <a:graphicFrameLocks noChangeAspect="1"/>
            </p:cNvGraphicFramePr>
            <p:nvPr/>
          </p:nvGraphicFramePr>
          <p:xfrm>
            <a:off x="5245" y="111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2" name="方程式" r:id="rId13" imgW="190500" imgH="228600" progId="Equation.3">
                    <p:embed/>
                  </p:oleObj>
                </mc:Choice>
                <mc:Fallback>
                  <p:oleObj name="方程式" r:id="rId13" imgW="1905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111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62"/>
            <p:cNvGraphicFramePr>
              <a:graphicFrameLocks noChangeAspect="1"/>
            </p:cNvGraphicFramePr>
            <p:nvPr/>
          </p:nvGraphicFramePr>
          <p:xfrm>
            <a:off x="5278" y="189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3" name="方程式" r:id="rId15" imgW="203024" imgH="215713" progId="Equation.3">
                    <p:embed/>
                  </p:oleObj>
                </mc:Choice>
                <mc:Fallback>
                  <p:oleObj name="方程式" r:id="rId15" imgW="203024" imgH="215713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8" y="189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63"/>
            <p:cNvGraphicFramePr>
              <a:graphicFrameLocks noChangeAspect="1"/>
            </p:cNvGraphicFramePr>
            <p:nvPr/>
          </p:nvGraphicFramePr>
          <p:xfrm>
            <a:off x="5284" y="2659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4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659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64"/>
            <p:cNvGraphicFramePr>
              <a:graphicFrameLocks noChangeAspect="1"/>
            </p:cNvGraphicFramePr>
            <p:nvPr/>
          </p:nvGraphicFramePr>
          <p:xfrm>
            <a:off x="5284" y="3430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5" name="方程式" r:id="rId19" imgW="190500" imgH="228600" progId="Equation.3">
                    <p:embed/>
                  </p:oleObj>
                </mc:Choice>
                <mc:Fallback>
                  <p:oleObj name="方程式" r:id="rId19" imgW="190500" imgH="2286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430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65"/>
            <p:cNvSpPr>
              <a:spLocks noChangeShapeType="1"/>
            </p:cNvSpPr>
            <p:nvPr/>
          </p:nvSpPr>
          <p:spPr bwMode="auto">
            <a:xfrm>
              <a:off x="4921" y="20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2" name="Line 66"/>
            <p:cNvSpPr>
              <a:spLocks noChangeShapeType="1"/>
            </p:cNvSpPr>
            <p:nvPr/>
          </p:nvSpPr>
          <p:spPr bwMode="auto">
            <a:xfrm>
              <a:off x="4921" y="279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Line 67"/>
            <p:cNvSpPr>
              <a:spLocks noChangeShapeType="1"/>
            </p:cNvSpPr>
            <p:nvPr/>
          </p:nvSpPr>
          <p:spPr bwMode="auto">
            <a:xfrm>
              <a:off x="4921" y="356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4" name="Line 68"/>
            <p:cNvSpPr>
              <a:spLocks noChangeShapeType="1"/>
            </p:cNvSpPr>
            <p:nvPr/>
          </p:nvSpPr>
          <p:spPr bwMode="auto">
            <a:xfrm>
              <a:off x="4150" y="93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Line 69"/>
            <p:cNvSpPr>
              <a:spLocks noChangeShapeType="1"/>
            </p:cNvSpPr>
            <p:nvPr/>
          </p:nvSpPr>
          <p:spPr bwMode="auto">
            <a:xfrm>
              <a:off x="4150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Line 70"/>
            <p:cNvSpPr>
              <a:spLocks noChangeShapeType="1"/>
            </p:cNvSpPr>
            <p:nvPr/>
          </p:nvSpPr>
          <p:spPr bwMode="auto">
            <a:xfrm>
              <a:off x="4150" y="256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7" name="Line 71"/>
            <p:cNvSpPr>
              <a:spLocks noChangeShapeType="1"/>
            </p:cNvSpPr>
            <p:nvPr/>
          </p:nvSpPr>
          <p:spPr bwMode="auto">
            <a:xfrm>
              <a:off x="4150" y="333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5638" name="AutoShape 72"/>
            <p:cNvCxnSpPr>
              <a:cxnSpLocks noChangeShapeType="1"/>
              <a:stCxn id="25622" idx="7"/>
              <a:endCxn id="25634" idx="1"/>
            </p:cNvCxnSpPr>
            <p:nvPr/>
          </p:nvCxnSpPr>
          <p:spPr bwMode="auto">
            <a:xfrm rot="5400000" flipH="1">
              <a:off x="4502" y="855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9" name="AutoShape 73"/>
            <p:cNvCxnSpPr>
              <a:cxnSpLocks noChangeShapeType="1"/>
              <a:stCxn id="25623" idx="1"/>
              <a:endCxn id="25635" idx="1"/>
            </p:cNvCxnSpPr>
            <p:nvPr/>
          </p:nvCxnSpPr>
          <p:spPr bwMode="auto">
            <a:xfrm rot="5400000" flipH="1">
              <a:off x="4540" y="1679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0" name="AutoShape 74"/>
            <p:cNvCxnSpPr>
              <a:cxnSpLocks noChangeShapeType="1"/>
              <a:stCxn id="25624" idx="0"/>
              <a:endCxn id="25636" idx="1"/>
            </p:cNvCxnSpPr>
            <p:nvPr/>
          </p:nvCxnSpPr>
          <p:spPr bwMode="auto">
            <a:xfrm rot="5400000" flipH="1">
              <a:off x="4547" y="2443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41" name="AutoShape 75"/>
            <p:cNvCxnSpPr>
              <a:cxnSpLocks noChangeShapeType="1"/>
              <a:stCxn id="25625" idx="0"/>
              <a:endCxn id="25637" idx="1"/>
            </p:cNvCxnSpPr>
            <p:nvPr/>
          </p:nvCxnSpPr>
          <p:spPr bwMode="auto">
            <a:xfrm rot="5400000" flipH="1">
              <a:off x="4546" y="3215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5642" name="Object 76"/>
            <p:cNvGraphicFramePr>
              <a:graphicFrameLocks noChangeAspect="1"/>
            </p:cNvGraphicFramePr>
            <p:nvPr/>
          </p:nvGraphicFramePr>
          <p:xfrm>
            <a:off x="3878" y="116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6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6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77"/>
            <p:cNvGraphicFramePr>
              <a:graphicFrameLocks noChangeAspect="1"/>
            </p:cNvGraphicFramePr>
            <p:nvPr/>
          </p:nvGraphicFramePr>
          <p:xfrm>
            <a:off x="3923" y="188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7" name="方程式" r:id="rId23" imgW="190335" imgH="215713" progId="Equation.3">
                    <p:embed/>
                  </p:oleObj>
                </mc:Choice>
                <mc:Fallback>
                  <p:oleObj name="方程式" r:id="rId23" imgW="190335" imgH="215713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88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4" name="Object 78"/>
            <p:cNvGraphicFramePr>
              <a:graphicFrameLocks noChangeAspect="1"/>
            </p:cNvGraphicFramePr>
            <p:nvPr/>
          </p:nvGraphicFramePr>
          <p:xfrm>
            <a:off x="3923" y="2704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8" name="方程式" r:id="rId25" imgW="177569" imgH="215619" progId="Equation.3">
                    <p:embed/>
                  </p:oleObj>
                </mc:Choice>
                <mc:Fallback>
                  <p:oleObj name="方程式" r:id="rId25" imgW="177569" imgH="215619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704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5" name="Object 79"/>
            <p:cNvGraphicFramePr>
              <a:graphicFrameLocks noChangeAspect="1"/>
            </p:cNvGraphicFramePr>
            <p:nvPr/>
          </p:nvGraphicFramePr>
          <p:xfrm>
            <a:off x="3923" y="347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79" name="方程式" r:id="rId27" imgW="190500" imgH="228600" progId="Equation.3">
                    <p:embed/>
                  </p:oleObj>
                </mc:Choice>
                <mc:Fallback>
                  <p:oleObj name="方程式" r:id="rId27" imgW="1905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7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6" name="Line 80"/>
            <p:cNvSpPr>
              <a:spLocks noChangeShapeType="1"/>
            </p:cNvSpPr>
            <p:nvPr/>
          </p:nvSpPr>
          <p:spPr bwMode="auto">
            <a:xfrm flipH="1">
              <a:off x="4286" y="157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7" name="Line 81"/>
            <p:cNvSpPr>
              <a:spLocks noChangeShapeType="1"/>
            </p:cNvSpPr>
            <p:nvPr/>
          </p:nvSpPr>
          <p:spPr bwMode="auto">
            <a:xfrm flipH="1">
              <a:off x="4286" y="234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8" name="Line 82"/>
            <p:cNvSpPr>
              <a:spLocks noChangeShapeType="1"/>
            </p:cNvSpPr>
            <p:nvPr/>
          </p:nvSpPr>
          <p:spPr bwMode="auto">
            <a:xfrm flipH="1">
              <a:off x="4286" y="31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49" name="Line 83"/>
            <p:cNvSpPr>
              <a:spLocks noChangeShapeType="1"/>
            </p:cNvSpPr>
            <p:nvPr/>
          </p:nvSpPr>
          <p:spPr bwMode="auto">
            <a:xfrm flipH="1">
              <a:off x="4286" y="388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0" name="Oval 84"/>
            <p:cNvSpPr>
              <a:spLocks noChangeArrowheads="1"/>
            </p:cNvSpPr>
            <p:nvPr/>
          </p:nvSpPr>
          <p:spPr bwMode="auto">
            <a:xfrm>
              <a:off x="4241" y="229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1" name="Oval 85"/>
            <p:cNvSpPr>
              <a:spLocks noChangeArrowheads="1"/>
            </p:cNvSpPr>
            <p:nvPr/>
          </p:nvSpPr>
          <p:spPr bwMode="auto">
            <a:xfrm>
              <a:off x="4241" y="306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2" name="Oval 86"/>
            <p:cNvSpPr>
              <a:spLocks noChangeArrowheads="1"/>
            </p:cNvSpPr>
            <p:nvPr/>
          </p:nvSpPr>
          <p:spPr bwMode="auto">
            <a:xfrm>
              <a:off x="4241" y="383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5653" name="Line 87"/>
            <p:cNvSpPr>
              <a:spLocks noChangeShapeType="1"/>
            </p:cNvSpPr>
            <p:nvPr/>
          </p:nvSpPr>
          <p:spPr bwMode="auto">
            <a:xfrm flipV="1">
              <a:off x="4286" y="157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54" name="Text Box 88"/>
            <p:cNvSpPr txBox="1">
              <a:spLocks noChangeArrowheads="1"/>
            </p:cNvSpPr>
            <p:nvPr/>
          </p:nvSpPr>
          <p:spPr bwMode="auto">
            <a:xfrm>
              <a:off x="4137" y="4048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Observation: the transfer function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7655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7665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7666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7687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8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9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90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7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7683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4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5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6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7668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7681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2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7669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7670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7671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7676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7677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8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79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680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7656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27657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7659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7661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7662" name="Object 40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方程式" r:id="rId5" imgW="2387600" imgH="482600" progId="Equation.3">
                  <p:embed/>
                </p:oleObj>
              </mc:Choice>
              <mc:Fallback>
                <p:oleObj name="方程式" r:id="rId5" imgW="2387600" imgH="482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AutoShape 41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7664" name="AutoShape 42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8728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29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8750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1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2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53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0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8746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7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8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9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31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8744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5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32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33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8734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8735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6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7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38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39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8740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1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2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43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8680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8681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2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83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84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8685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686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8701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8702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8724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5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6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7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3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8720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1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2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23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8704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8718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9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8705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8706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7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8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709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8710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8714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5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6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717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8711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5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6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7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28688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8689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39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0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2841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8693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8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5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8696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7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8698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99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2849" name="AutoShape 81"/>
          <p:cNvSpPr>
            <a:spLocks noChangeArrowheads="1"/>
          </p:cNvSpPr>
          <p:nvPr/>
        </p:nvSpPr>
        <p:spPr bwMode="auto">
          <a:xfrm>
            <a:off x="6372225" y="19891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9" grpId="0" animBg="1"/>
      <p:bldP spid="32840" grpId="0" animBg="1"/>
      <p:bldP spid="32841" grpId="0" animBg="1"/>
      <p:bldP spid="328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Transfer function for a bit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68313" y="2205038"/>
          <a:ext cx="33845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方程式" r:id="rId3" imgW="1879600" imgH="457200" progId="Equation.3">
                  <p:embed/>
                </p:oleObj>
              </mc:Choice>
              <mc:Fallback>
                <p:oleObj name="方程式" r:id="rId3" imgW="1879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33845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1619250" y="436403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619250" y="48688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1619250" y="5373688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395288" y="3284538"/>
            <a:ext cx="3598862" cy="2592387"/>
            <a:chOff x="2699" y="2341"/>
            <a:chExt cx="2267" cy="1633"/>
          </a:xfrm>
        </p:grpSpPr>
        <p:sp>
          <p:nvSpPr>
            <p:cNvPr id="29752" name="Line 8"/>
            <p:cNvSpPr>
              <a:spLocks noChangeShapeType="1"/>
            </p:cNvSpPr>
            <p:nvPr/>
          </p:nvSpPr>
          <p:spPr bwMode="auto">
            <a:xfrm>
              <a:off x="3198" y="28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53" name="Group 9"/>
            <p:cNvGrpSpPr>
              <a:grpSpLocks/>
            </p:cNvGrpSpPr>
            <p:nvPr/>
          </p:nvGrpSpPr>
          <p:grpSpPr bwMode="auto">
            <a:xfrm>
              <a:off x="3471" y="2659"/>
              <a:ext cx="498" cy="227"/>
              <a:chOff x="3198" y="2659"/>
              <a:chExt cx="498" cy="227"/>
            </a:xfrm>
          </p:grpSpPr>
          <p:sp>
            <p:nvSpPr>
              <p:cNvPr id="29774" name="Line 1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5" name="Line 1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6" name="Line 1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7" name="Line 1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4" name="Group 14"/>
            <p:cNvGrpSpPr>
              <a:grpSpLocks/>
            </p:cNvGrpSpPr>
            <p:nvPr/>
          </p:nvGrpSpPr>
          <p:grpSpPr bwMode="auto">
            <a:xfrm>
              <a:off x="3969" y="2659"/>
              <a:ext cx="498" cy="227"/>
              <a:chOff x="3198" y="2659"/>
              <a:chExt cx="498" cy="227"/>
            </a:xfrm>
          </p:grpSpPr>
          <p:sp>
            <p:nvSpPr>
              <p:cNvPr id="29770" name="Line 15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1" name="Line 16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2" name="Line 17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73" name="Line 18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55" name="Group 19"/>
            <p:cNvGrpSpPr>
              <a:grpSpLocks/>
            </p:cNvGrpSpPr>
            <p:nvPr/>
          </p:nvGrpSpPr>
          <p:grpSpPr bwMode="auto">
            <a:xfrm>
              <a:off x="3606" y="2341"/>
              <a:ext cx="650" cy="212"/>
              <a:chOff x="3696" y="2325"/>
              <a:chExt cx="650" cy="212"/>
            </a:xfrm>
          </p:grpSpPr>
          <p:sp>
            <p:nvSpPr>
              <p:cNvPr id="29768" name="Line 2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9" name="Text Box 2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56" name="Text Box 22"/>
            <p:cNvSpPr txBox="1">
              <a:spLocks noChangeArrowheads="1"/>
            </p:cNvSpPr>
            <p:nvPr/>
          </p:nvSpPr>
          <p:spPr bwMode="auto">
            <a:xfrm>
              <a:off x="2777" y="273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57" name="Text Box 23"/>
            <p:cNvSpPr txBox="1">
              <a:spLocks noChangeArrowheads="1"/>
            </p:cNvSpPr>
            <p:nvPr/>
          </p:nvSpPr>
          <p:spPr bwMode="auto">
            <a:xfrm>
              <a:off x="2699" y="302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29758" name="Text Box 24"/>
            <p:cNvSpPr txBox="1">
              <a:spLocks noChangeArrowheads="1"/>
            </p:cNvSpPr>
            <p:nvPr/>
          </p:nvSpPr>
          <p:spPr bwMode="auto">
            <a:xfrm>
              <a:off x="2699" y="3339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29759" name="Line 25"/>
            <p:cNvSpPr>
              <a:spLocks noChangeShapeType="1"/>
            </p:cNvSpPr>
            <p:nvPr/>
          </p:nvSpPr>
          <p:spPr bwMode="auto">
            <a:xfrm>
              <a:off x="3470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0" name="Line 26"/>
            <p:cNvSpPr>
              <a:spLocks noChangeShapeType="1"/>
            </p:cNvSpPr>
            <p:nvPr/>
          </p:nvSpPr>
          <p:spPr bwMode="auto">
            <a:xfrm>
              <a:off x="3969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1" name="Line 27"/>
            <p:cNvSpPr>
              <a:spLocks noChangeShapeType="1"/>
            </p:cNvSpPr>
            <p:nvPr/>
          </p:nvSpPr>
          <p:spPr bwMode="auto">
            <a:xfrm>
              <a:off x="4468" y="2886"/>
              <a:ext cx="0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62" name="Text Box 28"/>
            <p:cNvSpPr txBox="1">
              <a:spLocks noChangeArrowheads="1"/>
            </p:cNvSpPr>
            <p:nvPr/>
          </p:nvSpPr>
          <p:spPr bwMode="auto">
            <a:xfrm>
              <a:off x="2744" y="3657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63" name="Group 29"/>
            <p:cNvGrpSpPr>
              <a:grpSpLocks/>
            </p:cNvGrpSpPr>
            <p:nvPr/>
          </p:nvGrpSpPr>
          <p:grpSpPr bwMode="auto">
            <a:xfrm>
              <a:off x="4468" y="2659"/>
              <a:ext cx="498" cy="227"/>
              <a:chOff x="3198" y="2659"/>
              <a:chExt cx="498" cy="227"/>
            </a:xfrm>
          </p:grpSpPr>
          <p:sp>
            <p:nvSpPr>
              <p:cNvPr id="29764" name="Line 30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5" name="Line 31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6" name="Line 32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67" name="Line 33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9704" name="AutoShape 34"/>
          <p:cNvSpPr>
            <a:spLocks noChangeArrowheads="1"/>
          </p:cNvSpPr>
          <p:nvPr/>
        </p:nvSpPr>
        <p:spPr bwMode="auto">
          <a:xfrm>
            <a:off x="2411413" y="4364038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0010</a:t>
            </a:r>
          </a:p>
        </p:txBody>
      </p:sp>
      <p:sp>
        <p:nvSpPr>
          <p:cNvPr id="29705" name="Line 35"/>
          <p:cNvSpPr>
            <a:spLocks noChangeShapeType="1"/>
          </p:cNvSpPr>
          <p:nvPr/>
        </p:nvSpPr>
        <p:spPr bwMode="auto">
          <a:xfrm>
            <a:off x="1619250" y="5948363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6" name="Text Box 36"/>
          <p:cNvSpPr txBox="1">
            <a:spLocks noChangeArrowheads="1"/>
          </p:cNvSpPr>
          <p:nvPr/>
        </p:nvSpPr>
        <p:spPr bwMode="auto">
          <a:xfrm>
            <a:off x="1619250" y="5948363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07" name="Line 37"/>
          <p:cNvSpPr>
            <a:spLocks noChangeShapeType="1"/>
          </p:cNvSpPr>
          <p:nvPr/>
        </p:nvSpPr>
        <p:spPr bwMode="auto">
          <a:xfrm>
            <a:off x="2484438" y="5948363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08" name="Text Box 38"/>
          <p:cNvSpPr txBox="1">
            <a:spLocks noChangeArrowheads="1"/>
          </p:cNvSpPr>
          <p:nvPr/>
        </p:nvSpPr>
        <p:spPr bwMode="auto">
          <a:xfrm>
            <a:off x="2484438" y="5948363"/>
            <a:ext cx="938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29709" name="AutoShape 39"/>
          <p:cNvSpPr>
            <a:spLocks noChangeArrowheads="1"/>
          </p:cNvSpPr>
          <p:nvPr/>
        </p:nvSpPr>
        <p:spPr bwMode="auto">
          <a:xfrm>
            <a:off x="2411413" y="4652963"/>
            <a:ext cx="504825" cy="576262"/>
          </a:xfrm>
          <a:custGeom>
            <a:avLst/>
            <a:gdLst>
              <a:gd name="T0" fmla="*/ 196969393 w 21600"/>
              <a:gd name="T1" fmla="*/ 0 h 21600"/>
              <a:gd name="T2" fmla="*/ 118176494 w 21600"/>
              <a:gd name="T3" fmla="*/ 136719493 h 21600"/>
              <a:gd name="T4" fmla="*/ 0 w 21600"/>
              <a:gd name="T5" fmla="*/ 341818316 h 21600"/>
              <a:gd name="T6" fmla="*/ 118176494 w 21600"/>
              <a:gd name="T7" fmla="*/ 410159201 h 21600"/>
              <a:gd name="T8" fmla="*/ 236352988 w 21600"/>
              <a:gd name="T9" fmla="*/ 284832807 h 21600"/>
              <a:gd name="T10" fmla="*/ 275749718 w 21600"/>
              <a:gd name="T11" fmla="*/ 13671949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9710" name="Group 40"/>
          <p:cNvGrpSpPr>
            <a:grpSpLocks/>
          </p:cNvGrpSpPr>
          <p:nvPr/>
        </p:nvGrpSpPr>
        <p:grpSpPr bwMode="auto">
          <a:xfrm>
            <a:off x="4859338" y="3141663"/>
            <a:ext cx="3527425" cy="3024187"/>
            <a:chOff x="3061" y="1979"/>
            <a:chExt cx="2222" cy="1905"/>
          </a:xfrm>
        </p:grpSpPr>
        <p:sp>
          <p:nvSpPr>
            <p:cNvPr id="29725" name="Line 41"/>
            <p:cNvSpPr>
              <a:spLocks noChangeShapeType="1"/>
            </p:cNvSpPr>
            <p:nvPr/>
          </p:nvSpPr>
          <p:spPr bwMode="auto">
            <a:xfrm>
              <a:off x="3515" y="252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26" name="Group 42"/>
            <p:cNvGrpSpPr>
              <a:grpSpLocks/>
            </p:cNvGrpSpPr>
            <p:nvPr/>
          </p:nvGrpSpPr>
          <p:grpSpPr bwMode="auto">
            <a:xfrm>
              <a:off x="3788" y="2297"/>
              <a:ext cx="498" cy="227"/>
              <a:chOff x="3198" y="2659"/>
              <a:chExt cx="498" cy="227"/>
            </a:xfrm>
          </p:grpSpPr>
          <p:sp>
            <p:nvSpPr>
              <p:cNvPr id="29748" name="Line 43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44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45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46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7" name="Group 47"/>
            <p:cNvGrpSpPr>
              <a:grpSpLocks/>
            </p:cNvGrpSpPr>
            <p:nvPr/>
          </p:nvGrpSpPr>
          <p:grpSpPr bwMode="auto">
            <a:xfrm>
              <a:off x="4286" y="2297"/>
              <a:ext cx="498" cy="227"/>
              <a:chOff x="3198" y="2659"/>
              <a:chExt cx="498" cy="227"/>
            </a:xfrm>
          </p:grpSpPr>
          <p:sp>
            <p:nvSpPr>
              <p:cNvPr id="29744" name="Line 48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49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50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51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28" name="Group 52"/>
            <p:cNvGrpSpPr>
              <a:grpSpLocks/>
            </p:cNvGrpSpPr>
            <p:nvPr/>
          </p:nvGrpSpPr>
          <p:grpSpPr bwMode="auto">
            <a:xfrm>
              <a:off x="3923" y="1979"/>
              <a:ext cx="650" cy="212"/>
              <a:chOff x="3696" y="2325"/>
              <a:chExt cx="650" cy="212"/>
            </a:xfrm>
          </p:grpSpPr>
          <p:sp>
            <p:nvSpPr>
              <p:cNvPr id="29742" name="Line 53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Text Box 54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9729" name="Text Box 55"/>
            <p:cNvSpPr txBox="1">
              <a:spLocks noChangeArrowheads="1"/>
            </p:cNvSpPr>
            <p:nvPr/>
          </p:nvSpPr>
          <p:spPr bwMode="auto">
            <a:xfrm>
              <a:off x="3094" y="237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9730" name="Line 56"/>
            <p:cNvSpPr>
              <a:spLocks noChangeShapeType="1"/>
            </p:cNvSpPr>
            <p:nvPr/>
          </p:nvSpPr>
          <p:spPr bwMode="auto">
            <a:xfrm>
              <a:off x="3787" y="2524"/>
              <a:ext cx="0" cy="1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auto">
            <a:xfrm>
              <a:off x="4286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auto">
            <a:xfrm>
              <a:off x="4785" y="2524"/>
              <a:ext cx="0" cy="1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3" name="Text Box 59"/>
            <p:cNvSpPr txBox="1">
              <a:spLocks noChangeArrowheads="1"/>
            </p:cNvSpPr>
            <p:nvPr/>
          </p:nvSpPr>
          <p:spPr bwMode="auto">
            <a:xfrm>
              <a:off x="3061" y="3295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pSp>
          <p:nvGrpSpPr>
            <p:cNvPr id="29734" name="Group 60"/>
            <p:cNvGrpSpPr>
              <a:grpSpLocks/>
            </p:cNvGrpSpPr>
            <p:nvPr/>
          </p:nvGrpSpPr>
          <p:grpSpPr bwMode="auto">
            <a:xfrm>
              <a:off x="4785" y="2297"/>
              <a:ext cx="498" cy="227"/>
              <a:chOff x="3198" y="2659"/>
              <a:chExt cx="498" cy="227"/>
            </a:xfrm>
          </p:grpSpPr>
          <p:sp>
            <p:nvSpPr>
              <p:cNvPr id="29738" name="Line 61"/>
              <p:cNvSpPr>
                <a:spLocks noChangeShapeType="1"/>
              </p:cNvSpPr>
              <p:nvPr/>
            </p:nvSpPr>
            <p:spPr bwMode="auto">
              <a:xfrm flipV="1">
                <a:off x="3198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62"/>
              <p:cNvSpPr>
                <a:spLocks noChangeShapeType="1"/>
              </p:cNvSpPr>
              <p:nvPr/>
            </p:nvSpPr>
            <p:spPr bwMode="auto">
              <a:xfrm>
                <a:off x="3198" y="265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63"/>
              <p:cNvSpPr>
                <a:spLocks noChangeShapeType="1"/>
              </p:cNvSpPr>
              <p:nvPr/>
            </p:nvSpPr>
            <p:spPr bwMode="auto">
              <a:xfrm>
                <a:off x="3470" y="265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64"/>
              <p:cNvSpPr>
                <a:spLocks noChangeShapeType="1"/>
              </p:cNvSpPr>
              <p:nvPr/>
            </p:nvSpPr>
            <p:spPr bwMode="auto">
              <a:xfrm>
                <a:off x="3470" y="288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aphicFrame>
          <p:nvGraphicFramePr>
            <p:cNvPr id="29735" name="Object 65"/>
            <p:cNvGraphicFramePr>
              <a:graphicFrameLocks noChangeAspect="1"/>
            </p:cNvGraphicFramePr>
            <p:nvPr/>
          </p:nvGraphicFramePr>
          <p:xfrm>
            <a:off x="3198" y="3618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09" name="方程式" r:id="rId5" imgW="190335" imgH="215713" progId="Equation.3">
                    <p:embed/>
                  </p:oleObj>
                </mc:Choice>
                <mc:Fallback>
                  <p:oleObj name="方程式" r:id="rId5" imgW="190335" imgH="215713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618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66"/>
            <p:cNvGraphicFramePr>
              <a:graphicFrameLocks noChangeAspect="1"/>
            </p:cNvGraphicFramePr>
            <p:nvPr/>
          </p:nvGraphicFramePr>
          <p:xfrm>
            <a:off x="3152" y="2704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0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67"/>
            <p:cNvGraphicFramePr>
              <a:graphicFrameLocks noChangeAspect="1"/>
            </p:cNvGraphicFramePr>
            <p:nvPr/>
          </p:nvGraphicFramePr>
          <p:xfrm>
            <a:off x="3152" y="3022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1" name="方程式" r:id="rId9" imgW="203024" imgH="215713" progId="Equation.3">
                    <p:embed/>
                  </p:oleObj>
                </mc:Choice>
                <mc:Fallback>
                  <p:oleObj name="方程式" r:id="rId9" imgW="203024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022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1" name="AutoShape 68"/>
          <p:cNvSpPr>
            <a:spLocks noChangeArrowheads="1"/>
          </p:cNvSpPr>
          <p:nvPr/>
        </p:nvSpPr>
        <p:spPr bwMode="auto">
          <a:xfrm>
            <a:off x="6011863" y="43656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29712" name="AutoShape 69"/>
          <p:cNvSpPr>
            <a:spLocks noChangeArrowheads="1"/>
          </p:cNvSpPr>
          <p:nvPr/>
        </p:nvSpPr>
        <p:spPr bwMode="auto">
          <a:xfrm>
            <a:off x="6011863" y="47974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29713" name="AutoShape 70"/>
          <p:cNvSpPr>
            <a:spLocks noChangeArrowheads="1"/>
          </p:cNvSpPr>
          <p:nvPr/>
        </p:nvSpPr>
        <p:spPr bwMode="auto">
          <a:xfrm>
            <a:off x="6011863" y="5229225"/>
            <a:ext cx="792162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3" name="AutoShape 71"/>
          <p:cNvSpPr>
            <a:spLocks noChangeArrowheads="1"/>
          </p:cNvSpPr>
          <p:nvPr/>
        </p:nvSpPr>
        <p:spPr bwMode="auto">
          <a:xfrm>
            <a:off x="6804025" y="4365625"/>
            <a:ext cx="792163" cy="28733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4" name="AutoShape 72"/>
          <p:cNvSpPr>
            <a:spLocks noChangeArrowheads="1"/>
          </p:cNvSpPr>
          <p:nvPr/>
        </p:nvSpPr>
        <p:spPr bwMode="auto">
          <a:xfrm>
            <a:off x="6011863" y="5734050"/>
            <a:ext cx="792162" cy="287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3865" name="AutoShape 73"/>
          <p:cNvSpPr>
            <a:spLocks noChangeArrowheads="1"/>
          </p:cNvSpPr>
          <p:nvPr/>
        </p:nvSpPr>
        <p:spPr bwMode="auto">
          <a:xfrm>
            <a:off x="6804025" y="4724400"/>
            <a:ext cx="431800" cy="1225550"/>
          </a:xfrm>
          <a:custGeom>
            <a:avLst/>
            <a:gdLst>
              <a:gd name="T0" fmla="*/ 123260588 w 21600"/>
              <a:gd name="T1" fmla="*/ 0 h 21600"/>
              <a:gd name="T2" fmla="*/ 73953087 w 21600"/>
              <a:gd name="T3" fmla="*/ 1315117960 h 21600"/>
              <a:gd name="T4" fmla="*/ 0 w 21600"/>
              <a:gd name="T5" fmla="*/ 2147483646 h 21600"/>
              <a:gd name="T6" fmla="*/ 73953087 w 21600"/>
              <a:gd name="T7" fmla="*/ 2147483646 h 21600"/>
              <a:gd name="T8" fmla="*/ 147906553 w 21600"/>
              <a:gd name="T9" fmla="*/ 2147483646 h 21600"/>
              <a:gd name="T10" fmla="*/ 172560114 w 21600"/>
              <a:gd name="T11" fmla="*/ 131511796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9717" name="Object 74"/>
          <p:cNvGraphicFramePr>
            <a:graphicFrameLocks noChangeAspect="1"/>
          </p:cNvGraphicFramePr>
          <p:nvPr/>
        </p:nvGraphicFramePr>
        <p:xfrm>
          <a:off x="4435475" y="2060575"/>
          <a:ext cx="4298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方程式" r:id="rId11" imgW="2387600" imgH="482600" progId="Equation.3">
                  <p:embed/>
                </p:oleObj>
              </mc:Choice>
              <mc:Fallback>
                <p:oleObj name="方程式" r:id="rId11" imgW="2387600" imgH="4826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060575"/>
                        <a:ext cx="42989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AutoShape 75"/>
          <p:cNvSpPr>
            <a:spLocks noChangeArrowheads="1"/>
          </p:cNvSpPr>
          <p:nvPr/>
        </p:nvSpPr>
        <p:spPr bwMode="auto">
          <a:xfrm>
            <a:off x="4067175" y="2420938"/>
            <a:ext cx="288925" cy="287337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19" name="AutoShape 76"/>
          <p:cNvSpPr>
            <a:spLocks noChangeArrowheads="1"/>
          </p:cNvSpPr>
          <p:nvPr/>
        </p:nvSpPr>
        <p:spPr bwMode="auto">
          <a:xfrm>
            <a:off x="4140200" y="5013325"/>
            <a:ext cx="288925" cy="287338"/>
          </a:xfrm>
          <a:prstGeom prst="rightArrow">
            <a:avLst>
              <a:gd name="adj1" fmla="val 50000"/>
              <a:gd name="adj2" fmla="val 2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9720" name="Line 77"/>
          <p:cNvSpPr>
            <a:spLocks noChangeShapeType="1"/>
          </p:cNvSpPr>
          <p:nvPr/>
        </p:nvSpPr>
        <p:spPr bwMode="auto">
          <a:xfrm>
            <a:off x="6011863" y="6165850"/>
            <a:ext cx="792162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1" name="Text Box 78"/>
          <p:cNvSpPr txBox="1">
            <a:spLocks noChangeArrowheads="1"/>
          </p:cNvSpPr>
          <p:nvPr/>
        </p:nvSpPr>
        <p:spPr bwMode="auto">
          <a:xfrm>
            <a:off x="6011863" y="6165850"/>
            <a:ext cx="7223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29722" name="Line 79"/>
          <p:cNvSpPr>
            <a:spLocks noChangeShapeType="1"/>
          </p:cNvSpPr>
          <p:nvPr/>
        </p:nvSpPr>
        <p:spPr bwMode="auto">
          <a:xfrm>
            <a:off x="6877050" y="6165850"/>
            <a:ext cx="79216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723" name="Text Box 80"/>
          <p:cNvSpPr txBox="1">
            <a:spLocks noChangeArrowheads="1"/>
          </p:cNvSpPr>
          <p:nvPr/>
        </p:nvSpPr>
        <p:spPr bwMode="auto">
          <a:xfrm>
            <a:off x="6804025" y="6165850"/>
            <a:ext cx="938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folHlink"/>
                </a:solidFill>
              </a:rPr>
              <a:t>cycle </a:t>
            </a:r>
            <a:r>
              <a:rPr lang="en-US" altLang="zh-TW" sz="1600" i="1">
                <a:solidFill>
                  <a:schemeClr val="folHlink"/>
                </a:solidFill>
              </a:rPr>
              <a:t>t</a:t>
            </a:r>
            <a:r>
              <a:rPr lang="en-US" altLang="zh-TW" sz="1600">
                <a:solidFill>
                  <a:schemeClr val="folHlink"/>
                </a:solidFill>
              </a:rPr>
              <a:t>+1</a:t>
            </a:r>
          </a:p>
        </p:txBody>
      </p:sp>
      <p:sp>
        <p:nvSpPr>
          <p:cNvPr id="33873" name="AutoShape 81"/>
          <p:cNvSpPr>
            <a:spLocks noChangeArrowheads="1"/>
          </p:cNvSpPr>
          <p:nvPr/>
        </p:nvSpPr>
        <p:spPr bwMode="auto">
          <a:xfrm>
            <a:off x="6372225" y="2420938"/>
            <a:ext cx="2520950" cy="5032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3" grpId="0" animBg="1"/>
      <p:bldP spid="33864" grpId="0" animBg="1"/>
      <p:bldP spid="33865" grpId="0" animBg="1"/>
      <p:bldP spid="338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Re-draw the framework: separate part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detailed circuit for bit </a:t>
            </a:r>
            <a:r>
              <a:rPr lang="en-US" altLang="zh-TW" i="1" smtClean="0"/>
              <a:t>i</a:t>
            </a:r>
            <a:r>
              <a:rPr lang="en-US" altLang="zh-TW" smtClean="0"/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framework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2933700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4932363" y="476250"/>
            <a:ext cx="3840162" cy="5997575"/>
            <a:chOff x="3152" y="164"/>
            <a:chExt cx="2419" cy="3778"/>
          </a:xfrm>
        </p:grpSpPr>
        <p:grpSp>
          <p:nvGrpSpPr>
            <p:cNvPr id="31753" name="Group 5"/>
            <p:cNvGrpSpPr>
              <a:grpSpLocks/>
            </p:cNvGrpSpPr>
            <p:nvPr/>
          </p:nvGrpSpPr>
          <p:grpSpPr bwMode="auto">
            <a:xfrm>
              <a:off x="4241" y="799"/>
              <a:ext cx="771" cy="590"/>
              <a:chOff x="3198" y="1298"/>
              <a:chExt cx="771" cy="590"/>
            </a:xfrm>
          </p:grpSpPr>
          <p:sp>
            <p:nvSpPr>
              <p:cNvPr id="31822" name="Rectangle 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3" name="Text Box 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24" name="AutoShape 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5" name="Line 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6" name="Line 1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4" name="Group 11"/>
            <p:cNvGrpSpPr>
              <a:grpSpLocks/>
            </p:cNvGrpSpPr>
            <p:nvPr/>
          </p:nvGrpSpPr>
          <p:grpSpPr bwMode="auto">
            <a:xfrm>
              <a:off x="4241" y="1570"/>
              <a:ext cx="771" cy="590"/>
              <a:chOff x="3198" y="1298"/>
              <a:chExt cx="771" cy="590"/>
            </a:xfrm>
          </p:grpSpPr>
          <p:sp>
            <p:nvSpPr>
              <p:cNvPr id="31817" name="Rectangle 12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8" name="Text Box 13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9" name="AutoShape 14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20" name="Line 15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21" name="Line 16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5" name="Group 17"/>
            <p:cNvGrpSpPr>
              <a:grpSpLocks/>
            </p:cNvGrpSpPr>
            <p:nvPr/>
          </p:nvGrpSpPr>
          <p:grpSpPr bwMode="auto">
            <a:xfrm>
              <a:off x="4241" y="2341"/>
              <a:ext cx="771" cy="590"/>
              <a:chOff x="3198" y="1298"/>
              <a:chExt cx="771" cy="590"/>
            </a:xfrm>
          </p:grpSpPr>
          <p:sp>
            <p:nvSpPr>
              <p:cNvPr id="31812" name="Rectangle 1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3" name="Text Box 1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14" name="AutoShape 2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5" name="Line 2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6" name="Line 2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756" name="Group 23"/>
            <p:cNvGrpSpPr>
              <a:grpSpLocks/>
            </p:cNvGrpSpPr>
            <p:nvPr/>
          </p:nvGrpSpPr>
          <p:grpSpPr bwMode="auto">
            <a:xfrm>
              <a:off x="4241" y="3112"/>
              <a:ext cx="771" cy="590"/>
              <a:chOff x="3198" y="1298"/>
              <a:chExt cx="771" cy="590"/>
            </a:xfrm>
          </p:grpSpPr>
          <p:sp>
            <p:nvSpPr>
              <p:cNvPr id="31807" name="Rectangle 2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08" name="Text Box 2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31809" name="AutoShape 2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31810" name="Line 2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811" name="Line 2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7" name="Line 29"/>
            <p:cNvSpPr>
              <a:spLocks noChangeShapeType="1"/>
            </p:cNvSpPr>
            <p:nvPr/>
          </p:nvSpPr>
          <p:spPr bwMode="auto">
            <a:xfrm>
              <a:off x="3424" y="152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58" name="Object 30"/>
            <p:cNvGraphicFramePr>
              <a:graphicFrameLocks noChangeAspect="1"/>
            </p:cNvGraphicFramePr>
            <p:nvPr/>
          </p:nvGraphicFramePr>
          <p:xfrm>
            <a:off x="3198" y="1434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5" name="方程式" r:id="rId4" imgW="203024" imgH="215713" progId="Equation.3">
                    <p:embed/>
                  </p:oleObj>
                </mc:Choice>
                <mc:Fallback>
                  <p:oleObj name="方程式" r:id="rId4" imgW="203024" imgH="2157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34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31"/>
            <p:cNvGraphicFramePr>
              <a:graphicFrameLocks noChangeAspect="1"/>
            </p:cNvGraphicFramePr>
            <p:nvPr/>
          </p:nvGraphicFramePr>
          <p:xfrm>
            <a:off x="3198" y="2205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6" name="方程式" r:id="rId6" imgW="190335" imgH="215713" progId="Equation.3">
                    <p:embed/>
                  </p:oleObj>
                </mc:Choice>
                <mc:Fallback>
                  <p:oleObj name="方程式" r:id="rId6" imgW="190335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205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32"/>
            <p:cNvGraphicFramePr>
              <a:graphicFrameLocks noChangeAspect="1"/>
            </p:cNvGraphicFramePr>
            <p:nvPr/>
          </p:nvGraphicFramePr>
          <p:xfrm>
            <a:off x="3198" y="2931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7" name="方程式" r:id="rId8" imgW="203112" imgH="228501" progId="Equation.3">
                    <p:embed/>
                  </p:oleObj>
                </mc:Choice>
                <mc:Fallback>
                  <p:oleObj name="方程式" r:id="rId8" imgW="203112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1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3"/>
            <p:cNvGraphicFramePr>
              <a:graphicFrameLocks noChangeAspect="1"/>
            </p:cNvGraphicFramePr>
            <p:nvPr/>
          </p:nvGraphicFramePr>
          <p:xfrm>
            <a:off x="3152" y="572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8" name="方程式" r:id="rId10" imgW="203112" imgH="228501" progId="Equation.3">
                    <p:embed/>
                  </p:oleObj>
                </mc:Choice>
                <mc:Fallback>
                  <p:oleObj name="方程式" r:id="rId10" imgW="203112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572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34"/>
            <p:cNvSpPr>
              <a:spLocks noChangeShapeType="1"/>
            </p:cNvSpPr>
            <p:nvPr/>
          </p:nvSpPr>
          <p:spPr bwMode="auto">
            <a:xfrm>
              <a:off x="3379" y="709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>
              <a:off x="3424" y="229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3424" y="306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3969" y="34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Text Box 38"/>
            <p:cNvSpPr txBox="1">
              <a:spLocks noChangeArrowheads="1"/>
            </p:cNvSpPr>
            <p:nvPr/>
          </p:nvSpPr>
          <p:spPr bwMode="auto">
            <a:xfrm>
              <a:off x="3787" y="1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1767" name="Oval 39"/>
            <p:cNvSpPr>
              <a:spLocks noChangeArrowheads="1"/>
            </p:cNvSpPr>
            <p:nvPr/>
          </p:nvSpPr>
          <p:spPr bwMode="auto">
            <a:xfrm>
              <a:off x="4939" y="91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8" name="Oval 40"/>
            <p:cNvSpPr>
              <a:spLocks noChangeArrowheads="1"/>
            </p:cNvSpPr>
            <p:nvPr/>
          </p:nvSpPr>
          <p:spPr bwMode="auto">
            <a:xfrm>
              <a:off x="4949" y="167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9" name="Oval 41"/>
            <p:cNvSpPr>
              <a:spLocks noChangeArrowheads="1"/>
            </p:cNvSpPr>
            <p:nvPr/>
          </p:nvSpPr>
          <p:spPr bwMode="auto">
            <a:xfrm>
              <a:off x="4939" y="245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0" name="Oval 42"/>
            <p:cNvSpPr>
              <a:spLocks noChangeArrowheads="1"/>
            </p:cNvSpPr>
            <p:nvPr/>
          </p:nvSpPr>
          <p:spPr bwMode="auto">
            <a:xfrm>
              <a:off x="4929" y="321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71" name="Line 43"/>
            <p:cNvSpPr>
              <a:spLocks noChangeShapeType="1"/>
            </p:cNvSpPr>
            <p:nvPr/>
          </p:nvSpPr>
          <p:spPr bwMode="auto">
            <a:xfrm>
              <a:off x="5012" y="93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1772" name="Object 44"/>
            <p:cNvGraphicFramePr>
              <a:graphicFrameLocks noChangeAspect="1"/>
            </p:cNvGraphicFramePr>
            <p:nvPr/>
          </p:nvGraphicFramePr>
          <p:xfrm>
            <a:off x="5336" y="799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9" name="方程式" r:id="rId12" imgW="190500" imgH="228600" progId="Equation.3">
                    <p:embed/>
                  </p:oleObj>
                </mc:Choice>
                <mc:Fallback>
                  <p:oleObj name="方程式" r:id="rId12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799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45"/>
            <p:cNvGraphicFramePr>
              <a:graphicFrameLocks noChangeAspect="1"/>
            </p:cNvGraphicFramePr>
            <p:nvPr/>
          </p:nvGraphicFramePr>
          <p:xfrm>
            <a:off x="5369" y="157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0" name="方程式" r:id="rId14" imgW="203024" imgH="215713" progId="Equation.3">
                    <p:embed/>
                  </p:oleObj>
                </mc:Choice>
                <mc:Fallback>
                  <p:oleObj name="方程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" y="157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46"/>
            <p:cNvGraphicFramePr>
              <a:graphicFrameLocks noChangeAspect="1"/>
            </p:cNvGraphicFramePr>
            <p:nvPr/>
          </p:nvGraphicFramePr>
          <p:xfrm>
            <a:off x="5375" y="2341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" name="方程式" r:id="rId16" imgW="177569" imgH="215619" progId="Equation.3">
                    <p:embed/>
                  </p:oleObj>
                </mc:Choice>
                <mc:Fallback>
                  <p:oleObj name="方程式" r:id="rId16" imgW="177569" imgH="21561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341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47"/>
            <p:cNvGraphicFramePr>
              <a:graphicFrameLocks noChangeAspect="1"/>
            </p:cNvGraphicFramePr>
            <p:nvPr/>
          </p:nvGraphicFramePr>
          <p:xfrm>
            <a:off x="5375" y="311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" name="方程式" r:id="rId18" imgW="190500" imgH="228600" progId="Equation.3">
                    <p:embed/>
                  </p:oleObj>
                </mc:Choice>
                <mc:Fallback>
                  <p:oleObj name="方程式" r:id="rId18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311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Line 48"/>
            <p:cNvSpPr>
              <a:spLocks noChangeShapeType="1"/>
            </p:cNvSpPr>
            <p:nvPr/>
          </p:nvSpPr>
          <p:spPr bwMode="auto">
            <a:xfrm>
              <a:off x="5012" y="1706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7" name="Line 49"/>
            <p:cNvSpPr>
              <a:spLocks noChangeShapeType="1"/>
            </p:cNvSpPr>
            <p:nvPr/>
          </p:nvSpPr>
          <p:spPr bwMode="auto">
            <a:xfrm>
              <a:off x="5012" y="24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8" name="Line 50"/>
            <p:cNvSpPr>
              <a:spLocks noChangeShapeType="1"/>
            </p:cNvSpPr>
            <p:nvPr/>
          </p:nvSpPr>
          <p:spPr bwMode="auto">
            <a:xfrm>
              <a:off x="5012" y="324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9" name="Line 51"/>
            <p:cNvSpPr>
              <a:spLocks noChangeShapeType="1"/>
            </p:cNvSpPr>
            <p:nvPr/>
          </p:nvSpPr>
          <p:spPr bwMode="auto">
            <a:xfrm>
              <a:off x="4241" y="61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0" name="Line 52"/>
            <p:cNvSpPr>
              <a:spLocks noChangeShapeType="1"/>
            </p:cNvSpPr>
            <p:nvPr/>
          </p:nvSpPr>
          <p:spPr bwMode="auto">
            <a:xfrm>
              <a:off x="4241" y="147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Line 53"/>
            <p:cNvSpPr>
              <a:spLocks noChangeShapeType="1"/>
            </p:cNvSpPr>
            <p:nvPr/>
          </p:nvSpPr>
          <p:spPr bwMode="auto">
            <a:xfrm>
              <a:off x="4241" y="225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241" y="30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31783" name="AutoShape 55"/>
            <p:cNvCxnSpPr>
              <a:cxnSpLocks noChangeShapeType="1"/>
              <a:stCxn id="31767" idx="7"/>
              <a:endCxn id="31779" idx="1"/>
            </p:cNvCxnSpPr>
            <p:nvPr/>
          </p:nvCxnSpPr>
          <p:spPr bwMode="auto">
            <a:xfrm rot="5400000" flipH="1">
              <a:off x="4593" y="537"/>
              <a:ext cx="306" cy="465"/>
            </a:xfrm>
            <a:prstGeom prst="bentConnector3">
              <a:avLst>
                <a:gd name="adj1" fmla="val 9934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4" name="AutoShape 56"/>
            <p:cNvCxnSpPr>
              <a:cxnSpLocks noChangeShapeType="1"/>
              <a:stCxn id="31768" idx="1"/>
              <a:endCxn id="31780" idx="1"/>
            </p:cNvCxnSpPr>
            <p:nvPr/>
          </p:nvCxnSpPr>
          <p:spPr bwMode="auto">
            <a:xfrm rot="5400000" flipH="1">
              <a:off x="4631" y="1361"/>
              <a:ext cx="207" cy="443"/>
            </a:xfrm>
            <a:prstGeom prst="bentConnector3">
              <a:avLst>
                <a:gd name="adj1" fmla="val 102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5" name="AutoShape 57"/>
            <p:cNvCxnSpPr>
              <a:cxnSpLocks noChangeShapeType="1"/>
              <a:stCxn id="31769" idx="0"/>
              <a:endCxn id="31781" idx="1"/>
            </p:cNvCxnSpPr>
            <p:nvPr/>
          </p:nvCxnSpPr>
          <p:spPr bwMode="auto">
            <a:xfrm rot="5400000" flipH="1">
              <a:off x="4638" y="2125"/>
              <a:ext cx="200" cy="449"/>
            </a:xfrm>
            <a:prstGeom prst="bentConnector3">
              <a:avLst>
                <a:gd name="adj1" fmla="val 96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6" name="AutoShape 58"/>
            <p:cNvCxnSpPr>
              <a:cxnSpLocks noChangeShapeType="1"/>
              <a:stCxn id="31770" idx="0"/>
              <a:endCxn id="31782" idx="1"/>
            </p:cNvCxnSpPr>
            <p:nvPr/>
          </p:nvCxnSpPr>
          <p:spPr bwMode="auto">
            <a:xfrm rot="5400000" flipH="1">
              <a:off x="4637" y="2897"/>
              <a:ext cx="191" cy="439"/>
            </a:xfrm>
            <a:prstGeom prst="bentConnector3">
              <a:avLst>
                <a:gd name="adj1" fmla="val 973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31787" name="Object 59"/>
            <p:cNvGraphicFramePr>
              <a:graphicFrameLocks noChangeAspect="1"/>
            </p:cNvGraphicFramePr>
            <p:nvPr/>
          </p:nvGraphicFramePr>
          <p:xfrm>
            <a:off x="4014" y="84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3" name="方程式" r:id="rId20" imgW="190500" imgH="228600" progId="Equation.3">
                    <p:embed/>
                  </p:oleObj>
                </mc:Choice>
                <mc:Fallback>
                  <p:oleObj name="方程式" r:id="rId20" imgW="19050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84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8" name="Object 60"/>
            <p:cNvGraphicFramePr>
              <a:graphicFrameLocks noChangeAspect="1"/>
            </p:cNvGraphicFramePr>
            <p:nvPr/>
          </p:nvGraphicFramePr>
          <p:xfrm>
            <a:off x="4014" y="1570"/>
            <a:ext cx="1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4" name="方程式" r:id="rId22" imgW="190335" imgH="215713" progId="Equation.3">
                    <p:embed/>
                  </p:oleObj>
                </mc:Choice>
                <mc:Fallback>
                  <p:oleObj name="方程式" r:id="rId22" imgW="190335" imgH="215713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70"/>
                          <a:ext cx="1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61"/>
            <p:cNvGraphicFramePr>
              <a:graphicFrameLocks noChangeAspect="1"/>
            </p:cNvGraphicFramePr>
            <p:nvPr/>
          </p:nvGraphicFramePr>
          <p:xfrm>
            <a:off x="4014" y="2386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5" name="方程式" r:id="rId24" imgW="177569" imgH="215619" progId="Equation.3">
                    <p:embed/>
                  </p:oleObj>
                </mc:Choice>
                <mc:Fallback>
                  <p:oleObj name="方程式" r:id="rId24" imgW="177569" imgH="215619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86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0" name="Object 62"/>
            <p:cNvGraphicFramePr>
              <a:graphicFrameLocks noChangeAspect="1"/>
            </p:cNvGraphicFramePr>
            <p:nvPr/>
          </p:nvGraphicFramePr>
          <p:xfrm>
            <a:off x="4014" y="3157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6" name="方程式" r:id="rId26" imgW="190500" imgH="228600" progId="Equation.3">
                    <p:embed/>
                  </p:oleObj>
                </mc:Choice>
                <mc:Fallback>
                  <p:oleObj name="方程式" r:id="rId26" imgW="190500" imgH="228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57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1" name="Line 63"/>
            <p:cNvSpPr>
              <a:spLocks noChangeShapeType="1"/>
            </p:cNvSpPr>
            <p:nvPr/>
          </p:nvSpPr>
          <p:spPr bwMode="auto">
            <a:xfrm flipH="1">
              <a:off x="4377" y="125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2" name="Line 64"/>
            <p:cNvSpPr>
              <a:spLocks noChangeShapeType="1"/>
            </p:cNvSpPr>
            <p:nvPr/>
          </p:nvSpPr>
          <p:spPr bwMode="auto">
            <a:xfrm flipH="1">
              <a:off x="4377" y="20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3" name="Line 65"/>
            <p:cNvSpPr>
              <a:spLocks noChangeShapeType="1"/>
            </p:cNvSpPr>
            <p:nvPr/>
          </p:nvSpPr>
          <p:spPr bwMode="auto">
            <a:xfrm flipH="1">
              <a:off x="4377" y="27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4" name="Line 66"/>
            <p:cNvSpPr>
              <a:spLocks noChangeShapeType="1"/>
            </p:cNvSpPr>
            <p:nvPr/>
          </p:nvSpPr>
          <p:spPr bwMode="auto">
            <a:xfrm flipH="1">
              <a:off x="4377" y="356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5" name="Oval 67"/>
            <p:cNvSpPr>
              <a:spLocks noChangeArrowheads="1"/>
            </p:cNvSpPr>
            <p:nvPr/>
          </p:nvSpPr>
          <p:spPr bwMode="auto">
            <a:xfrm>
              <a:off x="4332" y="197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6" name="Oval 68"/>
            <p:cNvSpPr>
              <a:spLocks noChangeArrowheads="1"/>
            </p:cNvSpPr>
            <p:nvPr/>
          </p:nvSpPr>
          <p:spPr bwMode="auto">
            <a:xfrm>
              <a:off x="4332" y="274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7" name="Oval 69"/>
            <p:cNvSpPr>
              <a:spLocks noChangeArrowheads="1"/>
            </p:cNvSpPr>
            <p:nvPr/>
          </p:nvSpPr>
          <p:spPr bwMode="auto">
            <a:xfrm>
              <a:off x="4332" y="352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98" name="Line 70"/>
            <p:cNvSpPr>
              <a:spLocks noChangeShapeType="1"/>
            </p:cNvSpPr>
            <p:nvPr/>
          </p:nvSpPr>
          <p:spPr bwMode="auto">
            <a:xfrm flipV="1">
              <a:off x="4377" y="1252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9" name="Text Box 71"/>
            <p:cNvSpPr txBox="1">
              <a:spLocks noChangeArrowheads="1"/>
            </p:cNvSpPr>
            <p:nvPr/>
          </p:nvSpPr>
          <p:spPr bwMode="auto">
            <a:xfrm>
              <a:off x="4228" y="3730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1800" name="AutoShape 72"/>
            <p:cNvSpPr>
              <a:spLocks noChangeArrowheads="1"/>
            </p:cNvSpPr>
            <p:nvPr/>
          </p:nvSpPr>
          <p:spPr bwMode="auto">
            <a:xfrm>
              <a:off x="3742" y="527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1" name="AutoShape 73"/>
            <p:cNvSpPr>
              <a:spLocks noChangeArrowheads="1"/>
            </p:cNvSpPr>
            <p:nvPr/>
          </p:nvSpPr>
          <p:spPr bwMode="auto">
            <a:xfrm>
              <a:off x="3742" y="1344"/>
              <a:ext cx="499" cy="63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2" name="AutoShape 74"/>
            <p:cNvSpPr>
              <a:spLocks noChangeArrowheads="1"/>
            </p:cNvSpPr>
            <p:nvPr/>
          </p:nvSpPr>
          <p:spPr bwMode="auto">
            <a:xfrm>
              <a:off x="3742" y="2115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3" name="AutoShape 75"/>
            <p:cNvSpPr>
              <a:spLocks noChangeArrowheads="1"/>
            </p:cNvSpPr>
            <p:nvPr/>
          </p:nvSpPr>
          <p:spPr bwMode="auto">
            <a:xfrm>
              <a:off x="3742" y="2931"/>
              <a:ext cx="499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804" name="Line 76"/>
            <p:cNvSpPr>
              <a:spLocks noChangeShapeType="1"/>
            </p:cNvSpPr>
            <p:nvPr/>
          </p:nvSpPr>
          <p:spPr bwMode="auto">
            <a:xfrm>
              <a:off x="3969" y="120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5" name="Line 77"/>
            <p:cNvSpPr>
              <a:spLocks noChangeShapeType="1"/>
            </p:cNvSpPr>
            <p:nvPr/>
          </p:nvSpPr>
          <p:spPr bwMode="auto">
            <a:xfrm>
              <a:off x="3969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06" name="Line 78"/>
            <p:cNvSpPr>
              <a:spLocks noChangeShapeType="1"/>
            </p:cNvSpPr>
            <p:nvPr/>
          </p:nvSpPr>
          <p:spPr bwMode="auto">
            <a:xfrm>
              <a:off x="3969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49" name="AutoShape 79"/>
          <p:cNvSpPr>
            <a:spLocks noChangeArrowheads="1"/>
          </p:cNvSpPr>
          <p:nvPr/>
        </p:nvSpPr>
        <p:spPr bwMode="auto">
          <a:xfrm>
            <a:off x="3708400" y="3716338"/>
            <a:ext cx="504825" cy="358775"/>
          </a:xfrm>
          <a:prstGeom prst="rightArrow">
            <a:avLst>
              <a:gd name="adj1" fmla="val 50000"/>
              <a:gd name="adj2" fmla="val 35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35920" name="Group 80"/>
          <p:cNvGrpSpPr>
            <a:grpSpLocks/>
          </p:cNvGrpSpPr>
          <p:nvPr/>
        </p:nvGrpSpPr>
        <p:grpSpPr bwMode="auto">
          <a:xfrm>
            <a:off x="2627313" y="4365625"/>
            <a:ext cx="2808287" cy="1223963"/>
            <a:chOff x="1655" y="2750"/>
            <a:chExt cx="1769" cy="771"/>
          </a:xfrm>
        </p:grpSpPr>
        <p:sp>
          <p:nvSpPr>
            <p:cNvPr id="31751" name="AutoShape 81"/>
            <p:cNvSpPr>
              <a:spLocks noChangeArrowheads="1"/>
            </p:cNvSpPr>
            <p:nvPr/>
          </p:nvSpPr>
          <p:spPr bwMode="auto">
            <a:xfrm>
              <a:off x="1655" y="2750"/>
              <a:ext cx="1769" cy="771"/>
            </a:xfrm>
            <a:prstGeom prst="wedgeRoundRectCallout">
              <a:avLst>
                <a:gd name="adj1" fmla="val 77528"/>
                <a:gd name="adj2" fmla="val -6867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1752" name="Object 82"/>
            <p:cNvGraphicFramePr>
              <a:graphicFrameLocks noChangeAspect="1"/>
            </p:cNvGraphicFramePr>
            <p:nvPr/>
          </p:nvGraphicFramePr>
          <p:xfrm>
            <a:off x="1746" y="2840"/>
            <a:ext cx="145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7" name="方程式" r:id="rId28" imgW="1282700" imgH="482600" progId="Equation.3">
                    <p:embed/>
                  </p:oleObj>
                </mc:Choice>
                <mc:Fallback>
                  <p:oleObj name="方程式" r:id="rId28" imgW="1282700" imgH="4826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840"/>
                          <a:ext cx="1455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draw the framework of the circuit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transfer function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framework: separate part for bit </a:t>
            </a:r>
            <a:r>
              <a:rPr lang="en-US" altLang="zh-TW" i="1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Draw the detailed circuit for bit </a:t>
            </a:r>
            <a:r>
              <a:rPr lang="en-US" altLang="zh-TW" i="1" smtClean="0">
                <a:solidFill>
                  <a:schemeClr val="hlink"/>
                </a:solidFill>
              </a:rPr>
              <a:t>i</a:t>
            </a:r>
            <a:r>
              <a:rPr lang="en-US" altLang="zh-TW" smtClean="0">
                <a:solidFill>
                  <a:schemeClr val="hlink"/>
                </a:solidFill>
              </a:rPr>
              <a:t> from the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design?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quick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combinational part for bit </a:t>
            </a:r>
            <a:r>
              <a:rPr lang="en-US" altLang="zh-TW" i="1" smtClean="0"/>
              <a:t>i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50825" y="2060575"/>
            <a:ext cx="2152650" cy="1727200"/>
            <a:chOff x="431" y="1888"/>
            <a:chExt cx="1356" cy="1088"/>
          </a:xfrm>
        </p:grpSpPr>
        <p:sp>
          <p:nvSpPr>
            <p:cNvPr id="33853" name="AutoShape 4"/>
            <p:cNvSpPr>
              <a:spLocks noChangeArrowheads="1"/>
            </p:cNvSpPr>
            <p:nvPr/>
          </p:nvSpPr>
          <p:spPr bwMode="auto">
            <a:xfrm>
              <a:off x="839" y="2296"/>
              <a:ext cx="544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graphicFrame>
          <p:nvGraphicFramePr>
            <p:cNvPr id="33854" name="Object 5"/>
            <p:cNvGraphicFramePr>
              <a:graphicFrameLocks noChangeAspect="1"/>
            </p:cNvGraphicFramePr>
            <p:nvPr/>
          </p:nvGraphicFramePr>
          <p:xfrm>
            <a:off x="431" y="243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4" name="方程式" r:id="rId3" imgW="190500" imgH="228600" progId="Equation.3">
                    <p:embed/>
                  </p:oleObj>
                </mc:Choice>
                <mc:Fallback>
                  <p:oleObj name="方程式" r:id="rId3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43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5" name="Text Box 6"/>
            <p:cNvSpPr txBox="1">
              <a:spLocks noChangeArrowheads="1"/>
            </p:cNvSpPr>
            <p:nvPr/>
          </p:nvSpPr>
          <p:spPr bwMode="auto">
            <a:xfrm>
              <a:off x="930" y="188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graphicFrame>
          <p:nvGraphicFramePr>
            <p:cNvPr id="33856" name="Object 7"/>
            <p:cNvGraphicFramePr>
              <a:graphicFrameLocks noChangeAspect="1"/>
            </p:cNvGraphicFramePr>
            <p:nvPr/>
          </p:nvGraphicFramePr>
          <p:xfrm>
            <a:off x="1565" y="2659"/>
            <a:ext cx="16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5" name="方程式" r:id="rId5" imgW="165028" imgH="228501" progId="Equation.3">
                    <p:embed/>
                  </p:oleObj>
                </mc:Choice>
                <mc:Fallback>
                  <p:oleObj name="方程式" r:id="rId5" imgW="165028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59"/>
                          <a:ext cx="16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7" name="Object 8"/>
            <p:cNvGraphicFramePr>
              <a:graphicFrameLocks noChangeAspect="1"/>
            </p:cNvGraphicFramePr>
            <p:nvPr/>
          </p:nvGraphicFramePr>
          <p:xfrm>
            <a:off x="1610" y="2296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6" name="方程式" r:id="rId7" imgW="177646" imgH="228402" progId="Equation.3">
                    <p:embed/>
                  </p:oleObj>
                </mc:Choice>
                <mc:Fallback>
                  <p:oleObj name="方程式" r:id="rId7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96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8" name="Line 9"/>
            <p:cNvSpPr>
              <a:spLocks noChangeShapeType="1"/>
            </p:cNvSpPr>
            <p:nvPr/>
          </p:nvSpPr>
          <p:spPr bwMode="auto">
            <a:xfrm>
              <a:off x="1111" y="211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59" name="Line 10"/>
            <p:cNvSpPr>
              <a:spLocks noChangeShapeType="1"/>
            </p:cNvSpPr>
            <p:nvPr/>
          </p:nvSpPr>
          <p:spPr bwMode="auto">
            <a:xfrm>
              <a:off x="657" y="252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0" name="Line 11"/>
            <p:cNvSpPr>
              <a:spLocks noChangeShapeType="1"/>
            </p:cNvSpPr>
            <p:nvPr/>
          </p:nvSpPr>
          <p:spPr bwMode="auto">
            <a:xfrm flipH="1">
              <a:off x="1383" y="24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61" name="Line 12"/>
            <p:cNvSpPr>
              <a:spLocks noChangeShapeType="1"/>
            </p:cNvSpPr>
            <p:nvPr/>
          </p:nvSpPr>
          <p:spPr bwMode="auto">
            <a:xfrm>
              <a:off x="1383" y="275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3796" name="Group 13"/>
          <p:cNvGrpSpPr>
            <a:grpSpLocks/>
          </p:cNvGrpSpPr>
          <p:nvPr/>
        </p:nvGrpSpPr>
        <p:grpSpPr bwMode="auto">
          <a:xfrm>
            <a:off x="250825" y="3933825"/>
            <a:ext cx="2447925" cy="936625"/>
            <a:chOff x="249" y="2568"/>
            <a:chExt cx="1542" cy="590"/>
          </a:xfrm>
        </p:grpSpPr>
        <p:sp>
          <p:nvSpPr>
            <p:cNvPr id="33851" name="AutoShape 14"/>
            <p:cNvSpPr>
              <a:spLocks noChangeArrowheads="1"/>
            </p:cNvSpPr>
            <p:nvPr/>
          </p:nvSpPr>
          <p:spPr bwMode="auto">
            <a:xfrm>
              <a:off x="249" y="2568"/>
              <a:ext cx="1542" cy="590"/>
            </a:xfrm>
            <a:prstGeom prst="wedgeRoundRectCallout">
              <a:avLst>
                <a:gd name="adj1" fmla="val -10764"/>
                <a:gd name="adj2" fmla="val -10017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33852" name="Object 15"/>
            <p:cNvGraphicFramePr>
              <a:graphicFrameLocks noChangeAspect="1"/>
            </p:cNvGraphicFramePr>
            <p:nvPr/>
          </p:nvGraphicFramePr>
          <p:xfrm>
            <a:off x="340" y="2614"/>
            <a:ext cx="1273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7" name="方程式" r:id="rId9" imgW="1282700" imgH="482600" progId="Equation.3">
                    <p:embed/>
                  </p:oleObj>
                </mc:Choice>
                <mc:Fallback>
                  <p:oleObj name="方程式" r:id="rId9" imgW="1282700" imgH="48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614"/>
                          <a:ext cx="1273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4" name="Group 16"/>
          <p:cNvGrpSpPr>
            <a:grpSpLocks/>
          </p:cNvGrpSpPr>
          <p:nvPr/>
        </p:nvGrpSpPr>
        <p:grpSpPr bwMode="auto">
          <a:xfrm>
            <a:off x="2987675" y="1989138"/>
            <a:ext cx="2881313" cy="3816350"/>
            <a:chOff x="2562" y="1117"/>
            <a:chExt cx="1815" cy="2404"/>
          </a:xfrm>
        </p:grpSpPr>
        <p:sp>
          <p:nvSpPr>
            <p:cNvPr id="33804" name="Line 17"/>
            <p:cNvSpPr>
              <a:spLocks noChangeShapeType="1"/>
            </p:cNvSpPr>
            <p:nvPr/>
          </p:nvSpPr>
          <p:spPr bwMode="auto">
            <a:xfrm>
              <a:off x="3787" y="1117"/>
              <a:ext cx="0" cy="2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3805" name="Group 18"/>
            <p:cNvGrpSpPr>
              <a:grpSpLocks/>
            </p:cNvGrpSpPr>
            <p:nvPr/>
          </p:nvGrpSpPr>
          <p:grpSpPr bwMode="auto">
            <a:xfrm>
              <a:off x="2562" y="1207"/>
              <a:ext cx="1815" cy="2177"/>
              <a:chOff x="2562" y="1207"/>
              <a:chExt cx="1815" cy="2177"/>
            </a:xfrm>
          </p:grpSpPr>
          <p:grpSp>
            <p:nvGrpSpPr>
              <p:cNvPr id="33806" name="Group 19"/>
              <p:cNvGrpSpPr>
                <a:grpSpLocks/>
              </p:cNvGrpSpPr>
              <p:nvPr/>
            </p:nvGrpSpPr>
            <p:grpSpPr bwMode="auto">
              <a:xfrm>
                <a:off x="2653" y="1570"/>
                <a:ext cx="1588" cy="227"/>
                <a:chOff x="2653" y="1752"/>
                <a:chExt cx="1588" cy="227"/>
              </a:xfrm>
            </p:grpSpPr>
            <p:sp>
              <p:nvSpPr>
                <p:cNvPr id="33847" name="Rectangle 2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8" name="Rectangle 2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9" name="Rectangle 2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50" name="Rectangle 2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7" name="Group 24"/>
              <p:cNvGrpSpPr>
                <a:grpSpLocks/>
              </p:cNvGrpSpPr>
              <p:nvPr/>
            </p:nvGrpSpPr>
            <p:grpSpPr bwMode="auto">
              <a:xfrm>
                <a:off x="2653" y="1797"/>
                <a:ext cx="1588" cy="227"/>
                <a:chOff x="2653" y="1752"/>
                <a:chExt cx="1588" cy="227"/>
              </a:xfrm>
            </p:grpSpPr>
            <p:sp>
              <p:nvSpPr>
                <p:cNvPr id="338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5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08" name="Group 29"/>
              <p:cNvGrpSpPr>
                <a:grpSpLocks/>
              </p:cNvGrpSpPr>
              <p:nvPr/>
            </p:nvGrpSpPr>
            <p:grpSpPr bwMode="auto">
              <a:xfrm>
                <a:off x="2653" y="2023"/>
                <a:ext cx="1588" cy="227"/>
                <a:chOff x="2653" y="1752"/>
                <a:chExt cx="1588" cy="227"/>
              </a:xfrm>
            </p:grpSpPr>
            <p:sp>
              <p:nvSpPr>
                <p:cNvPr id="33839" name="Rectangle 3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0" name="Rectangle 3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41" name="Rectangle 3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42" name="Rectangle 3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09" name="Group 34"/>
              <p:cNvGrpSpPr>
                <a:grpSpLocks/>
              </p:cNvGrpSpPr>
              <p:nvPr/>
            </p:nvGrpSpPr>
            <p:grpSpPr bwMode="auto">
              <a:xfrm>
                <a:off x="2653" y="2250"/>
                <a:ext cx="1588" cy="227"/>
                <a:chOff x="2653" y="1752"/>
                <a:chExt cx="1588" cy="227"/>
              </a:xfrm>
            </p:grpSpPr>
            <p:sp>
              <p:nvSpPr>
                <p:cNvPr id="33835" name="Rectangle 3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6" name="Rectangle 3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0" name="Group 39"/>
              <p:cNvGrpSpPr>
                <a:grpSpLocks/>
              </p:cNvGrpSpPr>
              <p:nvPr/>
            </p:nvGrpSpPr>
            <p:grpSpPr bwMode="auto">
              <a:xfrm>
                <a:off x="2653" y="2477"/>
                <a:ext cx="1588" cy="227"/>
                <a:chOff x="2653" y="1752"/>
                <a:chExt cx="1588" cy="227"/>
              </a:xfrm>
            </p:grpSpPr>
            <p:sp>
              <p:nvSpPr>
                <p:cNvPr id="33831" name="Rectangle 4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2" name="Rectangle 4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3" name="Rectangle 4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34" name="Rectangle 4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1" name="Group 44"/>
              <p:cNvGrpSpPr>
                <a:grpSpLocks/>
              </p:cNvGrpSpPr>
              <p:nvPr/>
            </p:nvGrpSpPr>
            <p:grpSpPr bwMode="auto">
              <a:xfrm>
                <a:off x="2653" y="2704"/>
                <a:ext cx="1588" cy="227"/>
                <a:chOff x="2653" y="1752"/>
                <a:chExt cx="1588" cy="227"/>
              </a:xfrm>
            </p:grpSpPr>
            <p:sp>
              <p:nvSpPr>
                <p:cNvPr id="33827" name="Rectangle 4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9" name="Rectangle 4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30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</p:grpSp>
          <p:grpSp>
            <p:nvGrpSpPr>
              <p:cNvPr id="33812" name="Group 49"/>
              <p:cNvGrpSpPr>
                <a:grpSpLocks/>
              </p:cNvGrpSpPr>
              <p:nvPr/>
            </p:nvGrpSpPr>
            <p:grpSpPr bwMode="auto">
              <a:xfrm>
                <a:off x="2653" y="2930"/>
                <a:ext cx="1588" cy="227"/>
                <a:chOff x="2653" y="1752"/>
                <a:chExt cx="1588" cy="227"/>
              </a:xfrm>
            </p:grpSpPr>
            <p:sp>
              <p:nvSpPr>
                <p:cNvPr id="33823" name="Rectangle 50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4" name="Rectangle 51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5" name="Rectangle 52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0</a:t>
                  </a:r>
                </a:p>
              </p:txBody>
            </p:sp>
            <p:sp>
              <p:nvSpPr>
                <p:cNvPr id="33826" name="Rectangle 53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grpSp>
            <p:nvGrpSpPr>
              <p:cNvPr id="33813" name="Group 54"/>
              <p:cNvGrpSpPr>
                <a:grpSpLocks/>
              </p:cNvGrpSpPr>
              <p:nvPr/>
            </p:nvGrpSpPr>
            <p:grpSpPr bwMode="auto">
              <a:xfrm>
                <a:off x="2653" y="3157"/>
                <a:ext cx="1588" cy="227"/>
                <a:chOff x="2653" y="1752"/>
                <a:chExt cx="1588" cy="227"/>
              </a:xfrm>
            </p:grpSpPr>
            <p:sp>
              <p:nvSpPr>
                <p:cNvPr id="33819" name="Rectangle 55"/>
                <p:cNvSpPr>
                  <a:spLocks noChangeArrowheads="1"/>
                </p:cNvSpPr>
                <p:nvPr/>
              </p:nvSpPr>
              <p:spPr bwMode="auto">
                <a:xfrm>
                  <a:off x="2653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016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1" name="Rectangle 57"/>
                <p:cNvSpPr>
                  <a:spLocks noChangeArrowheads="1"/>
                </p:cNvSpPr>
                <p:nvPr/>
              </p:nvSpPr>
              <p:spPr bwMode="auto">
                <a:xfrm>
                  <a:off x="3379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  <p:sp>
              <p:nvSpPr>
                <p:cNvPr id="33822" name="Rectangle 58"/>
                <p:cNvSpPr>
                  <a:spLocks noChangeArrowheads="1"/>
                </p:cNvSpPr>
                <p:nvPr/>
              </p:nvSpPr>
              <p:spPr bwMode="auto">
                <a:xfrm>
                  <a:off x="3878" y="1752"/>
                  <a:ext cx="36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1</a:t>
                  </a:r>
                </a:p>
              </p:txBody>
            </p:sp>
          </p:grpSp>
          <p:sp>
            <p:nvSpPr>
              <p:cNvPr id="33814" name="Line 59"/>
              <p:cNvSpPr>
                <a:spLocks noChangeShapeType="1"/>
              </p:cNvSpPr>
              <p:nvPr/>
            </p:nvSpPr>
            <p:spPr bwMode="auto">
              <a:xfrm>
                <a:off x="2562" y="1480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Text Box 60"/>
              <p:cNvSpPr txBox="1">
                <a:spLocks noChangeArrowheads="1"/>
              </p:cNvSpPr>
              <p:nvPr/>
            </p:nvSpPr>
            <p:spPr bwMode="auto">
              <a:xfrm>
                <a:off x="2653" y="1207"/>
                <a:ext cx="3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Load</a:t>
                </a:r>
              </a:p>
            </p:txBody>
          </p:sp>
          <p:graphicFrame>
            <p:nvGraphicFramePr>
              <p:cNvPr id="33816" name="Object 61"/>
              <p:cNvGraphicFramePr>
                <a:graphicFrameLocks noChangeAspect="1"/>
              </p:cNvGraphicFramePr>
              <p:nvPr/>
            </p:nvGraphicFramePr>
            <p:xfrm>
              <a:off x="3107" y="1207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08" name="方程式" r:id="rId11" imgW="190500" imgH="228600" progId="Equation.3">
                      <p:embed/>
                    </p:oleObj>
                  </mc:Choice>
                  <mc:Fallback>
                    <p:oleObj name="方程式" r:id="rId11" imgW="190500" imgH="2286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1207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7" name="Object 62"/>
              <p:cNvGraphicFramePr>
                <a:graphicFrameLocks noChangeAspect="1"/>
              </p:cNvGraphicFramePr>
              <p:nvPr/>
            </p:nvGraphicFramePr>
            <p:xfrm>
              <a:off x="3464" y="1207"/>
              <a:ext cx="17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09" name="方程式" r:id="rId13" imgW="177646" imgH="228402" progId="Equation.3">
                      <p:embed/>
                    </p:oleObj>
                  </mc:Choice>
                  <mc:Fallback>
                    <p:oleObj name="方程式" r:id="rId13" imgW="177646" imgH="228402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4" y="1207"/>
                            <a:ext cx="177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8" name="Object 63"/>
              <p:cNvGraphicFramePr>
                <a:graphicFrameLocks noChangeAspect="1"/>
              </p:cNvGraphicFramePr>
              <p:nvPr/>
            </p:nvGraphicFramePr>
            <p:xfrm>
              <a:off x="3969" y="1207"/>
              <a:ext cx="16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0" name="方程式" r:id="rId15" imgW="165028" imgH="228501" progId="Equation.3">
                      <p:embed/>
                    </p:oleObj>
                  </mc:Choice>
                  <mc:Fallback>
                    <p:oleObj name="方程式" r:id="rId15" imgW="165028" imgH="228501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1207"/>
                            <a:ext cx="164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52" name="Group 64"/>
          <p:cNvGrpSpPr>
            <a:grpSpLocks/>
          </p:cNvGrpSpPr>
          <p:nvPr/>
        </p:nvGrpSpPr>
        <p:grpSpPr bwMode="auto">
          <a:xfrm>
            <a:off x="5651500" y="4652963"/>
            <a:ext cx="3276600" cy="1230312"/>
            <a:chOff x="3560" y="2251"/>
            <a:chExt cx="2064" cy="775"/>
          </a:xfrm>
        </p:grpSpPr>
        <p:pic>
          <p:nvPicPr>
            <p:cNvPr id="33801" name="Picture 6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251"/>
              <a:ext cx="1882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802" name="Text Box 66"/>
            <p:cNvSpPr txBox="1">
              <a:spLocks noChangeArrowheads="1"/>
            </p:cNvSpPr>
            <p:nvPr/>
          </p:nvSpPr>
          <p:spPr bwMode="auto">
            <a:xfrm>
              <a:off x="3560" y="2523"/>
              <a:ext cx="37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33803" name="AutoShape 67"/>
            <p:cNvSpPr>
              <a:spLocks noChangeArrowheads="1"/>
            </p:cNvSpPr>
            <p:nvPr/>
          </p:nvSpPr>
          <p:spPr bwMode="auto">
            <a:xfrm>
              <a:off x="3969" y="2251"/>
              <a:ext cx="998" cy="58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sp>
        <p:nvSpPr>
          <p:cNvPr id="37956" name="AutoShape 68"/>
          <p:cNvSpPr>
            <a:spLocks noChangeArrowheads="1"/>
          </p:cNvSpPr>
          <p:nvPr/>
        </p:nvSpPr>
        <p:spPr bwMode="auto">
          <a:xfrm>
            <a:off x="2555875" y="2997200"/>
            <a:ext cx="360363" cy="287338"/>
          </a:xfrm>
          <a:prstGeom prst="rightArrow">
            <a:avLst>
              <a:gd name="adj1" fmla="val 50000"/>
              <a:gd name="adj2" fmla="val 3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957" name="AutoShape 69"/>
          <p:cNvSpPr>
            <a:spLocks noChangeArrowheads="1"/>
          </p:cNvSpPr>
          <p:nvPr/>
        </p:nvSpPr>
        <p:spPr bwMode="auto">
          <a:xfrm flipV="1">
            <a:off x="6588125" y="2781300"/>
            <a:ext cx="647700" cy="504825"/>
          </a:xfrm>
          <a:custGeom>
            <a:avLst/>
            <a:gdLst>
              <a:gd name="T0" fmla="*/ 416004936 w 21600"/>
              <a:gd name="T1" fmla="*/ 0 h 21600"/>
              <a:gd name="T2" fmla="*/ 249591645 w 21600"/>
              <a:gd name="T3" fmla="*/ 91916573 h 21600"/>
              <a:gd name="T4" fmla="*/ 0 w 21600"/>
              <a:gd name="T5" fmla="*/ 229804263 h 21600"/>
              <a:gd name="T6" fmla="*/ 249591645 w 21600"/>
              <a:gd name="T7" fmla="*/ 275749718 h 21600"/>
              <a:gd name="T8" fmla="*/ 499184159 w 21600"/>
              <a:gd name="T9" fmla="*/ 191492907 h 21600"/>
              <a:gd name="T10" fmla="*/ 582390370 w 21600"/>
              <a:gd name="T11" fmla="*/ 9191657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56" grpId="0" animBg="1"/>
      <p:bldP spid="379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complete</a:t>
            </a:r>
            <a:br>
              <a:rPr lang="en-US" altLang="zh-TW" smtClean="0"/>
            </a:br>
            <a:r>
              <a:rPr lang="en-US" altLang="zh-TW" smtClean="0"/>
              <a:t>circuit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600"/>
            <a:ext cx="2590800" cy="1366838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4-bit register with load enable</a:t>
            </a:r>
          </a:p>
          <a:p>
            <a:pPr eaLnBrk="1" hangingPunct="1"/>
            <a:r>
              <a:rPr lang="en-US" altLang="zh-TW" sz="2400" smtClean="0"/>
              <a:t>Figure 6-2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08050"/>
            <a:ext cx="4760913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shift register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shift register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4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4-bit shift register in Figure </a:t>
            </a:r>
            <a:r>
              <a:rPr lang="en-US" altLang="zh-TW" dirty="0" smtClean="0"/>
              <a:t>6-9</a:t>
            </a:r>
            <a:endParaRPr lang="en-US" altLang="zh-TW" dirty="0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67659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0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89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8960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8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1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9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0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3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1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195513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32766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21" name="Text Box 14"/>
          <p:cNvSpPr txBox="1">
            <a:spLocks noChangeArrowheads="1"/>
          </p:cNvSpPr>
          <p:nvPr/>
        </p:nvSpPr>
        <p:spPr bwMode="auto">
          <a:xfrm>
            <a:off x="900113" y="306863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22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8923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8926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8938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8939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895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6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8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0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895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2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4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1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894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8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50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8942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894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4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46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8927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8936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937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8928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8929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8930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8931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2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3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4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935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8924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8925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1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3998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9987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5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8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6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9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7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90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8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4" name="Text Box 13"/>
          <p:cNvSpPr txBox="1">
            <a:spLocks noChangeArrowheads="1"/>
          </p:cNvSpPr>
          <p:nvPr/>
        </p:nvSpPr>
        <p:spPr bwMode="auto">
          <a:xfrm>
            <a:off x="9715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9946" name="AutoShape 15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39947" name="Group 16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39953" name="Group 17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39965" name="Line 1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9966" name="Group 1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399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3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4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5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7" name="Group 2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3997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9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0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81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8" name="Group 2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399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5" name="Line 3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6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7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9969" name="Group 3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3997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1" name="Line 3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2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73" name="Line 3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39954" name="Group 39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39963" name="Line 4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9964" name="Text Box 4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39955" name="Text Box 42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39956" name="Text Box 43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39957" name="Text Box 44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39958" name="Line 45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Line 46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47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48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Text Box 49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39948" name="AutoShape 50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39949" name="AutoShape 51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0" name="AutoShape 52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39951" name="AutoShape 53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39952" name="AutoShape 54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initial state at </a:t>
            </a:r>
            <a:r>
              <a:rPr lang="en-US" altLang="zh-TW" smtClean="0">
                <a:solidFill>
                  <a:schemeClr val="hlink"/>
                </a:solidFill>
              </a:rPr>
              <a:t>cycle 2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101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1014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5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6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4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7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5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6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7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0968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0969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0970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0980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0992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0993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10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0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12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4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100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6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8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5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100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2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3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4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0996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099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8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99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000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0981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0990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991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0982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0983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0984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0985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6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7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8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989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0971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0972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3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0974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5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6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0977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8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0979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 of the simple shift register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19125"/>
          </a:xfrm>
        </p:spPr>
        <p:txBody>
          <a:bodyPr/>
          <a:lstStyle/>
          <a:p>
            <a:pPr eaLnBrk="1" hangingPunct="1"/>
            <a:r>
              <a:rPr lang="en-US" altLang="zh-TW" smtClean="0"/>
              <a:t>The transfer function:</a:t>
            </a:r>
            <a:endParaRPr lang="en-US" altLang="zh-TW" smtClean="0">
              <a:solidFill>
                <a:schemeClr val="hlink"/>
              </a:solidFill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68313" y="2636838"/>
            <a:ext cx="6484937" cy="1635125"/>
            <a:chOff x="295" y="1661"/>
            <a:chExt cx="4085" cy="1030"/>
          </a:xfrm>
        </p:grpSpPr>
        <p:pic>
          <p:nvPicPr>
            <p:cNvPr id="4203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752"/>
              <a:ext cx="4085" cy="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2039" name="Object 6"/>
            <p:cNvGraphicFramePr>
              <a:graphicFrameLocks noChangeAspect="1"/>
            </p:cNvGraphicFramePr>
            <p:nvPr/>
          </p:nvGraphicFramePr>
          <p:xfrm>
            <a:off x="1247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3" name="方程式" r:id="rId4" imgW="190500" imgH="228600" progId="Equation.3">
                    <p:embed/>
                  </p:oleObj>
                </mc:Choice>
                <mc:Fallback>
                  <p:oleObj name="方程式" r:id="rId4" imgW="1905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0" name="Object 7"/>
            <p:cNvGraphicFramePr>
              <a:graphicFrameLocks noChangeAspect="1"/>
            </p:cNvGraphicFramePr>
            <p:nvPr/>
          </p:nvGraphicFramePr>
          <p:xfrm>
            <a:off x="1921" y="1667"/>
            <a:ext cx="20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4" name="方程式" r:id="rId6" imgW="203024" imgH="215713" progId="Equation.3">
                    <p:embed/>
                  </p:oleObj>
                </mc:Choice>
                <mc:Fallback>
                  <p:oleObj name="方程式" r:id="rId6" imgW="203024" imgH="2157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1667"/>
                          <a:ext cx="202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1" name="Object 8"/>
            <p:cNvGraphicFramePr>
              <a:graphicFrameLocks noChangeAspect="1"/>
            </p:cNvGraphicFramePr>
            <p:nvPr/>
          </p:nvGraphicFramePr>
          <p:xfrm>
            <a:off x="2705" y="1667"/>
            <a:ext cx="176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5" name="方程式" r:id="rId8" imgW="177569" imgH="215619" progId="Equation.3">
                    <p:embed/>
                  </p:oleObj>
                </mc:Choice>
                <mc:Fallback>
                  <p:oleObj name="方程式" r:id="rId8" imgW="177569" imgH="21561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667"/>
                          <a:ext cx="176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2" name="Object 9"/>
            <p:cNvGraphicFramePr>
              <a:graphicFrameLocks noChangeAspect="1"/>
            </p:cNvGraphicFramePr>
            <p:nvPr/>
          </p:nvGraphicFramePr>
          <p:xfrm>
            <a:off x="3424" y="1661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" name="方程式" r:id="rId10" imgW="190500" imgH="228600" progId="Equation.3">
                    <p:embed/>
                  </p:oleObj>
                </mc:Choice>
                <mc:Fallback>
                  <p:oleObj name="方程式" r:id="rId10" imgW="1905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661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435610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1990" name="Text Box 11"/>
          <p:cNvSpPr txBox="1">
            <a:spLocks noChangeArrowheads="1"/>
          </p:cNvSpPr>
          <p:nvPr/>
        </p:nvSpPr>
        <p:spPr bwMode="auto">
          <a:xfrm>
            <a:off x="550862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1" name="Text Box 12"/>
          <p:cNvSpPr txBox="1">
            <a:spLocks noChangeArrowheads="1"/>
          </p:cNvSpPr>
          <p:nvPr/>
        </p:nvSpPr>
        <p:spPr bwMode="auto">
          <a:xfrm>
            <a:off x="2051050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3203575" y="314166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1993" name="AutoShape 14"/>
          <p:cNvSpPr>
            <a:spLocks noChangeArrowheads="1"/>
          </p:cNvSpPr>
          <p:nvPr/>
        </p:nvSpPr>
        <p:spPr bwMode="auto">
          <a:xfrm>
            <a:off x="5003800" y="5300663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</a:t>
            </a:r>
          </a:p>
        </p:txBody>
      </p:sp>
      <p:grpSp>
        <p:nvGrpSpPr>
          <p:cNvPr id="41994" name="Group 15"/>
          <p:cNvGrpSpPr>
            <a:grpSpLocks/>
          </p:cNvGrpSpPr>
          <p:nvPr/>
        </p:nvGrpSpPr>
        <p:grpSpPr bwMode="auto">
          <a:xfrm>
            <a:off x="3779838" y="4221163"/>
            <a:ext cx="4391025" cy="2376487"/>
            <a:chOff x="2381" y="2659"/>
            <a:chExt cx="2766" cy="1497"/>
          </a:xfrm>
        </p:grpSpPr>
        <p:grpSp>
          <p:nvGrpSpPr>
            <p:cNvPr id="42005" name="Group 16"/>
            <p:cNvGrpSpPr>
              <a:grpSpLocks/>
            </p:cNvGrpSpPr>
            <p:nvPr/>
          </p:nvGrpSpPr>
          <p:grpSpPr bwMode="auto">
            <a:xfrm>
              <a:off x="2880" y="2977"/>
              <a:ext cx="2267" cy="227"/>
              <a:chOff x="2925" y="2659"/>
              <a:chExt cx="2267" cy="227"/>
            </a:xfrm>
          </p:grpSpPr>
          <p:sp>
            <p:nvSpPr>
              <p:cNvPr id="42017" name="Line 1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42018" name="Group 1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4203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5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6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7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19" name="Group 2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4203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1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2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33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0" name="Group 2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4202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7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8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9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42021" name="Group 3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420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3" name="Line 3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4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2025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42006" name="Group 38"/>
            <p:cNvGrpSpPr>
              <a:grpSpLocks/>
            </p:cNvGrpSpPr>
            <p:nvPr/>
          </p:nvGrpSpPr>
          <p:grpSpPr bwMode="auto">
            <a:xfrm>
              <a:off x="3742" y="2659"/>
              <a:ext cx="650" cy="212"/>
              <a:chOff x="3696" y="2325"/>
              <a:chExt cx="650" cy="212"/>
            </a:xfrm>
          </p:grpSpPr>
          <p:sp>
            <p:nvSpPr>
              <p:cNvPr id="42015" name="Line 3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6" name="Text Box 4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42007" name="Text Box 41"/>
            <p:cNvSpPr txBox="1">
              <a:spLocks noChangeArrowheads="1"/>
            </p:cNvSpPr>
            <p:nvPr/>
          </p:nvSpPr>
          <p:spPr bwMode="auto">
            <a:xfrm>
              <a:off x="2459" y="3051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42008" name="Text Box 42"/>
            <p:cNvSpPr txBox="1">
              <a:spLocks noChangeArrowheads="1"/>
            </p:cNvSpPr>
            <p:nvPr/>
          </p:nvSpPr>
          <p:spPr bwMode="auto">
            <a:xfrm>
              <a:off x="2381" y="3340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42009" name="Text Box 43"/>
            <p:cNvSpPr txBox="1">
              <a:spLocks noChangeArrowheads="1"/>
            </p:cNvSpPr>
            <p:nvPr/>
          </p:nvSpPr>
          <p:spPr bwMode="auto">
            <a:xfrm>
              <a:off x="2426" y="3612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42010" name="Line 44"/>
            <p:cNvSpPr>
              <a:spLocks noChangeShapeType="1"/>
            </p:cNvSpPr>
            <p:nvPr/>
          </p:nvSpPr>
          <p:spPr bwMode="auto">
            <a:xfrm>
              <a:off x="3152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1" name="Line 45"/>
            <p:cNvSpPr>
              <a:spLocks noChangeShapeType="1"/>
            </p:cNvSpPr>
            <p:nvPr/>
          </p:nvSpPr>
          <p:spPr bwMode="auto">
            <a:xfrm>
              <a:off x="3651" y="3204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2" name="Line 46"/>
            <p:cNvSpPr>
              <a:spLocks noChangeShapeType="1"/>
            </p:cNvSpPr>
            <p:nvPr/>
          </p:nvSpPr>
          <p:spPr bwMode="auto">
            <a:xfrm>
              <a:off x="4150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3" name="Line 47"/>
            <p:cNvSpPr>
              <a:spLocks noChangeShapeType="1"/>
            </p:cNvSpPr>
            <p:nvPr/>
          </p:nvSpPr>
          <p:spPr bwMode="auto">
            <a:xfrm>
              <a:off x="4649" y="3204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14" name="Text Box 48"/>
            <p:cNvSpPr txBox="1">
              <a:spLocks noChangeArrowheads="1"/>
            </p:cNvSpPr>
            <p:nvPr/>
          </p:nvSpPr>
          <p:spPr bwMode="auto">
            <a:xfrm>
              <a:off x="2426" y="3838"/>
              <a:ext cx="2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SO</a:t>
              </a:r>
            </a:p>
          </p:txBody>
        </p:sp>
      </p:grpSp>
      <p:sp>
        <p:nvSpPr>
          <p:cNvPr id="41995" name="AutoShape 49"/>
          <p:cNvSpPr>
            <a:spLocks noChangeArrowheads="1"/>
          </p:cNvSpPr>
          <p:nvPr/>
        </p:nvSpPr>
        <p:spPr bwMode="auto">
          <a:xfrm>
            <a:off x="5003800" y="57340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41996" name="AutoShape 50"/>
          <p:cNvSpPr>
            <a:spLocks noChangeArrowheads="1"/>
          </p:cNvSpPr>
          <p:nvPr/>
        </p:nvSpPr>
        <p:spPr bwMode="auto">
          <a:xfrm>
            <a:off x="5003800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7" name="AutoShape 51"/>
          <p:cNvSpPr>
            <a:spLocks noChangeArrowheads="1"/>
          </p:cNvSpPr>
          <p:nvPr/>
        </p:nvSpPr>
        <p:spPr bwMode="auto">
          <a:xfrm>
            <a:off x="5795963" y="5300663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1000</a:t>
            </a:r>
          </a:p>
        </p:txBody>
      </p:sp>
      <p:sp>
        <p:nvSpPr>
          <p:cNvPr id="41998" name="AutoShape 52"/>
          <p:cNvSpPr>
            <a:spLocks noChangeArrowheads="1"/>
          </p:cNvSpPr>
          <p:nvPr/>
        </p:nvSpPr>
        <p:spPr bwMode="auto">
          <a:xfrm>
            <a:off x="5795963" y="57340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1999" name="AutoShape 53"/>
          <p:cNvSpPr>
            <a:spLocks noChangeArrowheads="1"/>
          </p:cNvSpPr>
          <p:nvPr/>
        </p:nvSpPr>
        <p:spPr bwMode="auto">
          <a:xfrm>
            <a:off x="5795963" y="6165850"/>
            <a:ext cx="79216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0" name="AutoShape 54"/>
          <p:cNvSpPr>
            <a:spLocks noChangeArrowheads="1"/>
          </p:cNvSpPr>
          <p:nvPr/>
        </p:nvSpPr>
        <p:spPr bwMode="auto">
          <a:xfrm>
            <a:off x="6588125" y="530066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0100</a:t>
            </a:r>
          </a:p>
        </p:txBody>
      </p:sp>
      <p:sp>
        <p:nvSpPr>
          <p:cNvPr id="42001" name="AutoShape 55"/>
          <p:cNvSpPr>
            <a:spLocks noChangeArrowheads="1"/>
          </p:cNvSpPr>
          <p:nvPr/>
        </p:nvSpPr>
        <p:spPr bwMode="auto">
          <a:xfrm>
            <a:off x="6588125" y="5734050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2" name="AutoShape 56"/>
          <p:cNvSpPr>
            <a:spLocks noChangeArrowheads="1"/>
          </p:cNvSpPr>
          <p:nvPr/>
        </p:nvSpPr>
        <p:spPr bwMode="auto">
          <a:xfrm>
            <a:off x="6588125" y="6165850"/>
            <a:ext cx="792163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42003" name="Text Box 57"/>
          <p:cNvSpPr txBox="1">
            <a:spLocks noChangeArrowheads="1"/>
          </p:cNvSpPr>
          <p:nvPr/>
        </p:nvSpPr>
        <p:spPr bwMode="auto">
          <a:xfrm>
            <a:off x="1187450" y="299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graphicFrame>
        <p:nvGraphicFramePr>
          <p:cNvPr id="42004" name="Object 58"/>
          <p:cNvGraphicFramePr>
            <a:graphicFrameLocks noChangeAspect="1"/>
          </p:cNvGraphicFramePr>
          <p:nvPr/>
        </p:nvGraphicFramePr>
        <p:xfrm>
          <a:off x="1187450" y="4581525"/>
          <a:ext cx="20875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7" name="方程式" r:id="rId12" imgW="1016000" imgH="914400" progId="Equation.3">
                  <p:embed/>
                </p:oleObj>
              </mc:Choice>
              <mc:Fallback>
                <p:oleObj name="方程式" r:id="rId12" imgW="1016000" imgH="914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208756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Application of shift register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1563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 </a:t>
            </a:r>
            <a:r>
              <a:rPr lang="en-US" altLang="zh-TW" sz="2400" smtClean="0">
                <a:solidFill>
                  <a:schemeClr val="hlink"/>
                </a:solidFill>
              </a:rPr>
              <a:t>variable</a:t>
            </a:r>
            <a:r>
              <a:rPr lang="en-US" altLang="zh-TW" sz="2400" smtClean="0"/>
              <a:t> in a chip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an n-bit storage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triggered by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 flip-flop is an 1-bit register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762000" y="3733800"/>
            <a:ext cx="2524125" cy="2774950"/>
            <a:chOff x="432" y="2160"/>
            <a:chExt cx="1590" cy="1748"/>
          </a:xfrm>
        </p:grpSpPr>
        <p:grpSp>
          <p:nvGrpSpPr>
            <p:cNvPr id="6161" name="Group 5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6164" name="Rectangle 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5" name="AutoShape 7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166" name="Line 8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7" name="Line 9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8" name="Line 10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1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Text Box 12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1" name="Text Box 13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173" name="Text Box 15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6149" name="Group 18"/>
          <p:cNvGrpSpPr>
            <a:grpSpLocks/>
          </p:cNvGrpSpPr>
          <p:nvPr/>
        </p:nvGrpSpPr>
        <p:grpSpPr bwMode="auto">
          <a:xfrm>
            <a:off x="4419600" y="4038600"/>
            <a:ext cx="2728913" cy="1849438"/>
            <a:chOff x="1701" y="1207"/>
            <a:chExt cx="1719" cy="1165"/>
          </a:xfrm>
        </p:grpSpPr>
        <p:sp>
          <p:nvSpPr>
            <p:cNvPr id="6150" name="Rectangle 19"/>
            <p:cNvSpPr>
              <a:spLocks noChangeArrowheads="1"/>
            </p:cNvSpPr>
            <p:nvPr/>
          </p:nvSpPr>
          <p:spPr bwMode="auto">
            <a:xfrm>
              <a:off x="2245" y="1207"/>
              <a:ext cx="680" cy="8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1" name="Text Box 20"/>
            <p:cNvSpPr txBox="1">
              <a:spLocks noChangeArrowheads="1"/>
            </p:cNvSpPr>
            <p:nvPr/>
          </p:nvSpPr>
          <p:spPr bwMode="auto">
            <a:xfrm>
              <a:off x="2232" y="132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</a:t>
              </a:r>
            </a:p>
          </p:txBody>
        </p:sp>
        <p:sp>
          <p:nvSpPr>
            <p:cNvPr id="6152" name="AutoShape 21"/>
            <p:cNvSpPr>
              <a:spLocks noChangeArrowheads="1"/>
            </p:cNvSpPr>
            <p:nvPr/>
          </p:nvSpPr>
          <p:spPr bwMode="auto">
            <a:xfrm rot="5400000">
              <a:off x="2267" y="1775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153" name="Text Box 22"/>
            <p:cNvSpPr txBox="1">
              <a:spLocks noChangeArrowheads="1"/>
            </p:cNvSpPr>
            <p:nvPr/>
          </p:nvSpPr>
          <p:spPr bwMode="auto">
            <a:xfrm>
              <a:off x="2699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  <p:sp>
          <p:nvSpPr>
            <p:cNvPr id="6154" name="Line 23"/>
            <p:cNvSpPr>
              <a:spLocks noChangeShapeType="1"/>
            </p:cNvSpPr>
            <p:nvPr/>
          </p:nvSpPr>
          <p:spPr bwMode="auto">
            <a:xfrm>
              <a:off x="2925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5" name="Line 24"/>
            <p:cNvSpPr>
              <a:spLocks noChangeShapeType="1"/>
            </p:cNvSpPr>
            <p:nvPr/>
          </p:nvSpPr>
          <p:spPr bwMode="auto">
            <a:xfrm flipH="1">
              <a:off x="1927" y="143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6" name="Line 25"/>
            <p:cNvSpPr>
              <a:spLocks noChangeShapeType="1"/>
            </p:cNvSpPr>
            <p:nvPr/>
          </p:nvSpPr>
          <p:spPr bwMode="auto">
            <a:xfrm flipH="1">
              <a:off x="2109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7" name="Line 26"/>
            <p:cNvSpPr>
              <a:spLocks noChangeShapeType="1"/>
            </p:cNvSpPr>
            <p:nvPr/>
          </p:nvSpPr>
          <p:spPr bwMode="auto">
            <a:xfrm>
              <a:off x="2109" y="184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Text Box 27"/>
            <p:cNvSpPr txBox="1">
              <a:spLocks noChangeArrowheads="1"/>
            </p:cNvSpPr>
            <p:nvPr/>
          </p:nvSpPr>
          <p:spPr bwMode="auto">
            <a:xfrm>
              <a:off x="1701" y="129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in</a:t>
              </a:r>
            </a:p>
          </p:txBody>
        </p:sp>
        <p:sp>
          <p:nvSpPr>
            <p:cNvPr id="6159" name="Text Box 28"/>
            <p:cNvSpPr txBox="1">
              <a:spLocks noChangeArrowheads="1"/>
            </p:cNvSpPr>
            <p:nvPr/>
          </p:nvSpPr>
          <p:spPr bwMode="auto">
            <a:xfrm>
              <a:off x="3140" y="1327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out</a:t>
              </a:r>
            </a:p>
          </p:txBody>
        </p:sp>
        <p:sp>
          <p:nvSpPr>
            <p:cNvPr id="6160" name="Text Box 29"/>
            <p:cNvSpPr txBox="1">
              <a:spLocks noChangeArrowheads="1"/>
            </p:cNvSpPr>
            <p:nvPr/>
          </p:nvSpPr>
          <p:spPr bwMode="auto">
            <a:xfrm>
              <a:off x="1973" y="2160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our lab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209800" y="2209800"/>
            <a:ext cx="5689600" cy="2209800"/>
            <a:chOff x="1388" y="1394"/>
            <a:chExt cx="3584" cy="1392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1615" y="1576"/>
              <a:ext cx="318" cy="453"/>
              <a:chOff x="1519" y="1480"/>
              <a:chExt cx="318" cy="453"/>
            </a:xfrm>
          </p:grpSpPr>
          <p:sp>
            <p:nvSpPr>
              <p:cNvPr id="44109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0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1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2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3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4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5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7" name="Group 12"/>
            <p:cNvGrpSpPr>
              <a:grpSpLocks/>
            </p:cNvGrpSpPr>
            <p:nvPr/>
          </p:nvGrpSpPr>
          <p:grpSpPr bwMode="auto">
            <a:xfrm>
              <a:off x="1978" y="1576"/>
              <a:ext cx="318" cy="453"/>
              <a:chOff x="1519" y="1480"/>
              <a:chExt cx="318" cy="453"/>
            </a:xfrm>
          </p:grpSpPr>
          <p:sp>
            <p:nvSpPr>
              <p:cNvPr id="44102" name="Line 1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3" name="Line 1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4" name="Line 1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5" name="Line 1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6" name="Line 1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7" name="Line 1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8" name="Line 1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8" name="Group 20"/>
            <p:cNvGrpSpPr>
              <a:grpSpLocks/>
            </p:cNvGrpSpPr>
            <p:nvPr/>
          </p:nvGrpSpPr>
          <p:grpSpPr bwMode="auto">
            <a:xfrm>
              <a:off x="2386" y="1576"/>
              <a:ext cx="318" cy="453"/>
              <a:chOff x="1519" y="1480"/>
              <a:chExt cx="318" cy="453"/>
            </a:xfrm>
          </p:grpSpPr>
          <p:sp>
            <p:nvSpPr>
              <p:cNvPr id="44095" name="Line 2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6" name="Line 2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7" name="Line 2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8" name="Line 2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9" name="Line 2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0" name="Line 2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01" name="Line 2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39" name="Group 28"/>
            <p:cNvGrpSpPr>
              <a:grpSpLocks/>
            </p:cNvGrpSpPr>
            <p:nvPr/>
          </p:nvGrpSpPr>
          <p:grpSpPr bwMode="auto">
            <a:xfrm>
              <a:off x="2795" y="1576"/>
              <a:ext cx="318" cy="453"/>
              <a:chOff x="1519" y="1480"/>
              <a:chExt cx="318" cy="453"/>
            </a:xfrm>
          </p:grpSpPr>
          <p:sp>
            <p:nvSpPr>
              <p:cNvPr id="44088" name="Line 2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9" name="Line 3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0" name="Line 3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1" name="Line 3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2" name="Line 3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3" name="Line 3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94" name="Line 3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0" name="Group 36"/>
            <p:cNvGrpSpPr>
              <a:grpSpLocks/>
            </p:cNvGrpSpPr>
            <p:nvPr/>
          </p:nvGrpSpPr>
          <p:grpSpPr bwMode="auto">
            <a:xfrm>
              <a:off x="3203" y="1576"/>
              <a:ext cx="318" cy="453"/>
              <a:chOff x="1519" y="1480"/>
              <a:chExt cx="318" cy="453"/>
            </a:xfrm>
          </p:grpSpPr>
          <p:sp>
            <p:nvSpPr>
              <p:cNvPr id="44081" name="Line 3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2" name="Line 3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3" name="Line 3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4" name="Line 4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5" name="Line 4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6" name="Line 4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7" name="Line 4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1" name="Group 44"/>
            <p:cNvGrpSpPr>
              <a:grpSpLocks/>
            </p:cNvGrpSpPr>
            <p:nvPr/>
          </p:nvGrpSpPr>
          <p:grpSpPr bwMode="auto">
            <a:xfrm>
              <a:off x="3566" y="1576"/>
              <a:ext cx="318" cy="453"/>
              <a:chOff x="1519" y="1480"/>
              <a:chExt cx="318" cy="453"/>
            </a:xfrm>
          </p:grpSpPr>
          <p:sp>
            <p:nvSpPr>
              <p:cNvPr id="44074" name="Line 4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5" name="Line 4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6" name="Line 4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7" name="Line 4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8" name="Line 4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9" name="Line 5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80" name="Line 5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2" name="Group 52"/>
            <p:cNvGrpSpPr>
              <a:grpSpLocks/>
            </p:cNvGrpSpPr>
            <p:nvPr/>
          </p:nvGrpSpPr>
          <p:grpSpPr bwMode="auto">
            <a:xfrm>
              <a:off x="3974" y="1576"/>
              <a:ext cx="318" cy="453"/>
              <a:chOff x="1519" y="1480"/>
              <a:chExt cx="318" cy="453"/>
            </a:xfrm>
          </p:grpSpPr>
          <p:sp>
            <p:nvSpPr>
              <p:cNvPr id="44067" name="Line 5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5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9" name="Line 5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5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1" name="Line 5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2" name="Line 5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3" name="Line 5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3" name="Group 60"/>
            <p:cNvGrpSpPr>
              <a:grpSpLocks/>
            </p:cNvGrpSpPr>
            <p:nvPr/>
          </p:nvGrpSpPr>
          <p:grpSpPr bwMode="auto">
            <a:xfrm>
              <a:off x="4383" y="1576"/>
              <a:ext cx="318" cy="453"/>
              <a:chOff x="1519" y="1480"/>
              <a:chExt cx="318" cy="453"/>
            </a:xfrm>
          </p:grpSpPr>
          <p:sp>
            <p:nvSpPr>
              <p:cNvPr id="44060" name="Line 6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1" name="Line 6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6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6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4" name="Line 6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5" name="Line 6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6" name="Line 6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44" name="AutoShape 68"/>
            <p:cNvSpPr>
              <a:spLocks noChangeArrowheads="1"/>
            </p:cNvSpPr>
            <p:nvPr/>
          </p:nvSpPr>
          <p:spPr bwMode="auto">
            <a:xfrm>
              <a:off x="1434" y="1394"/>
              <a:ext cx="3538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4045" name="Line 69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6" name="Line 70"/>
            <p:cNvSpPr>
              <a:spLocks noChangeShapeType="1"/>
            </p:cNvSpPr>
            <p:nvPr/>
          </p:nvSpPr>
          <p:spPr bwMode="auto">
            <a:xfrm>
              <a:off x="1615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47" name="Text Box 71"/>
            <p:cNvSpPr txBox="1">
              <a:spLocks noChangeArrowheads="1"/>
            </p:cNvSpPr>
            <p:nvPr/>
          </p:nvSpPr>
          <p:spPr bwMode="auto">
            <a:xfrm>
              <a:off x="1479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4048" name="Text Box 72"/>
            <p:cNvSpPr txBox="1">
              <a:spLocks noChangeArrowheads="1"/>
            </p:cNvSpPr>
            <p:nvPr/>
          </p:nvSpPr>
          <p:spPr bwMode="auto">
            <a:xfrm>
              <a:off x="1388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4049" name="Line 73"/>
            <p:cNvSpPr>
              <a:spLocks noChangeShapeType="1"/>
            </p:cNvSpPr>
            <p:nvPr/>
          </p:nvSpPr>
          <p:spPr bwMode="auto">
            <a:xfrm flipV="1">
              <a:off x="4564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0" name="Line 74"/>
            <p:cNvSpPr>
              <a:spLocks noChangeShapeType="1"/>
            </p:cNvSpPr>
            <p:nvPr/>
          </p:nvSpPr>
          <p:spPr bwMode="auto">
            <a:xfrm>
              <a:off x="4518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1" name="Text Box 75"/>
            <p:cNvSpPr txBox="1">
              <a:spLocks noChangeArrowheads="1"/>
            </p:cNvSpPr>
            <p:nvPr/>
          </p:nvSpPr>
          <p:spPr bwMode="auto">
            <a:xfrm>
              <a:off x="4382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4052" name="Text Box 76"/>
            <p:cNvSpPr txBox="1">
              <a:spLocks noChangeArrowheads="1"/>
            </p:cNvSpPr>
            <p:nvPr/>
          </p:nvSpPr>
          <p:spPr bwMode="auto">
            <a:xfrm>
              <a:off x="4291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4053" name="Line 77"/>
            <p:cNvSpPr>
              <a:spLocks noChangeShapeType="1"/>
            </p:cNvSpPr>
            <p:nvPr/>
          </p:nvSpPr>
          <p:spPr bwMode="auto">
            <a:xfrm flipV="1">
              <a:off x="2160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4" name="Text Box 78"/>
            <p:cNvSpPr txBox="1">
              <a:spLocks noChangeArrowheads="1"/>
            </p:cNvSpPr>
            <p:nvPr/>
          </p:nvSpPr>
          <p:spPr bwMode="auto">
            <a:xfrm>
              <a:off x="1978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En0</a:t>
              </a:r>
            </a:p>
          </p:txBody>
        </p:sp>
        <p:sp>
          <p:nvSpPr>
            <p:cNvPr id="44055" name="Line 79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6" name="Text Box 80"/>
            <p:cNvSpPr txBox="1">
              <a:spLocks noChangeArrowheads="1"/>
            </p:cNvSpPr>
            <p:nvPr/>
          </p:nvSpPr>
          <p:spPr bwMode="auto">
            <a:xfrm>
              <a:off x="2341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En1</a:t>
              </a:r>
            </a:p>
          </p:txBody>
        </p:sp>
        <p:sp>
          <p:nvSpPr>
            <p:cNvPr id="44057" name="Line 81"/>
            <p:cNvSpPr>
              <a:spLocks noChangeShapeType="1"/>
            </p:cNvSpPr>
            <p:nvPr/>
          </p:nvSpPr>
          <p:spPr bwMode="auto">
            <a:xfrm flipV="1">
              <a:off x="3656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58" name="Text Box 82"/>
            <p:cNvSpPr txBox="1">
              <a:spLocks noChangeArrowheads="1"/>
            </p:cNvSpPr>
            <p:nvPr/>
          </p:nvSpPr>
          <p:spPr bwMode="auto">
            <a:xfrm>
              <a:off x="3520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En7</a:t>
              </a:r>
            </a:p>
          </p:txBody>
        </p:sp>
        <p:sp>
          <p:nvSpPr>
            <p:cNvPr id="44059" name="Text Box 83"/>
            <p:cNvSpPr txBox="1">
              <a:spLocks noChangeArrowheads="1"/>
            </p:cNvSpPr>
            <p:nvPr/>
          </p:nvSpPr>
          <p:spPr bwMode="auto">
            <a:xfrm>
              <a:off x="2782" y="233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our lab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916113" y="2212975"/>
            <a:ext cx="5976937" cy="3244850"/>
            <a:chOff x="1207" y="1394"/>
            <a:chExt cx="3765" cy="2044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1615" y="1576"/>
              <a:ext cx="318" cy="453"/>
              <a:chOff x="1519" y="1480"/>
              <a:chExt cx="318" cy="453"/>
            </a:xfrm>
          </p:grpSpPr>
          <p:sp>
            <p:nvSpPr>
              <p:cNvPr id="45137" name="Line 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8" name="Line 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9" name="Line 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0" name="Line 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1" name="Line 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2" name="Line 1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43" name="Line 1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1" name="Group 12"/>
            <p:cNvGrpSpPr>
              <a:grpSpLocks/>
            </p:cNvGrpSpPr>
            <p:nvPr/>
          </p:nvGrpSpPr>
          <p:grpSpPr bwMode="auto">
            <a:xfrm>
              <a:off x="1978" y="1576"/>
              <a:ext cx="318" cy="453"/>
              <a:chOff x="1882" y="1480"/>
              <a:chExt cx="318" cy="453"/>
            </a:xfrm>
          </p:grpSpPr>
          <p:sp>
            <p:nvSpPr>
              <p:cNvPr id="45130" name="Line 13"/>
              <p:cNvSpPr>
                <a:spLocks noChangeShapeType="1"/>
              </p:cNvSpPr>
              <p:nvPr/>
            </p:nvSpPr>
            <p:spPr bwMode="auto">
              <a:xfrm>
                <a:off x="1928" y="148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1" name="Line 14"/>
              <p:cNvSpPr>
                <a:spLocks noChangeShapeType="1"/>
              </p:cNvSpPr>
              <p:nvPr/>
            </p:nvSpPr>
            <p:spPr bwMode="auto">
              <a:xfrm>
                <a:off x="1882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2" name="Line 15"/>
              <p:cNvSpPr>
                <a:spLocks noChangeShapeType="1"/>
              </p:cNvSpPr>
              <p:nvPr/>
            </p:nvSpPr>
            <p:spPr bwMode="auto">
              <a:xfrm>
                <a:off x="2200" y="1480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3" name="Line 16"/>
              <p:cNvSpPr>
                <a:spLocks noChangeShapeType="1"/>
              </p:cNvSpPr>
              <p:nvPr/>
            </p:nvSpPr>
            <p:spPr bwMode="auto">
              <a:xfrm>
                <a:off x="1928" y="1706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4" name="Line 17"/>
              <p:cNvSpPr>
                <a:spLocks noChangeShapeType="1"/>
              </p:cNvSpPr>
              <p:nvPr/>
            </p:nvSpPr>
            <p:spPr bwMode="auto">
              <a:xfrm>
                <a:off x="1928" y="1933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5" name="Line 18"/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36" name="Line 19"/>
              <p:cNvSpPr>
                <a:spLocks noChangeShapeType="1"/>
              </p:cNvSpPr>
              <p:nvPr/>
            </p:nvSpPr>
            <p:spPr bwMode="auto">
              <a:xfrm>
                <a:off x="2200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2" name="Group 20"/>
            <p:cNvGrpSpPr>
              <a:grpSpLocks/>
            </p:cNvGrpSpPr>
            <p:nvPr/>
          </p:nvGrpSpPr>
          <p:grpSpPr bwMode="auto">
            <a:xfrm>
              <a:off x="2386" y="1576"/>
              <a:ext cx="318" cy="453"/>
              <a:chOff x="1519" y="1480"/>
              <a:chExt cx="318" cy="453"/>
            </a:xfrm>
          </p:grpSpPr>
          <p:sp>
            <p:nvSpPr>
              <p:cNvPr id="45123" name="Line 2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4" name="Line 2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5" name="Line 2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6" name="Line 2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7" name="Line 2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8" name="Line 2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9" name="Line 2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3" name="Group 28"/>
            <p:cNvGrpSpPr>
              <a:grpSpLocks/>
            </p:cNvGrpSpPr>
            <p:nvPr/>
          </p:nvGrpSpPr>
          <p:grpSpPr bwMode="auto">
            <a:xfrm>
              <a:off x="2795" y="1576"/>
              <a:ext cx="318" cy="453"/>
              <a:chOff x="1519" y="1480"/>
              <a:chExt cx="318" cy="453"/>
            </a:xfrm>
          </p:grpSpPr>
          <p:sp>
            <p:nvSpPr>
              <p:cNvPr id="45116" name="Line 2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7" name="Line 3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8" name="Line 3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9" name="Line 3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0" name="Line 3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1" name="Line 3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22" name="Line 3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4" name="Group 36"/>
            <p:cNvGrpSpPr>
              <a:grpSpLocks/>
            </p:cNvGrpSpPr>
            <p:nvPr/>
          </p:nvGrpSpPr>
          <p:grpSpPr bwMode="auto">
            <a:xfrm>
              <a:off x="3203" y="1576"/>
              <a:ext cx="318" cy="453"/>
              <a:chOff x="1519" y="1480"/>
              <a:chExt cx="318" cy="453"/>
            </a:xfrm>
          </p:grpSpPr>
          <p:sp>
            <p:nvSpPr>
              <p:cNvPr id="45109" name="Line 3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0" name="Line 3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1" name="Line 3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2" name="Line 4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3" name="Line 4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4" name="Line 4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15" name="Line 4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5" name="Group 44"/>
            <p:cNvGrpSpPr>
              <a:grpSpLocks/>
            </p:cNvGrpSpPr>
            <p:nvPr/>
          </p:nvGrpSpPr>
          <p:grpSpPr bwMode="auto">
            <a:xfrm>
              <a:off x="3566" y="1576"/>
              <a:ext cx="318" cy="453"/>
              <a:chOff x="1519" y="1480"/>
              <a:chExt cx="318" cy="453"/>
            </a:xfrm>
          </p:grpSpPr>
          <p:sp>
            <p:nvSpPr>
              <p:cNvPr id="45102" name="Line 45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3" name="Line 46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4" name="Line 47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5" name="Line 48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6" name="Line 49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7" name="Line 50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8" name="Line 51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6" name="Group 52"/>
            <p:cNvGrpSpPr>
              <a:grpSpLocks/>
            </p:cNvGrpSpPr>
            <p:nvPr/>
          </p:nvGrpSpPr>
          <p:grpSpPr bwMode="auto">
            <a:xfrm>
              <a:off x="3974" y="1576"/>
              <a:ext cx="318" cy="453"/>
              <a:chOff x="1519" y="1480"/>
              <a:chExt cx="318" cy="453"/>
            </a:xfrm>
          </p:grpSpPr>
          <p:sp>
            <p:nvSpPr>
              <p:cNvPr id="45095" name="Line 53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6" name="Line 54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7" name="Line 55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8" name="Line 56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9" name="Line 57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0" name="Line 58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101" name="Line 59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5067" name="Group 60"/>
            <p:cNvGrpSpPr>
              <a:grpSpLocks/>
            </p:cNvGrpSpPr>
            <p:nvPr/>
          </p:nvGrpSpPr>
          <p:grpSpPr bwMode="auto">
            <a:xfrm>
              <a:off x="4383" y="1576"/>
              <a:ext cx="318" cy="453"/>
              <a:chOff x="1519" y="1480"/>
              <a:chExt cx="318" cy="453"/>
            </a:xfrm>
          </p:grpSpPr>
          <p:sp>
            <p:nvSpPr>
              <p:cNvPr id="45088" name="Line 6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89" name="Line 62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0" name="Line 63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1" name="Line 64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2" name="Line 65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3" name="Line 66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94" name="Line 67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5068" name="AutoShape 68"/>
            <p:cNvSpPr>
              <a:spLocks noChangeArrowheads="1"/>
            </p:cNvSpPr>
            <p:nvPr/>
          </p:nvSpPr>
          <p:spPr bwMode="auto">
            <a:xfrm>
              <a:off x="1434" y="1394"/>
              <a:ext cx="3538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5069" name="Line 69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0" name="Line 70"/>
            <p:cNvSpPr>
              <a:spLocks noChangeShapeType="1"/>
            </p:cNvSpPr>
            <p:nvPr/>
          </p:nvSpPr>
          <p:spPr bwMode="auto">
            <a:xfrm>
              <a:off x="1615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1" name="Text Box 71"/>
            <p:cNvSpPr txBox="1">
              <a:spLocks noChangeArrowheads="1"/>
            </p:cNvSpPr>
            <p:nvPr/>
          </p:nvSpPr>
          <p:spPr bwMode="auto">
            <a:xfrm>
              <a:off x="1479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2" name="Text Box 72"/>
            <p:cNvSpPr txBox="1">
              <a:spLocks noChangeArrowheads="1"/>
            </p:cNvSpPr>
            <p:nvPr/>
          </p:nvSpPr>
          <p:spPr bwMode="auto">
            <a:xfrm>
              <a:off x="1388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5073" name="Line 73"/>
            <p:cNvSpPr>
              <a:spLocks noChangeShapeType="1"/>
            </p:cNvSpPr>
            <p:nvPr/>
          </p:nvSpPr>
          <p:spPr bwMode="auto">
            <a:xfrm flipV="1">
              <a:off x="4564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4" name="Line 74"/>
            <p:cNvSpPr>
              <a:spLocks noChangeShapeType="1"/>
            </p:cNvSpPr>
            <p:nvPr/>
          </p:nvSpPr>
          <p:spPr bwMode="auto">
            <a:xfrm>
              <a:off x="4518" y="234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5" name="Text Box 75"/>
            <p:cNvSpPr txBox="1">
              <a:spLocks noChangeArrowheads="1"/>
            </p:cNvSpPr>
            <p:nvPr/>
          </p:nvSpPr>
          <p:spPr bwMode="auto">
            <a:xfrm>
              <a:off x="4382" y="225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</a:t>
              </a:r>
            </a:p>
          </p:txBody>
        </p:sp>
        <p:sp>
          <p:nvSpPr>
            <p:cNvPr id="45076" name="Text Box 76"/>
            <p:cNvSpPr txBox="1">
              <a:spLocks noChangeArrowheads="1"/>
            </p:cNvSpPr>
            <p:nvPr/>
          </p:nvSpPr>
          <p:spPr bwMode="auto">
            <a:xfrm>
              <a:off x="4291" y="2574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display</a:t>
              </a:r>
            </a:p>
          </p:txBody>
        </p:sp>
        <p:sp>
          <p:nvSpPr>
            <p:cNvPr id="45077" name="Line 77"/>
            <p:cNvSpPr>
              <a:spLocks noChangeShapeType="1"/>
            </p:cNvSpPr>
            <p:nvPr/>
          </p:nvSpPr>
          <p:spPr bwMode="auto">
            <a:xfrm flipV="1">
              <a:off x="2160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8" name="Text Box 78"/>
            <p:cNvSpPr txBox="1">
              <a:spLocks noChangeArrowheads="1"/>
            </p:cNvSpPr>
            <p:nvPr/>
          </p:nvSpPr>
          <p:spPr bwMode="auto">
            <a:xfrm>
              <a:off x="1978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En0</a:t>
              </a:r>
            </a:p>
          </p:txBody>
        </p:sp>
        <p:sp>
          <p:nvSpPr>
            <p:cNvPr id="45079" name="Line 79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Text Box 80"/>
            <p:cNvSpPr txBox="1">
              <a:spLocks noChangeArrowheads="1"/>
            </p:cNvSpPr>
            <p:nvPr/>
          </p:nvSpPr>
          <p:spPr bwMode="auto">
            <a:xfrm>
              <a:off x="2341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En1</a:t>
              </a:r>
            </a:p>
          </p:txBody>
        </p:sp>
        <p:sp>
          <p:nvSpPr>
            <p:cNvPr id="45081" name="Line 81"/>
            <p:cNvSpPr>
              <a:spLocks noChangeShapeType="1"/>
            </p:cNvSpPr>
            <p:nvPr/>
          </p:nvSpPr>
          <p:spPr bwMode="auto">
            <a:xfrm flipV="1">
              <a:off x="3656" y="216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Text Box 82"/>
            <p:cNvSpPr txBox="1">
              <a:spLocks noChangeArrowheads="1"/>
            </p:cNvSpPr>
            <p:nvPr/>
          </p:nvSpPr>
          <p:spPr bwMode="auto">
            <a:xfrm>
              <a:off x="3520" y="257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En7</a:t>
              </a:r>
            </a:p>
          </p:txBody>
        </p:sp>
        <p:sp>
          <p:nvSpPr>
            <p:cNvPr id="45083" name="Text Box 83"/>
            <p:cNvSpPr txBox="1">
              <a:spLocks noChangeArrowheads="1"/>
            </p:cNvSpPr>
            <p:nvPr/>
          </p:nvSpPr>
          <p:spPr bwMode="auto">
            <a:xfrm>
              <a:off x="2782" y="2330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sp>
          <p:nvSpPr>
            <p:cNvPr id="45084" name="Line 84"/>
            <p:cNvSpPr>
              <a:spLocks noChangeShapeType="1"/>
            </p:cNvSpPr>
            <p:nvPr/>
          </p:nvSpPr>
          <p:spPr bwMode="auto">
            <a:xfrm flipV="1">
              <a:off x="1661" y="2165"/>
              <a:ext cx="0" cy="8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Text Box 85"/>
            <p:cNvSpPr txBox="1">
              <a:spLocks noChangeArrowheads="1"/>
            </p:cNvSpPr>
            <p:nvPr/>
          </p:nvSpPr>
          <p:spPr bwMode="auto">
            <a:xfrm>
              <a:off x="1207" y="3072"/>
              <a:ext cx="88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decoded signal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for “2”</a:t>
              </a:r>
            </a:p>
          </p:txBody>
        </p:sp>
        <p:sp>
          <p:nvSpPr>
            <p:cNvPr id="45086" name="Line 86"/>
            <p:cNvSpPr>
              <a:spLocks noChangeShapeType="1"/>
            </p:cNvSpPr>
            <p:nvPr/>
          </p:nvSpPr>
          <p:spPr bwMode="auto">
            <a:xfrm flipV="1">
              <a:off x="2477" y="2165"/>
              <a:ext cx="0" cy="81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7" name="Text Box 87"/>
            <p:cNvSpPr txBox="1">
              <a:spLocks noChangeArrowheads="1"/>
            </p:cNvSpPr>
            <p:nvPr/>
          </p:nvSpPr>
          <p:spPr bwMode="auto">
            <a:xfrm>
              <a:off x="2374" y="301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display more than two digits?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Hint: How the cartoon works?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905000" y="2347913"/>
            <a:ext cx="508000" cy="700087"/>
            <a:chOff x="1200" y="1479"/>
            <a:chExt cx="320" cy="441"/>
          </a:xfrm>
        </p:grpSpPr>
        <p:sp>
          <p:nvSpPr>
            <p:cNvPr id="47183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4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5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6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7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8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9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08" name="Group 11"/>
          <p:cNvGrpSpPr>
            <a:grpSpLocks/>
          </p:cNvGrpSpPr>
          <p:nvPr/>
        </p:nvGrpSpPr>
        <p:grpSpPr bwMode="auto">
          <a:xfrm>
            <a:off x="2536825" y="2346325"/>
            <a:ext cx="504825" cy="719138"/>
            <a:chOff x="1519" y="1480"/>
            <a:chExt cx="318" cy="453"/>
          </a:xfrm>
        </p:grpSpPr>
        <p:sp>
          <p:nvSpPr>
            <p:cNvPr id="47176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7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8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9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0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1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82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09" name="Group 19"/>
          <p:cNvGrpSpPr>
            <a:grpSpLocks/>
          </p:cNvGrpSpPr>
          <p:nvPr/>
        </p:nvGrpSpPr>
        <p:grpSpPr bwMode="auto">
          <a:xfrm>
            <a:off x="3184525" y="2346325"/>
            <a:ext cx="504825" cy="719138"/>
            <a:chOff x="1519" y="1480"/>
            <a:chExt cx="318" cy="453"/>
          </a:xfrm>
        </p:grpSpPr>
        <p:sp>
          <p:nvSpPr>
            <p:cNvPr id="47169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0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1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2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3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4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75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0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7162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3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4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5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6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7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8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1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7155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6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7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8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9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0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61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2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3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7141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2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3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4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5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7114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7134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5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6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7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8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39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0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15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7116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7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7119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7120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7123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7124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5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7126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7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7128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9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7130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7131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84"/>
          <p:cNvSpPr>
            <a:spLocks noChangeShapeType="1"/>
          </p:cNvSpPr>
          <p:nvPr/>
        </p:nvSpPr>
        <p:spPr bwMode="auto">
          <a:xfrm flipV="1">
            <a:off x="28194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33" name="Line 85"/>
          <p:cNvSpPr>
            <a:spLocks noChangeShapeType="1"/>
          </p:cNvSpPr>
          <p:nvPr/>
        </p:nvSpPr>
        <p:spPr bwMode="auto">
          <a:xfrm flipV="1">
            <a:off x="3124200" y="41910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514600" y="2362200"/>
            <a:ext cx="508000" cy="700088"/>
            <a:chOff x="1200" y="1479"/>
            <a:chExt cx="320" cy="441"/>
          </a:xfrm>
        </p:grpSpPr>
        <p:sp>
          <p:nvSpPr>
            <p:cNvPr id="48207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8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9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0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1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2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13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2" name="Group 11"/>
          <p:cNvGrpSpPr>
            <a:grpSpLocks/>
          </p:cNvGrpSpPr>
          <p:nvPr/>
        </p:nvGrpSpPr>
        <p:grpSpPr bwMode="auto">
          <a:xfrm>
            <a:off x="1905000" y="2362200"/>
            <a:ext cx="504825" cy="719138"/>
            <a:chOff x="1519" y="1480"/>
            <a:chExt cx="318" cy="453"/>
          </a:xfrm>
        </p:grpSpPr>
        <p:sp>
          <p:nvSpPr>
            <p:cNvPr id="48200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1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2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3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4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5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206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3" name="Group 19"/>
          <p:cNvGrpSpPr>
            <a:grpSpLocks/>
          </p:cNvGrpSpPr>
          <p:nvPr/>
        </p:nvGrpSpPr>
        <p:grpSpPr bwMode="auto">
          <a:xfrm>
            <a:off x="3184525" y="2346325"/>
            <a:ext cx="504825" cy="719138"/>
            <a:chOff x="1519" y="1480"/>
            <a:chExt cx="318" cy="453"/>
          </a:xfrm>
        </p:grpSpPr>
        <p:sp>
          <p:nvSpPr>
            <p:cNvPr id="48193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4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5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6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7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8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9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4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8186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7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8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9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0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1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92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5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8179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0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1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2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3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4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5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6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8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7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8165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6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7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8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9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0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1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8138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8158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9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0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1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2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3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64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9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8140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1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2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8143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8144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5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6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8147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8148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8150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8154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8155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Line 84"/>
          <p:cNvSpPr>
            <a:spLocks noChangeShapeType="1"/>
          </p:cNvSpPr>
          <p:nvPr/>
        </p:nvSpPr>
        <p:spPr bwMode="auto">
          <a:xfrm flipV="1">
            <a:off x="33528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57" name="Line 85"/>
          <p:cNvSpPr>
            <a:spLocks noChangeShapeType="1"/>
          </p:cNvSpPr>
          <p:nvPr/>
        </p:nvSpPr>
        <p:spPr bwMode="auto">
          <a:xfrm flipV="1">
            <a:off x="4191000" y="41910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control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3200400" y="2362200"/>
            <a:ext cx="508000" cy="700088"/>
            <a:chOff x="1200" y="1479"/>
            <a:chExt cx="320" cy="441"/>
          </a:xfrm>
        </p:grpSpPr>
        <p:sp>
          <p:nvSpPr>
            <p:cNvPr id="49231" name="Line 4"/>
            <p:cNvSpPr>
              <a:spLocks noChangeShapeType="1"/>
            </p:cNvSpPr>
            <p:nvPr/>
          </p:nvSpPr>
          <p:spPr bwMode="auto">
            <a:xfrm>
              <a:off x="1248" y="148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2" name="Line 5"/>
            <p:cNvSpPr>
              <a:spLocks noChangeShapeType="1"/>
            </p:cNvSpPr>
            <p:nvPr/>
          </p:nvSpPr>
          <p:spPr bwMode="auto">
            <a:xfrm>
              <a:off x="1202" y="14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3" name="Line 6"/>
            <p:cNvSpPr>
              <a:spLocks noChangeShapeType="1"/>
            </p:cNvSpPr>
            <p:nvPr/>
          </p:nvSpPr>
          <p:spPr bwMode="auto">
            <a:xfrm>
              <a:off x="1506" y="1479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4" name="Line 7"/>
            <p:cNvSpPr>
              <a:spLocks noChangeShapeType="1"/>
            </p:cNvSpPr>
            <p:nvPr/>
          </p:nvSpPr>
          <p:spPr bwMode="auto">
            <a:xfrm>
              <a:off x="1248" y="1728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5" name="Line 8"/>
            <p:cNvSpPr>
              <a:spLocks noChangeShapeType="1"/>
            </p:cNvSpPr>
            <p:nvPr/>
          </p:nvSpPr>
          <p:spPr bwMode="auto">
            <a:xfrm>
              <a:off x="1248" y="1920"/>
              <a:ext cx="22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6" name="Line 9"/>
            <p:cNvSpPr>
              <a:spLocks noChangeShapeType="1"/>
            </p:cNvSpPr>
            <p:nvPr/>
          </p:nvSpPr>
          <p:spPr bwMode="auto">
            <a:xfrm>
              <a:off x="1200" y="1728"/>
              <a:ext cx="0" cy="18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7" name="Line 10"/>
            <p:cNvSpPr>
              <a:spLocks noChangeShapeType="1"/>
            </p:cNvSpPr>
            <p:nvPr/>
          </p:nvSpPr>
          <p:spPr bwMode="auto">
            <a:xfrm>
              <a:off x="1520" y="171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6" name="Group 11"/>
          <p:cNvGrpSpPr>
            <a:grpSpLocks/>
          </p:cNvGrpSpPr>
          <p:nvPr/>
        </p:nvGrpSpPr>
        <p:grpSpPr bwMode="auto">
          <a:xfrm>
            <a:off x="1905000" y="2362200"/>
            <a:ext cx="504825" cy="719138"/>
            <a:chOff x="1519" y="1480"/>
            <a:chExt cx="318" cy="453"/>
          </a:xfrm>
        </p:grpSpPr>
        <p:sp>
          <p:nvSpPr>
            <p:cNvPr id="49224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5" name="Line 1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6" name="Line 1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7" name="Line 1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8" name="Line 1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9" name="Line 1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30" name="Line 1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7" name="Group 19"/>
          <p:cNvGrpSpPr>
            <a:grpSpLocks/>
          </p:cNvGrpSpPr>
          <p:nvPr/>
        </p:nvGrpSpPr>
        <p:grpSpPr bwMode="auto">
          <a:xfrm>
            <a:off x="2590800" y="2362200"/>
            <a:ext cx="504825" cy="719138"/>
            <a:chOff x="1519" y="1480"/>
            <a:chExt cx="318" cy="453"/>
          </a:xfrm>
        </p:grpSpPr>
        <p:sp>
          <p:nvSpPr>
            <p:cNvPr id="49217" name="Line 2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8" name="Line 2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9" name="Line 2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0" name="Line 2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1" name="Line 2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2" name="Line 2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23" name="Line 2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8" name="Group 27"/>
          <p:cNvGrpSpPr>
            <a:grpSpLocks/>
          </p:cNvGrpSpPr>
          <p:nvPr/>
        </p:nvGrpSpPr>
        <p:grpSpPr bwMode="auto">
          <a:xfrm>
            <a:off x="3833813" y="2346325"/>
            <a:ext cx="504825" cy="719138"/>
            <a:chOff x="1519" y="1480"/>
            <a:chExt cx="318" cy="453"/>
          </a:xfrm>
        </p:grpSpPr>
        <p:sp>
          <p:nvSpPr>
            <p:cNvPr id="49210" name="Line 28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1" name="Line 29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2" name="Line 30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3" name="Line 31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4" name="Line 32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5" name="Line 33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16" name="Line 34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59" name="Group 35"/>
          <p:cNvGrpSpPr>
            <a:grpSpLocks/>
          </p:cNvGrpSpPr>
          <p:nvPr/>
        </p:nvGrpSpPr>
        <p:grpSpPr bwMode="auto">
          <a:xfrm>
            <a:off x="4481513" y="2346325"/>
            <a:ext cx="504825" cy="719138"/>
            <a:chOff x="1519" y="1480"/>
            <a:chExt cx="318" cy="453"/>
          </a:xfrm>
        </p:grpSpPr>
        <p:sp>
          <p:nvSpPr>
            <p:cNvPr id="49203" name="Line 36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4" name="Line 37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5" name="Line 38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6" name="Line 39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7" name="Line 40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8" name="Line 41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9" name="Line 42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0" name="Group 43"/>
          <p:cNvGrpSpPr>
            <a:grpSpLocks/>
          </p:cNvGrpSpPr>
          <p:nvPr/>
        </p:nvGrpSpPr>
        <p:grpSpPr bwMode="auto">
          <a:xfrm>
            <a:off x="5057775" y="2346325"/>
            <a:ext cx="504825" cy="719138"/>
            <a:chOff x="1519" y="1480"/>
            <a:chExt cx="318" cy="453"/>
          </a:xfrm>
        </p:grpSpPr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0" name="Line 48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1" name="Group 51"/>
          <p:cNvGrpSpPr>
            <a:grpSpLocks/>
          </p:cNvGrpSpPr>
          <p:nvPr/>
        </p:nvGrpSpPr>
        <p:grpSpPr bwMode="auto">
          <a:xfrm>
            <a:off x="5705475" y="2346325"/>
            <a:ext cx="504825" cy="719138"/>
            <a:chOff x="1519" y="1480"/>
            <a:chExt cx="318" cy="453"/>
          </a:xfrm>
        </p:grpSpPr>
        <p:sp>
          <p:nvSpPr>
            <p:cNvPr id="49189" name="Line 52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0" name="Line 53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1" name="Line 54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2" name="Line 55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3" name="Line 56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4" name="Line 57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95" name="Line 58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9162" name="Group 59"/>
          <p:cNvGrpSpPr>
            <a:grpSpLocks/>
          </p:cNvGrpSpPr>
          <p:nvPr/>
        </p:nvGrpSpPr>
        <p:grpSpPr bwMode="auto">
          <a:xfrm>
            <a:off x="6354763" y="2346325"/>
            <a:ext cx="504825" cy="719138"/>
            <a:chOff x="1519" y="1480"/>
            <a:chExt cx="318" cy="453"/>
          </a:xfrm>
        </p:grpSpPr>
        <p:sp>
          <p:nvSpPr>
            <p:cNvPr id="49182" name="Line 60"/>
            <p:cNvSpPr>
              <a:spLocks noChangeShapeType="1"/>
            </p:cNvSpPr>
            <p:nvPr/>
          </p:nvSpPr>
          <p:spPr bwMode="auto">
            <a:xfrm>
              <a:off x="1565" y="1480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3" name="Line 61"/>
            <p:cNvSpPr>
              <a:spLocks noChangeShapeType="1"/>
            </p:cNvSpPr>
            <p:nvPr/>
          </p:nvSpPr>
          <p:spPr bwMode="auto">
            <a:xfrm>
              <a:off x="1519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4" name="Line 62"/>
            <p:cNvSpPr>
              <a:spLocks noChangeShapeType="1"/>
            </p:cNvSpPr>
            <p:nvPr/>
          </p:nvSpPr>
          <p:spPr bwMode="auto">
            <a:xfrm>
              <a:off x="1837" y="148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5" name="Line 63"/>
            <p:cNvSpPr>
              <a:spLocks noChangeShapeType="1"/>
            </p:cNvSpPr>
            <p:nvPr/>
          </p:nvSpPr>
          <p:spPr bwMode="auto">
            <a:xfrm>
              <a:off x="1565" y="1706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6" name="Line 64"/>
            <p:cNvSpPr>
              <a:spLocks noChangeShapeType="1"/>
            </p:cNvSpPr>
            <p:nvPr/>
          </p:nvSpPr>
          <p:spPr bwMode="auto">
            <a:xfrm>
              <a:off x="1565" y="1933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7" name="Line 65"/>
            <p:cNvSpPr>
              <a:spLocks noChangeShapeType="1"/>
            </p:cNvSpPr>
            <p:nvPr/>
          </p:nvSpPr>
          <p:spPr bwMode="auto">
            <a:xfrm>
              <a:off x="1519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88" name="Line 66"/>
            <p:cNvSpPr>
              <a:spLocks noChangeShapeType="1"/>
            </p:cNvSpPr>
            <p:nvPr/>
          </p:nvSpPr>
          <p:spPr bwMode="auto">
            <a:xfrm>
              <a:off x="1837" y="170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63" name="AutoShape 67"/>
          <p:cNvSpPr>
            <a:spLocks noChangeArrowheads="1"/>
          </p:cNvSpPr>
          <p:nvPr/>
        </p:nvSpPr>
        <p:spPr bwMode="auto">
          <a:xfrm>
            <a:off x="1673225" y="2057400"/>
            <a:ext cx="5616575" cy="12239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9164" name="Line 68"/>
          <p:cNvSpPr>
            <a:spLocks noChangeShapeType="1"/>
          </p:cNvSpPr>
          <p:nvPr/>
        </p:nvSpPr>
        <p:spPr bwMode="auto">
          <a:xfrm flipV="1">
            <a:off x="20335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5" name="Line 69"/>
          <p:cNvSpPr>
            <a:spLocks noChangeShapeType="1"/>
          </p:cNvSpPr>
          <p:nvPr/>
        </p:nvSpPr>
        <p:spPr bwMode="auto">
          <a:xfrm>
            <a:off x="1960563" y="35702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6" name="Text Box 70"/>
          <p:cNvSpPr txBox="1">
            <a:spLocks noChangeArrowheads="1"/>
          </p:cNvSpPr>
          <p:nvPr/>
        </p:nvSpPr>
        <p:spPr bwMode="auto">
          <a:xfrm>
            <a:off x="1744663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9167" name="Text Box 71"/>
          <p:cNvSpPr txBox="1">
            <a:spLocks noChangeArrowheads="1"/>
          </p:cNvSpPr>
          <p:nvPr/>
        </p:nvSpPr>
        <p:spPr bwMode="auto">
          <a:xfrm>
            <a:off x="1600200" y="3930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9168" name="Line 72"/>
          <p:cNvSpPr>
            <a:spLocks noChangeShapeType="1"/>
          </p:cNvSpPr>
          <p:nvPr/>
        </p:nvSpPr>
        <p:spPr bwMode="auto">
          <a:xfrm flipV="1">
            <a:off x="664210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9" name="Line 73"/>
          <p:cNvSpPr>
            <a:spLocks noChangeShapeType="1"/>
          </p:cNvSpPr>
          <p:nvPr/>
        </p:nvSpPr>
        <p:spPr bwMode="auto">
          <a:xfrm>
            <a:off x="6569075" y="3570288"/>
            <a:ext cx="1444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0" name="Text Box 74"/>
          <p:cNvSpPr txBox="1">
            <a:spLocks noChangeArrowheads="1"/>
          </p:cNvSpPr>
          <p:nvPr/>
        </p:nvSpPr>
        <p:spPr bwMode="auto">
          <a:xfrm>
            <a:off x="6353175" y="34258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8</a:t>
            </a:r>
          </a:p>
        </p:txBody>
      </p:sp>
      <p:sp>
        <p:nvSpPr>
          <p:cNvPr id="49171" name="Text Box 75"/>
          <p:cNvSpPr txBox="1">
            <a:spLocks noChangeArrowheads="1"/>
          </p:cNvSpPr>
          <p:nvPr/>
        </p:nvSpPr>
        <p:spPr bwMode="auto">
          <a:xfrm>
            <a:off x="6208713" y="3930650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display</a:t>
            </a:r>
          </a:p>
        </p:txBody>
      </p:sp>
      <p:sp>
        <p:nvSpPr>
          <p:cNvPr id="49172" name="Line 76"/>
          <p:cNvSpPr>
            <a:spLocks noChangeShapeType="1"/>
          </p:cNvSpPr>
          <p:nvPr/>
        </p:nvSpPr>
        <p:spPr bwMode="auto">
          <a:xfrm flipV="1">
            <a:off x="28257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3" name="Text Box 77"/>
          <p:cNvSpPr txBox="1">
            <a:spLocks noChangeArrowheads="1"/>
          </p:cNvSpPr>
          <p:nvPr/>
        </p:nvSpPr>
        <p:spPr bwMode="auto">
          <a:xfrm>
            <a:off x="2536825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En0</a:t>
            </a:r>
          </a:p>
        </p:txBody>
      </p:sp>
      <p:sp>
        <p:nvSpPr>
          <p:cNvPr id="49174" name="Line 78"/>
          <p:cNvSpPr>
            <a:spLocks noChangeShapeType="1"/>
          </p:cNvSpPr>
          <p:nvPr/>
        </p:nvSpPr>
        <p:spPr bwMode="auto">
          <a:xfrm flipV="1">
            <a:off x="3328988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5" name="Text Box 79"/>
          <p:cNvSpPr txBox="1">
            <a:spLocks noChangeArrowheads="1"/>
          </p:cNvSpPr>
          <p:nvPr/>
        </p:nvSpPr>
        <p:spPr bwMode="auto">
          <a:xfrm>
            <a:off x="3113088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En1</a:t>
            </a:r>
          </a:p>
        </p:txBody>
      </p:sp>
      <p:sp>
        <p:nvSpPr>
          <p:cNvPr id="49176" name="Line 80"/>
          <p:cNvSpPr>
            <a:spLocks noChangeShapeType="1"/>
          </p:cNvSpPr>
          <p:nvPr/>
        </p:nvSpPr>
        <p:spPr bwMode="auto">
          <a:xfrm flipV="1">
            <a:off x="5200650" y="3281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77" name="Text Box 81"/>
          <p:cNvSpPr txBox="1">
            <a:spLocks noChangeArrowheads="1"/>
          </p:cNvSpPr>
          <p:nvPr/>
        </p:nvSpPr>
        <p:spPr bwMode="auto">
          <a:xfrm>
            <a:off x="4984750" y="39306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En7</a:t>
            </a:r>
          </a:p>
        </p:txBody>
      </p:sp>
      <p:sp>
        <p:nvSpPr>
          <p:cNvPr id="49178" name="Text Box 82"/>
          <p:cNvSpPr txBox="1">
            <a:spLocks noChangeArrowheads="1"/>
          </p:cNvSpPr>
          <p:nvPr/>
        </p:nvSpPr>
        <p:spPr bwMode="auto">
          <a:xfrm>
            <a:off x="3813175" y="35433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…</a:t>
            </a:r>
          </a:p>
        </p:txBody>
      </p:sp>
      <p:graphicFrame>
        <p:nvGraphicFramePr>
          <p:cNvPr id="49179" name="Object 83"/>
          <p:cNvGraphicFramePr>
            <a:graphicFrameLocks noChangeAspect="1"/>
          </p:cNvGraphicFramePr>
          <p:nvPr/>
        </p:nvGraphicFramePr>
        <p:xfrm>
          <a:off x="1295400" y="48006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Designer Drawing" r:id="rId3" imgW="5791200" imgH="1809750" progId="Designer.Drawing.7">
                  <p:embed/>
                </p:oleObj>
              </mc:Choice>
              <mc:Fallback>
                <p:oleObj name="Designer Drawing" r:id="rId3" imgW="5791200" imgH="1809750" progId="Designer.Drawing.7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Line 84"/>
          <p:cNvSpPr>
            <a:spLocks noChangeShapeType="1"/>
          </p:cNvSpPr>
          <p:nvPr/>
        </p:nvSpPr>
        <p:spPr bwMode="auto">
          <a:xfrm flipV="1">
            <a:off x="3886200" y="32766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81" name="Line 85"/>
          <p:cNvSpPr>
            <a:spLocks noChangeShapeType="1"/>
          </p:cNvSpPr>
          <p:nvPr/>
        </p:nvSpPr>
        <p:spPr bwMode="auto">
          <a:xfrm flipV="1">
            <a:off x="5334000" y="4114800"/>
            <a:ext cx="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Exercise: rotation register with serial input select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SEL=1: rotate right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2264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2265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2266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67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68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69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2271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2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3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4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2275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2229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2231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2243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2244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226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1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2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3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5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225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7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8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9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6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225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3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4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5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7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224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49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0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1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2241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2242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2233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2234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2235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2236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9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SEL=1: rotate right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3293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3294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3295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6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97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98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99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3300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1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2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303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3304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3253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4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3260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3272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3273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32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0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1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92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4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328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6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7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8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5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3281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2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3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4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3276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3277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8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79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280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3261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3270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71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3262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3263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3264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3265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6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7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8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9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3255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3256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3257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3258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3259" name="AutoShape 56"/>
          <p:cNvSpPr>
            <a:spLocks noChangeArrowheads="1"/>
          </p:cNvSpPr>
          <p:nvPr/>
        </p:nvSpPr>
        <p:spPr bwMode="auto">
          <a:xfrm>
            <a:off x="1547813" y="3357563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RTL design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RTL: Register Transfer Level (Language)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standard method to design any digital 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Feature: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designer specify rules to transfer data from one register to another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EDA (electronic design automation) tool synthesis RTL code to real hardware</a:t>
            </a:r>
          </a:p>
        </p:txBody>
      </p: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1143000" y="4572000"/>
            <a:ext cx="2603500" cy="1781175"/>
            <a:chOff x="720" y="2880"/>
            <a:chExt cx="1640" cy="1122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720" y="3168"/>
              <a:ext cx="1640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    [3:0]   A, B, 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16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end</a:t>
              </a: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768" y="2880"/>
              <a:ext cx="7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Verilog code</a:t>
              </a:r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4876800" y="3886200"/>
            <a:ext cx="3371850" cy="2774950"/>
            <a:chOff x="3024" y="2160"/>
            <a:chExt cx="2124" cy="1748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+</a:t>
              </a: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3" name="AutoShape 15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clk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register</a:t>
              </a:r>
            </a:p>
          </p:txBody>
        </p:sp>
      </p:grp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4038600" y="5562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67691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4-bit register with the following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SEL=0: shift right with serial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SEL=1: rotate right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508625" y="549275"/>
            <a:ext cx="2665413" cy="1776413"/>
            <a:chOff x="3152" y="1162"/>
            <a:chExt cx="1679" cy="1119"/>
          </a:xfrm>
        </p:grpSpPr>
        <p:sp>
          <p:nvSpPr>
            <p:cNvPr id="54317" name="Rectangle 5"/>
            <p:cNvSpPr>
              <a:spLocks noChangeArrowheads="1"/>
            </p:cNvSpPr>
            <p:nvPr/>
          </p:nvSpPr>
          <p:spPr bwMode="auto">
            <a:xfrm>
              <a:off x="3742" y="1162"/>
              <a:ext cx="1089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RReg</a:t>
              </a:r>
            </a:p>
          </p:txBody>
        </p:sp>
        <p:sp>
          <p:nvSpPr>
            <p:cNvPr id="54318" name="AutoShape 6"/>
            <p:cNvSpPr>
              <a:spLocks noChangeArrowheads="1"/>
            </p:cNvSpPr>
            <p:nvPr/>
          </p:nvSpPr>
          <p:spPr bwMode="auto">
            <a:xfrm rot="5400000">
              <a:off x="3764" y="1639"/>
              <a:ext cx="91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4319" name="Line 7"/>
            <p:cNvSpPr>
              <a:spLocks noChangeShapeType="1"/>
            </p:cNvSpPr>
            <p:nvPr/>
          </p:nvSpPr>
          <p:spPr bwMode="auto">
            <a:xfrm>
              <a:off x="3560" y="170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0" name="Text Box 8"/>
            <p:cNvSpPr txBox="1">
              <a:spLocks noChangeArrowheads="1"/>
            </p:cNvSpPr>
            <p:nvPr/>
          </p:nvSpPr>
          <p:spPr bwMode="auto">
            <a:xfrm>
              <a:off x="3198" y="161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321" name="Text Box 9"/>
            <p:cNvSpPr txBox="1">
              <a:spLocks noChangeArrowheads="1"/>
            </p:cNvSpPr>
            <p:nvPr/>
          </p:nvSpPr>
          <p:spPr bwMode="auto">
            <a:xfrm>
              <a:off x="3243" y="143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322" name="Line 10"/>
            <p:cNvSpPr>
              <a:spLocks noChangeShapeType="1"/>
            </p:cNvSpPr>
            <p:nvPr/>
          </p:nvSpPr>
          <p:spPr bwMode="auto">
            <a:xfrm>
              <a:off x="3470" y="152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3" name="Text Box 11"/>
            <p:cNvSpPr txBox="1">
              <a:spLocks noChangeArrowheads="1"/>
            </p:cNvSpPr>
            <p:nvPr/>
          </p:nvSpPr>
          <p:spPr bwMode="auto">
            <a:xfrm>
              <a:off x="3152" y="1207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4324" name="Line 12"/>
            <p:cNvSpPr>
              <a:spLocks noChangeShapeType="1"/>
            </p:cNvSpPr>
            <p:nvPr/>
          </p:nvSpPr>
          <p:spPr bwMode="auto">
            <a:xfrm>
              <a:off x="3470" y="134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5" name="Line 13"/>
            <p:cNvSpPr>
              <a:spLocks noChangeShapeType="1"/>
            </p:cNvSpPr>
            <p:nvPr/>
          </p:nvSpPr>
          <p:spPr bwMode="auto">
            <a:xfrm>
              <a:off x="4286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6" name="Line 14"/>
            <p:cNvSpPr>
              <a:spLocks noChangeShapeType="1"/>
            </p:cNvSpPr>
            <p:nvPr/>
          </p:nvSpPr>
          <p:spPr bwMode="auto">
            <a:xfrm>
              <a:off x="4241" y="1933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327" name="Text Box 15"/>
            <p:cNvSpPr txBox="1">
              <a:spLocks noChangeArrowheads="1"/>
            </p:cNvSpPr>
            <p:nvPr/>
          </p:nvSpPr>
          <p:spPr bwMode="auto">
            <a:xfrm>
              <a:off x="4047" y="182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4</a:t>
              </a:r>
            </a:p>
          </p:txBody>
        </p:sp>
        <p:sp>
          <p:nvSpPr>
            <p:cNvPr id="54328" name="Text Box 16"/>
            <p:cNvSpPr txBox="1">
              <a:spLocks noChangeArrowheads="1"/>
            </p:cNvSpPr>
            <p:nvPr/>
          </p:nvSpPr>
          <p:spPr bwMode="auto">
            <a:xfrm>
              <a:off x="4195" y="206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</a:t>
              </a:r>
            </a:p>
          </p:txBody>
        </p:sp>
      </p:grpSp>
      <p:graphicFrame>
        <p:nvGraphicFramePr>
          <p:cNvPr id="54277" name="Object 17"/>
          <p:cNvGraphicFramePr>
            <a:graphicFrameLocks noChangeAspect="1"/>
          </p:cNvGraphicFramePr>
          <p:nvPr/>
        </p:nvGraphicFramePr>
        <p:xfrm>
          <a:off x="539750" y="3357563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方程式" r:id="rId3" imgW="3048000" imgH="482600" progId="Equation.3">
                  <p:embed/>
                </p:oleObj>
              </mc:Choice>
              <mc:Fallback>
                <p:oleObj name="方程式" r:id="rId3" imgW="30480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5257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" name="Group 18"/>
          <p:cNvGrpSpPr>
            <a:grpSpLocks/>
          </p:cNvGrpSpPr>
          <p:nvPr/>
        </p:nvGrpSpPr>
        <p:grpSpPr bwMode="auto">
          <a:xfrm>
            <a:off x="3851275" y="4076700"/>
            <a:ext cx="4391025" cy="2376488"/>
            <a:chOff x="2426" y="2523"/>
            <a:chExt cx="2766" cy="1497"/>
          </a:xfrm>
        </p:grpSpPr>
        <p:grpSp>
          <p:nvGrpSpPr>
            <p:cNvPr id="54284" name="Group 19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4296" name="Line 20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4297" name="Group 21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431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4" name="Line 2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5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8" name="Group 26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430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0" name="Line 2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1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12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299" name="Group 31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4305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6" name="Line 33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7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8" name="Line 35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4300" name="Group 36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43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2" name="Line 38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3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304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4285" name="Group 41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4294" name="Line 42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295" name="Text Box 43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4286" name="Text Box 44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4287" name="Text Box 45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4288" name="Text Box 46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4289" name="Line 47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0" name="Line 48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1" name="Line 49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2" name="Line 50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293" name="Text Box 51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4279" name="AutoShape 52"/>
          <p:cNvSpPr>
            <a:spLocks noChangeArrowheads="1"/>
          </p:cNvSpPr>
          <p:nvPr/>
        </p:nvSpPr>
        <p:spPr bwMode="auto">
          <a:xfrm>
            <a:off x="5076825" y="51577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4280" name="AutoShape 53"/>
          <p:cNvSpPr>
            <a:spLocks noChangeArrowheads="1"/>
          </p:cNvSpPr>
          <p:nvPr/>
        </p:nvSpPr>
        <p:spPr bwMode="auto">
          <a:xfrm>
            <a:off x="5076825" y="55895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1" name="AutoShape 54"/>
          <p:cNvSpPr>
            <a:spLocks noChangeArrowheads="1"/>
          </p:cNvSpPr>
          <p:nvPr/>
        </p:nvSpPr>
        <p:spPr bwMode="auto">
          <a:xfrm>
            <a:off x="5076825" y="6021388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4282" name="AutoShape 55"/>
          <p:cNvSpPr>
            <a:spLocks noChangeArrowheads="1"/>
          </p:cNvSpPr>
          <p:nvPr/>
        </p:nvSpPr>
        <p:spPr bwMode="auto">
          <a:xfrm>
            <a:off x="5867400" y="5157788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54283" name="AutoShape 56"/>
          <p:cNvSpPr>
            <a:spLocks noChangeArrowheads="1"/>
          </p:cNvSpPr>
          <p:nvPr/>
        </p:nvSpPr>
        <p:spPr bwMode="auto">
          <a:xfrm>
            <a:off x="1547813" y="3716338"/>
            <a:ext cx="45370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5302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5303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5304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5307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5313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4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5308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5311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312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5309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310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530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6329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6331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6332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6334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6340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41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6335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6338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6339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6325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2244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nimBg="1"/>
      <p:bldP spid="522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57353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7354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7355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57356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57358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57364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5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57359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57362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7363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57349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68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animBg="1"/>
      <p:bldP spid="5326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 design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950913" y="2205038"/>
            <a:ext cx="7153275" cy="2930525"/>
            <a:chOff x="599" y="1389"/>
            <a:chExt cx="4506" cy="1846"/>
          </a:xfrm>
        </p:grpSpPr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1020" y="2205"/>
              <a:ext cx="4085" cy="1030"/>
              <a:chOff x="295" y="1661"/>
              <a:chExt cx="4085" cy="1030"/>
            </a:xfrm>
          </p:grpSpPr>
          <p:pic>
            <p:nvPicPr>
              <p:cNvPr id="5838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1752"/>
                <a:ext cx="4085" cy="9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8386" name="Object 6"/>
              <p:cNvGraphicFramePr>
                <a:graphicFrameLocks noChangeAspect="1"/>
              </p:cNvGraphicFramePr>
              <p:nvPr/>
            </p:nvGraphicFramePr>
            <p:xfrm>
              <a:off x="1247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4" name="方程式" r:id="rId4" imgW="190500" imgH="228600" progId="Equation.3">
                      <p:embed/>
                    </p:oleObj>
                  </mc:Choice>
                  <mc:Fallback>
                    <p:oleObj name="方程式" r:id="rId4" imgW="1905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7" name="Object 7"/>
              <p:cNvGraphicFramePr>
                <a:graphicFrameLocks noChangeAspect="1"/>
              </p:cNvGraphicFramePr>
              <p:nvPr/>
            </p:nvGraphicFramePr>
            <p:xfrm>
              <a:off x="1921" y="1667"/>
              <a:ext cx="20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5" name="方程式" r:id="rId6" imgW="203024" imgH="215713" progId="Equation.3">
                      <p:embed/>
                    </p:oleObj>
                  </mc:Choice>
                  <mc:Fallback>
                    <p:oleObj name="方程式" r:id="rId6" imgW="203024" imgH="215713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1667"/>
                            <a:ext cx="20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8" name="Object 8"/>
              <p:cNvGraphicFramePr>
                <a:graphicFrameLocks noChangeAspect="1"/>
              </p:cNvGraphicFramePr>
              <p:nvPr/>
            </p:nvGraphicFramePr>
            <p:xfrm>
              <a:off x="2705" y="1667"/>
              <a:ext cx="176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6" name="方程式" r:id="rId8" imgW="177569" imgH="215619" progId="Equation.3">
                      <p:embed/>
                    </p:oleObj>
                  </mc:Choice>
                  <mc:Fallback>
                    <p:oleObj name="方程式" r:id="rId8" imgW="177569" imgH="21561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" y="1667"/>
                            <a:ext cx="176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9" name="Object 9"/>
              <p:cNvGraphicFramePr>
                <a:graphicFrameLocks noChangeAspect="1"/>
              </p:cNvGraphicFramePr>
              <p:nvPr/>
            </p:nvGraphicFramePr>
            <p:xfrm>
              <a:off x="3424" y="1661"/>
              <a:ext cx="18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7" name="方程式" r:id="rId10" imgW="190500" imgH="228600" progId="Equation.3">
                      <p:embed/>
                    </p:oleObj>
                  </mc:Choice>
                  <mc:Fallback>
                    <p:oleObj name="方程式" r:id="rId10" imgW="1905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661"/>
                            <a:ext cx="18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73" name="AutoShape 10"/>
            <p:cNvSpPr>
              <a:spLocks noChangeArrowheads="1"/>
            </p:cNvSpPr>
            <p:nvPr/>
          </p:nvSpPr>
          <p:spPr bwMode="auto">
            <a:xfrm>
              <a:off x="1111" y="2024"/>
              <a:ext cx="680" cy="227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72 h 21600"/>
                <a:gd name="T14" fmla="*/ 17089 w 21600"/>
                <a:gd name="T15" fmla="*/ 171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58374" name="Line 11"/>
            <p:cNvSpPr>
              <a:spLocks noChangeShapeType="1"/>
            </p:cNvSpPr>
            <p:nvPr/>
          </p:nvSpPr>
          <p:spPr bwMode="auto">
            <a:xfrm>
              <a:off x="929" y="21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5" name="Text Box 12"/>
            <p:cNvSpPr txBox="1">
              <a:spLocks noChangeArrowheads="1"/>
            </p:cNvSpPr>
            <p:nvPr/>
          </p:nvSpPr>
          <p:spPr bwMode="auto">
            <a:xfrm>
              <a:off x="599" y="2053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  <p:sp>
          <p:nvSpPr>
            <p:cNvPr id="58376" name="Rectangle 13"/>
            <p:cNvSpPr>
              <a:spLocks noChangeArrowheads="1"/>
            </p:cNvSpPr>
            <p:nvPr/>
          </p:nvSpPr>
          <p:spPr bwMode="auto">
            <a:xfrm>
              <a:off x="975" y="2478"/>
              <a:ext cx="454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58377" name="Line 14"/>
            <p:cNvSpPr>
              <a:spLocks noChangeShapeType="1"/>
            </p:cNvSpPr>
            <p:nvPr/>
          </p:nvSpPr>
          <p:spPr bwMode="auto">
            <a:xfrm>
              <a:off x="1429" y="225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8" name="Line 15"/>
            <p:cNvSpPr>
              <a:spLocks noChangeShapeType="1"/>
            </p:cNvSpPr>
            <p:nvPr/>
          </p:nvSpPr>
          <p:spPr bwMode="auto">
            <a:xfrm flipV="1">
              <a:off x="4558" y="175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79" name="Line 16"/>
            <p:cNvSpPr>
              <a:spLocks noChangeShapeType="1"/>
            </p:cNvSpPr>
            <p:nvPr/>
          </p:nvSpPr>
          <p:spPr bwMode="auto">
            <a:xfrm flipH="1">
              <a:off x="1565" y="1752"/>
              <a:ext cx="29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0" name="Line 17"/>
            <p:cNvSpPr>
              <a:spLocks noChangeShapeType="1"/>
            </p:cNvSpPr>
            <p:nvPr/>
          </p:nvSpPr>
          <p:spPr bwMode="auto">
            <a:xfrm>
              <a:off x="1565" y="17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1" name="Line 18"/>
            <p:cNvSpPr>
              <a:spLocks noChangeShapeType="1"/>
            </p:cNvSpPr>
            <p:nvPr/>
          </p:nvSpPr>
          <p:spPr bwMode="auto">
            <a:xfrm>
              <a:off x="1338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382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8383" name="Text Box 20"/>
            <p:cNvSpPr txBox="1">
              <a:spLocks noChangeArrowheads="1"/>
            </p:cNvSpPr>
            <p:nvPr/>
          </p:nvSpPr>
          <p:spPr bwMode="auto">
            <a:xfrm>
              <a:off x="1156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58384" name="Text Box 21"/>
            <p:cNvSpPr txBox="1">
              <a:spLocks noChangeArrowheads="1"/>
            </p:cNvSpPr>
            <p:nvPr/>
          </p:nvSpPr>
          <p:spPr bwMode="auto">
            <a:xfrm>
              <a:off x="1565" y="1842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circuit works?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59407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59419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9420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5943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7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8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9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1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5943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3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4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5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2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5942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9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0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31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9423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5942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5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6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942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59408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59417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418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59409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59410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59411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59412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3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4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6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59397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59398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59399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59400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59401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2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3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404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9405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9406" name="Freeform 47"/>
          <p:cNvSpPr>
            <a:spLocks/>
          </p:cNvSpPr>
          <p:nvPr/>
        </p:nvSpPr>
        <p:spPr bwMode="auto">
          <a:xfrm>
            <a:off x="1163638" y="2349500"/>
            <a:ext cx="600075" cy="1222375"/>
          </a:xfrm>
          <a:custGeom>
            <a:avLst/>
            <a:gdLst>
              <a:gd name="T0" fmla="*/ 2147483646 w 378"/>
              <a:gd name="T1" fmla="*/ 0 h 770"/>
              <a:gd name="T2" fmla="*/ 2147483646 w 378"/>
              <a:gd name="T3" fmla="*/ 2147483646 h 770"/>
              <a:gd name="T4" fmla="*/ 2147483646 w 378"/>
              <a:gd name="T5" fmla="*/ 2147483646 h 770"/>
              <a:gd name="T6" fmla="*/ 2147483646 w 378"/>
              <a:gd name="T7" fmla="*/ 2147483646 h 770"/>
              <a:gd name="T8" fmla="*/ 2147483646 w 378"/>
              <a:gd name="T9" fmla="*/ 2147483646 h 7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770">
                <a:moveTo>
                  <a:pt x="15" y="0"/>
                </a:moveTo>
                <a:cubicBezTo>
                  <a:pt x="7" y="98"/>
                  <a:pt x="0" y="197"/>
                  <a:pt x="15" y="272"/>
                </a:cubicBezTo>
                <a:cubicBezTo>
                  <a:pt x="30" y="347"/>
                  <a:pt x="91" y="378"/>
                  <a:pt x="106" y="453"/>
                </a:cubicBezTo>
                <a:cubicBezTo>
                  <a:pt x="121" y="528"/>
                  <a:pt x="61" y="680"/>
                  <a:pt x="106" y="725"/>
                </a:cubicBezTo>
                <a:cubicBezTo>
                  <a:pt x="151" y="770"/>
                  <a:pt x="264" y="747"/>
                  <a:pt x="378" y="72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circuit works?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480695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4067175" y="4149725"/>
            <a:ext cx="4391025" cy="2376488"/>
            <a:chOff x="2426" y="2523"/>
            <a:chExt cx="2766" cy="1497"/>
          </a:xfrm>
        </p:grpSpPr>
        <p:grpSp>
          <p:nvGrpSpPr>
            <p:cNvPr id="60436" name="Group 5"/>
            <p:cNvGrpSpPr>
              <a:grpSpLocks/>
            </p:cNvGrpSpPr>
            <p:nvPr/>
          </p:nvGrpSpPr>
          <p:grpSpPr bwMode="auto">
            <a:xfrm>
              <a:off x="2925" y="2841"/>
              <a:ext cx="2267" cy="227"/>
              <a:chOff x="2925" y="2659"/>
              <a:chExt cx="2267" cy="227"/>
            </a:xfrm>
          </p:grpSpPr>
          <p:sp>
            <p:nvSpPr>
              <p:cNvPr id="60448" name="Line 6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0449" name="Group 7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046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6" name="Line 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7" name="Line 1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8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0" name="Group 12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046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2" name="Line 1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3" name="Line 1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4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1" name="Group 17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045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8" name="Line 19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9" name="Line 20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60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0452" name="Group 22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045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4" name="Line 24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5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0456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0437" name="Group 27"/>
            <p:cNvGrpSpPr>
              <a:grpSpLocks/>
            </p:cNvGrpSpPr>
            <p:nvPr/>
          </p:nvGrpSpPr>
          <p:grpSpPr bwMode="auto">
            <a:xfrm>
              <a:off x="3787" y="2523"/>
              <a:ext cx="650" cy="212"/>
              <a:chOff x="3696" y="2325"/>
              <a:chExt cx="650" cy="212"/>
            </a:xfrm>
          </p:grpSpPr>
          <p:sp>
            <p:nvSpPr>
              <p:cNvPr id="60446" name="Line 28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447" name="Text Box 29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0438" name="Text Box 30"/>
            <p:cNvSpPr txBox="1">
              <a:spLocks noChangeArrowheads="1"/>
            </p:cNvSpPr>
            <p:nvPr/>
          </p:nvSpPr>
          <p:spPr bwMode="auto">
            <a:xfrm>
              <a:off x="2504" y="2915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0439" name="Text Box 31"/>
            <p:cNvSpPr txBox="1">
              <a:spLocks noChangeArrowheads="1"/>
            </p:cNvSpPr>
            <p:nvPr/>
          </p:nvSpPr>
          <p:spPr bwMode="auto">
            <a:xfrm>
              <a:off x="2426" y="320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0440" name="Text Box 32"/>
            <p:cNvSpPr txBox="1">
              <a:spLocks noChangeArrowheads="1"/>
            </p:cNvSpPr>
            <p:nvPr/>
          </p:nvSpPr>
          <p:spPr bwMode="auto">
            <a:xfrm>
              <a:off x="2471" y="347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  <p:sp>
          <p:nvSpPr>
            <p:cNvPr id="60441" name="Line 33"/>
            <p:cNvSpPr>
              <a:spLocks noChangeShapeType="1"/>
            </p:cNvSpPr>
            <p:nvPr/>
          </p:nvSpPr>
          <p:spPr bwMode="auto">
            <a:xfrm>
              <a:off x="3197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2" name="Line 34"/>
            <p:cNvSpPr>
              <a:spLocks noChangeShapeType="1"/>
            </p:cNvSpPr>
            <p:nvPr/>
          </p:nvSpPr>
          <p:spPr bwMode="auto">
            <a:xfrm>
              <a:off x="3696" y="3068"/>
              <a:ext cx="0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3" name="Line 35"/>
            <p:cNvSpPr>
              <a:spLocks noChangeShapeType="1"/>
            </p:cNvSpPr>
            <p:nvPr/>
          </p:nvSpPr>
          <p:spPr bwMode="auto">
            <a:xfrm>
              <a:off x="4195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4" name="Line 36"/>
            <p:cNvSpPr>
              <a:spLocks noChangeShapeType="1"/>
            </p:cNvSpPr>
            <p:nvPr/>
          </p:nvSpPr>
          <p:spPr bwMode="auto">
            <a:xfrm>
              <a:off x="4694" y="3068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445" name="Text Box 37"/>
            <p:cNvSpPr txBox="1">
              <a:spLocks noChangeArrowheads="1"/>
            </p:cNvSpPr>
            <p:nvPr/>
          </p:nvSpPr>
          <p:spPr bwMode="auto">
            <a:xfrm>
              <a:off x="2471" y="3702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SEL</a:t>
              </a:r>
            </a:p>
          </p:txBody>
        </p:sp>
      </p:grpSp>
      <p:sp>
        <p:nvSpPr>
          <p:cNvPr id="60421" name="AutoShape 38"/>
          <p:cNvSpPr>
            <a:spLocks noChangeArrowheads="1"/>
          </p:cNvSpPr>
          <p:nvPr/>
        </p:nvSpPr>
        <p:spPr bwMode="auto">
          <a:xfrm>
            <a:off x="5292725" y="52308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0110</a:t>
            </a:r>
          </a:p>
        </p:txBody>
      </p:sp>
      <p:sp>
        <p:nvSpPr>
          <p:cNvPr id="60422" name="AutoShape 39"/>
          <p:cNvSpPr>
            <a:spLocks noChangeArrowheads="1"/>
          </p:cNvSpPr>
          <p:nvPr/>
        </p:nvSpPr>
        <p:spPr bwMode="auto">
          <a:xfrm>
            <a:off x="5292725" y="56626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3" name="AutoShape 40"/>
          <p:cNvSpPr>
            <a:spLocks noChangeArrowheads="1"/>
          </p:cNvSpPr>
          <p:nvPr/>
        </p:nvSpPr>
        <p:spPr bwMode="auto">
          <a:xfrm>
            <a:off x="5292725" y="6094413"/>
            <a:ext cx="790575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0424" name="AutoShape 41"/>
          <p:cNvSpPr>
            <a:spLocks noChangeArrowheads="1"/>
          </p:cNvSpPr>
          <p:nvPr/>
        </p:nvSpPr>
        <p:spPr bwMode="auto">
          <a:xfrm>
            <a:off x="6083300" y="5230813"/>
            <a:ext cx="792163" cy="2889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0425" name="Line 42"/>
          <p:cNvSpPr>
            <a:spLocks noChangeShapeType="1"/>
          </p:cNvSpPr>
          <p:nvPr/>
        </p:nvSpPr>
        <p:spPr bwMode="auto">
          <a:xfrm>
            <a:off x="2195513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6" name="Line 43"/>
          <p:cNvSpPr>
            <a:spLocks noChangeShapeType="1"/>
          </p:cNvSpPr>
          <p:nvPr/>
        </p:nvSpPr>
        <p:spPr bwMode="auto">
          <a:xfrm>
            <a:off x="2987675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7" name="Line 44"/>
          <p:cNvSpPr>
            <a:spLocks noChangeShapeType="1"/>
          </p:cNvSpPr>
          <p:nvPr/>
        </p:nvSpPr>
        <p:spPr bwMode="auto">
          <a:xfrm>
            <a:off x="3708400" y="3500438"/>
            <a:ext cx="431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8" name="Text Box 45"/>
          <p:cNvSpPr txBox="1">
            <a:spLocks noChangeArrowheads="1"/>
          </p:cNvSpPr>
          <p:nvPr/>
        </p:nvSpPr>
        <p:spPr bwMode="auto">
          <a:xfrm>
            <a:off x="250825" y="27082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29" name="Text Box 46"/>
          <p:cNvSpPr txBox="1">
            <a:spLocks noChangeArrowheads="1"/>
          </p:cNvSpPr>
          <p:nvPr/>
        </p:nvSpPr>
        <p:spPr bwMode="auto">
          <a:xfrm>
            <a:off x="1095375" y="1890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60430" name="Line 47"/>
          <p:cNvSpPr>
            <a:spLocks noChangeShapeType="1"/>
          </p:cNvSpPr>
          <p:nvPr/>
        </p:nvSpPr>
        <p:spPr bwMode="auto">
          <a:xfrm flipV="1">
            <a:off x="4716463" y="2492375"/>
            <a:ext cx="0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1" name="Line 48"/>
          <p:cNvSpPr>
            <a:spLocks noChangeShapeType="1"/>
          </p:cNvSpPr>
          <p:nvPr/>
        </p:nvSpPr>
        <p:spPr bwMode="auto">
          <a:xfrm flipV="1">
            <a:off x="1476375" y="2492375"/>
            <a:ext cx="32400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2" name="Line 49"/>
          <p:cNvSpPr>
            <a:spLocks noChangeShapeType="1"/>
          </p:cNvSpPr>
          <p:nvPr/>
        </p:nvSpPr>
        <p:spPr bwMode="auto">
          <a:xfrm flipV="1">
            <a:off x="1476375" y="2492375"/>
            <a:ext cx="0" cy="3603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3" name="Line 50"/>
          <p:cNvSpPr>
            <a:spLocks noChangeShapeType="1"/>
          </p:cNvSpPr>
          <p:nvPr/>
        </p:nvSpPr>
        <p:spPr bwMode="auto">
          <a:xfrm flipV="1">
            <a:off x="1331913" y="2852738"/>
            <a:ext cx="144462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4" name="Line 51"/>
          <p:cNvSpPr>
            <a:spLocks noChangeShapeType="1"/>
          </p:cNvSpPr>
          <p:nvPr/>
        </p:nvSpPr>
        <p:spPr bwMode="auto">
          <a:xfrm flipV="1">
            <a:off x="1331913" y="3068638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35" name="Line 52"/>
          <p:cNvSpPr>
            <a:spLocks noChangeShapeType="1"/>
          </p:cNvSpPr>
          <p:nvPr/>
        </p:nvSpPr>
        <p:spPr bwMode="auto">
          <a:xfrm flipH="1">
            <a:off x="1331913" y="3500438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Shift register with parallel load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Various types of registers we will talk about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register with load enable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rotation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>
                <a:solidFill>
                  <a:schemeClr val="hlink"/>
                </a:solidFill>
              </a:rPr>
              <a:t>shift register with parallel load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bi-directional shift register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accumulator</a:t>
            </a:r>
            <a:endParaRPr lang="en-US" altLang="zh-TW" sz="28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3495" name="Group 7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3509" name="Line 8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3510" name="Group 9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35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7" name="Line 1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8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9" name="Line 1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1" name="Group 14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35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3" name="Line 1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5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2" name="Group 19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35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9" name="Line 21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21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3513" name="Group 24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351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5" name="Line 26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3517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3496" name="Group 29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3507" name="Line 30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508" name="Text Box 31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3497" name="Text Box 32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3498" name="Text Box 33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3499" name="Text Box 34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3500" name="Line 35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1" name="Line 36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2" name="Line 37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3" name="Line 38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504" name="Text Box 39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3505" name="Text Box 40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3506" name="Text Box 41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I don’t allow you to write Verilog/VHDL code now?</a:t>
            </a:r>
          </a:p>
          <a:p>
            <a:pPr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EDA tools are not as smart as you think</a:t>
            </a:r>
          </a:p>
          <a:p>
            <a:pPr lvl="1" eaLnBrk="1" hangingPunct="1"/>
            <a:r>
              <a:rPr lang="en-US" altLang="zh-TW" smtClean="0"/>
              <a:t>You should have a </a:t>
            </a:r>
            <a:r>
              <a:rPr lang="en-US" altLang="zh-TW" smtClean="0">
                <a:solidFill>
                  <a:schemeClr val="hlink"/>
                </a:solidFill>
              </a:rPr>
              <a:t>hardware picture</a:t>
            </a:r>
            <a:r>
              <a:rPr lang="en-US" altLang="zh-TW" smtClean="0"/>
              <a:t> in mind while writing Verilog/VHDL code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Writing Verilog/VHDL like C may result in incorrect/poor hardware!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4521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4522" name="AutoShape 10"/>
          <p:cNvSpPr>
            <a:spLocks noChangeArrowheads="1"/>
          </p:cNvSpPr>
          <p:nvPr/>
        </p:nvSpPr>
        <p:spPr bwMode="auto">
          <a:xfrm>
            <a:off x="179388" y="5805488"/>
            <a:ext cx="2592387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4523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4526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4540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4541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455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8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9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60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2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455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4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5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6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3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454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0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1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52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4544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454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6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7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4548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4527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4538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4539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4528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4529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4530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4531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2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3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4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535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4536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4537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4525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2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179388" y="5949950"/>
            <a:ext cx="3024187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5550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5564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5565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558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2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3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4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6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557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8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9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80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7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557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4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5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6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5568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556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0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1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5572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5551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5562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5563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5552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5553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5554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5555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6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7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8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9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5560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5561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5549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Problem (design spec)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7127875" cy="719138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design a register with the following functions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781300"/>
            <a:ext cx="1338262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36004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AutoShape 6"/>
          <p:cNvSpPr>
            <a:spLocks noChangeArrowheads="1"/>
          </p:cNvSpPr>
          <p:nvPr/>
        </p:nvSpPr>
        <p:spPr bwMode="auto">
          <a:xfrm>
            <a:off x="5508625" y="3716338"/>
            <a:ext cx="7921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0011</a:t>
            </a:r>
          </a:p>
        </p:txBody>
      </p:sp>
      <p:sp>
        <p:nvSpPr>
          <p:cNvPr id="66567" name="AutoShape 7"/>
          <p:cNvSpPr>
            <a:spLocks noChangeArrowheads="1"/>
          </p:cNvSpPr>
          <p:nvPr/>
        </p:nvSpPr>
        <p:spPr bwMode="auto">
          <a:xfrm>
            <a:off x="5508625" y="4149725"/>
            <a:ext cx="7921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1101</a:t>
            </a:r>
          </a:p>
        </p:txBody>
      </p:sp>
      <p:sp>
        <p:nvSpPr>
          <p:cNvPr id="66568" name="AutoShape 8"/>
          <p:cNvSpPr>
            <a:spLocks noChangeArrowheads="1"/>
          </p:cNvSpPr>
          <p:nvPr/>
        </p:nvSpPr>
        <p:spPr bwMode="auto">
          <a:xfrm>
            <a:off x="5508625" y="45815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5508625" y="50133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>
            <a:off x="179388" y="6165850"/>
            <a:ext cx="3600450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>
            <a:off x="6300788" y="3716338"/>
            <a:ext cx="792162" cy="3603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0111</a:t>
            </a:r>
          </a:p>
        </p:txBody>
      </p: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4284663" y="2636838"/>
            <a:ext cx="4391025" cy="3240087"/>
            <a:chOff x="2699" y="1661"/>
            <a:chExt cx="2766" cy="2041"/>
          </a:xfrm>
        </p:grpSpPr>
        <p:grpSp>
          <p:nvGrpSpPr>
            <p:cNvPr id="66574" name="Group 13"/>
            <p:cNvGrpSpPr>
              <a:grpSpLocks/>
            </p:cNvGrpSpPr>
            <p:nvPr/>
          </p:nvGrpSpPr>
          <p:grpSpPr bwMode="auto">
            <a:xfrm>
              <a:off x="3198" y="1979"/>
              <a:ext cx="2267" cy="227"/>
              <a:chOff x="2925" y="2659"/>
              <a:chExt cx="2267" cy="227"/>
            </a:xfrm>
          </p:grpSpPr>
          <p:sp>
            <p:nvSpPr>
              <p:cNvPr id="66588" name="Line 14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66589" name="Group 15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6660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6" name="Line 1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7" name="Line 1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8" name="Line 1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0" name="Group 20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6660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2" name="Line 2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3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4" name="Line 2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1" name="Group 25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6659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8" name="Line 27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9" name="Line 28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600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6592" name="Group 30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6659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4" name="Line 32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5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6596" name="Line 34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66575" name="Group 35"/>
            <p:cNvGrpSpPr>
              <a:grpSpLocks/>
            </p:cNvGrpSpPr>
            <p:nvPr/>
          </p:nvGrpSpPr>
          <p:grpSpPr bwMode="auto">
            <a:xfrm>
              <a:off x="4060" y="1661"/>
              <a:ext cx="650" cy="212"/>
              <a:chOff x="3696" y="2325"/>
              <a:chExt cx="650" cy="212"/>
            </a:xfrm>
          </p:grpSpPr>
          <p:sp>
            <p:nvSpPr>
              <p:cNvPr id="66586" name="Line 36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587" name="Text Box 37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66576" name="Text Box 38"/>
            <p:cNvSpPr txBox="1">
              <a:spLocks noChangeArrowheads="1"/>
            </p:cNvSpPr>
            <p:nvPr/>
          </p:nvSpPr>
          <p:spPr bwMode="auto">
            <a:xfrm>
              <a:off x="2777" y="2053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66577" name="Text Box 39"/>
            <p:cNvSpPr txBox="1">
              <a:spLocks noChangeArrowheads="1"/>
            </p:cNvSpPr>
            <p:nvPr/>
          </p:nvSpPr>
          <p:spPr bwMode="auto">
            <a:xfrm>
              <a:off x="2699" y="2342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66578" name="Text Box 40"/>
            <p:cNvSpPr txBox="1">
              <a:spLocks noChangeArrowheads="1"/>
            </p:cNvSpPr>
            <p:nvPr/>
          </p:nvSpPr>
          <p:spPr bwMode="auto">
            <a:xfrm>
              <a:off x="2744" y="2614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66579" name="Line 41"/>
            <p:cNvSpPr>
              <a:spLocks noChangeShapeType="1"/>
            </p:cNvSpPr>
            <p:nvPr/>
          </p:nvSpPr>
          <p:spPr bwMode="auto">
            <a:xfrm>
              <a:off x="3470" y="2206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0" name="Line 42"/>
            <p:cNvSpPr>
              <a:spLocks noChangeShapeType="1"/>
            </p:cNvSpPr>
            <p:nvPr/>
          </p:nvSpPr>
          <p:spPr bwMode="auto">
            <a:xfrm>
              <a:off x="3969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1" name="Line 43"/>
            <p:cNvSpPr>
              <a:spLocks noChangeShapeType="1"/>
            </p:cNvSpPr>
            <p:nvPr/>
          </p:nvSpPr>
          <p:spPr bwMode="auto">
            <a:xfrm>
              <a:off x="4468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2" name="Line 44"/>
            <p:cNvSpPr>
              <a:spLocks noChangeShapeType="1"/>
            </p:cNvSpPr>
            <p:nvPr/>
          </p:nvSpPr>
          <p:spPr bwMode="auto">
            <a:xfrm>
              <a:off x="4967" y="2206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583" name="Text Box 45"/>
            <p:cNvSpPr txBox="1">
              <a:spLocks noChangeArrowheads="1"/>
            </p:cNvSpPr>
            <p:nvPr/>
          </p:nvSpPr>
          <p:spPr bwMode="auto">
            <a:xfrm>
              <a:off x="2744" y="2886"/>
              <a:ext cx="3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Shift</a:t>
              </a:r>
            </a:p>
          </p:txBody>
        </p:sp>
        <p:sp>
          <p:nvSpPr>
            <p:cNvPr id="66584" name="Text Box 46"/>
            <p:cNvSpPr txBox="1">
              <a:spLocks noChangeArrowheads="1"/>
            </p:cNvSpPr>
            <p:nvPr/>
          </p:nvSpPr>
          <p:spPr bwMode="auto">
            <a:xfrm>
              <a:off x="2789" y="3158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Load</a:t>
              </a:r>
            </a:p>
          </p:txBody>
        </p:sp>
        <p:sp>
          <p:nvSpPr>
            <p:cNvPr id="66585" name="Text Box 47"/>
            <p:cNvSpPr txBox="1">
              <a:spLocks noChangeArrowheads="1"/>
            </p:cNvSpPr>
            <p:nvPr/>
          </p:nvSpPr>
          <p:spPr bwMode="auto">
            <a:xfrm>
              <a:off x="2822" y="341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SI</a:t>
              </a:r>
            </a:p>
          </p:txBody>
        </p:sp>
      </p:grpSp>
      <p:sp>
        <p:nvSpPr>
          <p:cNvPr id="66573" name="AutoShape 48"/>
          <p:cNvSpPr>
            <a:spLocks noChangeArrowheads="1"/>
          </p:cNvSpPr>
          <p:nvPr/>
        </p:nvSpPr>
        <p:spPr bwMode="auto">
          <a:xfrm>
            <a:off x="5508625" y="5445125"/>
            <a:ext cx="792163" cy="2873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2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4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68615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68663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4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65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6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67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6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68658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9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60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61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62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7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68653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4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55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6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7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8618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68648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49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8650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8651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8652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8619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20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3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4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5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6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6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27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28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29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30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31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8632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7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8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9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0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6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7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8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39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0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1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2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3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4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5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8646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647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9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69662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69710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11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12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13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14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3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69705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6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07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8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09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4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69700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1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702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703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704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65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69695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696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69697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69698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99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9666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67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0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8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1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9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2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0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3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1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2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3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74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5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6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7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78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9679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4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0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5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1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6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2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7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3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4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5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6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7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8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89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90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1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2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69693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694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69639" name="AutoShape 60"/>
          <p:cNvSpPr>
            <a:spLocks noChangeArrowheads="1"/>
          </p:cNvSpPr>
          <p:nvPr/>
        </p:nvSpPr>
        <p:spPr bwMode="auto">
          <a:xfrm>
            <a:off x="323850" y="5300663"/>
            <a:ext cx="3095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69640" name="AutoShape 61"/>
          <p:cNvSpPr>
            <a:spLocks noChangeArrowheads="1"/>
          </p:cNvSpPr>
          <p:nvPr/>
        </p:nvSpPr>
        <p:spPr bwMode="auto">
          <a:xfrm>
            <a:off x="4859338" y="333375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69641" name="Group 62"/>
          <p:cNvGrpSpPr>
            <a:grpSpLocks/>
          </p:cNvGrpSpPr>
          <p:nvPr/>
        </p:nvGrpSpPr>
        <p:grpSpPr bwMode="auto">
          <a:xfrm>
            <a:off x="6516688" y="1700213"/>
            <a:ext cx="1295400" cy="4033837"/>
            <a:chOff x="4105" y="1071"/>
            <a:chExt cx="816" cy="2541"/>
          </a:xfrm>
        </p:grpSpPr>
        <p:grpSp>
          <p:nvGrpSpPr>
            <p:cNvPr id="69642" name="Group 63"/>
            <p:cNvGrpSpPr>
              <a:grpSpLocks/>
            </p:cNvGrpSpPr>
            <p:nvPr/>
          </p:nvGrpSpPr>
          <p:grpSpPr bwMode="auto">
            <a:xfrm>
              <a:off x="4105" y="1071"/>
              <a:ext cx="816" cy="227"/>
              <a:chOff x="4105" y="1071"/>
              <a:chExt cx="816" cy="227"/>
            </a:xfrm>
          </p:grpSpPr>
          <p:sp>
            <p:nvSpPr>
              <p:cNvPr id="69658" name="Line 64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9" name="Line 65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60" name="Line 66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61" name="Line 67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3" name="Group 68"/>
            <p:cNvGrpSpPr>
              <a:grpSpLocks/>
            </p:cNvGrpSpPr>
            <p:nvPr/>
          </p:nvGrpSpPr>
          <p:grpSpPr bwMode="auto">
            <a:xfrm>
              <a:off x="4105" y="1842"/>
              <a:ext cx="816" cy="227"/>
              <a:chOff x="4105" y="1071"/>
              <a:chExt cx="816" cy="227"/>
            </a:xfrm>
          </p:grpSpPr>
          <p:sp>
            <p:nvSpPr>
              <p:cNvPr id="69654" name="Line 69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5" name="Line 70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6" name="Line 71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7" name="Line 72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4" name="Group 73"/>
            <p:cNvGrpSpPr>
              <a:grpSpLocks/>
            </p:cNvGrpSpPr>
            <p:nvPr/>
          </p:nvGrpSpPr>
          <p:grpSpPr bwMode="auto">
            <a:xfrm>
              <a:off x="4105" y="2614"/>
              <a:ext cx="816" cy="227"/>
              <a:chOff x="4105" y="1071"/>
              <a:chExt cx="816" cy="227"/>
            </a:xfrm>
          </p:grpSpPr>
          <p:sp>
            <p:nvSpPr>
              <p:cNvPr id="69650" name="Line 74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1" name="Line 75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2" name="Line 76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53" name="Line 77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9645" name="Group 78"/>
            <p:cNvGrpSpPr>
              <a:grpSpLocks/>
            </p:cNvGrpSpPr>
            <p:nvPr/>
          </p:nvGrpSpPr>
          <p:grpSpPr bwMode="auto">
            <a:xfrm>
              <a:off x="4105" y="3385"/>
              <a:ext cx="816" cy="227"/>
              <a:chOff x="4105" y="1071"/>
              <a:chExt cx="816" cy="227"/>
            </a:xfrm>
          </p:grpSpPr>
          <p:sp>
            <p:nvSpPr>
              <p:cNvPr id="69646" name="Line 79"/>
              <p:cNvSpPr>
                <a:spLocks noChangeShapeType="1"/>
              </p:cNvSpPr>
              <p:nvPr/>
            </p:nvSpPr>
            <p:spPr bwMode="auto">
              <a:xfrm flipV="1">
                <a:off x="4921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7" name="Line 80"/>
              <p:cNvSpPr>
                <a:spLocks noChangeShapeType="1"/>
              </p:cNvSpPr>
              <p:nvPr/>
            </p:nvSpPr>
            <p:spPr bwMode="auto">
              <a:xfrm flipH="1" flipV="1">
                <a:off x="4105" y="1071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8" name="Line 81"/>
              <p:cNvSpPr>
                <a:spLocks noChangeShapeType="1"/>
              </p:cNvSpPr>
              <p:nvPr/>
            </p:nvSpPr>
            <p:spPr bwMode="auto">
              <a:xfrm flipV="1">
                <a:off x="4105" y="1071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649" name="Line 82"/>
              <p:cNvSpPr>
                <a:spLocks noChangeShapeType="1"/>
              </p:cNvSpPr>
              <p:nvPr/>
            </p:nvSpPr>
            <p:spPr bwMode="auto">
              <a:xfrm flipH="1" flipV="1">
                <a:off x="4105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6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70669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70717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8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19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20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21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0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70712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3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14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5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16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1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70707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8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09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10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11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0672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70702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3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0704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0705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0706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0673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0674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7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5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8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6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9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7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0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8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79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0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81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2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3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4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85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0686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1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7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2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8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3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9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4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0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1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2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3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4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5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6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697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98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699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0700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701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70663" name="AutoShape 60"/>
          <p:cNvSpPr>
            <a:spLocks noChangeArrowheads="1"/>
          </p:cNvSpPr>
          <p:nvPr/>
        </p:nvSpPr>
        <p:spPr bwMode="auto">
          <a:xfrm>
            <a:off x="323850" y="5445125"/>
            <a:ext cx="3095625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4" name="AutoShape 61"/>
          <p:cNvSpPr>
            <a:spLocks noChangeArrowheads="1"/>
          </p:cNvSpPr>
          <p:nvPr/>
        </p:nvSpPr>
        <p:spPr bwMode="auto">
          <a:xfrm>
            <a:off x="4859338" y="692150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0665" name="Line 62"/>
          <p:cNvSpPr>
            <a:spLocks noChangeShapeType="1"/>
          </p:cNvSpPr>
          <p:nvPr/>
        </p:nvSpPr>
        <p:spPr bwMode="auto">
          <a:xfrm>
            <a:off x="5292725" y="2060575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6" name="Line 63"/>
          <p:cNvSpPr>
            <a:spLocks noChangeShapeType="1"/>
          </p:cNvSpPr>
          <p:nvPr/>
        </p:nvSpPr>
        <p:spPr bwMode="auto">
          <a:xfrm>
            <a:off x="5292725" y="3357563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7" name="Line 64"/>
          <p:cNvSpPr>
            <a:spLocks noChangeShapeType="1"/>
          </p:cNvSpPr>
          <p:nvPr/>
        </p:nvSpPr>
        <p:spPr bwMode="auto">
          <a:xfrm>
            <a:off x="5292725" y="4581525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8" name="Line 65"/>
          <p:cNvSpPr>
            <a:spLocks noChangeShapeType="1"/>
          </p:cNvSpPr>
          <p:nvPr/>
        </p:nvSpPr>
        <p:spPr bwMode="auto">
          <a:xfrm>
            <a:off x="5364163" y="5805488"/>
            <a:ext cx="1727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to</a:t>
            </a:r>
            <a:br>
              <a:rPr lang="en-US" altLang="zh-TW" smtClean="0"/>
            </a:br>
            <a:r>
              <a:rPr lang="en-US" altLang="zh-TW" smtClean="0"/>
              <a:t>set bit </a:t>
            </a:r>
            <a:r>
              <a:rPr lang="en-US" altLang="zh-TW" i="1" smtClean="0"/>
              <a:t>i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1338263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508500"/>
            <a:ext cx="3671888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563938" y="333375"/>
          <a:ext cx="52562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方程式" r:id="rId5" imgW="2921000" imgH="711200" progId="Equation.3">
                  <p:embed/>
                </p:oleObj>
              </mc:Choice>
              <mc:Fallback>
                <p:oleObj name="方程式" r:id="rId5" imgW="29210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33375"/>
                        <a:ext cx="52562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4932363" y="1866900"/>
            <a:ext cx="3829050" cy="4991100"/>
            <a:chOff x="3107" y="934"/>
            <a:chExt cx="2412" cy="3144"/>
          </a:xfrm>
        </p:grpSpPr>
        <p:grpSp>
          <p:nvGrpSpPr>
            <p:cNvPr id="71693" name="Group 7"/>
            <p:cNvGrpSpPr>
              <a:grpSpLocks/>
            </p:cNvGrpSpPr>
            <p:nvPr/>
          </p:nvGrpSpPr>
          <p:grpSpPr bwMode="auto">
            <a:xfrm>
              <a:off x="4196" y="935"/>
              <a:ext cx="771" cy="590"/>
              <a:chOff x="3198" y="1298"/>
              <a:chExt cx="771" cy="590"/>
            </a:xfrm>
          </p:grpSpPr>
          <p:sp>
            <p:nvSpPr>
              <p:cNvPr id="71741" name="Rectangle 8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42" name="Text Box 9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43" name="AutoShape 10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44" name="Line 11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5" name="Line 12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4" name="Group 13"/>
            <p:cNvGrpSpPr>
              <a:grpSpLocks/>
            </p:cNvGrpSpPr>
            <p:nvPr/>
          </p:nvGrpSpPr>
          <p:grpSpPr bwMode="auto">
            <a:xfrm>
              <a:off x="4196" y="1706"/>
              <a:ext cx="771" cy="590"/>
              <a:chOff x="3198" y="1298"/>
              <a:chExt cx="771" cy="590"/>
            </a:xfrm>
          </p:grpSpPr>
          <p:sp>
            <p:nvSpPr>
              <p:cNvPr id="71736" name="Rectangle 14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7" name="Text Box 15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38" name="AutoShape 16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9" name="Line 17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40" name="Line 1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5" name="Group 19"/>
            <p:cNvGrpSpPr>
              <a:grpSpLocks/>
            </p:cNvGrpSpPr>
            <p:nvPr/>
          </p:nvGrpSpPr>
          <p:grpSpPr bwMode="auto">
            <a:xfrm>
              <a:off x="4196" y="2477"/>
              <a:ext cx="771" cy="590"/>
              <a:chOff x="3198" y="1298"/>
              <a:chExt cx="771" cy="590"/>
            </a:xfrm>
          </p:grpSpPr>
          <p:sp>
            <p:nvSpPr>
              <p:cNvPr id="71731" name="Rectangle 20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2" name="Text Box 21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33" name="AutoShape 22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34" name="Line 23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35" name="Line 24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696" name="Group 25"/>
            <p:cNvGrpSpPr>
              <a:grpSpLocks/>
            </p:cNvGrpSpPr>
            <p:nvPr/>
          </p:nvGrpSpPr>
          <p:grpSpPr bwMode="auto">
            <a:xfrm>
              <a:off x="4196" y="3248"/>
              <a:ext cx="771" cy="590"/>
              <a:chOff x="3198" y="1298"/>
              <a:chExt cx="771" cy="590"/>
            </a:xfrm>
          </p:grpSpPr>
          <p:sp>
            <p:nvSpPr>
              <p:cNvPr id="71726" name="Rectangle 26"/>
              <p:cNvSpPr>
                <a:spLocks noChangeArrowheads="1"/>
              </p:cNvSpPr>
              <p:nvPr/>
            </p:nvSpPr>
            <p:spPr bwMode="auto">
              <a:xfrm>
                <a:off x="3426" y="1298"/>
                <a:ext cx="361" cy="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27" name="Text Box 27"/>
              <p:cNvSpPr txBox="1">
                <a:spLocks noChangeArrowheads="1"/>
              </p:cNvSpPr>
              <p:nvPr/>
            </p:nvSpPr>
            <p:spPr bwMode="auto">
              <a:xfrm>
                <a:off x="3426" y="134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71728" name="AutoShape 28"/>
              <p:cNvSpPr>
                <a:spLocks noChangeArrowheads="1"/>
              </p:cNvSpPr>
              <p:nvPr/>
            </p:nvSpPr>
            <p:spPr bwMode="auto">
              <a:xfrm rot="5400000">
                <a:off x="3461" y="1669"/>
                <a:ext cx="72" cy="14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71729" name="Line 29"/>
              <p:cNvSpPr>
                <a:spLocks noChangeShapeType="1"/>
              </p:cNvSpPr>
              <p:nvPr/>
            </p:nvSpPr>
            <p:spPr bwMode="auto">
              <a:xfrm>
                <a:off x="3787" y="143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730" name="Line 30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1697" name="Line 31"/>
            <p:cNvSpPr>
              <a:spLocks noChangeShapeType="1"/>
            </p:cNvSpPr>
            <p:nvPr/>
          </p:nvSpPr>
          <p:spPr bwMode="auto">
            <a:xfrm>
              <a:off x="3379" y="18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698" name="Object 32"/>
            <p:cNvGraphicFramePr>
              <a:graphicFrameLocks noChangeAspect="1"/>
            </p:cNvGraphicFramePr>
            <p:nvPr/>
          </p:nvGraphicFramePr>
          <p:xfrm>
            <a:off x="3153" y="1796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1" name="方程式" r:id="rId7" imgW="203024" imgH="215713" progId="Equation.3">
                    <p:embed/>
                  </p:oleObj>
                </mc:Choice>
                <mc:Fallback>
                  <p:oleObj name="方程式" r:id="rId7" imgW="203024" imgH="21571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96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9" name="Object 33"/>
            <p:cNvGraphicFramePr>
              <a:graphicFrameLocks noChangeAspect="1"/>
            </p:cNvGraphicFramePr>
            <p:nvPr/>
          </p:nvGraphicFramePr>
          <p:xfrm>
            <a:off x="3153" y="2567"/>
            <a:ext cx="1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2" name="方程式" r:id="rId9" imgW="190335" imgH="215713" progId="Equation.3">
                    <p:embed/>
                  </p:oleObj>
                </mc:Choice>
                <mc:Fallback>
                  <p:oleObj name="方程式" r:id="rId9" imgW="190335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567"/>
                          <a:ext cx="1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0" name="Object 34"/>
            <p:cNvGraphicFramePr>
              <a:graphicFrameLocks noChangeAspect="1"/>
            </p:cNvGraphicFramePr>
            <p:nvPr/>
          </p:nvGraphicFramePr>
          <p:xfrm>
            <a:off x="3153" y="3293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3" name="方程式" r:id="rId11" imgW="203112" imgH="228501" progId="Equation.3">
                    <p:embed/>
                  </p:oleObj>
                </mc:Choice>
                <mc:Fallback>
                  <p:oleObj name="方程式" r:id="rId11" imgW="203112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293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1" name="Object 35"/>
            <p:cNvGraphicFramePr>
              <a:graphicFrameLocks noChangeAspect="1"/>
            </p:cNvGraphicFramePr>
            <p:nvPr/>
          </p:nvGraphicFramePr>
          <p:xfrm>
            <a:off x="3107" y="934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4" name="方程式" r:id="rId13" imgW="203112" imgH="228501" progId="Equation.3">
                    <p:embed/>
                  </p:oleObj>
                </mc:Choice>
                <mc:Fallback>
                  <p:oleObj name="方程式" r:id="rId13" imgW="203112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934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2" name="Line 36"/>
            <p:cNvSpPr>
              <a:spLocks noChangeShapeType="1"/>
            </p:cNvSpPr>
            <p:nvPr/>
          </p:nvSpPr>
          <p:spPr bwMode="auto">
            <a:xfrm>
              <a:off x="3334" y="1071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3" name="Line 37"/>
            <p:cNvSpPr>
              <a:spLocks noChangeShapeType="1"/>
            </p:cNvSpPr>
            <p:nvPr/>
          </p:nvSpPr>
          <p:spPr bwMode="auto">
            <a:xfrm>
              <a:off x="3379" y="265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4" name="Line 38"/>
            <p:cNvSpPr>
              <a:spLocks noChangeShapeType="1"/>
            </p:cNvSpPr>
            <p:nvPr/>
          </p:nvSpPr>
          <p:spPr bwMode="auto">
            <a:xfrm>
              <a:off x="3379" y="342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05" name="Oval 39"/>
            <p:cNvSpPr>
              <a:spLocks noChangeArrowheads="1"/>
            </p:cNvSpPr>
            <p:nvPr/>
          </p:nvSpPr>
          <p:spPr bwMode="auto">
            <a:xfrm>
              <a:off x="4894" y="105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6" name="Oval 40"/>
            <p:cNvSpPr>
              <a:spLocks noChangeArrowheads="1"/>
            </p:cNvSpPr>
            <p:nvPr/>
          </p:nvSpPr>
          <p:spPr bwMode="auto">
            <a:xfrm>
              <a:off x="4904" y="181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7" name="Oval 41"/>
            <p:cNvSpPr>
              <a:spLocks noChangeArrowheads="1"/>
            </p:cNvSpPr>
            <p:nvPr/>
          </p:nvSpPr>
          <p:spPr bwMode="auto">
            <a:xfrm>
              <a:off x="4894" y="2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8" name="Oval 42"/>
            <p:cNvSpPr>
              <a:spLocks noChangeArrowheads="1"/>
            </p:cNvSpPr>
            <p:nvPr/>
          </p:nvSpPr>
          <p:spPr bwMode="auto">
            <a:xfrm>
              <a:off x="4884" y="334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09" name="Line 43"/>
            <p:cNvSpPr>
              <a:spLocks noChangeShapeType="1"/>
            </p:cNvSpPr>
            <p:nvPr/>
          </p:nvSpPr>
          <p:spPr bwMode="auto">
            <a:xfrm>
              <a:off x="4967" y="107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71710" name="Object 44"/>
            <p:cNvGraphicFramePr>
              <a:graphicFrameLocks noChangeAspect="1"/>
            </p:cNvGraphicFramePr>
            <p:nvPr/>
          </p:nvGraphicFramePr>
          <p:xfrm>
            <a:off x="5291" y="935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5" name="方程式" r:id="rId15" imgW="190500" imgH="228600" progId="Equation.3">
                    <p:embed/>
                  </p:oleObj>
                </mc:Choice>
                <mc:Fallback>
                  <p:oleObj name="方程式" r:id="rId15" imgW="1905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1" y="935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1" name="Object 45"/>
            <p:cNvGraphicFramePr>
              <a:graphicFrameLocks noChangeAspect="1"/>
            </p:cNvGraphicFramePr>
            <p:nvPr/>
          </p:nvGraphicFramePr>
          <p:xfrm>
            <a:off x="5337" y="1712"/>
            <a:ext cx="17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6" name="方程式" r:id="rId17" imgW="177569" imgH="215619" progId="Equation.3">
                    <p:embed/>
                  </p:oleObj>
                </mc:Choice>
                <mc:Fallback>
                  <p:oleObj name="方程式" r:id="rId17" imgW="177569" imgH="21561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712"/>
                          <a:ext cx="17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2" name="Object 46"/>
            <p:cNvGraphicFramePr>
              <a:graphicFrameLocks noChangeAspect="1"/>
            </p:cNvGraphicFramePr>
            <p:nvPr/>
          </p:nvGraphicFramePr>
          <p:xfrm>
            <a:off x="5317" y="2477"/>
            <a:ext cx="20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7" name="方程式" r:id="rId19" imgW="203024" imgH="215713" progId="Equation.3">
                    <p:embed/>
                  </p:oleObj>
                </mc:Choice>
                <mc:Fallback>
                  <p:oleObj name="方程式" r:id="rId19" imgW="203024" imgH="215713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2477"/>
                          <a:ext cx="20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3" name="Object 47"/>
            <p:cNvGraphicFramePr>
              <a:graphicFrameLocks noChangeAspect="1"/>
            </p:cNvGraphicFramePr>
            <p:nvPr/>
          </p:nvGraphicFramePr>
          <p:xfrm>
            <a:off x="5330" y="32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8" name="方程式" r:id="rId21" imgW="190500" imgH="228600" progId="Equation.3">
                    <p:embed/>
                  </p:oleObj>
                </mc:Choice>
                <mc:Fallback>
                  <p:oleObj name="方程式" r:id="rId21" imgW="190500" imgH="228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2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4" name="Line 48"/>
            <p:cNvSpPr>
              <a:spLocks noChangeShapeType="1"/>
            </p:cNvSpPr>
            <p:nvPr/>
          </p:nvSpPr>
          <p:spPr bwMode="auto">
            <a:xfrm>
              <a:off x="4967" y="184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5" name="Line 49"/>
            <p:cNvSpPr>
              <a:spLocks noChangeShapeType="1"/>
            </p:cNvSpPr>
            <p:nvPr/>
          </p:nvSpPr>
          <p:spPr bwMode="auto">
            <a:xfrm>
              <a:off x="4967" y="26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6" name="Line 50"/>
            <p:cNvSpPr>
              <a:spLocks noChangeShapeType="1"/>
            </p:cNvSpPr>
            <p:nvPr/>
          </p:nvSpPr>
          <p:spPr bwMode="auto">
            <a:xfrm>
              <a:off x="4967" y="338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7" name="Line 51"/>
            <p:cNvSpPr>
              <a:spLocks noChangeShapeType="1"/>
            </p:cNvSpPr>
            <p:nvPr/>
          </p:nvSpPr>
          <p:spPr bwMode="auto">
            <a:xfrm flipH="1">
              <a:off x="4332" y="138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8" name="Line 52"/>
            <p:cNvSpPr>
              <a:spLocks noChangeShapeType="1"/>
            </p:cNvSpPr>
            <p:nvPr/>
          </p:nvSpPr>
          <p:spPr bwMode="auto">
            <a:xfrm flipH="1">
              <a:off x="4332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19" name="Line 53"/>
            <p:cNvSpPr>
              <a:spLocks noChangeShapeType="1"/>
            </p:cNvSpPr>
            <p:nvPr/>
          </p:nvSpPr>
          <p:spPr bwMode="auto">
            <a:xfrm flipH="1">
              <a:off x="4332" y="29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0" name="Line 54"/>
            <p:cNvSpPr>
              <a:spLocks noChangeShapeType="1"/>
            </p:cNvSpPr>
            <p:nvPr/>
          </p:nvSpPr>
          <p:spPr bwMode="auto">
            <a:xfrm flipH="1">
              <a:off x="4332" y="37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1" name="Oval 55"/>
            <p:cNvSpPr>
              <a:spLocks noChangeArrowheads="1"/>
            </p:cNvSpPr>
            <p:nvPr/>
          </p:nvSpPr>
          <p:spPr bwMode="auto">
            <a:xfrm>
              <a:off x="4287" y="211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2" name="Oval 56"/>
            <p:cNvSpPr>
              <a:spLocks noChangeArrowheads="1"/>
            </p:cNvSpPr>
            <p:nvPr/>
          </p:nvSpPr>
          <p:spPr bwMode="auto">
            <a:xfrm>
              <a:off x="4287" y="288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3" name="Oval 57"/>
            <p:cNvSpPr>
              <a:spLocks noChangeArrowheads="1"/>
            </p:cNvSpPr>
            <p:nvPr/>
          </p:nvSpPr>
          <p:spPr bwMode="auto">
            <a:xfrm>
              <a:off x="4287" y="365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71724" name="Line 58"/>
            <p:cNvSpPr>
              <a:spLocks noChangeShapeType="1"/>
            </p:cNvSpPr>
            <p:nvPr/>
          </p:nvSpPr>
          <p:spPr bwMode="auto">
            <a:xfrm flipV="1">
              <a:off x="4332" y="1388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25" name="Text Box 59"/>
            <p:cNvSpPr txBox="1">
              <a:spLocks noChangeArrowheads="1"/>
            </p:cNvSpPr>
            <p:nvPr/>
          </p:nvSpPr>
          <p:spPr bwMode="auto">
            <a:xfrm>
              <a:off x="4183" y="386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sp>
        <p:nvSpPr>
          <p:cNvPr id="71687" name="AutoShape 60"/>
          <p:cNvSpPr>
            <a:spLocks noChangeArrowheads="1"/>
          </p:cNvSpPr>
          <p:nvPr/>
        </p:nvSpPr>
        <p:spPr bwMode="auto">
          <a:xfrm>
            <a:off x="323850" y="5661025"/>
            <a:ext cx="3600450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8" name="AutoShape 61"/>
          <p:cNvSpPr>
            <a:spLocks noChangeArrowheads="1"/>
          </p:cNvSpPr>
          <p:nvPr/>
        </p:nvSpPr>
        <p:spPr bwMode="auto">
          <a:xfrm>
            <a:off x="4859338" y="1125538"/>
            <a:ext cx="388937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689" name="Line 62"/>
          <p:cNvSpPr>
            <a:spLocks noChangeShapeType="1"/>
          </p:cNvSpPr>
          <p:nvPr/>
        </p:nvSpPr>
        <p:spPr bwMode="auto">
          <a:xfrm flipH="1">
            <a:off x="7308850" y="2349500"/>
            <a:ext cx="0" cy="7921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0" name="Line 63"/>
          <p:cNvSpPr>
            <a:spLocks noChangeShapeType="1"/>
          </p:cNvSpPr>
          <p:nvPr/>
        </p:nvSpPr>
        <p:spPr bwMode="auto">
          <a:xfrm>
            <a:off x="7308850" y="3716338"/>
            <a:ext cx="0" cy="7921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1" name="Line 64"/>
          <p:cNvSpPr>
            <a:spLocks noChangeShapeType="1"/>
          </p:cNvSpPr>
          <p:nvPr/>
        </p:nvSpPr>
        <p:spPr bwMode="auto">
          <a:xfrm>
            <a:off x="7308850" y="5157788"/>
            <a:ext cx="0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92" name="Line 65"/>
          <p:cNvSpPr>
            <a:spLocks noChangeShapeType="1"/>
          </p:cNvSpPr>
          <p:nvPr/>
        </p:nvSpPr>
        <p:spPr bwMode="auto">
          <a:xfrm>
            <a:off x="7308850" y="1700213"/>
            <a:ext cx="0" cy="4333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Re-draw the circuit framework from the rules to set </a:t>
            </a:r>
            <a:r>
              <a:rPr lang="en-US" altLang="zh-TW" i="1" smtClean="0">
                <a:solidFill>
                  <a:schemeClr val="hlink"/>
                </a:solidFill>
              </a:rPr>
              <a:t>Q</a:t>
            </a:r>
            <a:r>
              <a:rPr lang="en-US" altLang="zh-TW" i="1" baseline="-25000" smtClean="0">
                <a:solidFill>
                  <a:schemeClr val="hlink"/>
                </a:solidFill>
              </a:rPr>
              <a:t>i</a:t>
            </a:r>
            <a:endParaRPr lang="en-US" altLang="zh-TW" smtClean="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Re-draw the circuit framework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916113"/>
            <a:ext cx="4368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3276600" y="2276475"/>
            <a:ext cx="1439863" cy="8651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3276600" y="3284538"/>
            <a:ext cx="1439863" cy="86518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3276600" y="4292600"/>
            <a:ext cx="1439863" cy="86518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3276600" y="5300663"/>
            <a:ext cx="1439863" cy="79216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combinational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circuit</a:t>
            </a:r>
          </a:p>
        </p:txBody>
      </p: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4140200" y="2565400"/>
            <a:ext cx="4752975" cy="1655763"/>
            <a:chOff x="2608" y="1616"/>
            <a:chExt cx="2994" cy="1043"/>
          </a:xfrm>
        </p:grpSpPr>
        <p:sp>
          <p:nvSpPr>
            <p:cNvPr id="73737" name="AutoShape 9"/>
            <p:cNvSpPr>
              <a:spLocks noChangeArrowheads="1"/>
            </p:cNvSpPr>
            <p:nvPr/>
          </p:nvSpPr>
          <p:spPr bwMode="auto">
            <a:xfrm>
              <a:off x="2608" y="1616"/>
              <a:ext cx="2994" cy="1043"/>
            </a:xfrm>
            <a:prstGeom prst="wedgeRoundRectCallout">
              <a:avLst>
                <a:gd name="adj1" fmla="val -42319"/>
                <a:gd name="adj2" fmla="val 7943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2744" y="1797"/>
            <a:ext cx="2653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5" name="方程式" r:id="rId4" imgW="2921000" imgH="711200" progId="Equation.3">
                    <p:embed/>
                  </p:oleObj>
                </mc:Choice>
                <mc:Fallback>
                  <p:oleObj name="方程式" r:id="rId4" imgW="2921000" imgH="71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97"/>
                          <a:ext cx="2653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Coming Up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We will go into </a:t>
            </a:r>
            <a:r>
              <a:rPr lang="en-US" altLang="zh-TW" sz="2400" dirty="0" smtClean="0">
                <a:solidFill>
                  <a:schemeClr val="hlink"/>
                </a:solidFill>
              </a:rPr>
              <a:t>Chap. </a:t>
            </a:r>
            <a:r>
              <a:rPr lang="en-US" altLang="zh-TW" sz="2400" dirty="0">
                <a:solidFill>
                  <a:schemeClr val="hlink"/>
                </a:solidFill>
              </a:rPr>
              <a:t>6</a:t>
            </a:r>
            <a:endParaRPr lang="en-US" altLang="zh-TW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03: registers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</a:t>
            </a:r>
            <a:r>
              <a:rPr lang="en-US" altLang="zh-TW" sz="2000" dirty="0" smtClean="0"/>
              <a:t>6.1</a:t>
            </a:r>
            <a:r>
              <a:rPr lang="en-US" altLang="zh-TW" sz="2000" dirty="0" smtClean="0"/>
              <a:t>: register with parallel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</a:t>
            </a:r>
            <a:r>
              <a:rPr lang="en-US" altLang="zh-TW" sz="2000" dirty="0" smtClean="0"/>
              <a:t>6.6</a:t>
            </a:r>
            <a:r>
              <a:rPr lang="en-US" altLang="zh-TW" sz="2000" dirty="0" smtClean="0"/>
              <a:t>: shift registers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04: counters design and their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Section </a:t>
            </a:r>
            <a:r>
              <a:rPr lang="en-US" altLang="zh-TW" sz="2000" dirty="0" smtClean="0"/>
              <a:t>6.6</a:t>
            </a:r>
            <a:endParaRPr lang="en-US" altLang="zh-TW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</a:rPr>
              <a:t>with your digital clock lab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Lecture 05: RTL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RTL: register-transfer level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go through whole Chap. </a:t>
            </a:r>
            <a:r>
              <a:rPr lang="en-US" altLang="zh-TW" sz="2000" dirty="0" smtClean="0"/>
              <a:t>6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Logic simplification and completes the design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916113"/>
            <a:ext cx="43688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3348038" y="4292600"/>
            <a:ext cx="1366837" cy="8651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4140200" y="2565400"/>
            <a:ext cx="4752975" cy="1655763"/>
            <a:chOff x="2608" y="1616"/>
            <a:chExt cx="2994" cy="1043"/>
          </a:xfrm>
        </p:grpSpPr>
        <p:sp>
          <p:nvSpPr>
            <p:cNvPr id="75782" name="AutoShape 6"/>
            <p:cNvSpPr>
              <a:spLocks noChangeArrowheads="1"/>
            </p:cNvSpPr>
            <p:nvPr/>
          </p:nvSpPr>
          <p:spPr bwMode="auto">
            <a:xfrm>
              <a:off x="2608" y="1616"/>
              <a:ext cx="2994" cy="1043"/>
            </a:xfrm>
            <a:prstGeom prst="wedgeRoundRectCallout">
              <a:avLst>
                <a:gd name="adj1" fmla="val -42319"/>
                <a:gd name="adj2" fmla="val 7943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600"/>
            </a:p>
          </p:txBody>
        </p:sp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2744" y="1797"/>
            <a:ext cx="2653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方程式" r:id="rId4" imgW="2921000" imgH="711200" progId="Equation.3">
                    <p:embed/>
                  </p:oleObj>
                </mc:Choice>
                <mc:Fallback>
                  <p:oleObj name="方程式" r:id="rId4" imgW="2921000" imgH="711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97"/>
                          <a:ext cx="2653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Bi-directional shift register with parallel load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829" name="Group 47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7830" name="Group 11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7844" name="Line 12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7845" name="Group 13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786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2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3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4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6" name="Group 18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785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8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9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60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7" name="Group 23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785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4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5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6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7848" name="Group 28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784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0" name="Line 3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1" name="Line 3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52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7831" name="Group 33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7842" name="Line 34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43" name="Text Box 35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7832" name="Text Box 36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7833" name="Text Box 37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7834" name="Text Box 38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7835" name="Line 39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6" name="Line 40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7" name="Line 41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8" name="Line 42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839" name="Text Box 43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7840" name="Text Box 44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7841" name="Text Box 45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886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887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887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889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7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88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9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88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888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888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88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886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887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87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886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886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886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886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6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87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887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887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8854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55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8856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</a:t>
            </a:r>
          </a:p>
        </p:txBody>
      </p:sp>
      <p:sp>
        <p:nvSpPr>
          <p:cNvPr id="78857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8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8859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8860" name="AutoShape 47"/>
          <p:cNvSpPr>
            <a:spLocks noChangeArrowheads="1"/>
          </p:cNvSpPr>
          <p:nvPr/>
        </p:nvSpPr>
        <p:spPr bwMode="auto">
          <a:xfrm>
            <a:off x="4953000" y="1600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8861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8862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7988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7990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7990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7992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2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799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799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990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7990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0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991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7989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7990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0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7989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7989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7989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7989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7989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7990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79878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79879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79880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</a:t>
            </a:r>
          </a:p>
        </p:txBody>
      </p:sp>
      <p:sp>
        <p:nvSpPr>
          <p:cNvPr id="79881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79882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79883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1011</a:t>
            </a:r>
          </a:p>
        </p:txBody>
      </p:sp>
      <p:sp>
        <p:nvSpPr>
          <p:cNvPr id="79884" name="AutoShape 47"/>
          <p:cNvSpPr>
            <a:spLocks noChangeArrowheads="1"/>
          </p:cNvSpPr>
          <p:nvPr/>
        </p:nvSpPr>
        <p:spPr bwMode="auto">
          <a:xfrm>
            <a:off x="5029200" y="1828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9885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79886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7" name="Text Box 50"/>
          <p:cNvSpPr txBox="1">
            <a:spLocks noChangeArrowheads="1"/>
          </p:cNvSpPr>
          <p:nvPr/>
        </p:nvSpPr>
        <p:spPr bwMode="auto">
          <a:xfrm>
            <a:off x="304800" y="3505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9888" name="Line 51"/>
          <p:cNvSpPr>
            <a:spLocks noChangeShapeType="1"/>
          </p:cNvSpPr>
          <p:nvPr/>
        </p:nvSpPr>
        <p:spPr bwMode="auto">
          <a:xfrm>
            <a:off x="2667000" y="4038600"/>
            <a:ext cx="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0913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0927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0928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094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5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6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7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29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09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1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2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43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0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093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7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8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9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0931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093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3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4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0935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0914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0925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0915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0916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0917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0918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19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0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1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922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0923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0924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0902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0903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xxxx</a:t>
            </a:r>
          </a:p>
        </p:txBody>
      </p:sp>
      <p:sp>
        <p:nvSpPr>
          <p:cNvPr id="80904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</a:t>
            </a:r>
          </a:p>
        </p:txBody>
      </p:sp>
      <p:sp>
        <p:nvSpPr>
          <p:cNvPr id="80905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0906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</a:t>
            </a:r>
          </a:p>
        </p:txBody>
      </p:sp>
      <p:sp>
        <p:nvSpPr>
          <p:cNvPr id="80907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1010</a:t>
            </a:r>
          </a:p>
        </p:txBody>
      </p:sp>
      <p:sp>
        <p:nvSpPr>
          <p:cNvPr id="80908" name="AutoShape 47"/>
          <p:cNvSpPr>
            <a:spLocks noChangeArrowheads="1"/>
          </p:cNvSpPr>
          <p:nvPr/>
        </p:nvSpPr>
        <p:spPr bwMode="auto">
          <a:xfrm>
            <a:off x="5029200" y="19812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0909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0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0911" name="Text Box 50"/>
          <p:cNvSpPr txBox="1">
            <a:spLocks noChangeArrowheads="1"/>
          </p:cNvSpPr>
          <p:nvPr/>
        </p:nvSpPr>
        <p:spPr bwMode="auto">
          <a:xfrm>
            <a:off x="2286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0912" name="Line 51"/>
          <p:cNvSpPr>
            <a:spLocks noChangeShapeType="1"/>
          </p:cNvSpPr>
          <p:nvPr/>
        </p:nvSpPr>
        <p:spPr bwMode="auto">
          <a:xfrm flipV="1">
            <a:off x="2590800" y="4038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spec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446463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725863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4267200" y="2667000"/>
            <a:ext cx="4391025" cy="3240088"/>
            <a:chOff x="2688" y="1680"/>
            <a:chExt cx="2766" cy="2041"/>
          </a:xfrm>
        </p:grpSpPr>
        <p:grpSp>
          <p:nvGrpSpPr>
            <p:cNvPr id="81939" name="Group 6"/>
            <p:cNvGrpSpPr>
              <a:grpSpLocks/>
            </p:cNvGrpSpPr>
            <p:nvPr/>
          </p:nvGrpSpPr>
          <p:grpSpPr bwMode="auto">
            <a:xfrm>
              <a:off x="3187" y="1998"/>
              <a:ext cx="2267" cy="227"/>
              <a:chOff x="2925" y="2659"/>
              <a:chExt cx="2267" cy="227"/>
            </a:xfrm>
          </p:grpSpPr>
          <p:sp>
            <p:nvSpPr>
              <p:cNvPr id="81953" name="Line 7"/>
              <p:cNvSpPr>
                <a:spLocks noChangeShapeType="1"/>
              </p:cNvSpPr>
              <p:nvPr/>
            </p:nvSpPr>
            <p:spPr bwMode="auto">
              <a:xfrm>
                <a:off x="2925" y="288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81954" name="Group 8"/>
              <p:cNvGrpSpPr>
                <a:grpSpLocks/>
              </p:cNvGrpSpPr>
              <p:nvPr/>
            </p:nvGrpSpPr>
            <p:grpSpPr bwMode="auto">
              <a:xfrm>
                <a:off x="3198" y="2659"/>
                <a:ext cx="498" cy="227"/>
                <a:chOff x="3198" y="2659"/>
                <a:chExt cx="498" cy="227"/>
              </a:xfrm>
            </p:grpSpPr>
            <p:sp>
              <p:nvSpPr>
                <p:cNvPr id="8197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1" name="Line 1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2" name="Line 1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73" name="Line 1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5" name="Group 13"/>
              <p:cNvGrpSpPr>
                <a:grpSpLocks/>
              </p:cNvGrpSpPr>
              <p:nvPr/>
            </p:nvGrpSpPr>
            <p:grpSpPr bwMode="auto">
              <a:xfrm>
                <a:off x="3696" y="2659"/>
                <a:ext cx="498" cy="227"/>
                <a:chOff x="3198" y="2659"/>
                <a:chExt cx="498" cy="227"/>
              </a:xfrm>
            </p:grpSpPr>
            <p:sp>
              <p:nvSpPr>
                <p:cNvPr id="8196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7" name="Line 1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8" name="Line 1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9" name="Line 1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6" name="Group 18"/>
              <p:cNvGrpSpPr>
                <a:grpSpLocks/>
              </p:cNvGrpSpPr>
              <p:nvPr/>
            </p:nvGrpSpPr>
            <p:grpSpPr bwMode="auto">
              <a:xfrm>
                <a:off x="4195" y="2659"/>
                <a:ext cx="498" cy="227"/>
                <a:chOff x="3198" y="2659"/>
                <a:chExt cx="498" cy="227"/>
              </a:xfrm>
            </p:grpSpPr>
            <p:sp>
              <p:nvSpPr>
                <p:cNvPr id="8196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3" name="Line 20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4" name="Line 21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5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81957" name="Group 23"/>
              <p:cNvGrpSpPr>
                <a:grpSpLocks/>
              </p:cNvGrpSpPr>
              <p:nvPr/>
            </p:nvGrpSpPr>
            <p:grpSpPr bwMode="auto">
              <a:xfrm>
                <a:off x="4694" y="2659"/>
                <a:ext cx="498" cy="227"/>
                <a:chOff x="3198" y="2659"/>
                <a:chExt cx="498" cy="227"/>
              </a:xfrm>
            </p:grpSpPr>
            <p:sp>
              <p:nvSpPr>
                <p:cNvPr id="8195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198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59" name="Line 25"/>
                <p:cNvSpPr>
                  <a:spLocks noChangeShapeType="1"/>
                </p:cNvSpPr>
                <p:nvPr/>
              </p:nvSpPr>
              <p:spPr bwMode="auto">
                <a:xfrm>
                  <a:off x="3198" y="2659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0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2659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1961" name="Line 27"/>
                <p:cNvSpPr>
                  <a:spLocks noChangeShapeType="1"/>
                </p:cNvSpPr>
                <p:nvPr/>
              </p:nvSpPr>
              <p:spPr bwMode="auto">
                <a:xfrm>
                  <a:off x="3470" y="2886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pSp>
          <p:nvGrpSpPr>
            <p:cNvPr id="81940" name="Group 28"/>
            <p:cNvGrpSpPr>
              <a:grpSpLocks/>
            </p:cNvGrpSpPr>
            <p:nvPr/>
          </p:nvGrpSpPr>
          <p:grpSpPr bwMode="auto">
            <a:xfrm>
              <a:off x="4049" y="1680"/>
              <a:ext cx="650" cy="212"/>
              <a:chOff x="3696" y="2325"/>
              <a:chExt cx="650" cy="212"/>
            </a:xfrm>
          </p:grpSpPr>
          <p:sp>
            <p:nvSpPr>
              <p:cNvPr id="81951" name="Line 29"/>
              <p:cNvSpPr>
                <a:spLocks noChangeShapeType="1"/>
              </p:cNvSpPr>
              <p:nvPr/>
            </p:nvSpPr>
            <p:spPr bwMode="auto">
              <a:xfrm>
                <a:off x="3696" y="243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52" name="Text Box 30"/>
              <p:cNvSpPr txBox="1">
                <a:spLocks noChangeArrowheads="1"/>
              </p:cNvSpPr>
              <p:nvPr/>
            </p:nvSpPr>
            <p:spPr bwMode="auto">
              <a:xfrm>
                <a:off x="4001" y="2325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81941" name="Text Box 31"/>
            <p:cNvSpPr txBox="1">
              <a:spLocks noChangeArrowheads="1"/>
            </p:cNvSpPr>
            <p:nvPr/>
          </p:nvSpPr>
          <p:spPr bwMode="auto">
            <a:xfrm>
              <a:off x="2766" y="2072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81942" name="Text Box 32"/>
            <p:cNvSpPr txBox="1">
              <a:spLocks noChangeArrowheads="1"/>
            </p:cNvSpPr>
            <p:nvPr/>
          </p:nvSpPr>
          <p:spPr bwMode="auto">
            <a:xfrm>
              <a:off x="2688" y="2361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Q[3:0]</a:t>
              </a:r>
            </a:p>
          </p:txBody>
        </p:sp>
        <p:sp>
          <p:nvSpPr>
            <p:cNvPr id="81943" name="Text Box 33"/>
            <p:cNvSpPr txBox="1">
              <a:spLocks noChangeArrowheads="1"/>
            </p:cNvSpPr>
            <p:nvPr/>
          </p:nvSpPr>
          <p:spPr bwMode="auto">
            <a:xfrm>
              <a:off x="2733" y="2633"/>
              <a:ext cx="4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D[3:0]</a:t>
              </a:r>
            </a:p>
          </p:txBody>
        </p:sp>
        <p:sp>
          <p:nvSpPr>
            <p:cNvPr id="81944" name="Line 34"/>
            <p:cNvSpPr>
              <a:spLocks noChangeShapeType="1"/>
            </p:cNvSpPr>
            <p:nvPr/>
          </p:nvSpPr>
          <p:spPr bwMode="auto">
            <a:xfrm>
              <a:off x="3459" y="2225"/>
              <a:ext cx="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5" name="Line 35"/>
            <p:cNvSpPr>
              <a:spLocks noChangeShapeType="1"/>
            </p:cNvSpPr>
            <p:nvPr/>
          </p:nvSpPr>
          <p:spPr bwMode="auto">
            <a:xfrm>
              <a:off x="3958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6" name="Line 36"/>
            <p:cNvSpPr>
              <a:spLocks noChangeShapeType="1"/>
            </p:cNvSpPr>
            <p:nvPr/>
          </p:nvSpPr>
          <p:spPr bwMode="auto">
            <a:xfrm>
              <a:off x="4457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7" name="Line 37"/>
            <p:cNvSpPr>
              <a:spLocks noChangeShapeType="1"/>
            </p:cNvSpPr>
            <p:nvPr/>
          </p:nvSpPr>
          <p:spPr bwMode="auto">
            <a:xfrm>
              <a:off x="4956" y="2225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8" name="Text Box 38"/>
            <p:cNvSpPr txBox="1">
              <a:spLocks noChangeArrowheads="1"/>
            </p:cNvSpPr>
            <p:nvPr/>
          </p:nvSpPr>
          <p:spPr bwMode="auto">
            <a:xfrm>
              <a:off x="2733" y="2905"/>
              <a:ext cx="4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S[1:0]</a:t>
              </a:r>
            </a:p>
          </p:txBody>
        </p:sp>
        <p:sp>
          <p:nvSpPr>
            <p:cNvPr id="81949" name="Text Box 39"/>
            <p:cNvSpPr txBox="1">
              <a:spLocks noChangeArrowheads="1"/>
            </p:cNvSpPr>
            <p:nvPr/>
          </p:nvSpPr>
          <p:spPr bwMode="auto">
            <a:xfrm>
              <a:off x="2778" y="3177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LSI</a:t>
              </a:r>
            </a:p>
          </p:txBody>
        </p:sp>
        <p:sp>
          <p:nvSpPr>
            <p:cNvPr id="81950" name="Text Box 40"/>
            <p:cNvSpPr txBox="1">
              <a:spLocks noChangeArrowheads="1"/>
            </p:cNvSpPr>
            <p:nvPr/>
          </p:nvSpPr>
          <p:spPr bwMode="auto">
            <a:xfrm>
              <a:off x="2784" y="3408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RSI</a:t>
              </a:r>
            </a:p>
          </p:txBody>
        </p:sp>
      </p:grpSp>
      <p:sp>
        <p:nvSpPr>
          <p:cNvPr id="81926" name="AutoShape 41"/>
          <p:cNvSpPr>
            <a:spLocks noChangeArrowheads="1"/>
          </p:cNvSpPr>
          <p:nvPr/>
        </p:nvSpPr>
        <p:spPr bwMode="auto">
          <a:xfrm>
            <a:off x="5486400" y="3733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0101</a:t>
            </a:r>
          </a:p>
        </p:txBody>
      </p:sp>
      <p:sp>
        <p:nvSpPr>
          <p:cNvPr id="81927" name="AutoShape 42"/>
          <p:cNvSpPr>
            <a:spLocks noChangeArrowheads="1"/>
          </p:cNvSpPr>
          <p:nvPr/>
        </p:nvSpPr>
        <p:spPr bwMode="auto">
          <a:xfrm>
            <a:off x="5486400" y="41148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28" name="AutoShape 43"/>
          <p:cNvSpPr>
            <a:spLocks noChangeArrowheads="1"/>
          </p:cNvSpPr>
          <p:nvPr/>
        </p:nvSpPr>
        <p:spPr bwMode="auto">
          <a:xfrm>
            <a:off x="5486400" y="4572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</a:t>
            </a:r>
          </a:p>
        </p:txBody>
      </p:sp>
      <p:sp>
        <p:nvSpPr>
          <p:cNvPr id="81929" name="AutoShape 44"/>
          <p:cNvSpPr>
            <a:spLocks noChangeArrowheads="1"/>
          </p:cNvSpPr>
          <p:nvPr/>
        </p:nvSpPr>
        <p:spPr bwMode="auto">
          <a:xfrm>
            <a:off x="5486400" y="49530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0" name="AutoShape 45"/>
          <p:cNvSpPr>
            <a:spLocks noChangeArrowheads="1"/>
          </p:cNvSpPr>
          <p:nvPr/>
        </p:nvSpPr>
        <p:spPr bwMode="auto">
          <a:xfrm>
            <a:off x="5486400" y="5410200"/>
            <a:ext cx="762000" cy="304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x</a:t>
            </a:r>
          </a:p>
        </p:txBody>
      </p:sp>
      <p:sp>
        <p:nvSpPr>
          <p:cNvPr id="81931" name="AutoShape 46"/>
          <p:cNvSpPr>
            <a:spLocks noChangeArrowheads="1"/>
          </p:cNvSpPr>
          <p:nvPr/>
        </p:nvSpPr>
        <p:spPr bwMode="auto">
          <a:xfrm>
            <a:off x="6243638" y="3733800"/>
            <a:ext cx="842962" cy="30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1100</a:t>
            </a:r>
          </a:p>
        </p:txBody>
      </p:sp>
      <p:sp>
        <p:nvSpPr>
          <p:cNvPr id="81932" name="AutoShape 47"/>
          <p:cNvSpPr>
            <a:spLocks noChangeArrowheads="1"/>
          </p:cNvSpPr>
          <p:nvPr/>
        </p:nvSpPr>
        <p:spPr bwMode="auto">
          <a:xfrm>
            <a:off x="5029200" y="2209800"/>
            <a:ext cx="3505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1933" name="Text Box 48"/>
          <p:cNvSpPr txBox="1">
            <a:spLocks noChangeArrowheads="1"/>
          </p:cNvSpPr>
          <p:nvPr/>
        </p:nvSpPr>
        <p:spPr bwMode="auto">
          <a:xfrm>
            <a:off x="838200" y="2895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4" name="Text Box 49"/>
          <p:cNvSpPr txBox="1">
            <a:spLocks noChangeArrowheads="1"/>
          </p:cNvSpPr>
          <p:nvPr/>
        </p:nvSpPr>
        <p:spPr bwMode="auto">
          <a:xfrm>
            <a:off x="838200" y="3200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5" name="Text Box 52"/>
          <p:cNvSpPr txBox="1">
            <a:spLocks noChangeArrowheads="1"/>
          </p:cNvSpPr>
          <p:nvPr/>
        </p:nvSpPr>
        <p:spPr bwMode="auto">
          <a:xfrm>
            <a:off x="1295400" y="4572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6" name="Text Box 53"/>
          <p:cNvSpPr txBox="1">
            <a:spLocks noChangeArrowheads="1"/>
          </p:cNvSpPr>
          <p:nvPr/>
        </p:nvSpPr>
        <p:spPr bwMode="auto">
          <a:xfrm>
            <a:off x="1295400" y="4267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81937" name="Text Box 54"/>
          <p:cNvSpPr txBox="1">
            <a:spLocks noChangeArrowheads="1"/>
          </p:cNvSpPr>
          <p:nvPr/>
        </p:nvSpPr>
        <p:spPr bwMode="auto">
          <a:xfrm>
            <a:off x="1295400" y="4038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81938" name="Text Box 55"/>
          <p:cNvSpPr txBox="1">
            <a:spLocks noChangeArrowheads="1"/>
          </p:cNvSpPr>
          <p:nvPr/>
        </p:nvSpPr>
        <p:spPr bwMode="auto">
          <a:xfrm>
            <a:off x="1295400" y="3733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My Steps to derive the design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Observation: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Re-draw the circuit framework from the rules to set </a:t>
            </a:r>
            <a:r>
              <a:rPr lang="en-US" altLang="zh-TW" i="1" smtClean="0"/>
              <a:t>Q</a:t>
            </a:r>
            <a:r>
              <a:rPr lang="en-US" altLang="zh-TW" i="1" baseline="-25000" smtClean="0"/>
              <a:t>i</a:t>
            </a: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Logic simplification and finish the final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3974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3976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3977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8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3979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3985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6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3980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3983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3984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3981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82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3973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</a:t>
            </a:r>
            <a:r>
              <a:rPr lang="en-US" altLang="zh-TW" i="1" smtClean="0"/>
              <a:t>n</a:t>
            </a:r>
            <a:r>
              <a:rPr lang="en-US" altLang="zh-TW" smtClean="0"/>
              <a:t>-bit box for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4996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5001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5002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5003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5004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5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5006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5012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3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5007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5010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011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4997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99348" name="Freeform 20"/>
          <p:cNvSpPr>
            <a:spLocks/>
          </p:cNvSpPr>
          <p:nvPr/>
        </p:nvSpPr>
        <p:spPr bwMode="auto">
          <a:xfrm>
            <a:off x="2208213" y="3500438"/>
            <a:ext cx="479425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9349" name="AutoShape 21"/>
          <p:cNvSpPr>
            <a:spLocks noChangeArrowheads="1"/>
          </p:cNvSpPr>
          <p:nvPr/>
        </p:nvSpPr>
        <p:spPr bwMode="auto">
          <a:xfrm>
            <a:off x="5003800" y="3716338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 animBg="1"/>
      <p:bldP spid="9934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Recall: the multiplexer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906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combinational circuit to select from multiple inputs</a:t>
            </a:r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1331913" y="3213100"/>
            <a:ext cx="2087562" cy="2379663"/>
            <a:chOff x="431" y="2098"/>
            <a:chExt cx="1315" cy="1499"/>
          </a:xfrm>
        </p:grpSpPr>
        <p:sp>
          <p:nvSpPr>
            <p:cNvPr id="86025" name="AutoShape 5"/>
            <p:cNvSpPr>
              <a:spLocks noChangeArrowheads="1"/>
            </p:cNvSpPr>
            <p:nvPr/>
          </p:nvSpPr>
          <p:spPr bwMode="auto">
            <a:xfrm>
              <a:off x="793" y="2614"/>
              <a:ext cx="953" cy="544"/>
            </a:xfrm>
            <a:custGeom>
              <a:avLst/>
              <a:gdLst>
                <a:gd name="T0" fmla="*/ 2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0 w 21600"/>
                <a:gd name="T13" fmla="*/ 4487 h 21600"/>
                <a:gd name="T14" fmla="*/ 17090 w 21600"/>
                <a:gd name="T15" fmla="*/ 171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MUX</a:t>
              </a:r>
            </a:p>
          </p:txBody>
        </p:sp>
        <p:sp>
          <p:nvSpPr>
            <p:cNvPr id="86026" name="Text Box 6"/>
            <p:cNvSpPr txBox="1">
              <a:spLocks noChangeArrowheads="1"/>
            </p:cNvSpPr>
            <p:nvPr/>
          </p:nvSpPr>
          <p:spPr bwMode="auto">
            <a:xfrm>
              <a:off x="975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0</a:t>
              </a:r>
            </a:p>
          </p:txBody>
        </p:sp>
        <p:sp>
          <p:nvSpPr>
            <p:cNvPr id="86027" name="Text Box 7"/>
            <p:cNvSpPr txBox="1">
              <a:spLocks noChangeArrowheads="1"/>
            </p:cNvSpPr>
            <p:nvPr/>
          </p:nvSpPr>
          <p:spPr bwMode="auto">
            <a:xfrm>
              <a:off x="1429" y="261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1</a:t>
              </a:r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>
              <a:off x="657" y="293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29" name="Text Box 9"/>
            <p:cNvSpPr txBox="1">
              <a:spLocks noChangeArrowheads="1"/>
            </p:cNvSpPr>
            <p:nvPr/>
          </p:nvSpPr>
          <p:spPr bwMode="auto">
            <a:xfrm>
              <a:off x="431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S</a:t>
              </a:r>
            </a:p>
          </p:txBody>
        </p:sp>
        <p:grpSp>
          <p:nvGrpSpPr>
            <p:cNvPr id="86030" name="Group 10"/>
            <p:cNvGrpSpPr>
              <a:grpSpLocks/>
            </p:cNvGrpSpPr>
            <p:nvPr/>
          </p:nvGrpSpPr>
          <p:grpSpPr bwMode="auto">
            <a:xfrm>
              <a:off x="962" y="2098"/>
              <a:ext cx="208" cy="516"/>
              <a:chOff x="962" y="2098"/>
              <a:chExt cx="208" cy="516"/>
            </a:xfrm>
          </p:grpSpPr>
          <p:sp>
            <p:nvSpPr>
              <p:cNvPr id="86036" name="Line 11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7" name="Text Box 12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</p:grpSp>
        <p:grpSp>
          <p:nvGrpSpPr>
            <p:cNvPr id="86031" name="Group 13"/>
            <p:cNvGrpSpPr>
              <a:grpSpLocks/>
            </p:cNvGrpSpPr>
            <p:nvPr/>
          </p:nvGrpSpPr>
          <p:grpSpPr bwMode="auto">
            <a:xfrm>
              <a:off x="1383" y="2115"/>
              <a:ext cx="201" cy="516"/>
              <a:chOff x="962" y="2098"/>
              <a:chExt cx="201" cy="516"/>
            </a:xfrm>
          </p:grpSpPr>
          <p:sp>
            <p:nvSpPr>
              <p:cNvPr id="86034" name="Line 14"/>
              <p:cNvSpPr>
                <a:spLocks noChangeShapeType="1"/>
              </p:cNvSpPr>
              <p:nvPr/>
            </p:nvSpPr>
            <p:spPr bwMode="auto">
              <a:xfrm>
                <a:off x="1066" y="2341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6035" name="Text Box 15"/>
              <p:cNvSpPr txBox="1">
                <a:spLocks noChangeArrowheads="1"/>
              </p:cNvSpPr>
              <p:nvPr/>
            </p:nvSpPr>
            <p:spPr bwMode="auto">
              <a:xfrm>
                <a:off x="962" y="209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>
              <a:off x="1247" y="315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156" y="3385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</a:t>
              </a:r>
            </a:p>
          </p:txBody>
        </p:sp>
      </p:grpSp>
      <p:graphicFrame>
        <p:nvGraphicFramePr>
          <p:cNvPr id="86021" name="Object 18"/>
          <p:cNvGraphicFramePr>
            <a:graphicFrameLocks noChangeAspect="1"/>
          </p:cNvGraphicFramePr>
          <p:nvPr/>
        </p:nvGraphicFramePr>
        <p:xfrm>
          <a:off x="4427538" y="3789363"/>
          <a:ext cx="1857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方程式" r:id="rId3" imgW="977900" imgH="457200" progId="Equation.3">
                  <p:embed/>
                </p:oleObj>
              </mc:Choice>
              <mc:Fallback>
                <p:oleObj name="方程式" r:id="rId3" imgW="977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857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19"/>
          <p:cNvSpPr txBox="1">
            <a:spLocks noChangeArrowheads="1"/>
          </p:cNvSpPr>
          <p:nvPr/>
        </p:nvSpPr>
        <p:spPr bwMode="auto">
          <a:xfrm>
            <a:off x="1116013" y="43656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00372" name="Freeform 20"/>
          <p:cNvSpPr>
            <a:spLocks/>
          </p:cNvSpPr>
          <p:nvPr/>
        </p:nvSpPr>
        <p:spPr bwMode="auto">
          <a:xfrm flipH="1">
            <a:off x="2627313" y="3500438"/>
            <a:ext cx="360362" cy="1873250"/>
          </a:xfrm>
          <a:custGeom>
            <a:avLst/>
            <a:gdLst>
              <a:gd name="T0" fmla="*/ 2147483646 w 302"/>
              <a:gd name="T1" fmla="*/ 0 h 1180"/>
              <a:gd name="T2" fmla="*/ 2147483646 w 302"/>
              <a:gd name="T3" fmla="*/ 2147483646 h 1180"/>
              <a:gd name="T4" fmla="*/ 2147483646 w 302"/>
              <a:gd name="T5" fmla="*/ 2147483646 h 1180"/>
              <a:gd name="T6" fmla="*/ 2147483646 w 302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2" h="1180">
                <a:moveTo>
                  <a:pt x="38" y="0"/>
                </a:moveTo>
                <a:cubicBezTo>
                  <a:pt x="19" y="87"/>
                  <a:pt x="0" y="174"/>
                  <a:pt x="38" y="318"/>
                </a:cubicBezTo>
                <a:cubicBezTo>
                  <a:pt x="76" y="462"/>
                  <a:pt x="226" y="718"/>
                  <a:pt x="264" y="862"/>
                </a:cubicBezTo>
                <a:cubicBezTo>
                  <a:pt x="302" y="1006"/>
                  <a:pt x="283" y="1093"/>
                  <a:pt x="264" y="118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0373" name="AutoShape 21"/>
          <p:cNvSpPr>
            <a:spLocks noChangeArrowheads="1"/>
          </p:cNvSpPr>
          <p:nvPr/>
        </p:nvSpPr>
        <p:spPr bwMode="auto">
          <a:xfrm>
            <a:off x="5003800" y="4149725"/>
            <a:ext cx="1368425" cy="5048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nimBg="1"/>
      <p:bldP spid="10037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1979613" y="3213100"/>
            <a:ext cx="6480175" cy="2160588"/>
            <a:chOff x="1247" y="2024"/>
            <a:chExt cx="4082" cy="1361"/>
          </a:xfrm>
        </p:grpSpPr>
        <p:graphicFrame>
          <p:nvGraphicFramePr>
            <p:cNvPr id="87046" name="Object 5"/>
            <p:cNvGraphicFramePr>
              <a:graphicFrameLocks noChangeAspect="1"/>
            </p:cNvGraphicFramePr>
            <p:nvPr/>
          </p:nvGraphicFramePr>
          <p:xfrm>
            <a:off x="2562" y="2160"/>
            <a:ext cx="25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5" name="方程式" r:id="rId4" imgW="2146300" imgH="939800" progId="Equation.3">
                    <p:embed/>
                  </p:oleObj>
                </mc:Choice>
                <mc:Fallback>
                  <p:oleObj name="方程式" r:id="rId4" imgW="2146300" imgH="93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160"/>
                          <a:ext cx="25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7" name="Line 6"/>
            <p:cNvSpPr>
              <a:spLocks noChangeShapeType="1"/>
            </p:cNvSpPr>
            <p:nvPr/>
          </p:nvSpPr>
          <p:spPr bwMode="auto">
            <a:xfrm flipH="1">
              <a:off x="1247" y="2704"/>
              <a:ext cx="117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048" name="AutoShape 7"/>
            <p:cNvSpPr>
              <a:spLocks noChangeArrowheads="1"/>
            </p:cNvSpPr>
            <p:nvPr/>
          </p:nvSpPr>
          <p:spPr bwMode="auto">
            <a:xfrm>
              <a:off x="2426" y="2024"/>
              <a:ext cx="2903" cy="13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</p:grpSp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9" name="AutoShape 9"/>
          <p:cNvSpPr>
            <a:spLocks noChangeArrowheads="1"/>
          </p:cNvSpPr>
          <p:nvPr/>
        </p:nvSpPr>
        <p:spPr bwMode="auto">
          <a:xfrm>
            <a:off x="4267200" y="17526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8070" name="Text Box 10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685800" y="2895600"/>
            <a:ext cx="3048000" cy="1828800"/>
          </a:xfrm>
          <a:custGeom>
            <a:avLst/>
            <a:gdLst>
              <a:gd name="T0" fmla="*/ 2147483646 w 1920"/>
              <a:gd name="T1" fmla="*/ 2147483646 h 1152"/>
              <a:gd name="T2" fmla="*/ 2147483646 w 1920"/>
              <a:gd name="T3" fmla="*/ 2147483646 h 1152"/>
              <a:gd name="T4" fmla="*/ 2147483646 w 1920"/>
              <a:gd name="T5" fmla="*/ 2147483646 h 1152"/>
              <a:gd name="T6" fmla="*/ 2147483646 w 1920"/>
              <a:gd name="T7" fmla="*/ 2147483646 h 1152"/>
              <a:gd name="T8" fmla="*/ 2147483646 w 1920"/>
              <a:gd name="T9" fmla="*/ 2147483646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0" h="1152">
                <a:moveTo>
                  <a:pt x="1640" y="960"/>
                </a:moveTo>
                <a:cubicBezTo>
                  <a:pt x="1780" y="620"/>
                  <a:pt x="1920" y="280"/>
                  <a:pt x="1688" y="144"/>
                </a:cubicBezTo>
                <a:cubicBezTo>
                  <a:pt x="1456" y="8"/>
                  <a:pt x="496" y="0"/>
                  <a:pt x="248" y="144"/>
                </a:cubicBezTo>
                <a:cubicBezTo>
                  <a:pt x="0" y="288"/>
                  <a:pt x="184" y="864"/>
                  <a:pt x="200" y="1008"/>
                </a:cubicBezTo>
                <a:cubicBezTo>
                  <a:pt x="216" y="1152"/>
                  <a:pt x="280" y="1080"/>
                  <a:pt x="344" y="100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1430" name="Group 54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8080" name="Group 13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8094" name="Line 14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8095" name="Group 15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11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6" name="Group 20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1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7" name="Group 25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103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8098" name="Group 30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8099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810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8081" name="Group 35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8092" name="Line 36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809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8082" name="Text Box 38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8083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8084" name="Text Box 40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8085" name="Line 41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6" name="Line 42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7" name="Line 43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8" name="Line 44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8089" name="Text Box 45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8090" name="Text Box 46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8091" name="Text Box 47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8074" name="AutoShape 48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8075" name="AutoShape 49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8076" name="AutoShape 50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88077" name="AutoShape 51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8" name="AutoShape 52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8079" name="AutoShape 53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4267200" y="19812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102408" name="Freeform 8"/>
          <p:cNvSpPr>
            <a:spLocks/>
          </p:cNvSpPr>
          <p:nvPr/>
        </p:nvSpPr>
        <p:spPr bwMode="auto">
          <a:xfrm>
            <a:off x="685800" y="1828800"/>
            <a:ext cx="2971800" cy="3263900"/>
          </a:xfrm>
          <a:custGeom>
            <a:avLst/>
            <a:gdLst>
              <a:gd name="T0" fmla="*/ 2147483646 w 1872"/>
              <a:gd name="T1" fmla="*/ 2147483646 h 2056"/>
              <a:gd name="T2" fmla="*/ 2147483646 w 1872"/>
              <a:gd name="T3" fmla="*/ 2147483646 h 2056"/>
              <a:gd name="T4" fmla="*/ 2147483646 w 1872"/>
              <a:gd name="T5" fmla="*/ 2147483646 h 2056"/>
              <a:gd name="T6" fmla="*/ 2147483646 w 1872"/>
              <a:gd name="T7" fmla="*/ 2147483646 h 2056"/>
              <a:gd name="T8" fmla="*/ 2147483646 w 1872"/>
              <a:gd name="T9" fmla="*/ 2147483646 h 2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2" h="2056">
                <a:moveTo>
                  <a:pt x="1640" y="448"/>
                </a:moveTo>
                <a:cubicBezTo>
                  <a:pt x="1756" y="368"/>
                  <a:pt x="1872" y="288"/>
                  <a:pt x="1640" y="256"/>
                </a:cubicBezTo>
                <a:cubicBezTo>
                  <a:pt x="1408" y="224"/>
                  <a:pt x="496" y="0"/>
                  <a:pt x="248" y="256"/>
                </a:cubicBezTo>
                <a:cubicBezTo>
                  <a:pt x="0" y="512"/>
                  <a:pt x="136" y="1528"/>
                  <a:pt x="152" y="1792"/>
                </a:cubicBezTo>
                <a:cubicBezTo>
                  <a:pt x="168" y="2056"/>
                  <a:pt x="256" y="1948"/>
                  <a:pt x="344" y="184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2895600" y="4724400"/>
            <a:ext cx="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453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89106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89120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89121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7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4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2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3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3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9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3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89124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8912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8912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89107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89118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8911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89108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89109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89110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89111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2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3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4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9115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89116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89117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89100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89101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89102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</a:t>
              </a:r>
            </a:p>
          </p:txBody>
        </p:sp>
        <p:sp>
          <p:nvSpPr>
            <p:cNvPr id="89103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89104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89105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animBg="1"/>
      <p:bldP spid="102409" grpId="0" animBg="1"/>
      <p:bldP spid="1024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7" name="AutoShape 5"/>
          <p:cNvSpPr>
            <a:spLocks noChangeArrowheads="1"/>
          </p:cNvSpPr>
          <p:nvPr/>
        </p:nvSpPr>
        <p:spPr bwMode="auto">
          <a:xfrm>
            <a:off x="4343400" y="22098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685800" y="4876800"/>
            <a:ext cx="2959100" cy="927100"/>
          </a:xfrm>
          <a:custGeom>
            <a:avLst/>
            <a:gdLst>
              <a:gd name="T0" fmla="*/ 2147483646 w 1864"/>
              <a:gd name="T1" fmla="*/ 2147483646 h 584"/>
              <a:gd name="T2" fmla="*/ 2147483646 w 1864"/>
              <a:gd name="T3" fmla="*/ 2147483646 h 584"/>
              <a:gd name="T4" fmla="*/ 2147483646 w 1864"/>
              <a:gd name="T5" fmla="*/ 2147483646 h 584"/>
              <a:gd name="T6" fmla="*/ 2147483646 w 1864"/>
              <a:gd name="T7" fmla="*/ 2147483646 h 584"/>
              <a:gd name="T8" fmla="*/ 2147483646 w 1864"/>
              <a:gd name="T9" fmla="*/ 2147483646 h 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64" h="584">
                <a:moveTo>
                  <a:pt x="1632" y="584"/>
                </a:moveTo>
                <a:cubicBezTo>
                  <a:pt x="1748" y="504"/>
                  <a:pt x="1864" y="424"/>
                  <a:pt x="1632" y="392"/>
                </a:cubicBezTo>
                <a:cubicBezTo>
                  <a:pt x="1400" y="360"/>
                  <a:pt x="480" y="448"/>
                  <a:pt x="240" y="392"/>
                </a:cubicBezTo>
                <a:cubicBezTo>
                  <a:pt x="0" y="336"/>
                  <a:pt x="176" y="112"/>
                  <a:pt x="192" y="56"/>
                </a:cubicBezTo>
                <a:cubicBezTo>
                  <a:pt x="208" y="0"/>
                  <a:pt x="272" y="28"/>
                  <a:pt x="336" y="56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 flipV="1">
            <a:off x="2895600" y="4724400"/>
            <a:ext cx="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2895600" y="2895600"/>
            <a:ext cx="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3477" name="Group 53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0130" name="Group 12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0144" name="Line 13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0145" name="Group 14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6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6" name="Group 19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6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7" name="Group 24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53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0148" name="Group 29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0149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015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0131" name="Group 34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0142" name="Line 35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014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0132" name="Text Box 37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0133" name="Text Box 38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0134" name="Text Box 39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0135" name="Line 40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6" name="Line 41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7" name="Line 42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8" name="Line 43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0139" name="Text Box 44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0140" name="Text Box 45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0141" name="Text Box 46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0124" name="AutoShape 47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0125" name="AutoShape 48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xxxx</a:t>
              </a:r>
            </a:p>
          </p:txBody>
        </p:sp>
        <p:sp>
          <p:nvSpPr>
            <p:cNvPr id="90126" name="AutoShape 49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</a:t>
              </a:r>
            </a:p>
          </p:txBody>
        </p:sp>
        <p:sp>
          <p:nvSpPr>
            <p:cNvPr id="90127" name="AutoShape 50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0128" name="AutoShape 51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90129" name="AutoShape 52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1010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nimBg="1"/>
      <p:bldP spid="103433" grpId="0" animBg="1"/>
      <p:bldP spid="10343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circuit</a:t>
            </a:r>
            <a:br>
              <a:rPr lang="en-US" altLang="zh-TW" smtClean="0"/>
            </a:br>
            <a:r>
              <a:rPr lang="en-US" altLang="zh-TW" smtClean="0"/>
              <a:t>design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324485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4335462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141" name="AutoShape 5"/>
          <p:cNvSpPr>
            <a:spLocks noChangeArrowheads="1"/>
          </p:cNvSpPr>
          <p:nvPr/>
        </p:nvSpPr>
        <p:spPr bwMode="auto">
          <a:xfrm>
            <a:off x="4267200" y="2438400"/>
            <a:ext cx="419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447800" y="3505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04456" name="Freeform 8"/>
          <p:cNvSpPr>
            <a:spLocks/>
          </p:cNvSpPr>
          <p:nvPr/>
        </p:nvSpPr>
        <p:spPr bwMode="auto">
          <a:xfrm>
            <a:off x="457200" y="42672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2147483646 w 1392"/>
              <a:gd name="T7" fmla="*/ 2147483646 h 7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92" h="704">
                <a:moveTo>
                  <a:pt x="0" y="616"/>
                </a:moveTo>
                <a:cubicBezTo>
                  <a:pt x="212" y="660"/>
                  <a:pt x="424" y="704"/>
                  <a:pt x="576" y="616"/>
                </a:cubicBezTo>
                <a:cubicBezTo>
                  <a:pt x="728" y="528"/>
                  <a:pt x="776" y="176"/>
                  <a:pt x="912" y="88"/>
                </a:cubicBezTo>
                <a:cubicBezTo>
                  <a:pt x="1048" y="0"/>
                  <a:pt x="1220" y="44"/>
                  <a:pt x="1392" y="8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4499" name="Group 51"/>
          <p:cNvGrpSpPr>
            <a:grpSpLocks/>
          </p:cNvGrpSpPr>
          <p:nvPr/>
        </p:nvGrpSpPr>
        <p:grpSpPr bwMode="auto">
          <a:xfrm>
            <a:off x="4419600" y="2819400"/>
            <a:ext cx="4391025" cy="3240088"/>
            <a:chOff x="2784" y="1776"/>
            <a:chExt cx="2766" cy="2041"/>
          </a:xfrm>
        </p:grpSpPr>
        <p:grpSp>
          <p:nvGrpSpPr>
            <p:cNvPr id="91145" name="Group 9"/>
            <p:cNvGrpSpPr>
              <a:grpSpLocks/>
            </p:cNvGrpSpPr>
            <p:nvPr/>
          </p:nvGrpSpPr>
          <p:grpSpPr bwMode="auto">
            <a:xfrm>
              <a:off x="2784" y="1776"/>
              <a:ext cx="2766" cy="2041"/>
              <a:chOff x="2688" y="1680"/>
              <a:chExt cx="2766" cy="2041"/>
            </a:xfrm>
          </p:grpSpPr>
          <p:grpSp>
            <p:nvGrpSpPr>
              <p:cNvPr id="91152" name="Group 10"/>
              <p:cNvGrpSpPr>
                <a:grpSpLocks/>
              </p:cNvGrpSpPr>
              <p:nvPr/>
            </p:nvGrpSpPr>
            <p:grpSpPr bwMode="auto">
              <a:xfrm>
                <a:off x="3187" y="1998"/>
                <a:ext cx="2267" cy="227"/>
                <a:chOff x="2925" y="2659"/>
                <a:chExt cx="2267" cy="227"/>
              </a:xfrm>
            </p:grpSpPr>
            <p:sp>
              <p:nvSpPr>
                <p:cNvPr id="91166" name="Line 11"/>
                <p:cNvSpPr>
                  <a:spLocks noChangeShapeType="1"/>
                </p:cNvSpPr>
                <p:nvPr/>
              </p:nvSpPr>
              <p:spPr bwMode="auto">
                <a:xfrm>
                  <a:off x="2925" y="288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91167" name="Group 12"/>
                <p:cNvGrpSpPr>
                  <a:grpSpLocks/>
                </p:cNvGrpSpPr>
                <p:nvPr/>
              </p:nvGrpSpPr>
              <p:grpSpPr bwMode="auto">
                <a:xfrm>
                  <a:off x="3198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8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8" name="Group 17"/>
                <p:cNvGrpSpPr>
                  <a:grpSpLocks/>
                </p:cNvGrpSpPr>
                <p:nvPr/>
              </p:nvGrpSpPr>
              <p:grpSpPr bwMode="auto">
                <a:xfrm>
                  <a:off x="3696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9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8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69" name="Group 22"/>
                <p:cNvGrpSpPr>
                  <a:grpSpLocks/>
                </p:cNvGrpSpPr>
                <p:nvPr/>
              </p:nvGrpSpPr>
              <p:grpSpPr bwMode="auto">
                <a:xfrm>
                  <a:off x="4195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5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91170" name="Group 27"/>
                <p:cNvGrpSpPr>
                  <a:grpSpLocks/>
                </p:cNvGrpSpPr>
                <p:nvPr/>
              </p:nvGrpSpPr>
              <p:grpSpPr bwMode="auto">
                <a:xfrm>
                  <a:off x="4694" y="2659"/>
                  <a:ext cx="498" cy="227"/>
                  <a:chOff x="3198" y="2659"/>
                  <a:chExt cx="498" cy="227"/>
                </a:xfrm>
              </p:grpSpPr>
              <p:sp>
                <p:nvSpPr>
                  <p:cNvPr id="91171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98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2659"/>
                    <a:ext cx="2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65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9117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2886"/>
                    <a:ext cx="22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91153" name="Group 32"/>
              <p:cNvGrpSpPr>
                <a:grpSpLocks/>
              </p:cNvGrpSpPr>
              <p:nvPr/>
            </p:nvGrpSpPr>
            <p:grpSpPr bwMode="auto">
              <a:xfrm>
                <a:off x="4049" y="1680"/>
                <a:ext cx="650" cy="212"/>
                <a:chOff x="3696" y="2325"/>
                <a:chExt cx="650" cy="212"/>
              </a:xfrm>
            </p:grpSpPr>
            <p:sp>
              <p:nvSpPr>
                <p:cNvPr id="91164" name="Line 33"/>
                <p:cNvSpPr>
                  <a:spLocks noChangeShapeType="1"/>
                </p:cNvSpPr>
                <p:nvPr/>
              </p:nvSpPr>
              <p:spPr bwMode="auto">
                <a:xfrm>
                  <a:off x="3696" y="2432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11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01" y="2325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sp>
            <p:nvSpPr>
              <p:cNvPr id="91154" name="Text Box 35"/>
              <p:cNvSpPr txBox="1">
                <a:spLocks noChangeArrowheads="1"/>
              </p:cNvSpPr>
              <p:nvPr/>
            </p:nvSpPr>
            <p:spPr bwMode="auto">
              <a:xfrm>
                <a:off x="2766" y="2072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clock</a:t>
                </a:r>
              </a:p>
            </p:txBody>
          </p:sp>
          <p:sp>
            <p:nvSpPr>
              <p:cNvPr id="91155" name="Text Box 36"/>
              <p:cNvSpPr txBox="1">
                <a:spLocks noChangeArrowheads="1"/>
              </p:cNvSpPr>
              <p:nvPr/>
            </p:nvSpPr>
            <p:spPr bwMode="auto">
              <a:xfrm>
                <a:off x="2688" y="2361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Q[3:0]</a:t>
                </a:r>
              </a:p>
            </p:txBody>
          </p:sp>
          <p:sp>
            <p:nvSpPr>
              <p:cNvPr id="91156" name="Text Box 37"/>
              <p:cNvSpPr txBox="1">
                <a:spLocks noChangeArrowheads="1"/>
              </p:cNvSpPr>
              <p:nvPr/>
            </p:nvSpPr>
            <p:spPr bwMode="auto">
              <a:xfrm>
                <a:off x="2733" y="2633"/>
                <a:ext cx="4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D[3:0]</a:t>
                </a:r>
              </a:p>
            </p:txBody>
          </p:sp>
          <p:sp>
            <p:nvSpPr>
              <p:cNvPr id="91157" name="Line 38"/>
              <p:cNvSpPr>
                <a:spLocks noChangeShapeType="1"/>
              </p:cNvSpPr>
              <p:nvPr/>
            </p:nvSpPr>
            <p:spPr bwMode="auto">
              <a:xfrm>
                <a:off x="3459" y="2225"/>
                <a:ext cx="0" cy="14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8" name="Line 39"/>
              <p:cNvSpPr>
                <a:spLocks noChangeShapeType="1"/>
              </p:cNvSpPr>
              <p:nvPr/>
            </p:nvSpPr>
            <p:spPr bwMode="auto">
              <a:xfrm>
                <a:off x="3958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59" name="Line 40"/>
              <p:cNvSpPr>
                <a:spLocks noChangeShapeType="1"/>
              </p:cNvSpPr>
              <p:nvPr/>
            </p:nvSpPr>
            <p:spPr bwMode="auto">
              <a:xfrm>
                <a:off x="4457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0" name="Line 41"/>
              <p:cNvSpPr>
                <a:spLocks noChangeShapeType="1"/>
              </p:cNvSpPr>
              <p:nvPr/>
            </p:nvSpPr>
            <p:spPr bwMode="auto">
              <a:xfrm>
                <a:off x="4956" y="2225"/>
                <a:ext cx="0" cy="14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1161" name="Text Box 42"/>
              <p:cNvSpPr txBox="1">
                <a:spLocks noChangeArrowheads="1"/>
              </p:cNvSpPr>
              <p:nvPr/>
            </p:nvSpPr>
            <p:spPr bwMode="auto">
              <a:xfrm>
                <a:off x="2733" y="2905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S[1:0]</a:t>
                </a:r>
              </a:p>
            </p:txBody>
          </p:sp>
          <p:sp>
            <p:nvSpPr>
              <p:cNvPr id="91162" name="Text Box 43"/>
              <p:cNvSpPr txBox="1">
                <a:spLocks noChangeArrowheads="1"/>
              </p:cNvSpPr>
              <p:nvPr/>
            </p:nvSpPr>
            <p:spPr bwMode="auto">
              <a:xfrm>
                <a:off x="2778" y="3177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LSI</a:t>
                </a:r>
              </a:p>
            </p:txBody>
          </p:sp>
          <p:sp>
            <p:nvSpPr>
              <p:cNvPr id="91163" name="Text Box 44"/>
              <p:cNvSpPr txBox="1">
                <a:spLocks noChangeArrowheads="1"/>
              </p:cNvSpPr>
              <p:nvPr/>
            </p:nvSpPr>
            <p:spPr bwMode="auto">
              <a:xfrm>
                <a:off x="2784" y="3408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RSI</a:t>
                </a:r>
              </a:p>
            </p:txBody>
          </p:sp>
        </p:grpSp>
        <p:sp>
          <p:nvSpPr>
            <p:cNvPr id="91146" name="AutoShape 45"/>
            <p:cNvSpPr>
              <a:spLocks noChangeArrowheads="1"/>
            </p:cNvSpPr>
            <p:nvPr/>
          </p:nvSpPr>
          <p:spPr bwMode="auto">
            <a:xfrm>
              <a:off x="3552" y="244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0101</a:t>
              </a:r>
            </a:p>
          </p:txBody>
        </p:sp>
        <p:sp>
          <p:nvSpPr>
            <p:cNvPr id="91147" name="AutoShape 46"/>
            <p:cNvSpPr>
              <a:spLocks noChangeArrowheads="1"/>
            </p:cNvSpPr>
            <p:nvPr/>
          </p:nvSpPr>
          <p:spPr bwMode="auto">
            <a:xfrm>
              <a:off x="3552" y="2688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  <p:sp>
          <p:nvSpPr>
            <p:cNvPr id="91148" name="AutoShape 47"/>
            <p:cNvSpPr>
              <a:spLocks noChangeArrowheads="1"/>
            </p:cNvSpPr>
            <p:nvPr/>
          </p:nvSpPr>
          <p:spPr bwMode="auto">
            <a:xfrm>
              <a:off x="3552" y="297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00</a:t>
              </a:r>
            </a:p>
          </p:txBody>
        </p:sp>
        <p:sp>
          <p:nvSpPr>
            <p:cNvPr id="91149" name="AutoShape 48"/>
            <p:cNvSpPr>
              <a:spLocks noChangeArrowheads="1"/>
            </p:cNvSpPr>
            <p:nvPr/>
          </p:nvSpPr>
          <p:spPr bwMode="auto">
            <a:xfrm>
              <a:off x="3552" y="3216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0" name="AutoShape 49"/>
            <p:cNvSpPr>
              <a:spLocks noChangeArrowheads="1"/>
            </p:cNvSpPr>
            <p:nvPr/>
          </p:nvSpPr>
          <p:spPr bwMode="auto">
            <a:xfrm>
              <a:off x="3552" y="3504"/>
              <a:ext cx="480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</a:t>
              </a:r>
            </a:p>
          </p:txBody>
        </p:sp>
        <p:sp>
          <p:nvSpPr>
            <p:cNvPr id="91151" name="AutoShape 50"/>
            <p:cNvSpPr>
              <a:spLocks noChangeArrowheads="1"/>
            </p:cNvSpPr>
            <p:nvPr/>
          </p:nvSpPr>
          <p:spPr bwMode="auto">
            <a:xfrm>
              <a:off x="4029" y="2448"/>
              <a:ext cx="531" cy="1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register?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403225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box capable of storing n-bit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n=4 in this example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724400" y="2057400"/>
            <a:ext cx="3540125" cy="4527550"/>
            <a:chOff x="2736" y="1344"/>
            <a:chExt cx="2230" cy="2852"/>
          </a:xfrm>
        </p:grpSpPr>
        <p:grpSp>
          <p:nvGrpSpPr>
            <p:cNvPr id="12307" name="Group 5"/>
            <p:cNvGrpSpPr>
              <a:grpSpLocks/>
            </p:cNvGrpSpPr>
            <p:nvPr/>
          </p:nvGrpSpPr>
          <p:grpSpPr bwMode="auto">
            <a:xfrm>
              <a:off x="2736" y="1344"/>
              <a:ext cx="2230" cy="576"/>
              <a:chOff x="2400" y="1536"/>
              <a:chExt cx="2230" cy="576"/>
            </a:xfrm>
          </p:grpSpPr>
          <p:sp>
            <p:nvSpPr>
              <p:cNvPr id="12338" name="Rectangle 6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9" name="Text Box 7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40" name="AutoShape 8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41" name="Line 9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43" name="Text Box 11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D[0]</a:t>
                </a:r>
              </a:p>
            </p:txBody>
          </p:sp>
          <p:sp>
            <p:nvSpPr>
              <p:cNvPr id="12344" name="Text Box 12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Q[0]</a:t>
                </a:r>
              </a:p>
            </p:txBody>
          </p:sp>
        </p:grpSp>
        <p:grpSp>
          <p:nvGrpSpPr>
            <p:cNvPr id="12308" name="Group 13"/>
            <p:cNvGrpSpPr>
              <a:grpSpLocks/>
            </p:cNvGrpSpPr>
            <p:nvPr/>
          </p:nvGrpSpPr>
          <p:grpSpPr bwMode="auto">
            <a:xfrm>
              <a:off x="2736" y="2016"/>
              <a:ext cx="2230" cy="576"/>
              <a:chOff x="2400" y="1536"/>
              <a:chExt cx="2230" cy="576"/>
            </a:xfrm>
          </p:grpSpPr>
          <p:sp>
            <p:nvSpPr>
              <p:cNvPr id="12331" name="Rectangle 14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2" name="Text Box 15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33" name="AutoShape 16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34" name="Line 17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5" name="Line 1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36" name="Text Box 19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D[1]</a:t>
                </a:r>
              </a:p>
            </p:txBody>
          </p:sp>
          <p:sp>
            <p:nvSpPr>
              <p:cNvPr id="12337" name="Text Box 20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Q[1]</a:t>
                </a:r>
              </a:p>
            </p:txBody>
          </p:sp>
        </p:grpSp>
        <p:grpSp>
          <p:nvGrpSpPr>
            <p:cNvPr id="12309" name="Group 21"/>
            <p:cNvGrpSpPr>
              <a:grpSpLocks/>
            </p:cNvGrpSpPr>
            <p:nvPr/>
          </p:nvGrpSpPr>
          <p:grpSpPr bwMode="auto">
            <a:xfrm>
              <a:off x="2736" y="2688"/>
              <a:ext cx="2230" cy="576"/>
              <a:chOff x="2400" y="1536"/>
              <a:chExt cx="2230" cy="576"/>
            </a:xfrm>
          </p:grpSpPr>
          <p:sp>
            <p:nvSpPr>
              <p:cNvPr id="12324" name="Rectangle 22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5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26" name="AutoShape 24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7" name="Line 25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8" name="Line 2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9" name="Text Box 27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D[2]</a:t>
                </a:r>
              </a:p>
            </p:txBody>
          </p:sp>
          <p:sp>
            <p:nvSpPr>
              <p:cNvPr id="12330" name="Text Box 28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Q[2]</a:t>
                </a:r>
              </a:p>
            </p:txBody>
          </p:sp>
        </p:grpSp>
        <p:grpSp>
          <p:nvGrpSpPr>
            <p:cNvPr id="12310" name="Group 29"/>
            <p:cNvGrpSpPr>
              <a:grpSpLocks/>
            </p:cNvGrpSpPr>
            <p:nvPr/>
          </p:nvGrpSpPr>
          <p:grpSpPr bwMode="auto">
            <a:xfrm>
              <a:off x="2736" y="3360"/>
              <a:ext cx="2230" cy="576"/>
              <a:chOff x="2400" y="1536"/>
              <a:chExt cx="2230" cy="576"/>
            </a:xfrm>
          </p:grpSpPr>
          <p:sp>
            <p:nvSpPr>
              <p:cNvPr id="12317" name="Rectangle 30"/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18" name="Text Box 31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19" name="AutoShape 32"/>
              <p:cNvSpPr>
                <a:spLocks noChangeArrowheads="1"/>
              </p:cNvSpPr>
              <p:nvPr/>
            </p:nvSpPr>
            <p:spPr bwMode="auto">
              <a:xfrm rot="5400000">
                <a:off x="3264" y="187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320" name="Line 33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1" name="Line 3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22" name="Text Box 35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D[3]</a:t>
                </a:r>
              </a:p>
            </p:txBody>
          </p:sp>
          <p:sp>
            <p:nvSpPr>
              <p:cNvPr id="12323" name="Text Box 36"/>
              <p:cNvSpPr txBox="1">
                <a:spLocks noChangeArrowheads="1"/>
              </p:cNvSpPr>
              <p:nvPr/>
            </p:nvSpPr>
            <p:spPr bwMode="auto">
              <a:xfrm>
                <a:off x="4272" y="1584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Q[3]</a:t>
                </a:r>
              </a:p>
            </p:txBody>
          </p:sp>
        </p:grpSp>
        <p:sp>
          <p:nvSpPr>
            <p:cNvPr id="12311" name="Line 37"/>
            <p:cNvSpPr>
              <a:spLocks noChangeShapeType="1"/>
            </p:cNvSpPr>
            <p:nvPr/>
          </p:nvSpPr>
          <p:spPr bwMode="auto">
            <a:xfrm flipH="1">
              <a:off x="3408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2" name="Line 38"/>
            <p:cNvSpPr>
              <a:spLocks noChangeShapeType="1"/>
            </p:cNvSpPr>
            <p:nvPr/>
          </p:nvSpPr>
          <p:spPr bwMode="auto">
            <a:xfrm>
              <a:off x="3408" y="177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3" name="Line 39"/>
            <p:cNvSpPr>
              <a:spLocks noChangeShapeType="1"/>
            </p:cNvSpPr>
            <p:nvPr/>
          </p:nvSpPr>
          <p:spPr bwMode="auto">
            <a:xfrm flipH="1">
              <a:off x="3408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4" name="Line 40"/>
            <p:cNvSpPr>
              <a:spLocks noChangeShapeType="1"/>
            </p:cNvSpPr>
            <p:nvPr/>
          </p:nvSpPr>
          <p:spPr bwMode="auto">
            <a:xfrm flipH="1">
              <a:off x="3408" y="31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5" name="Line 41"/>
            <p:cNvSpPr>
              <a:spLocks noChangeShapeType="1"/>
            </p:cNvSpPr>
            <p:nvPr/>
          </p:nvSpPr>
          <p:spPr bwMode="auto">
            <a:xfrm flipH="1">
              <a:off x="340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16" name="Text Box 42"/>
            <p:cNvSpPr txBox="1">
              <a:spLocks noChangeArrowheads="1"/>
            </p:cNvSpPr>
            <p:nvPr/>
          </p:nvSpPr>
          <p:spPr bwMode="auto">
            <a:xfrm>
              <a:off x="3312" y="3984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  <p:grpSp>
        <p:nvGrpSpPr>
          <p:cNvPr id="12293" name="Group 43"/>
          <p:cNvGrpSpPr>
            <a:grpSpLocks/>
          </p:cNvGrpSpPr>
          <p:nvPr/>
        </p:nvGrpSpPr>
        <p:grpSpPr bwMode="auto">
          <a:xfrm>
            <a:off x="685800" y="3429000"/>
            <a:ext cx="2524125" cy="2774950"/>
            <a:chOff x="432" y="2160"/>
            <a:chExt cx="1590" cy="1748"/>
          </a:xfrm>
        </p:grpSpPr>
        <p:grpSp>
          <p:nvGrpSpPr>
            <p:cNvPr id="12294" name="Group 44"/>
            <p:cNvGrpSpPr>
              <a:grpSpLocks/>
            </p:cNvGrpSpPr>
            <p:nvPr/>
          </p:nvGrpSpPr>
          <p:grpSpPr bwMode="auto">
            <a:xfrm>
              <a:off x="432" y="2160"/>
              <a:ext cx="1590" cy="1296"/>
              <a:chOff x="480" y="1776"/>
              <a:chExt cx="1590" cy="1296"/>
            </a:xfrm>
          </p:grpSpPr>
          <p:sp>
            <p:nvSpPr>
              <p:cNvPr id="12297" name="Rectangle 45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336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8" name="AutoShape 46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96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2299" name="Line 47"/>
              <p:cNvSpPr>
                <a:spLocks noChangeShapeType="1"/>
              </p:cNvSpPr>
              <p:nvPr/>
            </p:nvSpPr>
            <p:spPr bwMode="auto">
              <a:xfrm>
                <a:off x="67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0" name="Line 48"/>
              <p:cNvSpPr>
                <a:spLocks noChangeShapeType="1"/>
              </p:cNvSpPr>
              <p:nvPr/>
            </p:nvSpPr>
            <p:spPr bwMode="auto">
              <a:xfrm>
                <a:off x="1440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1" name="Line 49"/>
              <p:cNvSpPr>
                <a:spLocks noChangeShapeType="1"/>
              </p:cNvSpPr>
              <p:nvPr/>
            </p:nvSpPr>
            <p:spPr bwMode="auto">
              <a:xfrm>
                <a:off x="768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2" name="Line 50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3" name="Text Box 51"/>
              <p:cNvSpPr txBox="1">
                <a:spLocks noChangeArrowheads="1"/>
              </p:cNvSpPr>
              <p:nvPr/>
            </p:nvSpPr>
            <p:spPr bwMode="auto">
              <a:xfrm>
                <a:off x="710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4" name="Text Box 52"/>
              <p:cNvSpPr txBox="1">
                <a:spLocks noChangeArrowheads="1"/>
              </p:cNvSpPr>
              <p:nvPr/>
            </p:nvSpPr>
            <p:spPr bwMode="auto">
              <a:xfrm>
                <a:off x="1478" y="243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4</a:t>
                </a:r>
              </a:p>
            </p:txBody>
          </p:sp>
          <p:sp>
            <p:nvSpPr>
              <p:cNvPr id="12305" name="Text Box 53"/>
              <p:cNvSpPr txBox="1">
                <a:spLocks noChangeArrowheads="1"/>
              </p:cNvSpPr>
              <p:nvPr/>
            </p:nvSpPr>
            <p:spPr bwMode="auto">
              <a:xfrm>
                <a:off x="480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D</a:t>
                </a:r>
              </a:p>
            </p:txBody>
          </p:sp>
          <p:sp>
            <p:nvSpPr>
              <p:cNvPr id="12306" name="Text Box 54"/>
              <p:cNvSpPr txBox="1">
                <a:spLocks noChangeArrowheads="1"/>
              </p:cNvSpPr>
              <p:nvPr/>
            </p:nvSpPr>
            <p:spPr bwMode="auto">
              <a:xfrm>
                <a:off x="1862" y="2295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Q</a:t>
                </a:r>
              </a:p>
            </p:txBody>
          </p:sp>
        </p:grpSp>
        <p:sp>
          <p:nvSpPr>
            <p:cNvPr id="12295" name="Line 55"/>
            <p:cNvSpPr>
              <a:spLocks noChangeShapeType="1"/>
            </p:cNvSpPr>
            <p:nvPr/>
          </p:nvSpPr>
          <p:spPr bwMode="auto">
            <a:xfrm>
              <a:off x="1248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6" name="Text Box 56"/>
            <p:cNvSpPr txBox="1">
              <a:spLocks noChangeArrowheads="1"/>
            </p:cNvSpPr>
            <p:nvPr/>
          </p:nvSpPr>
          <p:spPr bwMode="auto">
            <a:xfrm>
              <a:off x="1104" y="3696"/>
              <a:ext cx="3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285</TotalTime>
  <Words>1945</Words>
  <Application>Microsoft Office PowerPoint</Application>
  <PresentationFormat>如螢幕大小 (4:3)</PresentationFormat>
  <Paragraphs>914</Paragraphs>
  <Slides>86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86</vt:i4>
      </vt:variant>
    </vt:vector>
  </HeadingPairs>
  <TitlesOfParts>
    <vt:vector size="94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Designer Drawing</vt:lpstr>
      <vt:lpstr>Registers</vt:lpstr>
      <vt:lpstr>About Chapter 6</vt:lpstr>
      <vt:lpstr>What is RTL design?</vt:lpstr>
      <vt:lpstr>What is a register</vt:lpstr>
      <vt:lpstr>What is RTL design</vt:lpstr>
      <vt:lpstr>Remark</vt:lpstr>
      <vt:lpstr>Coming Up</vt:lpstr>
      <vt:lpstr>Register</vt:lpstr>
      <vt:lpstr>What is a register?</vt:lpstr>
      <vt:lpstr>Timing behavior of the register</vt:lpstr>
      <vt:lpstr>Timing behavior of the register</vt:lpstr>
      <vt:lpstr>Various types of registers we will talk about</vt:lpstr>
      <vt:lpstr>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Spec: register with load enable</vt:lpstr>
      <vt:lpstr>How to design a register with load enable</vt:lpstr>
      <vt:lpstr>My Steps</vt:lpstr>
      <vt:lpstr>Always start from this framework</vt:lpstr>
      <vt:lpstr>The framework</vt:lpstr>
      <vt:lpstr>My Steps</vt:lpstr>
      <vt:lpstr>Transfer function for a bit</vt:lpstr>
      <vt:lpstr>Transfer function for a bit</vt:lpstr>
      <vt:lpstr>Transfer function for a bit</vt:lpstr>
      <vt:lpstr>My Steps</vt:lpstr>
      <vt:lpstr>The framework</vt:lpstr>
      <vt:lpstr>My Steps</vt:lpstr>
      <vt:lpstr>The combinational part for bit i</vt:lpstr>
      <vt:lpstr>The complete circuit</vt:lpstr>
      <vt:lpstr>A simple shift register</vt:lpstr>
      <vt:lpstr>Various types of registers we will talk about</vt:lpstr>
      <vt:lpstr>A simple shift register</vt:lpstr>
      <vt:lpstr>Function of the simple shift register</vt:lpstr>
      <vt:lpstr>Function of the simple shift register</vt:lpstr>
      <vt:lpstr>Function of the simple shift register</vt:lpstr>
      <vt:lpstr>Function of the simple shift register</vt:lpstr>
      <vt:lpstr>Application of shift register</vt:lpstr>
      <vt:lpstr>Recall our lab</vt:lpstr>
      <vt:lpstr>Recall our lab</vt:lpstr>
      <vt:lpstr>Q: How to display more than two digits?</vt:lpstr>
      <vt:lpstr>Shift register control</vt:lpstr>
      <vt:lpstr>Shift register control</vt:lpstr>
      <vt:lpstr>Shift register control</vt:lpstr>
      <vt:lpstr>Exercise: rotation register with serial input select</vt:lpstr>
      <vt:lpstr>Various types of registers we will talk about</vt:lpstr>
      <vt:lpstr>The Problem</vt:lpstr>
      <vt:lpstr>The Problem</vt:lpstr>
      <vt:lpstr>The Problem</vt:lpstr>
      <vt:lpstr>Recall: the multiplexer</vt:lpstr>
      <vt:lpstr>Recall: the multiplexer</vt:lpstr>
      <vt:lpstr>Recall: the multiplexer</vt:lpstr>
      <vt:lpstr>The circuit design</vt:lpstr>
      <vt:lpstr>How the circuit works?</vt:lpstr>
      <vt:lpstr>How the circuit works?</vt:lpstr>
      <vt:lpstr>Shift register with parallel load</vt:lpstr>
      <vt:lpstr>Various types of registers we will talk about</vt:lpstr>
      <vt:lpstr>The Problem (design spec)</vt:lpstr>
      <vt:lpstr>The Problem (design spec)</vt:lpstr>
      <vt:lpstr>The Problem (design spec)</vt:lpstr>
      <vt:lpstr>The Problem (design spec)</vt:lpstr>
      <vt:lpstr>My Steps</vt:lpstr>
      <vt:lpstr>Rules to set bit i</vt:lpstr>
      <vt:lpstr>Rules to set bit i</vt:lpstr>
      <vt:lpstr>Rules to set bit i</vt:lpstr>
      <vt:lpstr>Rules to set bit i</vt:lpstr>
      <vt:lpstr>My Steps</vt:lpstr>
      <vt:lpstr>Re-draw the circuit framework</vt:lpstr>
      <vt:lpstr>My Steps</vt:lpstr>
      <vt:lpstr>Logic simplification and completes the design</vt:lpstr>
      <vt:lpstr>Bi-directional shift register with parallel load</vt:lpstr>
      <vt:lpstr>The design spec</vt:lpstr>
      <vt:lpstr>The design spec</vt:lpstr>
      <vt:lpstr>The design spec</vt:lpstr>
      <vt:lpstr>The design spec</vt:lpstr>
      <vt:lpstr>The design spec</vt:lpstr>
      <vt:lpstr>My Steps to derive the design</vt:lpstr>
      <vt:lpstr>Recall: the multiplexer</vt:lpstr>
      <vt:lpstr>Recall: the multiplexer</vt:lpstr>
      <vt:lpstr>Recall: the multiplexer</vt:lpstr>
      <vt:lpstr>The circuit design</vt:lpstr>
      <vt:lpstr>The circuit design</vt:lpstr>
      <vt:lpstr>The circuit design</vt:lpstr>
      <vt:lpstr>The circuit design</vt:lpstr>
      <vt:lpstr>The circuit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34</cp:revision>
  <cp:lastPrinted>1601-01-01T00:00:00Z</cp:lastPrinted>
  <dcterms:created xsi:type="dcterms:W3CDTF">2009-10-08T15:43:35Z</dcterms:created>
  <dcterms:modified xsi:type="dcterms:W3CDTF">2017-09-29T15:23:54Z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