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6AF38C-3275-44D6-B25B-696660CF96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514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1B1DA-BAA0-487D-8CCE-073BF505D6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39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95DFD-313C-4A66-B9F1-FBD81C5A48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3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5AE0F-F804-44EB-A518-6BA716699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3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F8AD-F92F-4AD0-A899-194916899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5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CC37-A901-428A-8FD2-1B92329FB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27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2FD-3E06-40E8-A581-D6175A4090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5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DDBD-5EE0-4365-8354-C7F07D6289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18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E09A2-3495-4DB7-9BB4-7BBC1A3A3D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5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49FA-BE41-4AE0-9B8E-9D968F028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4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353FD-E0F9-47B5-A44C-6E074DE413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87DD6785-944F-4F17-AB7B-CC4F02D46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Processor Data Path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914400"/>
            <a:ext cx="1323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Lab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495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you can read the value of a register through these paths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33387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Freeform 6"/>
          <p:cNvSpPr>
            <a:spLocks/>
          </p:cNvSpPr>
          <p:nvPr/>
        </p:nvSpPr>
        <p:spPr bwMode="auto">
          <a:xfrm>
            <a:off x="6032500" y="2743200"/>
            <a:ext cx="2044700" cy="1066800"/>
          </a:xfrm>
          <a:custGeom>
            <a:avLst/>
            <a:gdLst>
              <a:gd name="T0" fmla="*/ 292100 w 1288"/>
              <a:gd name="T1" fmla="*/ 0 h 672"/>
              <a:gd name="T2" fmla="*/ 292100 w 1288"/>
              <a:gd name="T3" fmla="*/ 914400 h 672"/>
              <a:gd name="T4" fmla="*/ 2044700 w 1288"/>
              <a:gd name="T5" fmla="*/ 9144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8" h="672">
                <a:moveTo>
                  <a:pt x="184" y="0"/>
                </a:moveTo>
                <a:cubicBezTo>
                  <a:pt x="92" y="240"/>
                  <a:pt x="0" y="480"/>
                  <a:pt x="184" y="576"/>
                </a:cubicBezTo>
                <a:cubicBezTo>
                  <a:pt x="368" y="672"/>
                  <a:pt x="828" y="624"/>
                  <a:pt x="1288" y="57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Freeform 7"/>
          <p:cNvSpPr>
            <a:spLocks/>
          </p:cNvSpPr>
          <p:nvPr/>
        </p:nvSpPr>
        <p:spPr bwMode="auto">
          <a:xfrm>
            <a:off x="6997700" y="2743200"/>
            <a:ext cx="1079500" cy="1257300"/>
          </a:xfrm>
          <a:custGeom>
            <a:avLst/>
            <a:gdLst>
              <a:gd name="T0" fmla="*/ 88900 w 680"/>
              <a:gd name="T1" fmla="*/ 0 h 792"/>
              <a:gd name="T2" fmla="*/ 165100 w 680"/>
              <a:gd name="T3" fmla="*/ 1066800 h 792"/>
              <a:gd name="T4" fmla="*/ 1079500 w 680"/>
              <a:gd name="T5" fmla="*/ 1143000 h 7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792">
                <a:moveTo>
                  <a:pt x="56" y="0"/>
                </a:moveTo>
                <a:cubicBezTo>
                  <a:pt x="28" y="276"/>
                  <a:pt x="0" y="552"/>
                  <a:pt x="104" y="672"/>
                </a:cubicBezTo>
                <a:cubicBezTo>
                  <a:pt x="208" y="792"/>
                  <a:pt x="444" y="756"/>
                  <a:pt x="680" y="72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495800" cy="3505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mtClean="0"/>
              <a:t>realize the data path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mtClean="0"/>
              <a:t>testing: waveform of the computations: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R4=maximum even number not exceeding (R1-R2)+R3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R3=|R2-R1|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81300"/>
            <a:ext cx="405288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92275" y="6237288"/>
            <a:ext cx="267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Figure </a:t>
            </a:r>
            <a:r>
              <a:rPr lang="en-US" altLang="zh-TW" dirty="0" smtClean="0"/>
              <a:t>8-15</a:t>
            </a:r>
            <a:r>
              <a:rPr lang="en-US" altLang="zh-TW" dirty="0"/>
              <a:t>: single-cycle CPU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372225" y="2708275"/>
            <a:ext cx="1800225" cy="39608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Finish the processor data path (70%)</a:t>
            </a:r>
          </a:p>
          <a:p>
            <a:pPr marL="609600" indent="-609600" eaLnBrk="1" hangingPunct="1"/>
            <a:r>
              <a:rPr lang="en-US" altLang="zh-TW" smtClean="0"/>
              <a:t>Bonus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with control unit to do R4=max. even number not exceeding (R1-R2)+R3 (+10%)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with control unit to do R3=|R1-R2| (+10%)</a:t>
            </a:r>
          </a:p>
          <a:p>
            <a:pPr marL="609600" indent="-609600" eaLnBrk="1" hangingPunct="1"/>
            <a:r>
              <a:rPr lang="en-US" altLang="zh-TW" smtClean="0"/>
              <a:t>Report: 10%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bonus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3810000" cy="4114800"/>
          </a:xfrm>
        </p:spPr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with control unit to do R4=max. even number not exceeding (R1-R2)+R3 (+10%)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with control unit to do R3=|R1-R2| (+10%)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096000" y="2819400"/>
            <a:ext cx="2667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processor data path</a:t>
            </a:r>
          </a:p>
          <a:p>
            <a:pPr algn="ctr" eaLnBrk="1" hangingPunct="1"/>
            <a:r>
              <a:rPr lang="en-US" altLang="zh-TW"/>
              <a:t>(right-hand side of</a:t>
            </a:r>
          </a:p>
          <a:p>
            <a:pPr algn="ctr" eaLnBrk="1" hangingPunct="1"/>
            <a:r>
              <a:rPr lang="en-US" altLang="zh-TW"/>
              <a:t>Figure 8-15)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4572000" y="3505200"/>
            <a:ext cx="10668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control</a:t>
            </a:r>
          </a:p>
          <a:p>
            <a:pPr algn="ctr" eaLnBrk="1" hangingPunct="1"/>
            <a:r>
              <a:rPr lang="en-US" altLang="zh-TW"/>
              <a:t>unit</a:t>
            </a:r>
          </a:p>
        </p:txBody>
      </p:sp>
      <p:sp>
        <p:nvSpPr>
          <p:cNvPr id="6150" name="Line 11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state-diagram and control signal values of each cycle to do the computation using the CPU data path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R4=maximum even number not exceeding (R1-R2)+R3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R3=|R2-R1|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signal of the data path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276600" y="5791200"/>
            <a:ext cx="19591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Figure </a:t>
            </a:r>
            <a:r>
              <a:rPr lang="en-US" altLang="zh-TW" dirty="0" smtClean="0"/>
              <a:t>8-15</a:t>
            </a:r>
            <a:r>
              <a:rPr lang="en-US" altLang="zh-TW" dirty="0"/>
              <a:t>: the CPU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590800" y="4953000"/>
            <a:ext cx="310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(routed to the data path)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35052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0960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1628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73152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60198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8153400" y="4343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64008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</a:t>
            </a:r>
            <a:br>
              <a:rPr lang="en-US" altLang="zh-TW" smtClean="0"/>
            </a:br>
            <a:r>
              <a:rPr lang="en-US" altLang="zh-TW" smtClean="0"/>
              <a:t>Signals</a:t>
            </a: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9245" name="Oval 6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STOP</a:t>
              </a:r>
            </a:p>
          </p:txBody>
        </p:sp>
        <p:grpSp>
          <p:nvGrpSpPr>
            <p:cNvPr id="9246" name="Group 7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260" name="Object 8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1" name="Oval 9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9247" name="Group 10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258" name="Object 11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9" name="Oval 1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9248" name="Group 13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256" name="Object 14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7" name="Oval 1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249" name="Line 16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0" name="Line 17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1" name="Line 18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252" name="AutoShape 19"/>
            <p:cNvCxnSpPr>
              <a:cxnSpLocks noChangeShapeType="1"/>
              <a:stCxn id="9261" idx="2"/>
              <a:endCxn id="9245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253" name="Object 20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21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55" name="AutoShape 22"/>
            <p:cNvCxnSpPr>
              <a:cxnSpLocks noChangeShapeType="1"/>
              <a:stCxn id="9257" idx="6"/>
              <a:endCxn id="9245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220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24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Line 25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26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225" name="Text Box 28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9226" name="Line 29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7" name="Line 30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31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Line 32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33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34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35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233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4" name="Line 37"/>
          <p:cNvSpPr>
            <a:spLocks noChangeShapeType="1"/>
          </p:cNvSpPr>
          <p:nvPr/>
        </p:nvSpPr>
        <p:spPr bwMode="auto">
          <a:xfrm>
            <a:off x="4648200" y="1524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Text Box 38"/>
          <p:cNvSpPr txBox="1">
            <a:spLocks noChangeArrowheads="1"/>
          </p:cNvSpPr>
          <p:nvPr/>
        </p:nvSpPr>
        <p:spPr bwMode="auto">
          <a:xfrm>
            <a:off x="4724400" y="1676400"/>
            <a:ext cx="8905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write R3</a:t>
            </a:r>
          </a:p>
        </p:txBody>
      </p:sp>
      <p:sp>
        <p:nvSpPr>
          <p:cNvPr id="9236" name="Text Box 39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9237" name="Text Box 40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9238" name="Text Box 41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39" name="Text Box 42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0101</a:t>
            </a:r>
          </a:p>
        </p:txBody>
      </p:sp>
      <p:sp>
        <p:nvSpPr>
          <p:cNvPr id="9240" name="Text Box 43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41" name="Text Box 44"/>
          <p:cNvSpPr txBox="1">
            <a:spLocks noChangeArrowheads="1"/>
          </p:cNvSpPr>
          <p:nvPr/>
        </p:nvSpPr>
        <p:spPr bwMode="auto">
          <a:xfrm>
            <a:off x="4648200" y="60960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enable</a:t>
            </a:r>
          </a:p>
        </p:txBody>
      </p:sp>
      <p:sp>
        <p:nvSpPr>
          <p:cNvPr id="9242" name="Line 45"/>
          <p:cNvSpPr>
            <a:spLocks noChangeShapeType="1"/>
          </p:cNvSpPr>
          <p:nvPr/>
        </p:nvSpPr>
        <p:spPr bwMode="auto">
          <a:xfrm>
            <a:off x="4648200" y="1066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3" name="Text Box 46"/>
          <p:cNvSpPr txBox="1">
            <a:spLocks noChangeArrowheads="1"/>
          </p:cNvSpPr>
          <p:nvPr/>
        </p:nvSpPr>
        <p:spPr bwMode="auto">
          <a:xfrm>
            <a:off x="32607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44" name="Text Box 47"/>
          <p:cNvSpPr txBox="1">
            <a:spLocks noChangeArrowheads="1"/>
          </p:cNvSpPr>
          <p:nvPr/>
        </p:nvSpPr>
        <p:spPr bwMode="auto">
          <a:xfrm>
            <a:off x="4572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0243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429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leave the control signals and data buses as input/output ports</a:t>
            </a:r>
          </a:p>
        </p:txBody>
      </p:sp>
      <p:pic>
        <p:nvPicPr>
          <p:cNvPr id="10244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48"/>
          <p:cNvSpPr txBox="1">
            <a:spLocks noChangeArrowheads="1"/>
          </p:cNvSpPr>
          <p:nvPr/>
        </p:nvSpPr>
        <p:spPr bwMode="auto">
          <a:xfrm>
            <a:off x="32766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Figure 9-15: the CPU</a:t>
            </a:r>
          </a:p>
        </p:txBody>
      </p:sp>
      <p:sp>
        <p:nvSpPr>
          <p:cNvPr id="10246" name="AutoShape 51"/>
          <p:cNvSpPr>
            <a:spLocks noChangeArrowheads="1"/>
          </p:cNvSpPr>
          <p:nvPr/>
        </p:nvSpPr>
        <p:spPr bwMode="auto">
          <a:xfrm>
            <a:off x="60960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AutoShape 52"/>
          <p:cNvSpPr>
            <a:spLocks noChangeArrowheads="1"/>
          </p:cNvSpPr>
          <p:nvPr/>
        </p:nvSpPr>
        <p:spPr bwMode="auto">
          <a:xfrm>
            <a:off x="71628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8" name="AutoShape 53"/>
          <p:cNvSpPr>
            <a:spLocks noChangeArrowheads="1"/>
          </p:cNvSpPr>
          <p:nvPr/>
        </p:nvSpPr>
        <p:spPr bwMode="auto">
          <a:xfrm>
            <a:off x="73152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9" name="AutoShape 54"/>
          <p:cNvSpPr>
            <a:spLocks noChangeArrowheads="1"/>
          </p:cNvSpPr>
          <p:nvPr/>
        </p:nvSpPr>
        <p:spPr bwMode="auto">
          <a:xfrm>
            <a:off x="60198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0" name="AutoShape 55"/>
          <p:cNvSpPr>
            <a:spLocks noChangeArrowheads="1"/>
          </p:cNvSpPr>
          <p:nvPr/>
        </p:nvSpPr>
        <p:spPr bwMode="auto">
          <a:xfrm>
            <a:off x="7696200" y="40386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1" name="AutoShape 56"/>
          <p:cNvSpPr>
            <a:spLocks noChangeArrowheads="1"/>
          </p:cNvSpPr>
          <p:nvPr/>
        </p:nvSpPr>
        <p:spPr bwMode="auto">
          <a:xfrm>
            <a:off x="64008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2" name="AutoShape 57"/>
          <p:cNvSpPr>
            <a:spLocks noChangeArrowheads="1"/>
          </p:cNvSpPr>
          <p:nvPr/>
        </p:nvSpPr>
        <p:spPr bwMode="auto">
          <a:xfrm>
            <a:off x="6019800" y="4953000"/>
            <a:ext cx="53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3" name="AutoShape 58"/>
          <p:cNvSpPr>
            <a:spLocks noChangeArrowheads="1"/>
          </p:cNvSpPr>
          <p:nvPr/>
        </p:nvSpPr>
        <p:spPr bwMode="auto">
          <a:xfrm>
            <a:off x="7696200" y="4343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4" name="AutoShape 59"/>
          <p:cNvSpPr>
            <a:spLocks noChangeArrowheads="1"/>
          </p:cNvSpPr>
          <p:nvPr/>
        </p:nvSpPr>
        <p:spPr bwMode="auto">
          <a:xfrm>
            <a:off x="7620000" y="5867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5" name="AutoShape 60"/>
          <p:cNvSpPr>
            <a:spLocks noChangeArrowheads="1"/>
          </p:cNvSpPr>
          <p:nvPr/>
        </p:nvSpPr>
        <p:spPr bwMode="auto">
          <a:xfrm>
            <a:off x="5943600" y="33528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495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you can set the value of a register through the highlighted path</a:t>
            </a:r>
          </a:p>
        </p:txBody>
      </p:sp>
      <p:pic>
        <p:nvPicPr>
          <p:cNvPr id="112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33387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Freeform 17"/>
          <p:cNvSpPr>
            <a:spLocks/>
          </p:cNvSpPr>
          <p:nvPr/>
        </p:nvSpPr>
        <p:spPr bwMode="auto">
          <a:xfrm>
            <a:off x="4178300" y="419100"/>
            <a:ext cx="3898900" cy="6388100"/>
          </a:xfrm>
          <a:custGeom>
            <a:avLst/>
            <a:gdLst>
              <a:gd name="T0" fmla="*/ 3898900 w 2456"/>
              <a:gd name="T1" fmla="*/ 4914900 h 4024"/>
              <a:gd name="T2" fmla="*/ 2832100 w 2456"/>
              <a:gd name="T3" fmla="*/ 4914900 h 4024"/>
              <a:gd name="T4" fmla="*/ 2755900 w 2456"/>
              <a:gd name="T5" fmla="*/ 5524500 h 4024"/>
              <a:gd name="T6" fmla="*/ 393700 w 2456"/>
              <a:gd name="T7" fmla="*/ 5600700 h 4024"/>
              <a:gd name="T8" fmla="*/ 393700 w 2456"/>
              <a:gd name="T9" fmla="*/ 800100 h 4024"/>
              <a:gd name="T10" fmla="*/ 2451100 w 2456"/>
              <a:gd name="T11" fmla="*/ 800100 h 4024"/>
              <a:gd name="T12" fmla="*/ 2603500 w 2456"/>
              <a:gd name="T13" fmla="*/ 1028700 h 4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56" h="4024">
                <a:moveTo>
                  <a:pt x="2456" y="3096"/>
                </a:moveTo>
                <a:cubicBezTo>
                  <a:pt x="2180" y="3064"/>
                  <a:pt x="1904" y="3032"/>
                  <a:pt x="1784" y="3096"/>
                </a:cubicBezTo>
                <a:cubicBezTo>
                  <a:pt x="1664" y="3160"/>
                  <a:pt x="1992" y="3408"/>
                  <a:pt x="1736" y="3480"/>
                </a:cubicBezTo>
                <a:cubicBezTo>
                  <a:pt x="1480" y="3552"/>
                  <a:pt x="496" y="4024"/>
                  <a:pt x="248" y="3528"/>
                </a:cubicBezTo>
                <a:cubicBezTo>
                  <a:pt x="0" y="3032"/>
                  <a:pt x="32" y="1008"/>
                  <a:pt x="248" y="504"/>
                </a:cubicBezTo>
                <a:cubicBezTo>
                  <a:pt x="464" y="0"/>
                  <a:pt x="1312" y="480"/>
                  <a:pt x="1544" y="504"/>
                </a:cubicBezTo>
                <a:cubicBezTo>
                  <a:pt x="1776" y="528"/>
                  <a:pt x="1708" y="588"/>
                  <a:pt x="1640" y="64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35</TotalTime>
  <Words>231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Processor Data Path</vt:lpstr>
      <vt:lpstr>Your Task</vt:lpstr>
      <vt:lpstr>Grading</vt:lpstr>
      <vt:lpstr>The bonus</vt:lpstr>
      <vt:lpstr>Pre-Lab Report</vt:lpstr>
      <vt:lpstr>Control signal of the data path</vt:lpstr>
      <vt:lpstr>Control Signals</vt:lpstr>
      <vt:lpstr>Remark</vt:lpstr>
      <vt:lpstr>Remark</vt:lpstr>
      <vt:lpstr>Remark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</cp:revision>
  <cp:lastPrinted>1601-01-01T00:00:00Z</cp:lastPrinted>
  <dcterms:created xsi:type="dcterms:W3CDTF">2010-12-13T06:15:45Z</dcterms:created>
  <dcterms:modified xsi:type="dcterms:W3CDTF">2017-12-10T19:14:49Z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