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Mid-Term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Calculator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Clock </a:t>
            </a:r>
            <a:r>
              <a:rPr lang="en-US" altLang="zh-TW" sz="3600" dirty="0"/>
              <a:t>Mode and Calculator </a:t>
            </a:r>
            <a:r>
              <a:rPr lang="en-US" altLang="zh-TW" sz="3600" dirty="0" smtClean="0"/>
              <a:t>Mode(50%)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a button to change Clock Mode and Calculator Mode</a:t>
            </a:r>
          </a:p>
          <a:p>
            <a:r>
              <a:rPr lang="en-US" altLang="zh-TW" dirty="0" smtClean="0"/>
              <a:t>Clock </a:t>
            </a:r>
            <a:r>
              <a:rPr lang="en-US" altLang="zh-TW" dirty="0"/>
              <a:t>Mode : 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etup time by buttons</a:t>
            </a:r>
          </a:p>
          <a:p>
            <a:pPr lvl="1"/>
            <a:r>
              <a:rPr lang="en-US" altLang="zh-TW" dirty="0" smtClean="0"/>
              <a:t>display </a:t>
            </a:r>
            <a:r>
              <a:rPr lang="en-US" altLang="zh-TW" dirty="0"/>
              <a:t>time </a:t>
            </a:r>
            <a:r>
              <a:rPr lang="en-US" altLang="zh-TW" dirty="0" err="1"/>
              <a:t>hh:mm:ss</a:t>
            </a:r>
            <a:r>
              <a:rPr lang="en-US" altLang="zh-TW" dirty="0"/>
              <a:t> and refresh every </a:t>
            </a:r>
            <a:r>
              <a:rPr lang="en-US" altLang="zh-TW" dirty="0" smtClean="0"/>
              <a:t>second</a:t>
            </a:r>
          </a:p>
          <a:p>
            <a:endParaRPr lang="en-US" altLang="zh-TW" dirty="0" smtClean="0"/>
          </a:p>
        </p:txBody>
      </p:sp>
      <p:sp>
        <p:nvSpPr>
          <p:cNvPr id="40" name="左-右雙向箭號 39"/>
          <p:cNvSpPr/>
          <p:nvPr/>
        </p:nvSpPr>
        <p:spPr>
          <a:xfrm>
            <a:off x="8507242" y="4768962"/>
            <a:ext cx="909637" cy="180975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9460212" y="4186893"/>
            <a:ext cx="1675459" cy="1453807"/>
            <a:chOff x="4659612" y="3267189"/>
            <a:chExt cx="1675459" cy="1453807"/>
          </a:xfrm>
        </p:grpSpPr>
        <p:grpSp>
          <p:nvGrpSpPr>
            <p:cNvPr id="32" name="群組 31"/>
            <p:cNvGrpSpPr/>
            <p:nvPr/>
          </p:nvGrpSpPr>
          <p:grpSpPr>
            <a:xfrm>
              <a:off x="4716292" y="3587321"/>
              <a:ext cx="1562100" cy="1133675"/>
              <a:chOff x="2044529" y="3282521"/>
              <a:chExt cx="1562100" cy="1133675"/>
            </a:xfrm>
          </p:grpSpPr>
          <p:sp>
            <p:nvSpPr>
              <p:cNvPr id="33" name="圓角矩形 32"/>
              <p:cNvSpPr/>
              <p:nvPr/>
            </p:nvSpPr>
            <p:spPr>
              <a:xfrm>
                <a:off x="2044529" y="3282521"/>
                <a:ext cx="1562100" cy="704850"/>
              </a:xfrm>
              <a:prstGeom prst="roundRect">
                <a:avLst/>
              </a:prstGeom>
              <a:solidFill>
                <a:srgbClr val="9BDA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zh-TW" sz="1200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1200" kern="100" dirty="0" smtClean="0">
                    <a:solidFill>
                      <a:srgbClr val="595959"/>
                    </a:solidFill>
                    <a:effectLst/>
                    <a:latin typeface="Microsoft Tai Le" panose="020B0502040204020203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sz="12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09833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2355936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613540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871144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3128748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338635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659612" y="3267189"/>
              <a:ext cx="1675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Calculator Mode</a:t>
              </a: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5934401" y="4186893"/>
            <a:ext cx="2472828" cy="1959908"/>
            <a:chOff x="1133801" y="3267189"/>
            <a:chExt cx="2472828" cy="1959908"/>
          </a:xfrm>
        </p:grpSpPr>
        <p:grpSp>
          <p:nvGrpSpPr>
            <p:cNvPr id="31" name="群組 30"/>
            <p:cNvGrpSpPr/>
            <p:nvPr/>
          </p:nvGrpSpPr>
          <p:grpSpPr>
            <a:xfrm>
              <a:off x="2044529" y="3587321"/>
              <a:ext cx="1562100" cy="1133675"/>
              <a:chOff x="2044529" y="3282521"/>
              <a:chExt cx="1562100" cy="1133675"/>
            </a:xfrm>
          </p:grpSpPr>
          <p:sp>
            <p:nvSpPr>
              <p:cNvPr id="16" name="圓角矩形 15"/>
              <p:cNvSpPr/>
              <p:nvPr/>
            </p:nvSpPr>
            <p:spPr>
              <a:xfrm>
                <a:off x="2044529" y="3282521"/>
                <a:ext cx="1562100" cy="704850"/>
              </a:xfrm>
              <a:prstGeom prst="roundRect">
                <a:avLst/>
              </a:prstGeom>
              <a:solidFill>
                <a:srgbClr val="9BDA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1200" kern="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Clock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sz="1200" kern="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        </a:t>
                </a:r>
                <a:r>
                  <a:rPr lang="en-US" altLang="zh-TW" sz="1200" kern="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ea typeface="Microsoft YaHei" panose="020B0503020204020204" pitchFamily="34" charset="-122"/>
                    <a:cs typeface="Microsoft Tai Le" panose="020B0502040204020203" pitchFamily="34" charset="0"/>
                  </a:rPr>
                  <a:t>hh:mm:ss</a:t>
                </a:r>
                <a:endParaRPr lang="zh-TW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icrosoft Tai Le" panose="020B0502040204020203" pitchFamily="34" charset="0"/>
                  <a:ea typeface="Microsoft YaHei" panose="020B0503020204020204" pitchFamily="34" charset="-122"/>
                  <a:cs typeface="Microsoft Tai Le" panose="020B0502040204020203" pitchFamily="34" charset="0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09833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355936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13540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871144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3128748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386352" y="4258304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184922" y="3267189"/>
              <a:ext cx="1281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Clock Mode</a:t>
              </a:r>
              <a:endParaRPr lang="zh-TW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33801" y="4919320"/>
              <a:ext cx="1122423" cy="307777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Mode Button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>
              <a:stCxn id="44" idx="0"/>
              <a:endCxn id="17" idx="2"/>
            </p:cNvCxnSpPr>
            <p:nvPr/>
          </p:nvCxnSpPr>
          <p:spPr>
            <a:xfrm flipV="1">
              <a:off x="1695013" y="4642050"/>
              <a:ext cx="403319" cy="27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Basic Calculator Mode(+10</a:t>
            </a:r>
            <a:r>
              <a:rPr lang="en-US" altLang="zh-TW" sz="3600" dirty="0"/>
              <a:t>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Calculator </a:t>
            </a:r>
            <a:r>
              <a:rPr lang="en-US" altLang="zh-TW" dirty="0" smtClean="0"/>
              <a:t>Mode : </a:t>
            </a:r>
          </a:p>
          <a:p>
            <a:pPr lvl="1"/>
            <a:r>
              <a:rPr lang="en-US" altLang="zh-TW" dirty="0" smtClean="0"/>
              <a:t>basic </a:t>
            </a:r>
            <a:r>
              <a:rPr lang="en-US" altLang="zh-TW" dirty="0"/>
              <a:t>compute for 8-bit number(127~-128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12 + 65 </a:t>
            </a:r>
            <a:r>
              <a:rPr lang="en-US" altLang="zh-TW" dirty="0"/>
              <a:t>= , Output : 77</a:t>
            </a:r>
            <a:endParaRPr lang="zh-TW" altLang="zh-TW" dirty="0"/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12 </a:t>
            </a:r>
            <a:r>
              <a:rPr lang="en-US" altLang="zh-TW" dirty="0"/>
              <a:t>– </a:t>
            </a:r>
            <a:r>
              <a:rPr lang="en-US" altLang="zh-TW" dirty="0" smtClean="0"/>
              <a:t>65 = </a:t>
            </a:r>
            <a:r>
              <a:rPr lang="en-US" altLang="zh-TW" dirty="0"/>
              <a:t>, Output : </a:t>
            </a:r>
            <a:r>
              <a:rPr lang="en-US" altLang="zh-TW" dirty="0" smtClean="0"/>
              <a:t>-53</a:t>
            </a:r>
            <a:endParaRPr lang="zh-TW" altLang="zh-TW" dirty="0"/>
          </a:p>
          <a:p>
            <a:pPr lvl="2"/>
            <a:r>
              <a:rPr lang="en-US" altLang="zh-TW" dirty="0"/>
              <a:t>Input : 21 x 3 = , Output : 63</a:t>
            </a:r>
            <a:endParaRPr lang="zh-TW" altLang="zh-TW" dirty="0"/>
          </a:p>
          <a:p>
            <a:pPr lvl="2"/>
            <a:r>
              <a:rPr lang="en-US" altLang="zh-TW" dirty="0"/>
              <a:t>Input : 21 / 3 = , Output : </a:t>
            </a:r>
            <a:r>
              <a:rPr lang="en-US" altLang="zh-TW" dirty="0" smtClean="0"/>
              <a:t>7</a:t>
            </a:r>
          </a:p>
          <a:p>
            <a:pPr lvl="2"/>
            <a:r>
              <a:rPr lang="en-US" altLang="zh-TW" dirty="0"/>
              <a:t>Input : </a:t>
            </a:r>
            <a:r>
              <a:rPr lang="en-US" altLang="zh-TW" dirty="0" smtClean="0"/>
              <a:t>20 </a:t>
            </a:r>
            <a:r>
              <a:rPr lang="en-US" altLang="zh-TW" dirty="0"/>
              <a:t>/ 3 = , Output : </a:t>
            </a:r>
            <a:r>
              <a:rPr lang="en-US" altLang="zh-TW" dirty="0" smtClean="0"/>
              <a:t>6</a:t>
            </a:r>
            <a:endParaRPr lang="en-US" altLang="zh-TW" dirty="0"/>
          </a:p>
          <a:p>
            <a:pPr lvl="2"/>
            <a:endParaRPr lang="zh-TW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49" name="向右箭號 48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65" name="圓角矩形 64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12+65=</a:t>
                  </a:r>
                </a:p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77</a:t>
                  </a:r>
                  <a:endParaRPr lang="en-US" altLang="zh-TW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66" name="橢圓 65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橢圓 66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56" name="圓角矩形 55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12+65=</a:t>
                  </a:r>
                </a:p>
                <a:p>
                  <a:endPara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55" name="直線單箭頭接點 54"/>
              <p:cNvCxnSpPr>
                <a:stCxn id="54" idx="0"/>
                <a:endCxn id="57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5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function at calculator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 </a:t>
            </a:r>
            <a:r>
              <a:rPr lang="en-US" altLang="zh-TW" dirty="0"/>
              <a:t>for </a:t>
            </a:r>
            <a:r>
              <a:rPr lang="en-US" altLang="zh-TW" dirty="0" smtClean="0"/>
              <a:t>32-bit number</a:t>
            </a:r>
          </a:p>
          <a:p>
            <a:pPr lvl="1"/>
            <a:r>
              <a:rPr lang="en-US" altLang="zh-TW" dirty="0"/>
              <a:t>Addition</a:t>
            </a:r>
            <a:r>
              <a:rPr lang="zh-TW" altLang="zh-TW" dirty="0"/>
              <a:t> and Subtraction for 32-bit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10</a:t>
            </a:r>
            <a:r>
              <a:rPr lang="zh-TW" altLang="zh-TW" dirty="0"/>
              <a:t>%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1234567890+123456789=1358024679</a:t>
            </a:r>
          </a:p>
          <a:p>
            <a:pPr lvl="1"/>
            <a:r>
              <a:rPr lang="en-US" altLang="zh-TW" dirty="0" smtClean="0"/>
              <a:t>Multiplication for</a:t>
            </a:r>
            <a:r>
              <a:rPr lang="zh-TW" altLang="zh-TW" dirty="0" smtClean="0"/>
              <a:t> </a:t>
            </a:r>
            <a:r>
              <a:rPr lang="zh-TW" altLang="zh-TW" dirty="0"/>
              <a:t>32-bit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10</a:t>
            </a:r>
            <a:r>
              <a:rPr lang="zh-TW" altLang="zh-TW" dirty="0"/>
              <a:t>%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/>
              <a:t>Division</a:t>
            </a:r>
            <a:r>
              <a:rPr lang="zh-TW" altLang="zh-TW" dirty="0"/>
              <a:t> </a:t>
            </a:r>
            <a:r>
              <a:rPr lang="en-US" altLang="zh-TW" dirty="0" smtClean="0"/>
              <a:t>for </a:t>
            </a:r>
            <a:r>
              <a:rPr lang="zh-TW" altLang="zh-TW" dirty="0" smtClean="0"/>
              <a:t>32</a:t>
            </a:r>
            <a:r>
              <a:rPr lang="zh-TW" altLang="zh-TW" dirty="0"/>
              <a:t>-bit </a:t>
            </a:r>
            <a:r>
              <a:rPr lang="zh-TW" altLang="zh-TW" dirty="0" smtClean="0"/>
              <a:t>(</a:t>
            </a:r>
            <a:r>
              <a:rPr lang="en-US" altLang="zh-TW" dirty="0" smtClean="0"/>
              <a:t>+</a:t>
            </a:r>
            <a:r>
              <a:rPr lang="zh-TW" altLang="zh-TW" dirty="0" smtClean="0"/>
              <a:t>15</a:t>
            </a:r>
            <a:r>
              <a:rPr lang="zh-TW" altLang="zh-TW" dirty="0"/>
              <a:t>%)</a:t>
            </a:r>
          </a:p>
          <a:p>
            <a:pPr lvl="1"/>
            <a:endParaRPr lang="zh-TW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49" name="向右箭號 48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65" name="圓角矩形 64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1234567890+123456789=1358024679</a:t>
                  </a:r>
                </a:p>
              </p:txBody>
            </p:sp>
            <p:sp>
              <p:nvSpPr>
                <p:cNvPr id="66" name="橢圓 65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橢圓 66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56" name="圓角矩形 55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1234567890+123456789=</a:t>
                  </a:r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55" name="直線單箭頭接點 54"/>
              <p:cNvCxnSpPr>
                <a:stCxn id="54" idx="0"/>
                <a:endCxn id="57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42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function at calculator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Engineering </a:t>
            </a:r>
            <a:r>
              <a:rPr lang="en-US" altLang="zh-TW" dirty="0"/>
              <a:t>Calculator</a:t>
            </a:r>
            <a:r>
              <a:rPr lang="en-US" altLang="zh-TW" dirty="0" smtClean="0"/>
              <a:t>(+15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1 </a:t>
            </a:r>
            <a:r>
              <a:rPr lang="en-US" altLang="zh-TW" dirty="0"/>
              <a:t>+ 2 x 3 = 7</a:t>
            </a:r>
            <a:endParaRPr lang="zh-TW" altLang="zh-TW" dirty="0"/>
          </a:p>
          <a:p>
            <a:pPr lvl="1"/>
            <a:r>
              <a:rPr lang="en-US" altLang="zh-TW" dirty="0" smtClean="0"/>
              <a:t>28 </a:t>
            </a:r>
            <a:r>
              <a:rPr lang="en-US" altLang="zh-TW" dirty="0"/>
              <a:t>/ 4 + 9 x 3 – 2 x 3 x 3 = 16</a:t>
            </a:r>
            <a:endParaRPr lang="zh-TW" altLang="zh-TW" dirty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79319" y="2869970"/>
            <a:ext cx="5199979" cy="1971700"/>
            <a:chOff x="6209978" y="2556932"/>
            <a:chExt cx="5199979" cy="1971700"/>
          </a:xfrm>
        </p:grpSpPr>
        <p:sp>
          <p:nvSpPr>
            <p:cNvPr id="5" name="向右箭號 4"/>
            <p:cNvSpPr/>
            <p:nvPr/>
          </p:nvSpPr>
          <p:spPr>
            <a:xfrm>
              <a:off x="8754378" y="3146939"/>
              <a:ext cx="909637" cy="18097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9734498" y="2556932"/>
              <a:ext cx="1675459" cy="1459229"/>
              <a:chOff x="4686762" y="3259251"/>
              <a:chExt cx="1675459" cy="1459229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4716292" y="3587321"/>
                <a:ext cx="1616400" cy="1131159"/>
                <a:chOff x="2044529" y="3282521"/>
                <a:chExt cx="1616400" cy="1131159"/>
              </a:xfrm>
            </p:grpSpPr>
            <p:sp>
              <p:nvSpPr>
                <p:cNvPr id="21" name="圓角矩形 20"/>
                <p:cNvSpPr/>
                <p:nvPr/>
              </p:nvSpPr>
              <p:spPr>
                <a:xfrm>
                  <a:off x="2044529" y="3282521"/>
                  <a:ext cx="1616400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28/ 4+9x3–2x3x3= </a:t>
                  </a:r>
                </a:p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16</a:t>
                  </a:r>
                  <a:endParaRPr lang="en-US" altLang="zh-TW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213922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2396826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2654430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2912034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3169638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3427242" y="4255788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4686762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6209978" y="2556932"/>
              <a:ext cx="2469156" cy="1971700"/>
              <a:chOff x="1162242" y="3259251"/>
              <a:chExt cx="2469156" cy="1971700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1987849" y="3587321"/>
                <a:ext cx="1617489" cy="1133675"/>
                <a:chOff x="1987849" y="3282521"/>
                <a:chExt cx="1617489" cy="113367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>
                  <a:off x="1987849" y="3282521"/>
                  <a:ext cx="1617489" cy="704850"/>
                </a:xfrm>
                <a:prstGeom prst="roundRect">
                  <a:avLst/>
                </a:prstGeom>
                <a:solidFill>
                  <a:srgbClr val="9BDA7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zh-TW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icrosoft Tai Le" panose="020B0502040204020203" pitchFamily="34" charset="0"/>
                      <a:cs typeface="Microsoft Tai Le" panose="020B0502040204020203" pitchFamily="34" charset="0"/>
                    </a:rPr>
                    <a:t>28/ 4+9x3–2x3x3= </a:t>
                  </a:r>
                </a:p>
                <a:p>
                  <a:endParaRPr lang="en-US" altLang="zh-TW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endParaRPr>
                </a:p>
              </p:txBody>
            </p:sp>
            <p:sp>
              <p:nvSpPr>
                <p:cNvPr id="13" name="橢圓 12"/>
                <p:cNvSpPr/>
                <p:nvPr/>
              </p:nvSpPr>
              <p:spPr>
                <a:xfrm>
                  <a:off x="209833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/>
                <p:cNvSpPr/>
                <p:nvPr/>
              </p:nvSpPr>
              <p:spPr>
                <a:xfrm>
                  <a:off x="2355936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2613540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2871144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3128748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3386352" y="4258304"/>
                  <a:ext cx="157892" cy="1578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1955939" y="3259251"/>
                <a:ext cx="1675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Calculator Mode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62242" y="4923174"/>
                <a:ext cx="1122423" cy="307777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Mode Button</a:t>
                </a:r>
                <a:endParaRPr lang="zh-TW" altLang="en-US" sz="1400" dirty="0"/>
              </a:p>
            </p:txBody>
          </p:sp>
          <p:cxnSp>
            <p:nvCxnSpPr>
              <p:cNvPr id="11" name="直線單箭頭接點 10"/>
              <p:cNvCxnSpPr>
                <a:stCxn id="10" idx="0"/>
                <a:endCxn id="13" idx="2"/>
              </p:cNvCxnSpPr>
              <p:nvPr/>
            </p:nvCxnSpPr>
            <p:spPr>
              <a:xfrm flipV="1">
                <a:off x="1723454" y="4642050"/>
                <a:ext cx="374878" cy="281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89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r>
              <a:rPr lang="en-US" altLang="zh-TW" dirty="0" smtClean="0"/>
              <a:t>(+15</a:t>
            </a:r>
            <a:r>
              <a:rPr lang="en-US" altLang="zh-TW" dirty="0" smtClean="0"/>
              <a:t>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5529333" cy="33189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Arithmetic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 Provider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sz="1400" dirty="0" smtClean="0">
                <a:latin typeface="+mj-ea"/>
                <a:ea typeface="+mj-ea"/>
              </a:rPr>
              <a:t>LCD</a:t>
            </a:r>
            <a:r>
              <a:rPr lang="zh-TW" altLang="en-US" sz="1400" dirty="0" smtClean="0">
                <a:latin typeface="+mj-ea"/>
                <a:ea typeface="+mj-ea"/>
              </a:rPr>
              <a:t>顯示算術題目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由</a:t>
            </a:r>
            <a:r>
              <a:rPr lang="en-US" altLang="zh-TW" sz="1400" dirty="0" smtClean="0">
                <a:latin typeface="+mj-ea"/>
                <a:ea typeface="+mj-ea"/>
              </a:rPr>
              <a:t>Buttons</a:t>
            </a:r>
            <a:r>
              <a:rPr lang="zh-TW" altLang="en-US" sz="1400" dirty="0" smtClean="0">
                <a:latin typeface="+mj-ea"/>
                <a:ea typeface="+mj-ea"/>
              </a:rPr>
              <a:t>輸入答案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按下</a:t>
            </a:r>
            <a:r>
              <a:rPr lang="en-US" altLang="zh-TW" sz="1400" dirty="0" smtClean="0">
                <a:latin typeface="+mj-ea"/>
                <a:ea typeface="+mj-ea"/>
              </a:rPr>
              <a:t>Send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Button</a:t>
            </a:r>
            <a:r>
              <a:rPr lang="zh-TW" altLang="en-US" sz="1400" dirty="0" smtClean="0">
                <a:latin typeface="+mj-ea"/>
                <a:ea typeface="+mj-ea"/>
              </a:rPr>
              <a:t>送出答案。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輸入答案正確分數加一分，並由</a:t>
            </a:r>
            <a:r>
              <a:rPr lang="en-US" altLang="zh-TW" sz="1400" dirty="0" smtClean="0">
                <a:latin typeface="+mj-ea"/>
                <a:ea typeface="+mj-ea"/>
              </a:rPr>
              <a:t>LCD</a:t>
            </a:r>
            <a:r>
              <a:rPr lang="zh-TW" altLang="en-US" sz="1400" dirty="0" smtClean="0">
                <a:latin typeface="+mj-ea"/>
                <a:ea typeface="+mj-ea"/>
              </a:rPr>
              <a:t>顯示目前總分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輸入答案錯誤分數不變</a:t>
            </a:r>
            <a:r>
              <a:rPr lang="zh-TW" altLang="en-US" sz="1400" dirty="0">
                <a:latin typeface="+mj-ea"/>
                <a:ea typeface="+mj-ea"/>
              </a:rPr>
              <a:t>，並由</a:t>
            </a:r>
            <a:r>
              <a:rPr lang="en-US" altLang="zh-TW" sz="1400" dirty="0">
                <a:latin typeface="+mj-ea"/>
                <a:ea typeface="+mj-ea"/>
              </a:rPr>
              <a:t>LCD</a:t>
            </a:r>
            <a:r>
              <a:rPr lang="zh-TW" altLang="en-US" sz="1400" dirty="0">
                <a:latin typeface="+mj-ea"/>
                <a:ea typeface="+mj-ea"/>
              </a:rPr>
              <a:t>顯示目前總</a:t>
            </a:r>
            <a:r>
              <a:rPr lang="zh-TW" altLang="en-US" sz="1400" dirty="0" smtClean="0">
                <a:latin typeface="+mj-ea"/>
                <a:ea typeface="+mj-ea"/>
              </a:rPr>
              <a:t>分</a:t>
            </a:r>
            <a:r>
              <a:rPr lang="zh-TW" altLang="en-US" sz="1400" dirty="0">
                <a:latin typeface="+mj-ea"/>
              </a:rPr>
              <a:t>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總共</a:t>
            </a:r>
            <a:r>
              <a:rPr lang="en-US" altLang="zh-TW" sz="1400" dirty="0" smtClean="0">
                <a:latin typeface="+mj-ea"/>
                <a:ea typeface="+mj-ea"/>
              </a:rPr>
              <a:t>20</a:t>
            </a:r>
            <a:r>
              <a:rPr lang="zh-TW" altLang="en-US" sz="1400" dirty="0" smtClean="0">
                <a:latin typeface="+mj-ea"/>
                <a:ea typeface="+mj-ea"/>
              </a:rPr>
              <a:t>題，前</a:t>
            </a:r>
            <a:r>
              <a:rPr lang="en-US" altLang="zh-TW" sz="1400" dirty="0" smtClean="0">
                <a:latin typeface="+mj-ea"/>
                <a:ea typeface="+mj-ea"/>
              </a:rPr>
              <a:t>5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3</a:t>
            </a:r>
            <a:r>
              <a:rPr lang="zh-TW" altLang="en-US" sz="1400" dirty="0" smtClean="0">
                <a:latin typeface="+mj-ea"/>
                <a:ea typeface="+mj-ea"/>
              </a:rPr>
              <a:t>秒，中間</a:t>
            </a:r>
            <a:r>
              <a:rPr lang="en-US" altLang="zh-TW" sz="1400" dirty="0" smtClean="0">
                <a:latin typeface="+mj-ea"/>
                <a:ea typeface="+mj-ea"/>
              </a:rPr>
              <a:t>10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2</a:t>
            </a:r>
            <a:r>
              <a:rPr lang="zh-TW" altLang="en-US" sz="1400" dirty="0" smtClean="0">
                <a:latin typeface="+mj-ea"/>
                <a:ea typeface="+mj-ea"/>
              </a:rPr>
              <a:t>秒，最後</a:t>
            </a:r>
            <a:r>
              <a:rPr lang="en-US" altLang="zh-TW" sz="1400" dirty="0" smtClean="0">
                <a:latin typeface="+mj-ea"/>
                <a:ea typeface="+mj-ea"/>
              </a:rPr>
              <a:t>5</a:t>
            </a:r>
            <a:r>
              <a:rPr lang="zh-TW" altLang="en-US" sz="1400" dirty="0" smtClean="0">
                <a:latin typeface="+mj-ea"/>
                <a:ea typeface="+mj-ea"/>
              </a:rPr>
              <a:t>題回答時間為</a:t>
            </a:r>
            <a:r>
              <a:rPr lang="en-US" altLang="zh-TW" sz="1400" dirty="0" smtClean="0">
                <a:latin typeface="+mj-ea"/>
                <a:ea typeface="+mj-ea"/>
              </a:rPr>
              <a:t>1</a:t>
            </a:r>
            <a:r>
              <a:rPr lang="zh-TW" altLang="en-US" sz="1400" dirty="0" smtClean="0">
                <a:latin typeface="+mj-ea"/>
                <a:ea typeface="+mj-ea"/>
              </a:rPr>
              <a:t>秒。</a:t>
            </a:r>
            <a:endParaRPr lang="en-US" altLang="zh-TW" sz="1400" dirty="0" smtClean="0">
              <a:latin typeface="+mj-ea"/>
              <a:ea typeface="+mj-ea"/>
            </a:endParaRPr>
          </a:p>
          <a:p>
            <a:pPr lvl="1"/>
            <a:r>
              <a:rPr lang="zh-TW" altLang="en-US" sz="1400" dirty="0" smtClean="0">
                <a:latin typeface="+mj-ea"/>
                <a:ea typeface="+mj-ea"/>
              </a:rPr>
              <a:t>回答時，</a:t>
            </a:r>
            <a:r>
              <a:rPr lang="en-US" altLang="zh-TW" sz="1400" dirty="0" smtClean="0">
                <a:latin typeface="+mj-ea"/>
                <a:ea typeface="+mj-ea"/>
              </a:rPr>
              <a:t>LED</a:t>
            </a:r>
            <a:r>
              <a:rPr lang="zh-TW" altLang="en-US" sz="1400" dirty="0">
                <a:latin typeface="+mj-ea"/>
                <a:ea typeface="+mj-ea"/>
              </a:rPr>
              <a:t>燈由高亮到</a:t>
            </a:r>
            <a:r>
              <a:rPr lang="zh-TW" altLang="en-US" sz="1400" dirty="0" smtClean="0">
                <a:latin typeface="+mj-ea"/>
                <a:ea typeface="+mj-ea"/>
              </a:rPr>
              <a:t>低。</a:t>
            </a:r>
            <a:endParaRPr lang="en-US" altLang="zh-TW" sz="1400" dirty="0">
              <a:latin typeface="+mj-ea"/>
              <a:ea typeface="+mj-ea"/>
            </a:endParaRPr>
          </a:p>
          <a:p>
            <a:pPr lvl="1"/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800" dirty="0" smtClean="0">
              <a:latin typeface="+mj-ea"/>
              <a:ea typeface="+mj-ea"/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8566258" y="3212841"/>
            <a:ext cx="909637" cy="1809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/>
          <p:cNvGrpSpPr/>
          <p:nvPr/>
        </p:nvGrpSpPr>
        <p:grpSpPr>
          <a:xfrm>
            <a:off x="5663018" y="2622834"/>
            <a:ext cx="2877689" cy="2625915"/>
            <a:chOff x="5663018" y="2622834"/>
            <a:chExt cx="2877689" cy="2625915"/>
          </a:xfrm>
        </p:grpSpPr>
        <p:sp>
          <p:nvSpPr>
            <p:cNvPr id="36" name="圓角矩形 35"/>
            <p:cNvSpPr/>
            <p:nvPr/>
          </p:nvSpPr>
          <p:spPr>
            <a:xfrm>
              <a:off x="6847465" y="2950904"/>
              <a:ext cx="1617489" cy="704850"/>
            </a:xfrm>
            <a:prstGeom prst="roundRect">
              <a:avLst/>
            </a:prstGeom>
            <a:solidFill>
              <a:srgbClr val="9BDA7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123+111=</a:t>
              </a:r>
            </a:p>
            <a:p>
              <a:endPara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15555" y="2622834"/>
              <a:ext cx="1725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Arithmetic</a:t>
              </a:r>
              <a:r>
                <a:rPr lang="en-US" altLang="zh-TW" dirty="0" smtClean="0"/>
                <a:t> Mode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663018" y="3501865"/>
              <a:ext cx="1122423" cy="307777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/>
                <a:t>Mode Button</a:t>
              </a:r>
              <a:endParaRPr lang="zh-TW" altLang="en-US" sz="1400" dirty="0"/>
            </a:p>
          </p:txBody>
        </p:sp>
        <p:cxnSp>
          <p:nvCxnSpPr>
            <p:cNvPr id="35" name="直線單箭頭接點 34"/>
            <p:cNvCxnSpPr>
              <a:stCxn id="34" idx="2"/>
              <a:endCxn id="37" idx="2"/>
            </p:cNvCxnSpPr>
            <p:nvPr/>
          </p:nvCxnSpPr>
          <p:spPr>
            <a:xfrm>
              <a:off x="6224230" y="3809642"/>
              <a:ext cx="733718" cy="195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6950862" y="3926687"/>
              <a:ext cx="1452998" cy="1322062"/>
              <a:chOff x="6950862" y="3926687"/>
              <a:chExt cx="1452998" cy="1322062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695794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7215552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7473156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7730760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7988364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824596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6954405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212009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7469613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7727217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7984821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8242425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6954405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7212009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7469613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7727217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7984821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8242425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4405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7215552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7473156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7730760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988364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824596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6950862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7212009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7469613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7727217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7984821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824242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6950862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7212009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469613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7727217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7984821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824242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2" name="群組 121"/>
          <p:cNvGrpSpPr/>
          <p:nvPr/>
        </p:nvGrpSpPr>
        <p:grpSpPr>
          <a:xfrm>
            <a:off x="9577199" y="2622834"/>
            <a:ext cx="1725152" cy="2625915"/>
            <a:chOff x="6815555" y="2622834"/>
            <a:chExt cx="1725152" cy="2625915"/>
          </a:xfrm>
        </p:grpSpPr>
        <p:sp>
          <p:nvSpPr>
            <p:cNvPr id="123" name="圓角矩形 122"/>
            <p:cNvSpPr/>
            <p:nvPr/>
          </p:nvSpPr>
          <p:spPr>
            <a:xfrm>
              <a:off x="6847465" y="2950904"/>
              <a:ext cx="1617489" cy="704850"/>
            </a:xfrm>
            <a:prstGeom prst="roundRect">
              <a:avLst/>
            </a:prstGeom>
            <a:solidFill>
              <a:srgbClr val="9BDA7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Correct</a:t>
              </a:r>
            </a:p>
            <a:p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rPr>
                <a:t>Score : 1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6815555" y="2622834"/>
              <a:ext cx="1725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Arithmetic</a:t>
              </a:r>
              <a:r>
                <a:rPr lang="en-US" altLang="zh-TW" dirty="0" smtClean="0"/>
                <a:t> Mode</a:t>
              </a:r>
            </a:p>
          </p:txBody>
        </p:sp>
        <p:grpSp>
          <p:nvGrpSpPr>
            <p:cNvPr id="127" name="群組 126"/>
            <p:cNvGrpSpPr/>
            <p:nvPr/>
          </p:nvGrpSpPr>
          <p:grpSpPr>
            <a:xfrm>
              <a:off x="6954405" y="3926687"/>
              <a:ext cx="1449455" cy="1322062"/>
              <a:chOff x="6954405" y="3926687"/>
              <a:chExt cx="1449455" cy="1322062"/>
            </a:xfrm>
          </p:grpSpPr>
          <p:sp>
            <p:nvSpPr>
              <p:cNvPr id="128" name="橢圓 127"/>
              <p:cNvSpPr/>
              <p:nvPr/>
            </p:nvSpPr>
            <p:spPr>
              <a:xfrm>
                <a:off x="695794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7215552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/>
              <p:nvPr/>
            </p:nvSpPr>
            <p:spPr>
              <a:xfrm>
                <a:off x="7473156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7730760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/>
              <p:nvPr/>
            </p:nvSpPr>
            <p:spPr>
              <a:xfrm>
                <a:off x="7988364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8245968" y="392668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/>
              <p:nvPr/>
            </p:nvSpPr>
            <p:spPr>
              <a:xfrm>
                <a:off x="6957948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/>
              <p:nvPr/>
            </p:nvSpPr>
            <p:spPr>
              <a:xfrm>
                <a:off x="7215552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7473156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7730760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橢圓 137"/>
              <p:cNvSpPr/>
              <p:nvPr/>
            </p:nvSpPr>
            <p:spPr>
              <a:xfrm>
                <a:off x="7988364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8245968" y="4159521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橢圓 139"/>
              <p:cNvSpPr/>
              <p:nvPr/>
            </p:nvSpPr>
            <p:spPr>
              <a:xfrm>
                <a:off x="6957948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橢圓 140"/>
              <p:cNvSpPr/>
              <p:nvPr/>
            </p:nvSpPr>
            <p:spPr>
              <a:xfrm>
                <a:off x="7215552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7473156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7730760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/>
              <p:nvPr/>
            </p:nvSpPr>
            <p:spPr>
              <a:xfrm>
                <a:off x="7988364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橢圓 144"/>
              <p:cNvSpPr/>
              <p:nvPr/>
            </p:nvSpPr>
            <p:spPr>
              <a:xfrm>
                <a:off x="8245968" y="4392355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橢圓 145"/>
              <p:cNvSpPr/>
              <p:nvPr/>
            </p:nvSpPr>
            <p:spPr>
              <a:xfrm>
                <a:off x="695794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橢圓 146"/>
              <p:cNvSpPr/>
              <p:nvPr/>
            </p:nvSpPr>
            <p:spPr>
              <a:xfrm>
                <a:off x="7215552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橢圓 147"/>
              <p:cNvSpPr/>
              <p:nvPr/>
            </p:nvSpPr>
            <p:spPr>
              <a:xfrm>
                <a:off x="7473156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>
                <a:off x="7730760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>
                <a:off x="7988364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>
                <a:off x="8245968" y="4625189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橢圓 151"/>
              <p:cNvSpPr/>
              <p:nvPr/>
            </p:nvSpPr>
            <p:spPr>
              <a:xfrm>
                <a:off x="695440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橢圓 152"/>
              <p:cNvSpPr/>
              <p:nvPr/>
            </p:nvSpPr>
            <p:spPr>
              <a:xfrm>
                <a:off x="7212009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>
                <a:off x="7469613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7727217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7984821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8242425" y="4858023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695440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7212009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7469613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橢圓 160"/>
              <p:cNvSpPr/>
              <p:nvPr/>
            </p:nvSpPr>
            <p:spPr>
              <a:xfrm>
                <a:off x="7727217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>
                <a:off x="7984821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>
                <a:off x="8242425" y="5090857"/>
                <a:ext cx="157892" cy="1578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64" name="矩形 163"/>
          <p:cNvSpPr/>
          <p:nvPr/>
        </p:nvSpPr>
        <p:spPr>
          <a:xfrm>
            <a:off x="5724510" y="4543139"/>
            <a:ext cx="1059906" cy="30777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Send Button</a:t>
            </a:r>
            <a:endParaRPr lang="zh-TW" altLang="en-US" sz="1400" dirty="0"/>
          </a:p>
        </p:txBody>
      </p:sp>
      <p:cxnSp>
        <p:nvCxnSpPr>
          <p:cNvPr id="165" name="直線單箭頭接點 164"/>
          <p:cNvCxnSpPr>
            <a:stCxn id="164" idx="0"/>
            <a:endCxn id="54" idx="2"/>
          </p:cNvCxnSpPr>
          <p:nvPr/>
        </p:nvCxnSpPr>
        <p:spPr>
          <a:xfrm flipV="1">
            <a:off x="6254463" y="4238467"/>
            <a:ext cx="699942" cy="3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8540707" y="3420072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Input 234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128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336</Words>
  <Application>Microsoft Office PowerPoint</Application>
  <PresentationFormat>寬螢幕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YaHei</vt:lpstr>
      <vt:lpstr>微軟正黑體</vt:lpstr>
      <vt:lpstr>新細明體</vt:lpstr>
      <vt:lpstr>Arial</vt:lpstr>
      <vt:lpstr>Garamond</vt:lpstr>
      <vt:lpstr>Microsoft Tai Le</vt:lpstr>
      <vt:lpstr>Times New Roman</vt:lpstr>
      <vt:lpstr>有機</vt:lpstr>
      <vt:lpstr>Mid-Term Project</vt:lpstr>
      <vt:lpstr>Project : Clock Mode and Calculator Mode(50%)</vt:lpstr>
      <vt:lpstr>Basic Calculator Mode(+10%)</vt:lpstr>
      <vt:lpstr>Additional function at calculator</vt:lpstr>
      <vt:lpstr>Additional function at calculator</vt:lpstr>
      <vt:lpstr>Bonus(+15%)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30</cp:revision>
  <dcterms:created xsi:type="dcterms:W3CDTF">2016-11-08T09:15:57Z</dcterms:created>
  <dcterms:modified xsi:type="dcterms:W3CDTF">2016-11-09T20:24:06Z</dcterms:modified>
</cp:coreProperties>
</file>