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3" r:id="rId13"/>
    <p:sldId id="267" r:id="rId14"/>
    <p:sldId id="268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 sz="1800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800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17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9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1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0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09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2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1" y="1098552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9" y="1520827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6" y="1520827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2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2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4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TW" altLang="en-US" sz="2400">
              <a:latin typeface="Tahoma" pitchFamily="34" charset="0"/>
              <a:ea typeface="新細明體" charset="-12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9" y="214314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28320CCE-C547-4A70-B16F-104818F71F93}" type="datetimeFigureOut">
              <a:rPr lang="zh-TW" altLang="en-US" smtClean="0"/>
              <a:t>2015/10/29</a:t>
            </a:fld>
            <a:endParaRPr lang="zh-TW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endParaRPr lang="zh-TW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新細明體" charset="-120"/>
              </a:defRPr>
            </a:lvl1pPr>
          </a:lstStyle>
          <a:p>
            <a:fld id="{5434EFA6-2CB0-4FAD-8B3A-F1636E6535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8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LCD Display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8659" y="1414790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>
                <a:latin typeface="Times New Roman" panose="02020603050405020304" pitchFamily="18" charset="0"/>
              </a:rPr>
              <a:t>Lab 05</a:t>
            </a:r>
            <a:endParaRPr lang="zh-TW" altLang="en-US" sz="2800" u="sng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4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1055" y="1991105"/>
            <a:ext cx="5724211" cy="1150317"/>
          </a:xfrm>
        </p:spPr>
        <p:txBody>
          <a:bodyPr/>
          <a:lstStyle/>
          <a:p>
            <a:r>
              <a:rPr lang="en-US" altLang="zh-TW" sz="2400" dirty="0" smtClean="0"/>
              <a:t>Example: to send command 0x01 </a:t>
            </a:r>
          </a:p>
          <a:p>
            <a:r>
              <a:rPr lang="en-US" altLang="zh-TW" sz="2400" dirty="0" smtClean="0"/>
              <a:t>clear screen, cursor home</a:t>
            </a:r>
          </a:p>
        </p:txBody>
      </p:sp>
      <p:grpSp>
        <p:nvGrpSpPr>
          <p:cNvPr id="23" name="群組 22"/>
          <p:cNvGrpSpPr/>
          <p:nvPr/>
        </p:nvGrpSpPr>
        <p:grpSpPr>
          <a:xfrm>
            <a:off x="994116" y="3218926"/>
            <a:ext cx="5458262" cy="3066801"/>
            <a:chOff x="2518116" y="3036045"/>
            <a:chExt cx="5458262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755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command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program the LCD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Demo: </a:t>
            </a:r>
            <a:r>
              <a:rPr lang="en-US" altLang="zh-TW" dirty="0" err="1" smtClean="0"/>
              <a:t>LCD_Hello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7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Initialize the LCD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9" y="2612707"/>
            <a:ext cx="6947271" cy="15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9084" y="1986493"/>
            <a:ext cx="67196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121553" y="3394587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5" y="3388457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593438" y="3738555"/>
            <a:ext cx="2804160" cy="69376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11680" y="4498336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Prepare the status word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5606" y="1968719"/>
            <a:ext cx="5805272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4069207" y="3375288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25" y="3375288"/>
            <a:ext cx="3350486" cy="3072931"/>
          </a:xfrm>
          <a:prstGeom prst="rect">
            <a:avLst/>
          </a:prstGeom>
        </p:spPr>
      </p:pic>
      <p:sp>
        <p:nvSpPr>
          <p:cNvPr id="18" name="圓角矩形 17"/>
          <p:cNvSpPr/>
          <p:nvPr/>
        </p:nvSpPr>
        <p:spPr bwMode="auto">
          <a:xfrm>
            <a:off x="369303" y="4350439"/>
            <a:ext cx="1730875" cy="22276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latin typeface="Arial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38006" y="4292541"/>
            <a:ext cx="2012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Send out from port P3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89721"/>
          </a:xfrm>
        </p:spPr>
        <p:txBody>
          <a:bodyPr/>
          <a:lstStyle/>
          <a:p>
            <a:r>
              <a:rPr lang="en-US" altLang="zh-TW" dirty="0" smtClean="0"/>
              <a:t>Display characters according to the button pressed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 bwMode="auto">
          <a:xfrm>
            <a:off x="1547446" y="3784209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547446" y="4360984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1547446" y="4944792"/>
            <a:ext cx="562708" cy="40796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49966" y="55286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</a:rPr>
              <a:t>…</a:t>
            </a:r>
            <a:endParaRPr lang="zh-TW" altLang="en-US" sz="1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2658794" y="3713870"/>
            <a:ext cx="3756073" cy="2110154"/>
            <a:chOff x="2715065" y="3615397"/>
            <a:chExt cx="3756073" cy="2110154"/>
          </a:xfrm>
        </p:grpSpPr>
        <p:sp>
          <p:nvSpPr>
            <p:cNvPr id="8" name="圓角矩形 7"/>
            <p:cNvSpPr/>
            <p:nvPr/>
          </p:nvSpPr>
          <p:spPr bwMode="auto">
            <a:xfrm>
              <a:off x="3587263" y="4192172"/>
              <a:ext cx="2180492" cy="95660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770142" y="4331918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>
                  <a:latin typeface="Times New Roman" panose="02020603050405020304" pitchFamily="18" charset="0"/>
                </a:rPr>
                <a:t>ABC_</a:t>
              </a:r>
              <a:endParaRPr lang="zh-TW" altLang="en-US" sz="1600" dirty="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715065" y="3615397"/>
              <a:ext cx="3756073" cy="21101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直線單箭頭接點 13"/>
          <p:cNvCxnSpPr>
            <a:stCxn id="4" idx="6"/>
          </p:cNvCxnSpPr>
          <p:nvPr/>
        </p:nvCxnSpPr>
        <p:spPr bwMode="auto">
          <a:xfrm flipV="1">
            <a:off x="2110154" y="3988190"/>
            <a:ext cx="59084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/>
          <p:cNvCxnSpPr>
            <a:stCxn id="5" idx="6"/>
          </p:cNvCxnSpPr>
          <p:nvPr/>
        </p:nvCxnSpPr>
        <p:spPr bwMode="auto">
          <a:xfrm flipV="1">
            <a:off x="2110154" y="4564965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/>
          <p:cNvCxnSpPr>
            <a:stCxn id="6" idx="6"/>
          </p:cNvCxnSpPr>
          <p:nvPr/>
        </p:nvCxnSpPr>
        <p:spPr bwMode="auto">
          <a:xfrm flipV="1">
            <a:off x="2110154" y="5148773"/>
            <a:ext cx="548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33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2017712"/>
            <a:ext cx="8350177" cy="4284613"/>
          </a:xfrm>
        </p:spPr>
        <p:txBody>
          <a:bodyPr/>
          <a:lstStyle/>
          <a:p>
            <a:r>
              <a:rPr lang="en-US" altLang="zh-TW" sz="2000" dirty="0" smtClean="0"/>
              <a:t>Basic: (60%)</a:t>
            </a:r>
          </a:p>
          <a:p>
            <a:pPr lvl="1"/>
            <a:r>
              <a:rPr lang="en-US" altLang="zh-TW" sz="1800" dirty="0" smtClean="0"/>
              <a:t>Display the character pressed at the cursor position</a:t>
            </a:r>
          </a:p>
          <a:p>
            <a:r>
              <a:rPr lang="en-US" altLang="zh-TW" sz="2000" dirty="0" smtClean="0"/>
              <a:t>Bonus 1: (+10%)</a:t>
            </a:r>
          </a:p>
          <a:p>
            <a:pPr lvl="1"/>
            <a:r>
              <a:rPr lang="en-US" altLang="zh-TW" sz="1800" dirty="0" smtClean="0"/>
              <a:t>Implement the `new-line’ key</a:t>
            </a:r>
          </a:p>
          <a:p>
            <a:pPr lvl="1"/>
            <a:r>
              <a:rPr lang="en-US" altLang="zh-TW" sz="1800" dirty="0" smtClean="0"/>
              <a:t>Change to the next line if new-line pressed at Line 1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Scroll</a:t>
            </a:r>
            <a:r>
              <a:rPr lang="en-US" altLang="zh-TW" sz="1800" dirty="0" smtClean="0"/>
              <a:t> the screen if new-line pressed at Line 2</a:t>
            </a:r>
          </a:p>
          <a:p>
            <a:r>
              <a:rPr lang="en-US" altLang="zh-TW" sz="2000" dirty="0" smtClean="0"/>
              <a:t>Bonus 2: (+20%)</a:t>
            </a:r>
          </a:p>
          <a:p>
            <a:pPr lvl="1"/>
            <a:r>
              <a:rPr lang="en-US" altLang="zh-TW" sz="1800" dirty="0" smtClean="0"/>
              <a:t>Implement the arrow keys (up, down, left, right)</a:t>
            </a:r>
          </a:p>
          <a:p>
            <a:pPr lvl="1"/>
            <a:r>
              <a:rPr lang="en-US" altLang="zh-TW" sz="1800" dirty="0" smtClean="0"/>
              <a:t>Move the cursor by the arrow key</a:t>
            </a:r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Insert</a:t>
            </a:r>
            <a:r>
              <a:rPr lang="en-US" altLang="zh-TW" sz="1800" dirty="0" smtClean="0"/>
              <a:t> character at the cursor </a:t>
            </a:r>
            <a:r>
              <a:rPr lang="en-US" altLang="zh-TW" sz="1800" dirty="0" smtClean="0"/>
              <a:t>position</a:t>
            </a:r>
          </a:p>
          <a:p>
            <a:r>
              <a:rPr lang="en-US" altLang="zh-TW" sz="2200" dirty="0" smtClean="0"/>
              <a:t>Bonus 3: (+20%)</a:t>
            </a:r>
          </a:p>
          <a:p>
            <a:pPr lvl="1"/>
            <a:r>
              <a:rPr lang="en-US" altLang="zh-TW" sz="1800" dirty="0" smtClean="0"/>
              <a:t>Catch the signal waveform of sending a command/data using LA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246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2015/10/29: demo the basic part to TA</a:t>
            </a:r>
          </a:p>
          <a:p>
            <a:r>
              <a:rPr lang="en-US" altLang="zh-TW" sz="2800" dirty="0" smtClean="0"/>
              <a:t>2015/11/05: demo the bonus part to TA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Caution:</a:t>
            </a:r>
          </a:p>
          <a:p>
            <a:pPr lvl="1"/>
            <a:r>
              <a:rPr lang="en-US" altLang="zh-TW" sz="2400" dirty="0" smtClean="0"/>
              <a:t>You have to do the basic part totally by yourself</a:t>
            </a:r>
          </a:p>
          <a:p>
            <a:pPr lvl="1"/>
            <a:r>
              <a:rPr lang="en-US" altLang="zh-TW" sz="2400" dirty="0" smtClean="0"/>
              <a:t>Team-work is allowed for the bonus part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All members share the FIXED bonus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5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Control the LCD Display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From the hardware perspective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07963" y="2278561"/>
            <a:ext cx="3809535" cy="4114800"/>
          </a:xfrm>
        </p:spPr>
        <p:txBody>
          <a:bodyPr/>
          <a:lstStyle/>
          <a:p>
            <a:r>
              <a:rPr lang="en-US" altLang="zh-TW" sz="2000" dirty="0"/>
              <a:t>The application processor sends commands and data through port P3</a:t>
            </a:r>
          </a:p>
          <a:p>
            <a:r>
              <a:rPr lang="en-US" altLang="zh-TW" sz="2000" dirty="0"/>
              <a:t>A command:</a:t>
            </a:r>
          </a:p>
          <a:p>
            <a:pPr lvl="1"/>
            <a:r>
              <a:rPr lang="en-US" altLang="zh-TW" sz="1800" dirty="0"/>
              <a:t>Moving cursor</a:t>
            </a:r>
          </a:p>
          <a:p>
            <a:pPr lvl="1"/>
            <a:r>
              <a:rPr lang="en-US" altLang="zh-TW" sz="1800" dirty="0"/>
              <a:t>Clear screen</a:t>
            </a:r>
          </a:p>
          <a:p>
            <a:pPr lvl="1"/>
            <a:r>
              <a:rPr lang="en-US" altLang="zh-TW" sz="1800" dirty="0"/>
              <a:t>…</a:t>
            </a:r>
            <a:r>
              <a:rPr lang="en-US" altLang="zh-TW" sz="1800" dirty="0" err="1"/>
              <a:t>etc</a:t>
            </a:r>
            <a:endParaRPr lang="en-US" altLang="zh-TW" sz="1800" dirty="0"/>
          </a:p>
          <a:p>
            <a:r>
              <a:rPr lang="en-US" altLang="zh-TW" sz="2000" dirty="0"/>
              <a:t>Data: the ASCII code of the character to display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98" y="3305908"/>
            <a:ext cx="4726478" cy="242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interface to the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0843" y="2017713"/>
            <a:ext cx="3709182" cy="4341054"/>
          </a:xfrm>
        </p:spPr>
        <p:txBody>
          <a:bodyPr/>
          <a:lstStyle/>
          <a:p>
            <a:r>
              <a:rPr lang="en-US" altLang="zh-TW" sz="2000" dirty="0"/>
              <a:t>RS: register select</a:t>
            </a:r>
          </a:p>
          <a:p>
            <a:pPr lvl="1"/>
            <a:r>
              <a:rPr lang="en-US" altLang="zh-TW" sz="1800" dirty="0"/>
              <a:t>0: command</a:t>
            </a:r>
          </a:p>
          <a:p>
            <a:pPr lvl="1"/>
            <a:r>
              <a:rPr lang="en-US" altLang="zh-TW" sz="1800" dirty="0"/>
              <a:t>1: data</a:t>
            </a:r>
          </a:p>
          <a:p>
            <a:r>
              <a:rPr lang="en-US" altLang="zh-TW" sz="2000" dirty="0"/>
              <a:t>E: latch enable</a:t>
            </a:r>
          </a:p>
          <a:p>
            <a:pPr lvl="1"/>
            <a:r>
              <a:rPr lang="en-US" altLang="zh-TW" sz="1800" dirty="0"/>
              <a:t>the LCD latches the command/data at negative edge (1</a:t>
            </a:r>
            <a:r>
              <a:rPr lang="en-US" altLang="zh-TW" sz="1800" dirty="0">
                <a:sym typeface="Wingdings" panose="05000000000000000000" pitchFamily="2" charset="2"/>
              </a:rPr>
              <a:t>0)</a:t>
            </a:r>
          </a:p>
          <a:p>
            <a:r>
              <a:rPr lang="en-US" altLang="zh-TW" sz="2000" dirty="0">
                <a:sym typeface="Wingdings" panose="05000000000000000000" pitchFamily="2" charset="2"/>
              </a:rPr>
              <a:t>D [7:0]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the 8-bit data/command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configured 4-bit mode</a:t>
            </a:r>
          </a:p>
          <a:p>
            <a:pPr lvl="1"/>
            <a:r>
              <a:rPr lang="en-US" altLang="zh-TW" sz="1800" dirty="0">
                <a:sym typeface="Wingdings" panose="05000000000000000000" pitchFamily="2" charset="2"/>
              </a:rPr>
              <a:t>send higher portion first</a:t>
            </a:r>
            <a:endParaRPr lang="zh-TW" alt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624" y="3397882"/>
            <a:ext cx="4234375" cy="26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8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of commands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6437" y="2017713"/>
            <a:ext cx="8448651" cy="641081"/>
          </a:xfrm>
        </p:spPr>
        <p:txBody>
          <a:bodyPr/>
          <a:lstStyle/>
          <a:p>
            <a:r>
              <a:rPr lang="en-US" altLang="zh-TW" sz="2000" dirty="0"/>
              <a:t>http://www.eeherald.com/section/design-guide/sample_lcd_c_programs.html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23" y="2564048"/>
            <a:ext cx="3110460" cy="42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8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Timing diagram to send command/data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0218" y="2005577"/>
            <a:ext cx="7529569" cy="1150317"/>
          </a:xfrm>
        </p:spPr>
        <p:txBody>
          <a:bodyPr/>
          <a:lstStyle/>
          <a:p>
            <a:r>
              <a:rPr lang="en-US" altLang="zh-TW" sz="2400" dirty="0" smtClean="0"/>
              <a:t>Example: to send data ‘A’=0x41</a:t>
            </a:r>
          </a:p>
          <a:p>
            <a:r>
              <a:rPr lang="en-US" altLang="zh-TW" sz="2400" dirty="0" smtClean="0"/>
              <a:t>The LCD prints ‘A’ at the cursor position</a:t>
            </a:r>
            <a:endParaRPr lang="zh-TW" altLang="en-US" sz="2400" dirty="0"/>
          </a:p>
        </p:txBody>
      </p:sp>
      <p:grpSp>
        <p:nvGrpSpPr>
          <p:cNvPr id="23" name="群組 22"/>
          <p:cNvGrpSpPr/>
          <p:nvPr/>
        </p:nvGrpSpPr>
        <p:grpSpPr>
          <a:xfrm>
            <a:off x="994117" y="3218926"/>
            <a:ext cx="4874769" cy="3066801"/>
            <a:chOff x="2518116" y="3036045"/>
            <a:chExt cx="4874769" cy="3066801"/>
          </a:xfrm>
        </p:grpSpPr>
        <p:grpSp>
          <p:nvGrpSpPr>
            <p:cNvPr id="32" name="群組 31"/>
            <p:cNvGrpSpPr/>
            <p:nvPr/>
          </p:nvGrpSpPr>
          <p:grpSpPr>
            <a:xfrm>
              <a:off x="2518116" y="3163836"/>
              <a:ext cx="4839285" cy="1958462"/>
              <a:chOff x="815926" y="2868415"/>
              <a:chExt cx="4839285" cy="1958462"/>
            </a:xfrm>
          </p:grpSpPr>
          <p:sp>
            <p:nvSpPr>
              <p:cNvPr id="4" name="文字方塊 3"/>
              <p:cNvSpPr txBox="1"/>
              <p:nvPr/>
            </p:nvSpPr>
            <p:spPr>
              <a:xfrm>
                <a:off x="815926" y="3368283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E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815926" y="3927009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RS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15926" y="4485735"/>
                <a:ext cx="7328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dirty="0">
                    <a:latin typeface="Times New Roman" panose="02020603050405020304" pitchFamily="18" charset="0"/>
                  </a:rPr>
                  <a:t>D[3:0]</a:t>
                </a:r>
                <a:endParaRPr lang="zh-TW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圓角矩形 6"/>
              <p:cNvSpPr/>
              <p:nvPr/>
            </p:nvSpPr>
            <p:spPr bwMode="auto">
              <a:xfrm>
                <a:off x="1744393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圓角矩形 7"/>
              <p:cNvSpPr/>
              <p:nvPr/>
            </p:nvSpPr>
            <p:spPr bwMode="auto">
              <a:xfrm>
                <a:off x="1744394" y="4488323"/>
                <a:ext cx="1941340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線接點 11"/>
              <p:cNvCxnSpPr/>
              <p:nvPr/>
            </p:nvCxnSpPr>
            <p:spPr bwMode="auto">
              <a:xfrm>
                <a:off x="2461846" y="3368283"/>
                <a:ext cx="56271" cy="3385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直線接點 13"/>
              <p:cNvCxnSpPr/>
              <p:nvPr/>
            </p:nvCxnSpPr>
            <p:spPr bwMode="auto">
              <a:xfrm>
                <a:off x="2518117" y="3706837"/>
                <a:ext cx="116761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圓角矩形 15"/>
              <p:cNvSpPr/>
              <p:nvPr/>
            </p:nvSpPr>
            <p:spPr bwMode="auto">
              <a:xfrm>
                <a:off x="3685734" y="3927009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 bwMode="auto">
              <a:xfrm>
                <a:off x="3685734" y="4485735"/>
                <a:ext cx="1941341" cy="33855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線接點 18"/>
              <p:cNvCxnSpPr/>
              <p:nvPr/>
            </p:nvCxnSpPr>
            <p:spPr bwMode="auto">
              <a:xfrm flipV="1">
                <a:off x="3685734" y="3376246"/>
                <a:ext cx="98475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線接點 24"/>
              <p:cNvCxnSpPr/>
              <p:nvPr/>
            </p:nvCxnSpPr>
            <p:spPr bwMode="auto">
              <a:xfrm>
                <a:off x="4656404" y="3376246"/>
                <a:ext cx="126611" cy="32800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線接點 26"/>
              <p:cNvCxnSpPr/>
              <p:nvPr/>
            </p:nvCxnSpPr>
            <p:spPr bwMode="auto">
              <a:xfrm>
                <a:off x="4783015" y="3708695"/>
                <a:ext cx="872196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1" name="群組 30"/>
              <p:cNvGrpSpPr/>
              <p:nvPr/>
            </p:nvGrpSpPr>
            <p:grpSpPr>
              <a:xfrm>
                <a:off x="1744393" y="2868415"/>
                <a:ext cx="2912011" cy="507831"/>
                <a:chOff x="1744393" y="2868415"/>
                <a:chExt cx="2912011" cy="507831"/>
              </a:xfrm>
            </p:grpSpPr>
            <p:cxnSp>
              <p:nvCxnSpPr>
                <p:cNvPr id="10" name="直線接點 9"/>
                <p:cNvCxnSpPr/>
                <p:nvPr/>
              </p:nvCxnSpPr>
              <p:spPr bwMode="auto">
                <a:xfrm>
                  <a:off x="1744393" y="3368283"/>
                  <a:ext cx="717453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直線接點 20"/>
                <p:cNvCxnSpPr/>
                <p:nvPr/>
              </p:nvCxnSpPr>
              <p:spPr bwMode="auto">
                <a:xfrm>
                  <a:off x="3784209" y="3376246"/>
                  <a:ext cx="872195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直線單箭頭接點 28"/>
                <p:cNvCxnSpPr/>
                <p:nvPr/>
              </p:nvCxnSpPr>
              <p:spPr bwMode="auto">
                <a:xfrm>
                  <a:off x="2912012" y="3010486"/>
                  <a:ext cx="6330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0" name="文字方塊 29"/>
                <p:cNvSpPr txBox="1"/>
                <p:nvPr/>
              </p:nvSpPr>
              <p:spPr>
                <a:xfrm>
                  <a:off x="3545058" y="2868415"/>
                  <a:ext cx="5517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 dirty="0">
                      <a:latin typeface="Times New Roman" panose="02020603050405020304" pitchFamily="18" charset="0"/>
                    </a:rPr>
                    <a:t>time</a:t>
                  </a:r>
                  <a:endParaRPr lang="zh-TW" altLang="en-US" sz="16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" name="圓角矩形 8"/>
            <p:cNvSpPr/>
            <p:nvPr/>
          </p:nvSpPr>
          <p:spPr bwMode="auto">
            <a:xfrm>
              <a:off x="6260123" y="3436155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202936" y="303604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 bwMode="auto">
            <a:xfrm>
              <a:off x="3446583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線接點 19"/>
            <p:cNvCxnSpPr/>
            <p:nvPr/>
          </p:nvCxnSpPr>
          <p:spPr bwMode="auto">
            <a:xfrm>
              <a:off x="3446583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8" name="直線接點 27"/>
            <p:cNvCxnSpPr/>
            <p:nvPr/>
          </p:nvCxnSpPr>
          <p:spPr bwMode="auto">
            <a:xfrm>
              <a:off x="5387924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線接點 32"/>
            <p:cNvCxnSpPr/>
            <p:nvPr/>
          </p:nvCxnSpPr>
          <p:spPr bwMode="auto">
            <a:xfrm>
              <a:off x="7301128" y="5227320"/>
              <a:ext cx="0" cy="335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線接點 33"/>
            <p:cNvCxnSpPr/>
            <p:nvPr/>
          </p:nvCxnSpPr>
          <p:spPr bwMode="auto">
            <a:xfrm>
              <a:off x="5359787" y="5379720"/>
              <a:ext cx="194134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2" name="文字方塊 21"/>
            <p:cNvSpPr txBox="1"/>
            <p:nvPr/>
          </p:nvSpPr>
          <p:spPr>
            <a:xfrm>
              <a:off x="3549505" y="5394960"/>
              <a:ext cx="16510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Higher-half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6062" y="5394960"/>
              <a:ext cx="1609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Lower-half of</a:t>
              </a:r>
            </a:p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the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圓角矩形 35"/>
            <p:cNvSpPr/>
            <p:nvPr/>
          </p:nvSpPr>
          <p:spPr bwMode="auto">
            <a:xfrm>
              <a:off x="4009291" y="3502390"/>
              <a:ext cx="323557" cy="720040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6220769" y="305138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latch data</a:t>
              </a:r>
              <a:endPara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6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imes New Roman" panose="02020603050405020304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133</TotalTime>
  <Words>439</Words>
  <Application>Microsoft Office PowerPoint</Application>
  <PresentationFormat>如螢幕大小 (4:3)</PresentationFormat>
  <Paragraphs>124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Tahoma</vt:lpstr>
      <vt:lpstr>Times New Roman</vt:lpstr>
      <vt:lpstr>Wingdings</vt:lpstr>
      <vt:lpstr>Staff training presentation</vt:lpstr>
      <vt:lpstr>LCD Display</vt:lpstr>
      <vt:lpstr>Your Task</vt:lpstr>
      <vt:lpstr>Grading</vt:lpstr>
      <vt:lpstr>Schedule</vt:lpstr>
      <vt:lpstr>Control the LCD Display</vt:lpstr>
      <vt:lpstr>Signal Interface to the LCD</vt:lpstr>
      <vt:lpstr>Signal interface to the LCD</vt:lpstr>
      <vt:lpstr>List of commands</vt:lpstr>
      <vt:lpstr>Timing diagram to send command/data</vt:lpstr>
      <vt:lpstr>Timing diagram to send command/data</vt:lpstr>
      <vt:lpstr>How to program the LCD</vt:lpstr>
      <vt:lpstr>Initialize the LCD</vt:lpstr>
      <vt:lpstr>Program to send command/data</vt:lpstr>
      <vt:lpstr>Program to send command/data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Display</dc:title>
  <dc:creator>odie</dc:creator>
  <cp:lastModifiedBy>odie</cp:lastModifiedBy>
  <cp:revision>26</cp:revision>
  <dcterms:created xsi:type="dcterms:W3CDTF">2014-11-12T16:46:09Z</dcterms:created>
  <dcterms:modified xsi:type="dcterms:W3CDTF">2015-10-28T17:29:34Z</dcterms:modified>
</cp:coreProperties>
</file>