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66"/>
  </p:handoutMasterIdLst>
  <p:sldIdLst>
    <p:sldId id="256" r:id="rId2"/>
    <p:sldId id="260" r:id="rId3"/>
    <p:sldId id="330" r:id="rId4"/>
    <p:sldId id="262" r:id="rId5"/>
    <p:sldId id="263" r:id="rId6"/>
    <p:sldId id="264" r:id="rId7"/>
    <p:sldId id="265" r:id="rId8"/>
    <p:sldId id="266" r:id="rId9"/>
    <p:sldId id="267" r:id="rId10"/>
    <p:sldId id="323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324" r:id="rId34"/>
    <p:sldId id="290" r:id="rId35"/>
    <p:sldId id="314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25" r:id="rId46"/>
    <p:sldId id="300" r:id="rId47"/>
    <p:sldId id="326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5" r:id="rId58"/>
    <p:sldId id="310" r:id="rId59"/>
    <p:sldId id="311" r:id="rId60"/>
    <p:sldId id="312" r:id="rId61"/>
    <p:sldId id="313" r:id="rId62"/>
    <p:sldId id="327" r:id="rId63"/>
    <p:sldId id="329" r:id="rId64"/>
    <p:sldId id="318" r:id="rId65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A286A1-4C2B-4A46-949E-3DC845411581}" type="datetimeFigureOut">
              <a:rPr lang="zh-TW" altLang="en-US"/>
              <a:pPr>
                <a:defRPr/>
              </a:pPr>
              <a:t>2017/9/28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2584D43-34B2-4205-8A29-83FDE7436BE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529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algn="ctr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ctr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55D3793-720B-40B6-AD6D-02995529EA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59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EF467-E891-4F09-984E-C82C0D2C60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242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55942-105B-42B7-836C-81911B8B318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963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FB9DA-5C65-46A4-BEFF-4A8E246536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448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6C330-1CD1-4DC9-98F1-24A08F6819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271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7F132-4D69-4D84-88A0-0845D65E5A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202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B18E6-678F-47D5-B1DF-7F0D83C32C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164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799CD-B7DC-4220-8801-EAAEBFE264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697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CFBBD-C35D-453E-90AC-95A6AE180D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081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FCDAD-2B0A-4E6E-80FF-975BCDCA25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538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BFCF0-A411-48B0-95A7-CDB6F71F46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102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BE3F2147-7AEA-4DF7-9971-7FC5E4405D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8051 Assembly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90600" y="685800"/>
            <a:ext cx="146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Lab 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what’s the major difference between assembly programming and high-level language programming?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A: you have to imagine how hardware works!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</a:t>
            </a:r>
            <a:br>
              <a:rPr lang="en-US" altLang="zh-TW" smtClean="0"/>
            </a:br>
            <a:r>
              <a:rPr lang="en-US" altLang="zh-TW" smtClean="0"/>
              <a:t>works?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41148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from hardware design perspective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data path: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4648200" y="533400"/>
            <a:ext cx="4495800" cy="5943600"/>
            <a:chOff x="527" y="249"/>
            <a:chExt cx="3601" cy="4290"/>
          </a:xfrm>
        </p:grpSpPr>
        <p:graphicFrame>
          <p:nvGraphicFramePr>
            <p:cNvPr id="14341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3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</a:t>
            </a:r>
            <a:br>
              <a:rPr lang="en-US" altLang="zh-TW" smtClean="0"/>
            </a:br>
            <a:r>
              <a:rPr lang="en-US" altLang="zh-TW" smtClean="0"/>
              <a:t>works?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3733800" cy="1066800"/>
          </a:xfrm>
        </p:spPr>
        <p:txBody>
          <a:bodyPr/>
          <a:lstStyle/>
          <a:p>
            <a:pPr eaLnBrk="1" hangingPunct="1"/>
            <a:r>
              <a:rPr lang="en-US" altLang="zh-TW" smtClean="0"/>
              <a:t>registers to store </a:t>
            </a:r>
            <a:r>
              <a:rPr lang="en-US" altLang="zh-TW" i="1" smtClean="0"/>
              <a:t>variables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4648200" y="533400"/>
            <a:ext cx="4495800" cy="5943600"/>
            <a:chOff x="527" y="249"/>
            <a:chExt cx="3601" cy="4290"/>
          </a:xfrm>
        </p:grpSpPr>
        <p:graphicFrame>
          <p:nvGraphicFramePr>
            <p:cNvPr id="15368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0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1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5" name="AutoShape 7"/>
          <p:cNvSpPr>
            <a:spLocks noChangeArrowheads="1"/>
          </p:cNvSpPr>
          <p:nvPr/>
        </p:nvSpPr>
        <p:spPr bwMode="auto">
          <a:xfrm>
            <a:off x="5867400" y="838200"/>
            <a:ext cx="1295400" cy="2743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2895600" y="3810000"/>
            <a:ext cx="121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registers</a:t>
            </a:r>
          </a:p>
        </p:txBody>
      </p:sp>
      <p:sp>
        <p:nvSpPr>
          <p:cNvPr id="15367" name="Line 9"/>
          <p:cNvSpPr>
            <a:spLocks noChangeShapeType="1"/>
          </p:cNvSpPr>
          <p:nvPr/>
        </p:nvSpPr>
        <p:spPr bwMode="auto">
          <a:xfrm flipV="1">
            <a:off x="4114800" y="3276600"/>
            <a:ext cx="16764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</a:t>
            </a:r>
            <a:br>
              <a:rPr lang="en-US" altLang="zh-TW" smtClean="0"/>
            </a:br>
            <a:r>
              <a:rPr lang="en-US" altLang="zh-TW" smtClean="0"/>
              <a:t>works?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3733800" cy="1066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function units to perform computation</a:t>
            </a:r>
            <a:endParaRPr lang="en-US" altLang="zh-TW" sz="2800" i="1" smtClean="0"/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4648200" y="533400"/>
            <a:ext cx="4495800" cy="5943600"/>
            <a:chOff x="527" y="249"/>
            <a:chExt cx="3601" cy="4290"/>
          </a:xfrm>
        </p:grpSpPr>
        <p:graphicFrame>
          <p:nvGraphicFramePr>
            <p:cNvPr id="16392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4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5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9" name="AutoShape 7"/>
          <p:cNvSpPr>
            <a:spLocks noChangeArrowheads="1"/>
          </p:cNvSpPr>
          <p:nvPr/>
        </p:nvSpPr>
        <p:spPr bwMode="auto">
          <a:xfrm>
            <a:off x="5486400" y="4267200"/>
            <a:ext cx="3276600" cy="1752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2819400" y="3581400"/>
            <a:ext cx="186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function units</a:t>
            </a:r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>
            <a:off x="4114800" y="4038600"/>
            <a:ext cx="13716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17421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3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4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17415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17416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7417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7418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7419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7420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18447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9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8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0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18439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8446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18440" name="Line 15"/>
          <p:cNvSpPr>
            <a:spLocks noChangeShapeType="1"/>
          </p:cNvSpPr>
          <p:nvPr/>
        </p:nvSpPr>
        <p:spPr bwMode="auto">
          <a:xfrm>
            <a:off x="152400" y="44958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1" name="Line 16"/>
          <p:cNvSpPr>
            <a:spLocks noChangeShapeType="1"/>
          </p:cNvSpPr>
          <p:nvPr/>
        </p:nvSpPr>
        <p:spPr bwMode="auto">
          <a:xfrm flipH="1" flipV="1">
            <a:off x="5105400" y="3505200"/>
            <a:ext cx="23622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19471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3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4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19463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19464" name="Line 15"/>
          <p:cNvSpPr>
            <a:spLocks noChangeShapeType="1"/>
          </p:cNvSpPr>
          <p:nvPr/>
        </p:nvSpPr>
        <p:spPr bwMode="auto">
          <a:xfrm>
            <a:off x="152400" y="48006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5" name="Line 16"/>
          <p:cNvSpPr>
            <a:spLocks noChangeShapeType="1"/>
          </p:cNvSpPr>
          <p:nvPr/>
        </p:nvSpPr>
        <p:spPr bwMode="auto">
          <a:xfrm flipH="1" flipV="1">
            <a:off x="5105400" y="4038600"/>
            <a:ext cx="23622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20507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9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8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0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20487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20502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20503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0504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20505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0506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20488" name="Line 15"/>
          <p:cNvSpPr>
            <a:spLocks noChangeShapeType="1"/>
          </p:cNvSpPr>
          <p:nvPr/>
        </p:nvSpPr>
        <p:spPr bwMode="auto">
          <a:xfrm>
            <a:off x="228600" y="50292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0489" name="Group 16"/>
          <p:cNvGrpSpPr>
            <a:grpSpLocks/>
          </p:cNvGrpSpPr>
          <p:nvPr/>
        </p:nvGrpSpPr>
        <p:grpSpPr bwMode="auto">
          <a:xfrm>
            <a:off x="4038600" y="3429000"/>
            <a:ext cx="1752600" cy="2971800"/>
            <a:chOff x="2544" y="2160"/>
            <a:chExt cx="1104" cy="1872"/>
          </a:xfrm>
        </p:grpSpPr>
        <p:sp>
          <p:nvSpPr>
            <p:cNvPr id="20490" name="Line 17"/>
            <p:cNvSpPr>
              <a:spLocks noChangeShapeType="1"/>
            </p:cNvSpPr>
            <p:nvPr/>
          </p:nvSpPr>
          <p:spPr bwMode="auto">
            <a:xfrm>
              <a:off x="3168" y="2160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1" name="Line 18"/>
            <p:cNvSpPr>
              <a:spLocks noChangeShapeType="1"/>
            </p:cNvSpPr>
            <p:nvPr/>
          </p:nvSpPr>
          <p:spPr bwMode="auto">
            <a:xfrm>
              <a:off x="3648" y="2160"/>
              <a:ext cx="0" cy="9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2" name="Line 19"/>
            <p:cNvSpPr>
              <a:spLocks noChangeShapeType="1"/>
            </p:cNvSpPr>
            <p:nvPr/>
          </p:nvSpPr>
          <p:spPr bwMode="auto">
            <a:xfrm>
              <a:off x="3168" y="3072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3" name="Line 20"/>
            <p:cNvSpPr>
              <a:spLocks noChangeShapeType="1"/>
            </p:cNvSpPr>
            <p:nvPr/>
          </p:nvSpPr>
          <p:spPr bwMode="auto">
            <a:xfrm flipV="1">
              <a:off x="3168" y="3072"/>
              <a:ext cx="0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4" name="Line 21"/>
            <p:cNvSpPr>
              <a:spLocks noChangeShapeType="1"/>
            </p:cNvSpPr>
            <p:nvPr/>
          </p:nvSpPr>
          <p:spPr bwMode="auto">
            <a:xfrm flipH="1" flipV="1">
              <a:off x="3168" y="2448"/>
              <a:ext cx="2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5" name="Line 22"/>
            <p:cNvSpPr>
              <a:spLocks noChangeShapeType="1"/>
            </p:cNvSpPr>
            <p:nvPr/>
          </p:nvSpPr>
          <p:spPr bwMode="auto">
            <a:xfrm flipV="1">
              <a:off x="3456" y="2448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6" name="Line 23"/>
            <p:cNvSpPr>
              <a:spLocks noChangeShapeType="1"/>
            </p:cNvSpPr>
            <p:nvPr/>
          </p:nvSpPr>
          <p:spPr bwMode="auto">
            <a:xfrm flipV="1">
              <a:off x="2976" y="2880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7" name="Line 24"/>
            <p:cNvSpPr>
              <a:spLocks noChangeShapeType="1"/>
            </p:cNvSpPr>
            <p:nvPr/>
          </p:nvSpPr>
          <p:spPr bwMode="auto">
            <a:xfrm flipV="1">
              <a:off x="2976" y="2880"/>
              <a:ext cx="0" cy="5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8" name="Line 25"/>
            <p:cNvSpPr>
              <a:spLocks noChangeShapeType="1"/>
            </p:cNvSpPr>
            <p:nvPr/>
          </p:nvSpPr>
          <p:spPr bwMode="auto">
            <a:xfrm>
              <a:off x="3120" y="3600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9" name="Line 26"/>
            <p:cNvSpPr>
              <a:spLocks noChangeShapeType="1"/>
            </p:cNvSpPr>
            <p:nvPr/>
          </p:nvSpPr>
          <p:spPr bwMode="auto">
            <a:xfrm>
              <a:off x="2544" y="4032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0" name="Line 27"/>
            <p:cNvSpPr>
              <a:spLocks noChangeShapeType="1"/>
            </p:cNvSpPr>
            <p:nvPr/>
          </p:nvSpPr>
          <p:spPr bwMode="auto">
            <a:xfrm>
              <a:off x="2544" y="2688"/>
              <a:ext cx="0" cy="13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1" name="Line 28"/>
            <p:cNvSpPr>
              <a:spLocks noChangeShapeType="1"/>
            </p:cNvSpPr>
            <p:nvPr/>
          </p:nvSpPr>
          <p:spPr bwMode="auto">
            <a:xfrm>
              <a:off x="2544" y="2688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21519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1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0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2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21511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21512" name="Line 15"/>
          <p:cNvSpPr>
            <a:spLocks noChangeShapeType="1"/>
          </p:cNvSpPr>
          <p:nvPr/>
        </p:nvSpPr>
        <p:spPr bwMode="auto">
          <a:xfrm>
            <a:off x="228600" y="52578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3" name="Line 16"/>
          <p:cNvSpPr>
            <a:spLocks noChangeShapeType="1"/>
          </p:cNvSpPr>
          <p:nvPr/>
        </p:nvSpPr>
        <p:spPr bwMode="auto">
          <a:xfrm flipV="1">
            <a:off x="5105400" y="3657600"/>
            <a:ext cx="23622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8051 Architecture Model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Goal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Guide you to write your first 8051 assembly program</a:t>
            </a:r>
          </a:p>
          <a:p>
            <a:pPr lvl="1" eaLnBrk="1" hangingPunct="1"/>
            <a:r>
              <a:rPr lang="en-US" altLang="zh-TW" sz="2000" smtClean="0"/>
              <a:t>and perhaps your first assembly program</a:t>
            </a:r>
          </a:p>
          <a:p>
            <a:pPr lvl="1" eaLnBrk="1" hangingPunct="1"/>
            <a:endParaRPr lang="en-US" altLang="zh-TW" sz="2000" smtClean="0"/>
          </a:p>
          <a:p>
            <a:pPr eaLnBrk="1" hangingPunct="1"/>
            <a:r>
              <a:rPr lang="en-US" altLang="zh-TW" sz="2400" smtClean="0"/>
              <a:t>Your work: write a program to compute</a:t>
            </a:r>
          </a:p>
          <a:p>
            <a:pPr eaLnBrk="1" hangingPunct="1"/>
            <a:endParaRPr lang="en-US" altLang="zh-TW" sz="2400" smtClean="0"/>
          </a:p>
          <a:p>
            <a:pPr lvl="1" eaLnBrk="1" hangingPunct="1"/>
            <a:endParaRPr lang="en-US" altLang="zh-TW" sz="2000" smtClean="0"/>
          </a:p>
          <a:p>
            <a:pPr lvl="1" eaLnBrk="1" hangingPunct="1"/>
            <a:endParaRPr lang="en-US" altLang="zh-TW" sz="2000" smtClean="0"/>
          </a:p>
          <a:p>
            <a:pPr lvl="1" eaLnBrk="1" hangingPunct="1"/>
            <a:r>
              <a:rPr lang="en-US" altLang="zh-TW" sz="2000" smtClean="0"/>
              <a:t>where A[i], B[i] are integer arrays (8-bit) in 8051’s internal memory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3048000" y="3810000"/>
          <a:ext cx="20574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方程式" r:id="rId3" imgW="1054100" imgH="431800" progId="Equation.3">
                  <p:embed/>
                </p:oleObj>
              </mc:Choice>
              <mc:Fallback>
                <p:oleObj name="方程式" r:id="rId3" imgW="1054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10000"/>
                        <a:ext cx="20574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8051 architecture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1752600" cy="1219200"/>
          </a:xfrm>
        </p:spPr>
        <p:txBody>
          <a:bodyPr/>
          <a:lstStyle/>
          <a:p>
            <a:pPr eaLnBrk="1" hangingPunct="1"/>
            <a:r>
              <a:rPr lang="en-US" altLang="zh-TW" sz="1800" smtClean="0"/>
              <a:t>Imagine how data flow in the architecture!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286000" y="2057400"/>
            <a:ext cx="6629400" cy="4419600"/>
            <a:chOff x="480" y="1296"/>
            <a:chExt cx="4176" cy="2784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480" y="1344"/>
              <a:ext cx="2496" cy="2688"/>
              <a:chOff x="528" y="1392"/>
              <a:chExt cx="2496" cy="2688"/>
            </a:xfrm>
          </p:grpSpPr>
          <p:grpSp>
            <p:nvGrpSpPr>
              <p:cNvPr id="23576" name="Group 6"/>
              <p:cNvGrpSpPr>
                <a:grpSpLocks/>
              </p:cNvGrpSpPr>
              <p:nvPr/>
            </p:nvGrpSpPr>
            <p:grpSpPr bwMode="auto">
              <a:xfrm>
                <a:off x="6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3597" name="Group 7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361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3611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R0</a:t>
                    </a:r>
                  </a:p>
                </p:txBody>
              </p:sp>
            </p:grpSp>
            <p:grpSp>
              <p:nvGrpSpPr>
                <p:cNvPr id="23598" name="Group 10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3608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360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R1</a:t>
                    </a:r>
                  </a:p>
                </p:txBody>
              </p:sp>
            </p:grpSp>
            <p:grpSp>
              <p:nvGrpSpPr>
                <p:cNvPr id="23599" name="Group 13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360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3607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R2</a:t>
                    </a:r>
                  </a:p>
                </p:txBody>
              </p:sp>
            </p:grpSp>
            <p:sp>
              <p:nvSpPr>
                <p:cNvPr id="2360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3601" name="Group 17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360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360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R7</a:t>
                    </a:r>
                  </a:p>
                </p:txBody>
              </p:sp>
            </p:grpSp>
            <p:sp>
              <p:nvSpPr>
                <p:cNvPr id="23602" name="Rectangle 2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360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general purpose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</a:t>
                  </a:r>
                </a:p>
              </p:txBody>
            </p:sp>
          </p:grpSp>
          <p:grpSp>
            <p:nvGrpSpPr>
              <p:cNvPr id="23577" name="Group 22"/>
              <p:cNvGrpSpPr>
                <a:grpSpLocks/>
              </p:cNvGrpSpPr>
              <p:nvPr/>
            </p:nvGrpSpPr>
            <p:grpSpPr bwMode="auto">
              <a:xfrm>
                <a:off x="18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3582" name="Group 23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3595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3596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A</a:t>
                    </a:r>
                  </a:p>
                </p:txBody>
              </p:sp>
            </p:grpSp>
            <p:grpSp>
              <p:nvGrpSpPr>
                <p:cNvPr id="23583" name="Group 26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359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3594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B</a:t>
                    </a:r>
                  </a:p>
                </p:txBody>
              </p:sp>
            </p:grpSp>
            <p:grpSp>
              <p:nvGrpSpPr>
                <p:cNvPr id="23584" name="Group 29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3591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3592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5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P0</a:t>
                    </a:r>
                  </a:p>
                </p:txBody>
              </p:sp>
            </p:grpSp>
            <p:sp>
              <p:nvSpPr>
                <p:cNvPr id="2358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3586" name="Group 33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3589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3590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4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…</a:t>
                    </a:r>
                  </a:p>
                </p:txBody>
              </p:sp>
            </p:grpSp>
            <p:sp>
              <p:nvSpPr>
                <p:cNvPr id="23587" name="Rectangle 36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358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3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special function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 (SFR)</a:t>
                  </a:r>
                </a:p>
              </p:txBody>
            </p:sp>
          </p:grpSp>
          <p:sp>
            <p:nvSpPr>
              <p:cNvPr id="23578" name="Freeform 38"/>
              <p:cNvSpPr>
                <a:spLocks/>
              </p:cNvSpPr>
              <p:nvPr/>
            </p:nvSpPr>
            <p:spPr bwMode="auto">
              <a:xfrm>
                <a:off x="1248" y="3504"/>
                <a:ext cx="864" cy="480"/>
              </a:xfrm>
              <a:custGeom>
                <a:avLst/>
                <a:gdLst>
                  <a:gd name="T0" fmla="*/ 0 w 624"/>
                  <a:gd name="T1" fmla="*/ 0 h 240"/>
                  <a:gd name="T2" fmla="*/ 1058 w 624"/>
                  <a:gd name="T3" fmla="*/ 0 h 240"/>
                  <a:gd name="T4" fmla="*/ 1235 w 624"/>
                  <a:gd name="T5" fmla="*/ 1536 h 240"/>
                  <a:gd name="T6" fmla="*/ 1412 w 624"/>
                  <a:gd name="T7" fmla="*/ 0 h 240"/>
                  <a:gd name="T8" fmla="*/ 2293 w 624"/>
                  <a:gd name="T9" fmla="*/ 0 h 240"/>
                  <a:gd name="T10" fmla="*/ 1940 w 624"/>
                  <a:gd name="T11" fmla="*/ 3840 h 240"/>
                  <a:gd name="T12" fmla="*/ 353 w 624"/>
                  <a:gd name="T13" fmla="*/ 3840 h 240"/>
                  <a:gd name="T14" fmla="*/ 0 w 624"/>
                  <a:gd name="T15" fmla="*/ 0 h 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4"/>
                  <a:gd name="T25" fmla="*/ 0 h 240"/>
                  <a:gd name="T26" fmla="*/ 624 w 624"/>
                  <a:gd name="T27" fmla="*/ 240 h 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4" h="240">
                    <a:moveTo>
                      <a:pt x="0" y="0"/>
                    </a:moveTo>
                    <a:lnTo>
                      <a:pt x="288" y="0"/>
                    </a:lnTo>
                    <a:lnTo>
                      <a:pt x="336" y="96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528" y="240"/>
                    </a:lnTo>
                    <a:lnTo>
                      <a:pt x="96" y="2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79" name="Text Box 39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23580" name="Text Box 40"/>
              <p:cNvSpPr txBox="1">
                <a:spLocks noChangeArrowheads="1"/>
              </p:cNvSpPr>
              <p:nvPr/>
            </p:nvSpPr>
            <p:spPr bwMode="auto">
              <a:xfrm>
                <a:off x="614" y="1431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CPU core</a:t>
                </a:r>
              </a:p>
            </p:txBody>
          </p:sp>
          <p:sp>
            <p:nvSpPr>
              <p:cNvPr id="23581" name="Rectangle 41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2496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23558" name="Group 42"/>
            <p:cNvGrpSpPr>
              <a:grpSpLocks/>
            </p:cNvGrpSpPr>
            <p:nvPr/>
          </p:nvGrpSpPr>
          <p:grpSpPr bwMode="auto">
            <a:xfrm>
              <a:off x="3168" y="1296"/>
              <a:ext cx="1488" cy="2784"/>
              <a:chOff x="3264" y="1104"/>
              <a:chExt cx="1488" cy="2784"/>
            </a:xfrm>
          </p:grpSpPr>
          <p:grpSp>
            <p:nvGrpSpPr>
              <p:cNvPr id="23559" name="Group 43"/>
              <p:cNvGrpSpPr>
                <a:grpSpLocks/>
              </p:cNvGrpSpPr>
              <p:nvPr/>
            </p:nvGrpSpPr>
            <p:grpSpPr bwMode="auto">
              <a:xfrm>
                <a:off x="3888" y="1440"/>
                <a:ext cx="768" cy="2352"/>
                <a:chOff x="4272" y="1344"/>
                <a:chExt cx="768" cy="2352"/>
              </a:xfrm>
            </p:grpSpPr>
            <p:sp>
              <p:nvSpPr>
                <p:cNvPr id="23567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2" y="134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3568" name="Rectangle 45"/>
                <p:cNvSpPr>
                  <a:spLocks noChangeArrowheads="1"/>
                </p:cNvSpPr>
                <p:nvPr/>
              </p:nvSpPr>
              <p:spPr bwMode="auto">
                <a:xfrm>
                  <a:off x="4272" y="153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3569" name="Rectangle 46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3570" name="Rectangle 47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3571" name="Rectangle 48"/>
                <p:cNvSpPr>
                  <a:spLocks noChangeArrowheads="1"/>
                </p:cNvSpPr>
                <p:nvPr/>
              </p:nvSpPr>
              <p:spPr bwMode="auto">
                <a:xfrm>
                  <a:off x="4272" y="26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3572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283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3573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3574" name="Rectangle 51"/>
                <p:cNvSpPr>
                  <a:spLocks noChangeArrowheads="1"/>
                </p:cNvSpPr>
                <p:nvPr/>
              </p:nvSpPr>
              <p:spPr bwMode="auto">
                <a:xfrm>
                  <a:off x="4272" y="1728"/>
                  <a:ext cx="768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23575" name="Rectangle 52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76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23560" name="Line 53"/>
              <p:cNvSpPr>
                <a:spLocks noChangeShapeType="1"/>
              </p:cNvSpPr>
              <p:nvPr/>
            </p:nvSpPr>
            <p:spPr bwMode="auto">
              <a:xfrm>
                <a:off x="3648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61" name="Text Box 54"/>
              <p:cNvSpPr txBox="1">
                <a:spLocks noChangeArrowheads="1"/>
              </p:cNvSpPr>
              <p:nvPr/>
            </p:nvSpPr>
            <p:spPr bwMode="auto">
              <a:xfrm>
                <a:off x="3312" y="364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23562" name="Text Box 55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30h</a:t>
                </a:r>
              </a:p>
            </p:txBody>
          </p:sp>
          <p:sp>
            <p:nvSpPr>
              <p:cNvPr id="23563" name="Text Box 56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31h</a:t>
                </a:r>
              </a:p>
            </p:txBody>
          </p:sp>
          <p:sp>
            <p:nvSpPr>
              <p:cNvPr id="23564" name="Text Box 57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32h</a:t>
                </a:r>
              </a:p>
            </p:txBody>
          </p:sp>
          <p:sp>
            <p:nvSpPr>
              <p:cNvPr id="23565" name="Text Box 58"/>
              <p:cNvSpPr txBox="1">
                <a:spLocks noChangeArrowheads="1"/>
              </p:cNvSpPr>
              <p:nvPr/>
            </p:nvSpPr>
            <p:spPr bwMode="auto">
              <a:xfrm>
                <a:off x="3398" y="1191"/>
                <a:ext cx="9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internal memory</a:t>
                </a:r>
              </a:p>
            </p:txBody>
          </p:sp>
          <p:sp>
            <p:nvSpPr>
              <p:cNvPr id="23566" name="Rectangle 59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88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8051 architecture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17526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flow of an arithmetic instruction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2286000" y="2057400"/>
            <a:ext cx="6629400" cy="4419600"/>
            <a:chOff x="480" y="1296"/>
            <a:chExt cx="4176" cy="2784"/>
          </a:xfrm>
        </p:grpSpPr>
        <p:grpSp>
          <p:nvGrpSpPr>
            <p:cNvPr id="24583" name="Group 5"/>
            <p:cNvGrpSpPr>
              <a:grpSpLocks/>
            </p:cNvGrpSpPr>
            <p:nvPr/>
          </p:nvGrpSpPr>
          <p:grpSpPr bwMode="auto">
            <a:xfrm>
              <a:off x="480" y="1344"/>
              <a:ext cx="2496" cy="2688"/>
              <a:chOff x="528" y="1392"/>
              <a:chExt cx="2496" cy="2688"/>
            </a:xfrm>
          </p:grpSpPr>
          <p:grpSp>
            <p:nvGrpSpPr>
              <p:cNvPr id="24602" name="Group 6"/>
              <p:cNvGrpSpPr>
                <a:grpSpLocks/>
              </p:cNvGrpSpPr>
              <p:nvPr/>
            </p:nvGrpSpPr>
            <p:grpSpPr bwMode="auto">
              <a:xfrm>
                <a:off x="6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4623" name="Group 7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463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4637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R0</a:t>
                    </a:r>
                  </a:p>
                </p:txBody>
              </p:sp>
            </p:grpSp>
            <p:grpSp>
              <p:nvGrpSpPr>
                <p:cNvPr id="24624" name="Group 10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4634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4635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R1</a:t>
                    </a:r>
                  </a:p>
                </p:txBody>
              </p:sp>
            </p:grpSp>
            <p:grpSp>
              <p:nvGrpSpPr>
                <p:cNvPr id="24625" name="Group 13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463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463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R2</a:t>
                    </a:r>
                  </a:p>
                </p:txBody>
              </p:sp>
            </p:grpSp>
            <p:sp>
              <p:nvSpPr>
                <p:cNvPr id="2462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4627" name="Group 17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463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4631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R7</a:t>
                    </a:r>
                  </a:p>
                </p:txBody>
              </p:sp>
            </p:grpSp>
            <p:sp>
              <p:nvSpPr>
                <p:cNvPr id="24628" name="Rectangle 2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462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general purpose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</a:t>
                  </a:r>
                </a:p>
              </p:txBody>
            </p:sp>
          </p:grpSp>
          <p:grpSp>
            <p:nvGrpSpPr>
              <p:cNvPr id="24603" name="Group 22"/>
              <p:cNvGrpSpPr>
                <a:grpSpLocks/>
              </p:cNvGrpSpPr>
              <p:nvPr/>
            </p:nvGrpSpPr>
            <p:grpSpPr bwMode="auto">
              <a:xfrm>
                <a:off x="18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4608" name="Group 23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4621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4622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A</a:t>
                    </a:r>
                  </a:p>
                </p:txBody>
              </p:sp>
            </p:grpSp>
            <p:grpSp>
              <p:nvGrpSpPr>
                <p:cNvPr id="24609" name="Group 26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4619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4620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B</a:t>
                    </a:r>
                  </a:p>
                </p:txBody>
              </p:sp>
            </p:grpSp>
            <p:grpSp>
              <p:nvGrpSpPr>
                <p:cNvPr id="24610" name="Group 29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4617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4618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5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P0</a:t>
                    </a:r>
                  </a:p>
                </p:txBody>
              </p:sp>
            </p:grpSp>
            <p:sp>
              <p:nvSpPr>
                <p:cNvPr id="2461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4612" name="Group 33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4615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4616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4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…</a:t>
                    </a:r>
                  </a:p>
                </p:txBody>
              </p:sp>
            </p:grpSp>
            <p:sp>
              <p:nvSpPr>
                <p:cNvPr id="24613" name="Rectangle 36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461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3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special function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 (SFR)</a:t>
                  </a:r>
                </a:p>
              </p:txBody>
            </p:sp>
          </p:grpSp>
          <p:sp>
            <p:nvSpPr>
              <p:cNvPr id="24604" name="Freeform 38"/>
              <p:cNvSpPr>
                <a:spLocks/>
              </p:cNvSpPr>
              <p:nvPr/>
            </p:nvSpPr>
            <p:spPr bwMode="auto">
              <a:xfrm>
                <a:off x="1248" y="3504"/>
                <a:ext cx="864" cy="480"/>
              </a:xfrm>
              <a:custGeom>
                <a:avLst/>
                <a:gdLst>
                  <a:gd name="T0" fmla="*/ 0 w 624"/>
                  <a:gd name="T1" fmla="*/ 0 h 240"/>
                  <a:gd name="T2" fmla="*/ 1058 w 624"/>
                  <a:gd name="T3" fmla="*/ 0 h 240"/>
                  <a:gd name="T4" fmla="*/ 1235 w 624"/>
                  <a:gd name="T5" fmla="*/ 1536 h 240"/>
                  <a:gd name="T6" fmla="*/ 1412 w 624"/>
                  <a:gd name="T7" fmla="*/ 0 h 240"/>
                  <a:gd name="T8" fmla="*/ 2293 w 624"/>
                  <a:gd name="T9" fmla="*/ 0 h 240"/>
                  <a:gd name="T10" fmla="*/ 1940 w 624"/>
                  <a:gd name="T11" fmla="*/ 3840 h 240"/>
                  <a:gd name="T12" fmla="*/ 353 w 624"/>
                  <a:gd name="T13" fmla="*/ 3840 h 240"/>
                  <a:gd name="T14" fmla="*/ 0 w 624"/>
                  <a:gd name="T15" fmla="*/ 0 h 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4"/>
                  <a:gd name="T25" fmla="*/ 0 h 240"/>
                  <a:gd name="T26" fmla="*/ 624 w 624"/>
                  <a:gd name="T27" fmla="*/ 240 h 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4" h="240">
                    <a:moveTo>
                      <a:pt x="0" y="0"/>
                    </a:moveTo>
                    <a:lnTo>
                      <a:pt x="288" y="0"/>
                    </a:lnTo>
                    <a:lnTo>
                      <a:pt x="336" y="96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528" y="240"/>
                    </a:lnTo>
                    <a:lnTo>
                      <a:pt x="96" y="2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05" name="Text Box 39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24606" name="Text Box 40"/>
              <p:cNvSpPr txBox="1">
                <a:spLocks noChangeArrowheads="1"/>
              </p:cNvSpPr>
              <p:nvPr/>
            </p:nvSpPr>
            <p:spPr bwMode="auto">
              <a:xfrm>
                <a:off x="614" y="1431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CPU core</a:t>
                </a:r>
              </a:p>
            </p:txBody>
          </p:sp>
          <p:sp>
            <p:nvSpPr>
              <p:cNvPr id="24607" name="Rectangle 41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2496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24584" name="Group 42"/>
            <p:cNvGrpSpPr>
              <a:grpSpLocks/>
            </p:cNvGrpSpPr>
            <p:nvPr/>
          </p:nvGrpSpPr>
          <p:grpSpPr bwMode="auto">
            <a:xfrm>
              <a:off x="3168" y="1296"/>
              <a:ext cx="1488" cy="2784"/>
              <a:chOff x="3264" y="1104"/>
              <a:chExt cx="1488" cy="2784"/>
            </a:xfrm>
          </p:grpSpPr>
          <p:grpSp>
            <p:nvGrpSpPr>
              <p:cNvPr id="24585" name="Group 43"/>
              <p:cNvGrpSpPr>
                <a:grpSpLocks/>
              </p:cNvGrpSpPr>
              <p:nvPr/>
            </p:nvGrpSpPr>
            <p:grpSpPr bwMode="auto">
              <a:xfrm>
                <a:off x="3888" y="1440"/>
                <a:ext cx="768" cy="2352"/>
                <a:chOff x="4272" y="1344"/>
                <a:chExt cx="768" cy="2352"/>
              </a:xfrm>
            </p:grpSpPr>
            <p:sp>
              <p:nvSpPr>
                <p:cNvPr id="24593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2" y="134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4594" name="Rectangle 45"/>
                <p:cNvSpPr>
                  <a:spLocks noChangeArrowheads="1"/>
                </p:cNvSpPr>
                <p:nvPr/>
              </p:nvSpPr>
              <p:spPr bwMode="auto">
                <a:xfrm>
                  <a:off x="4272" y="153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4595" name="Rectangle 46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4596" name="Rectangle 47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4597" name="Rectangle 48"/>
                <p:cNvSpPr>
                  <a:spLocks noChangeArrowheads="1"/>
                </p:cNvSpPr>
                <p:nvPr/>
              </p:nvSpPr>
              <p:spPr bwMode="auto">
                <a:xfrm>
                  <a:off x="4272" y="26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4598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283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4599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4600" name="Rectangle 51"/>
                <p:cNvSpPr>
                  <a:spLocks noChangeArrowheads="1"/>
                </p:cNvSpPr>
                <p:nvPr/>
              </p:nvSpPr>
              <p:spPr bwMode="auto">
                <a:xfrm>
                  <a:off x="4272" y="1728"/>
                  <a:ext cx="768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24601" name="Rectangle 52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76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24586" name="Line 53"/>
              <p:cNvSpPr>
                <a:spLocks noChangeShapeType="1"/>
              </p:cNvSpPr>
              <p:nvPr/>
            </p:nvSpPr>
            <p:spPr bwMode="auto">
              <a:xfrm>
                <a:off x="3648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87" name="Text Box 54"/>
              <p:cNvSpPr txBox="1">
                <a:spLocks noChangeArrowheads="1"/>
              </p:cNvSpPr>
              <p:nvPr/>
            </p:nvSpPr>
            <p:spPr bwMode="auto">
              <a:xfrm>
                <a:off x="3312" y="364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24588" name="Text Box 55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30h</a:t>
                </a:r>
              </a:p>
            </p:txBody>
          </p:sp>
          <p:sp>
            <p:nvSpPr>
              <p:cNvPr id="24589" name="Text Box 56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31h</a:t>
                </a:r>
              </a:p>
            </p:txBody>
          </p:sp>
          <p:sp>
            <p:nvSpPr>
              <p:cNvPr id="24590" name="Text Box 57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32h</a:t>
                </a:r>
              </a:p>
            </p:txBody>
          </p:sp>
          <p:sp>
            <p:nvSpPr>
              <p:cNvPr id="24591" name="Text Box 58"/>
              <p:cNvSpPr txBox="1">
                <a:spLocks noChangeArrowheads="1"/>
              </p:cNvSpPr>
              <p:nvPr/>
            </p:nvSpPr>
            <p:spPr bwMode="auto">
              <a:xfrm>
                <a:off x="3398" y="1191"/>
                <a:ext cx="9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internal memory</a:t>
                </a:r>
              </a:p>
            </p:txBody>
          </p:sp>
          <p:sp>
            <p:nvSpPr>
              <p:cNvPr id="24592" name="Rectangle 59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88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  <p:sp>
        <p:nvSpPr>
          <p:cNvPr id="24581" name="AutoShape 60"/>
          <p:cNvSpPr>
            <a:spLocks noChangeArrowheads="1"/>
          </p:cNvSpPr>
          <p:nvPr/>
        </p:nvSpPr>
        <p:spPr bwMode="auto">
          <a:xfrm>
            <a:off x="5791200" y="3733800"/>
            <a:ext cx="838200" cy="2362200"/>
          </a:xfrm>
          <a:prstGeom prst="curvedLeftArrow">
            <a:avLst>
              <a:gd name="adj1" fmla="val 31000"/>
              <a:gd name="adj2" fmla="val 11272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4582" name="AutoShape 61"/>
          <p:cNvSpPr>
            <a:spLocks noChangeArrowheads="1"/>
          </p:cNvSpPr>
          <p:nvPr/>
        </p:nvSpPr>
        <p:spPr bwMode="auto">
          <a:xfrm flipH="1" flipV="1">
            <a:off x="1752600" y="3657600"/>
            <a:ext cx="838200" cy="2362200"/>
          </a:xfrm>
          <a:prstGeom prst="curvedLeftArrow">
            <a:avLst>
              <a:gd name="adj1" fmla="val 31000"/>
              <a:gd name="adj2" fmla="val 11272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8051 architecture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1752600" cy="2590800"/>
          </a:xfrm>
        </p:spPr>
        <p:txBody>
          <a:bodyPr/>
          <a:lstStyle/>
          <a:p>
            <a:pPr eaLnBrk="1" hangingPunct="1"/>
            <a:r>
              <a:rPr lang="en-US" altLang="zh-TW" sz="1800" smtClean="0">
                <a:solidFill>
                  <a:schemeClr val="hlink"/>
                </a:solidFill>
              </a:rPr>
              <a:t>data movement between memory and registers</a:t>
            </a:r>
          </a:p>
          <a:p>
            <a:pPr eaLnBrk="1" hangingPunct="1"/>
            <a:r>
              <a:rPr lang="en-US" altLang="zh-TW" sz="1800" smtClean="0">
                <a:solidFill>
                  <a:schemeClr val="hlink"/>
                </a:solidFill>
              </a:rPr>
              <a:t>the MOV instruction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2286000" y="2057400"/>
            <a:ext cx="6629400" cy="4419600"/>
            <a:chOff x="480" y="1296"/>
            <a:chExt cx="4176" cy="2784"/>
          </a:xfrm>
        </p:grpSpPr>
        <p:grpSp>
          <p:nvGrpSpPr>
            <p:cNvPr id="25607" name="Group 5"/>
            <p:cNvGrpSpPr>
              <a:grpSpLocks/>
            </p:cNvGrpSpPr>
            <p:nvPr/>
          </p:nvGrpSpPr>
          <p:grpSpPr bwMode="auto">
            <a:xfrm>
              <a:off x="480" y="1344"/>
              <a:ext cx="2496" cy="2688"/>
              <a:chOff x="528" y="1392"/>
              <a:chExt cx="2496" cy="2688"/>
            </a:xfrm>
          </p:grpSpPr>
          <p:grpSp>
            <p:nvGrpSpPr>
              <p:cNvPr id="25626" name="Group 6"/>
              <p:cNvGrpSpPr>
                <a:grpSpLocks/>
              </p:cNvGrpSpPr>
              <p:nvPr/>
            </p:nvGrpSpPr>
            <p:grpSpPr bwMode="auto">
              <a:xfrm>
                <a:off x="6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5647" name="Group 7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566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61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R0</a:t>
                    </a:r>
                  </a:p>
                </p:txBody>
              </p:sp>
            </p:grpSp>
            <p:grpSp>
              <p:nvGrpSpPr>
                <p:cNvPr id="25648" name="Group 10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5658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59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R1</a:t>
                    </a:r>
                  </a:p>
                </p:txBody>
              </p:sp>
            </p:grpSp>
            <p:grpSp>
              <p:nvGrpSpPr>
                <p:cNvPr id="25649" name="Group 13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565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57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R2</a:t>
                    </a:r>
                  </a:p>
                </p:txBody>
              </p:sp>
            </p:grpSp>
            <p:sp>
              <p:nvSpPr>
                <p:cNvPr id="2565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5651" name="Group 17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565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5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R7</a:t>
                    </a:r>
                  </a:p>
                </p:txBody>
              </p:sp>
            </p:grpSp>
            <p:sp>
              <p:nvSpPr>
                <p:cNvPr id="25652" name="Rectangle 2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general purpose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</a:t>
                  </a:r>
                </a:p>
              </p:txBody>
            </p:sp>
          </p:grpSp>
          <p:grpSp>
            <p:nvGrpSpPr>
              <p:cNvPr id="25627" name="Group 22"/>
              <p:cNvGrpSpPr>
                <a:grpSpLocks/>
              </p:cNvGrpSpPr>
              <p:nvPr/>
            </p:nvGrpSpPr>
            <p:grpSpPr bwMode="auto">
              <a:xfrm>
                <a:off x="18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5632" name="Group 23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5645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46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A</a:t>
                    </a:r>
                  </a:p>
                </p:txBody>
              </p:sp>
            </p:grpSp>
            <p:grpSp>
              <p:nvGrpSpPr>
                <p:cNvPr id="25633" name="Group 26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564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44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B</a:t>
                    </a:r>
                  </a:p>
                </p:txBody>
              </p:sp>
            </p:grpSp>
            <p:grpSp>
              <p:nvGrpSpPr>
                <p:cNvPr id="25634" name="Group 29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5641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42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5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P0</a:t>
                    </a:r>
                  </a:p>
                </p:txBody>
              </p:sp>
            </p:grpSp>
            <p:sp>
              <p:nvSpPr>
                <p:cNvPr id="2563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5636" name="Group 33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5639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40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4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…</a:t>
                    </a:r>
                  </a:p>
                </p:txBody>
              </p:sp>
            </p:grpSp>
            <p:sp>
              <p:nvSpPr>
                <p:cNvPr id="25637" name="Rectangle 36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3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3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special function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 (SFR)</a:t>
                  </a:r>
                </a:p>
              </p:txBody>
            </p:sp>
          </p:grpSp>
          <p:sp>
            <p:nvSpPr>
              <p:cNvPr id="25628" name="Freeform 38"/>
              <p:cNvSpPr>
                <a:spLocks/>
              </p:cNvSpPr>
              <p:nvPr/>
            </p:nvSpPr>
            <p:spPr bwMode="auto">
              <a:xfrm>
                <a:off x="1248" y="3504"/>
                <a:ext cx="864" cy="480"/>
              </a:xfrm>
              <a:custGeom>
                <a:avLst/>
                <a:gdLst>
                  <a:gd name="T0" fmla="*/ 0 w 624"/>
                  <a:gd name="T1" fmla="*/ 0 h 240"/>
                  <a:gd name="T2" fmla="*/ 1058 w 624"/>
                  <a:gd name="T3" fmla="*/ 0 h 240"/>
                  <a:gd name="T4" fmla="*/ 1235 w 624"/>
                  <a:gd name="T5" fmla="*/ 1536 h 240"/>
                  <a:gd name="T6" fmla="*/ 1412 w 624"/>
                  <a:gd name="T7" fmla="*/ 0 h 240"/>
                  <a:gd name="T8" fmla="*/ 2293 w 624"/>
                  <a:gd name="T9" fmla="*/ 0 h 240"/>
                  <a:gd name="T10" fmla="*/ 1940 w 624"/>
                  <a:gd name="T11" fmla="*/ 3840 h 240"/>
                  <a:gd name="T12" fmla="*/ 353 w 624"/>
                  <a:gd name="T13" fmla="*/ 3840 h 240"/>
                  <a:gd name="T14" fmla="*/ 0 w 624"/>
                  <a:gd name="T15" fmla="*/ 0 h 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4"/>
                  <a:gd name="T25" fmla="*/ 0 h 240"/>
                  <a:gd name="T26" fmla="*/ 624 w 624"/>
                  <a:gd name="T27" fmla="*/ 240 h 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4" h="240">
                    <a:moveTo>
                      <a:pt x="0" y="0"/>
                    </a:moveTo>
                    <a:lnTo>
                      <a:pt x="288" y="0"/>
                    </a:lnTo>
                    <a:lnTo>
                      <a:pt x="336" y="96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528" y="240"/>
                    </a:lnTo>
                    <a:lnTo>
                      <a:pt x="96" y="2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9" name="Text Box 39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25630" name="Text Box 40"/>
              <p:cNvSpPr txBox="1">
                <a:spLocks noChangeArrowheads="1"/>
              </p:cNvSpPr>
              <p:nvPr/>
            </p:nvSpPr>
            <p:spPr bwMode="auto">
              <a:xfrm>
                <a:off x="614" y="1431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CPU core</a:t>
                </a:r>
              </a:p>
            </p:txBody>
          </p:sp>
          <p:sp>
            <p:nvSpPr>
              <p:cNvPr id="25631" name="Rectangle 41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2496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25608" name="Group 42"/>
            <p:cNvGrpSpPr>
              <a:grpSpLocks/>
            </p:cNvGrpSpPr>
            <p:nvPr/>
          </p:nvGrpSpPr>
          <p:grpSpPr bwMode="auto">
            <a:xfrm>
              <a:off x="3168" y="1296"/>
              <a:ext cx="1488" cy="2784"/>
              <a:chOff x="3264" y="1104"/>
              <a:chExt cx="1488" cy="2784"/>
            </a:xfrm>
          </p:grpSpPr>
          <p:grpSp>
            <p:nvGrpSpPr>
              <p:cNvPr id="25609" name="Group 43"/>
              <p:cNvGrpSpPr>
                <a:grpSpLocks/>
              </p:cNvGrpSpPr>
              <p:nvPr/>
            </p:nvGrpSpPr>
            <p:grpSpPr bwMode="auto">
              <a:xfrm>
                <a:off x="3888" y="1440"/>
                <a:ext cx="768" cy="2352"/>
                <a:chOff x="4272" y="1344"/>
                <a:chExt cx="768" cy="2352"/>
              </a:xfrm>
            </p:grpSpPr>
            <p:sp>
              <p:nvSpPr>
                <p:cNvPr id="25617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2" y="134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18" name="Rectangle 45"/>
                <p:cNvSpPr>
                  <a:spLocks noChangeArrowheads="1"/>
                </p:cNvSpPr>
                <p:nvPr/>
              </p:nvSpPr>
              <p:spPr bwMode="auto">
                <a:xfrm>
                  <a:off x="4272" y="153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19" name="Rectangle 46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20" name="Rectangle 47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21" name="Rectangle 48"/>
                <p:cNvSpPr>
                  <a:spLocks noChangeArrowheads="1"/>
                </p:cNvSpPr>
                <p:nvPr/>
              </p:nvSpPr>
              <p:spPr bwMode="auto">
                <a:xfrm>
                  <a:off x="4272" y="26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22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283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23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24" name="Rectangle 51"/>
                <p:cNvSpPr>
                  <a:spLocks noChangeArrowheads="1"/>
                </p:cNvSpPr>
                <p:nvPr/>
              </p:nvSpPr>
              <p:spPr bwMode="auto">
                <a:xfrm>
                  <a:off x="4272" y="1728"/>
                  <a:ext cx="768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25625" name="Rectangle 52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76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25610" name="Line 53"/>
              <p:cNvSpPr>
                <a:spLocks noChangeShapeType="1"/>
              </p:cNvSpPr>
              <p:nvPr/>
            </p:nvSpPr>
            <p:spPr bwMode="auto">
              <a:xfrm>
                <a:off x="3648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11" name="Text Box 54"/>
              <p:cNvSpPr txBox="1">
                <a:spLocks noChangeArrowheads="1"/>
              </p:cNvSpPr>
              <p:nvPr/>
            </p:nvSpPr>
            <p:spPr bwMode="auto">
              <a:xfrm>
                <a:off x="3312" y="364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25612" name="Text Box 55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30h</a:t>
                </a:r>
              </a:p>
            </p:txBody>
          </p:sp>
          <p:sp>
            <p:nvSpPr>
              <p:cNvPr id="25613" name="Text Box 56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31h</a:t>
                </a:r>
              </a:p>
            </p:txBody>
          </p:sp>
          <p:sp>
            <p:nvSpPr>
              <p:cNvPr id="25614" name="Text Box 57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32h</a:t>
                </a:r>
              </a:p>
            </p:txBody>
          </p:sp>
          <p:sp>
            <p:nvSpPr>
              <p:cNvPr id="25615" name="Text Box 58"/>
              <p:cNvSpPr txBox="1">
                <a:spLocks noChangeArrowheads="1"/>
              </p:cNvSpPr>
              <p:nvPr/>
            </p:nvSpPr>
            <p:spPr bwMode="auto">
              <a:xfrm>
                <a:off x="3398" y="1191"/>
                <a:ext cx="9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internal memory</a:t>
                </a:r>
              </a:p>
            </p:txBody>
          </p:sp>
          <p:sp>
            <p:nvSpPr>
              <p:cNvPr id="25616" name="Rectangle 59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88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  <p:sp>
        <p:nvSpPr>
          <p:cNvPr id="25605" name="AutoShape 60"/>
          <p:cNvSpPr>
            <a:spLocks noChangeArrowheads="1"/>
          </p:cNvSpPr>
          <p:nvPr/>
        </p:nvSpPr>
        <p:spPr bwMode="auto">
          <a:xfrm>
            <a:off x="3429000" y="2438400"/>
            <a:ext cx="4343400" cy="838200"/>
          </a:xfrm>
          <a:prstGeom prst="curvedDownArrow">
            <a:avLst>
              <a:gd name="adj1" fmla="val 103636"/>
              <a:gd name="adj2" fmla="val 20727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5606" name="AutoShape 61"/>
          <p:cNvSpPr>
            <a:spLocks noChangeArrowheads="1"/>
          </p:cNvSpPr>
          <p:nvPr/>
        </p:nvSpPr>
        <p:spPr bwMode="auto">
          <a:xfrm flipH="1" flipV="1">
            <a:off x="3200400" y="5181600"/>
            <a:ext cx="4343400" cy="838200"/>
          </a:xfrm>
          <a:prstGeom prst="curvedDownArrow">
            <a:avLst>
              <a:gd name="adj1" fmla="val 103636"/>
              <a:gd name="adj2" fmla="val 20727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8051 architecture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1752600" cy="2590800"/>
          </a:xfrm>
        </p:spPr>
        <p:txBody>
          <a:bodyPr/>
          <a:lstStyle/>
          <a:p>
            <a:pPr eaLnBrk="1" hangingPunct="1"/>
            <a:r>
              <a:rPr lang="en-US" altLang="zh-TW" sz="1800" smtClean="0">
                <a:solidFill>
                  <a:schemeClr val="hlink"/>
                </a:solidFill>
              </a:rPr>
              <a:t>the MOV also for registers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2286000" y="2057400"/>
            <a:ext cx="6629400" cy="4419600"/>
            <a:chOff x="480" y="1296"/>
            <a:chExt cx="4176" cy="2784"/>
          </a:xfrm>
        </p:grpSpPr>
        <p:grpSp>
          <p:nvGrpSpPr>
            <p:cNvPr id="26631" name="Group 5"/>
            <p:cNvGrpSpPr>
              <a:grpSpLocks/>
            </p:cNvGrpSpPr>
            <p:nvPr/>
          </p:nvGrpSpPr>
          <p:grpSpPr bwMode="auto">
            <a:xfrm>
              <a:off x="480" y="1344"/>
              <a:ext cx="2496" cy="2688"/>
              <a:chOff x="528" y="1392"/>
              <a:chExt cx="2496" cy="2688"/>
            </a:xfrm>
          </p:grpSpPr>
          <p:grpSp>
            <p:nvGrpSpPr>
              <p:cNvPr id="26650" name="Group 6"/>
              <p:cNvGrpSpPr>
                <a:grpSpLocks/>
              </p:cNvGrpSpPr>
              <p:nvPr/>
            </p:nvGrpSpPr>
            <p:grpSpPr bwMode="auto">
              <a:xfrm>
                <a:off x="6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6671" name="Group 7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668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8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R0</a:t>
                    </a:r>
                  </a:p>
                </p:txBody>
              </p:sp>
            </p:grpSp>
            <p:grpSp>
              <p:nvGrpSpPr>
                <p:cNvPr id="26672" name="Group 10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668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83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R1</a:t>
                    </a:r>
                  </a:p>
                </p:txBody>
              </p:sp>
            </p:grpSp>
            <p:grpSp>
              <p:nvGrpSpPr>
                <p:cNvPr id="26673" name="Group 13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668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81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R2</a:t>
                    </a:r>
                  </a:p>
                </p:txBody>
              </p:sp>
            </p:grpSp>
            <p:sp>
              <p:nvSpPr>
                <p:cNvPr id="2667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6675" name="Group 17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667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79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R7</a:t>
                    </a:r>
                  </a:p>
                </p:txBody>
              </p:sp>
            </p:grpSp>
            <p:sp>
              <p:nvSpPr>
                <p:cNvPr id="26676" name="Rectangle 2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7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general purpose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</a:t>
                  </a:r>
                </a:p>
              </p:txBody>
            </p:sp>
          </p:grpSp>
          <p:grpSp>
            <p:nvGrpSpPr>
              <p:cNvPr id="26651" name="Group 22"/>
              <p:cNvGrpSpPr>
                <a:grpSpLocks/>
              </p:cNvGrpSpPr>
              <p:nvPr/>
            </p:nvGrpSpPr>
            <p:grpSpPr bwMode="auto">
              <a:xfrm>
                <a:off x="18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6656" name="Group 23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6669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70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A</a:t>
                    </a:r>
                  </a:p>
                </p:txBody>
              </p:sp>
            </p:grpSp>
            <p:grpSp>
              <p:nvGrpSpPr>
                <p:cNvPr id="26657" name="Group 26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666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68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B</a:t>
                    </a:r>
                  </a:p>
                </p:txBody>
              </p:sp>
            </p:grpSp>
            <p:grpSp>
              <p:nvGrpSpPr>
                <p:cNvPr id="26658" name="Group 29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6665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66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5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P0</a:t>
                    </a:r>
                  </a:p>
                </p:txBody>
              </p:sp>
            </p:grpSp>
            <p:sp>
              <p:nvSpPr>
                <p:cNvPr id="2665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6660" name="Group 33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6663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64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4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…</a:t>
                    </a:r>
                  </a:p>
                </p:txBody>
              </p:sp>
            </p:grpSp>
            <p:sp>
              <p:nvSpPr>
                <p:cNvPr id="26661" name="Rectangle 36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6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3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special function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 (SFR)</a:t>
                  </a:r>
                </a:p>
              </p:txBody>
            </p:sp>
          </p:grpSp>
          <p:sp>
            <p:nvSpPr>
              <p:cNvPr id="26652" name="Freeform 38"/>
              <p:cNvSpPr>
                <a:spLocks/>
              </p:cNvSpPr>
              <p:nvPr/>
            </p:nvSpPr>
            <p:spPr bwMode="auto">
              <a:xfrm>
                <a:off x="1248" y="3504"/>
                <a:ext cx="864" cy="480"/>
              </a:xfrm>
              <a:custGeom>
                <a:avLst/>
                <a:gdLst>
                  <a:gd name="T0" fmla="*/ 0 w 624"/>
                  <a:gd name="T1" fmla="*/ 0 h 240"/>
                  <a:gd name="T2" fmla="*/ 1058 w 624"/>
                  <a:gd name="T3" fmla="*/ 0 h 240"/>
                  <a:gd name="T4" fmla="*/ 1235 w 624"/>
                  <a:gd name="T5" fmla="*/ 1536 h 240"/>
                  <a:gd name="T6" fmla="*/ 1412 w 624"/>
                  <a:gd name="T7" fmla="*/ 0 h 240"/>
                  <a:gd name="T8" fmla="*/ 2293 w 624"/>
                  <a:gd name="T9" fmla="*/ 0 h 240"/>
                  <a:gd name="T10" fmla="*/ 1940 w 624"/>
                  <a:gd name="T11" fmla="*/ 3840 h 240"/>
                  <a:gd name="T12" fmla="*/ 353 w 624"/>
                  <a:gd name="T13" fmla="*/ 3840 h 240"/>
                  <a:gd name="T14" fmla="*/ 0 w 624"/>
                  <a:gd name="T15" fmla="*/ 0 h 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4"/>
                  <a:gd name="T25" fmla="*/ 0 h 240"/>
                  <a:gd name="T26" fmla="*/ 624 w 624"/>
                  <a:gd name="T27" fmla="*/ 240 h 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4" h="240">
                    <a:moveTo>
                      <a:pt x="0" y="0"/>
                    </a:moveTo>
                    <a:lnTo>
                      <a:pt x="288" y="0"/>
                    </a:lnTo>
                    <a:lnTo>
                      <a:pt x="336" y="96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528" y="240"/>
                    </a:lnTo>
                    <a:lnTo>
                      <a:pt x="96" y="2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53" name="Text Box 39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26654" name="Text Box 40"/>
              <p:cNvSpPr txBox="1">
                <a:spLocks noChangeArrowheads="1"/>
              </p:cNvSpPr>
              <p:nvPr/>
            </p:nvSpPr>
            <p:spPr bwMode="auto">
              <a:xfrm>
                <a:off x="614" y="1431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CPU core</a:t>
                </a:r>
              </a:p>
            </p:txBody>
          </p:sp>
          <p:sp>
            <p:nvSpPr>
              <p:cNvPr id="26655" name="Rectangle 41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2496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26632" name="Group 42"/>
            <p:cNvGrpSpPr>
              <a:grpSpLocks/>
            </p:cNvGrpSpPr>
            <p:nvPr/>
          </p:nvGrpSpPr>
          <p:grpSpPr bwMode="auto">
            <a:xfrm>
              <a:off x="3168" y="1296"/>
              <a:ext cx="1488" cy="2784"/>
              <a:chOff x="3264" y="1104"/>
              <a:chExt cx="1488" cy="2784"/>
            </a:xfrm>
          </p:grpSpPr>
          <p:grpSp>
            <p:nvGrpSpPr>
              <p:cNvPr id="26633" name="Group 43"/>
              <p:cNvGrpSpPr>
                <a:grpSpLocks/>
              </p:cNvGrpSpPr>
              <p:nvPr/>
            </p:nvGrpSpPr>
            <p:grpSpPr bwMode="auto">
              <a:xfrm>
                <a:off x="3888" y="1440"/>
                <a:ext cx="768" cy="2352"/>
                <a:chOff x="4272" y="1344"/>
                <a:chExt cx="768" cy="2352"/>
              </a:xfrm>
            </p:grpSpPr>
            <p:sp>
              <p:nvSpPr>
                <p:cNvPr id="26641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2" y="134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2" name="Rectangle 45"/>
                <p:cNvSpPr>
                  <a:spLocks noChangeArrowheads="1"/>
                </p:cNvSpPr>
                <p:nvPr/>
              </p:nvSpPr>
              <p:spPr bwMode="auto">
                <a:xfrm>
                  <a:off x="4272" y="153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3" name="Rectangle 46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4" name="Rectangle 47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5" name="Rectangle 48"/>
                <p:cNvSpPr>
                  <a:spLocks noChangeArrowheads="1"/>
                </p:cNvSpPr>
                <p:nvPr/>
              </p:nvSpPr>
              <p:spPr bwMode="auto">
                <a:xfrm>
                  <a:off x="4272" y="26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6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283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7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8" name="Rectangle 51"/>
                <p:cNvSpPr>
                  <a:spLocks noChangeArrowheads="1"/>
                </p:cNvSpPr>
                <p:nvPr/>
              </p:nvSpPr>
              <p:spPr bwMode="auto">
                <a:xfrm>
                  <a:off x="4272" y="1728"/>
                  <a:ext cx="768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26649" name="Rectangle 52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76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26634" name="Line 53"/>
              <p:cNvSpPr>
                <a:spLocks noChangeShapeType="1"/>
              </p:cNvSpPr>
              <p:nvPr/>
            </p:nvSpPr>
            <p:spPr bwMode="auto">
              <a:xfrm>
                <a:off x="3648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35" name="Text Box 54"/>
              <p:cNvSpPr txBox="1">
                <a:spLocks noChangeArrowheads="1"/>
              </p:cNvSpPr>
              <p:nvPr/>
            </p:nvSpPr>
            <p:spPr bwMode="auto">
              <a:xfrm>
                <a:off x="3312" y="364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26636" name="Text Box 55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30h</a:t>
                </a:r>
              </a:p>
            </p:txBody>
          </p:sp>
          <p:sp>
            <p:nvSpPr>
              <p:cNvPr id="26637" name="Text Box 56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31h</a:t>
                </a:r>
              </a:p>
            </p:txBody>
          </p:sp>
          <p:sp>
            <p:nvSpPr>
              <p:cNvPr id="26638" name="Text Box 57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32h</a:t>
                </a:r>
              </a:p>
            </p:txBody>
          </p:sp>
          <p:sp>
            <p:nvSpPr>
              <p:cNvPr id="26639" name="Text Box 58"/>
              <p:cNvSpPr txBox="1">
                <a:spLocks noChangeArrowheads="1"/>
              </p:cNvSpPr>
              <p:nvPr/>
            </p:nvSpPr>
            <p:spPr bwMode="auto">
              <a:xfrm>
                <a:off x="3398" y="1191"/>
                <a:ext cx="9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internal memory</a:t>
                </a:r>
              </a:p>
            </p:txBody>
          </p:sp>
          <p:sp>
            <p:nvSpPr>
              <p:cNvPr id="26640" name="Rectangle 59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88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  <p:sp>
        <p:nvSpPr>
          <p:cNvPr id="26629" name="AutoShape 60"/>
          <p:cNvSpPr>
            <a:spLocks noChangeArrowheads="1"/>
          </p:cNvSpPr>
          <p:nvPr/>
        </p:nvSpPr>
        <p:spPr bwMode="auto">
          <a:xfrm>
            <a:off x="3276600" y="2438400"/>
            <a:ext cx="2362200" cy="838200"/>
          </a:xfrm>
          <a:prstGeom prst="curvedDownArrow">
            <a:avLst>
              <a:gd name="adj1" fmla="val 56364"/>
              <a:gd name="adj2" fmla="val 11272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6630" name="AutoShape 61"/>
          <p:cNvSpPr>
            <a:spLocks noChangeArrowheads="1"/>
          </p:cNvSpPr>
          <p:nvPr/>
        </p:nvSpPr>
        <p:spPr bwMode="auto">
          <a:xfrm flipH="1" flipV="1">
            <a:off x="2895600" y="5181600"/>
            <a:ext cx="2590800" cy="838200"/>
          </a:xfrm>
          <a:prstGeom prst="curvedDownArrow">
            <a:avLst>
              <a:gd name="adj1" fmla="val 61818"/>
              <a:gd name="adj2" fmla="val 12363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8051 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1905000" cy="2209800"/>
          </a:xfrm>
        </p:spPr>
        <p:txBody>
          <a:bodyPr/>
          <a:lstStyle/>
          <a:p>
            <a:pPr marL="157163" indent="-157163" eaLnBrk="1" hangingPunct="1"/>
            <a:r>
              <a:rPr lang="en-US" altLang="zh-TW" sz="1600" smtClean="0"/>
              <a:t>Feature: most of instructions have limited use on registers</a:t>
            </a:r>
          </a:p>
          <a:p>
            <a:pPr marL="157163" indent="-157163" eaLnBrk="1" hangingPunct="1"/>
            <a:r>
              <a:rPr lang="en-US" altLang="zh-TW" sz="1600" smtClean="0"/>
              <a:t>Example:</a:t>
            </a:r>
          </a:p>
          <a:p>
            <a:pPr marL="542925" lvl="1" indent="-206375" eaLnBrk="1" hangingPunct="1"/>
            <a:r>
              <a:rPr lang="en-US" altLang="zh-TW" sz="1400" smtClean="0"/>
              <a:t>ADD uses ACC</a:t>
            </a:r>
          </a:p>
          <a:p>
            <a:pPr marL="542925" lvl="1" indent="-206375" eaLnBrk="1" hangingPunct="1"/>
            <a:r>
              <a:rPr lang="en-US" altLang="zh-TW" sz="1400" smtClean="0"/>
              <a:t>MUL (multiply) uses A and B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2286000" y="2057400"/>
            <a:ext cx="6629400" cy="4419600"/>
            <a:chOff x="480" y="1296"/>
            <a:chExt cx="4176" cy="2784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480" y="1344"/>
              <a:ext cx="2496" cy="2688"/>
              <a:chOff x="528" y="1392"/>
              <a:chExt cx="2496" cy="2688"/>
            </a:xfrm>
          </p:grpSpPr>
          <p:grpSp>
            <p:nvGrpSpPr>
              <p:cNvPr id="27672" name="Group 6"/>
              <p:cNvGrpSpPr>
                <a:grpSpLocks/>
              </p:cNvGrpSpPr>
              <p:nvPr/>
            </p:nvGrpSpPr>
            <p:grpSpPr bwMode="auto">
              <a:xfrm>
                <a:off x="6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7693" name="Group 7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770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707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R0</a:t>
                    </a:r>
                  </a:p>
                </p:txBody>
              </p:sp>
            </p:grpSp>
            <p:grpSp>
              <p:nvGrpSpPr>
                <p:cNvPr id="27694" name="Group 10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7704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705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R1</a:t>
                    </a:r>
                  </a:p>
                </p:txBody>
              </p:sp>
            </p:grpSp>
            <p:grpSp>
              <p:nvGrpSpPr>
                <p:cNvPr id="27695" name="Group 13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770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70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R2</a:t>
                    </a:r>
                  </a:p>
                </p:txBody>
              </p:sp>
            </p:grpSp>
            <p:sp>
              <p:nvSpPr>
                <p:cNvPr id="2769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7697" name="Group 17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770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701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R7</a:t>
                    </a:r>
                  </a:p>
                </p:txBody>
              </p:sp>
            </p:grpSp>
            <p:sp>
              <p:nvSpPr>
                <p:cNvPr id="27698" name="Rectangle 2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9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general purpose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</a:t>
                  </a:r>
                </a:p>
              </p:txBody>
            </p:sp>
          </p:grpSp>
          <p:grpSp>
            <p:nvGrpSpPr>
              <p:cNvPr id="27673" name="Group 22"/>
              <p:cNvGrpSpPr>
                <a:grpSpLocks/>
              </p:cNvGrpSpPr>
              <p:nvPr/>
            </p:nvGrpSpPr>
            <p:grpSpPr bwMode="auto">
              <a:xfrm>
                <a:off x="18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7678" name="Group 23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7691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692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A</a:t>
                    </a:r>
                  </a:p>
                </p:txBody>
              </p:sp>
            </p:grpSp>
            <p:grpSp>
              <p:nvGrpSpPr>
                <p:cNvPr id="27679" name="Group 26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7689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690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B</a:t>
                    </a:r>
                  </a:p>
                </p:txBody>
              </p:sp>
            </p:grpSp>
            <p:grpSp>
              <p:nvGrpSpPr>
                <p:cNvPr id="27680" name="Group 29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7687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688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5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P0</a:t>
                    </a:r>
                  </a:p>
                </p:txBody>
              </p:sp>
            </p:grpSp>
            <p:sp>
              <p:nvSpPr>
                <p:cNvPr id="2768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7682" name="Group 33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7685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686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4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…</a:t>
                    </a:r>
                  </a:p>
                </p:txBody>
              </p:sp>
            </p:grpSp>
            <p:sp>
              <p:nvSpPr>
                <p:cNvPr id="27683" name="Rectangle 36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8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3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special function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 (SFR)</a:t>
                  </a:r>
                </a:p>
              </p:txBody>
            </p:sp>
          </p:grpSp>
          <p:sp>
            <p:nvSpPr>
              <p:cNvPr id="27674" name="Freeform 38"/>
              <p:cNvSpPr>
                <a:spLocks/>
              </p:cNvSpPr>
              <p:nvPr/>
            </p:nvSpPr>
            <p:spPr bwMode="auto">
              <a:xfrm>
                <a:off x="1248" y="3504"/>
                <a:ext cx="864" cy="480"/>
              </a:xfrm>
              <a:custGeom>
                <a:avLst/>
                <a:gdLst>
                  <a:gd name="T0" fmla="*/ 0 w 624"/>
                  <a:gd name="T1" fmla="*/ 0 h 240"/>
                  <a:gd name="T2" fmla="*/ 1058 w 624"/>
                  <a:gd name="T3" fmla="*/ 0 h 240"/>
                  <a:gd name="T4" fmla="*/ 1235 w 624"/>
                  <a:gd name="T5" fmla="*/ 1536 h 240"/>
                  <a:gd name="T6" fmla="*/ 1412 w 624"/>
                  <a:gd name="T7" fmla="*/ 0 h 240"/>
                  <a:gd name="T8" fmla="*/ 2293 w 624"/>
                  <a:gd name="T9" fmla="*/ 0 h 240"/>
                  <a:gd name="T10" fmla="*/ 1940 w 624"/>
                  <a:gd name="T11" fmla="*/ 3840 h 240"/>
                  <a:gd name="T12" fmla="*/ 353 w 624"/>
                  <a:gd name="T13" fmla="*/ 3840 h 240"/>
                  <a:gd name="T14" fmla="*/ 0 w 624"/>
                  <a:gd name="T15" fmla="*/ 0 h 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4"/>
                  <a:gd name="T25" fmla="*/ 0 h 240"/>
                  <a:gd name="T26" fmla="*/ 624 w 624"/>
                  <a:gd name="T27" fmla="*/ 240 h 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4" h="240">
                    <a:moveTo>
                      <a:pt x="0" y="0"/>
                    </a:moveTo>
                    <a:lnTo>
                      <a:pt x="288" y="0"/>
                    </a:lnTo>
                    <a:lnTo>
                      <a:pt x="336" y="96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528" y="240"/>
                    </a:lnTo>
                    <a:lnTo>
                      <a:pt x="96" y="2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5" name="Text Box 39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27676" name="Text Box 40"/>
              <p:cNvSpPr txBox="1">
                <a:spLocks noChangeArrowheads="1"/>
              </p:cNvSpPr>
              <p:nvPr/>
            </p:nvSpPr>
            <p:spPr bwMode="auto">
              <a:xfrm>
                <a:off x="614" y="1431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CPU core</a:t>
                </a:r>
              </a:p>
            </p:txBody>
          </p:sp>
          <p:sp>
            <p:nvSpPr>
              <p:cNvPr id="27677" name="Rectangle 41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2496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27654" name="Group 42"/>
            <p:cNvGrpSpPr>
              <a:grpSpLocks/>
            </p:cNvGrpSpPr>
            <p:nvPr/>
          </p:nvGrpSpPr>
          <p:grpSpPr bwMode="auto">
            <a:xfrm>
              <a:off x="3168" y="1296"/>
              <a:ext cx="1488" cy="2784"/>
              <a:chOff x="3264" y="1104"/>
              <a:chExt cx="1488" cy="2784"/>
            </a:xfrm>
          </p:grpSpPr>
          <p:grpSp>
            <p:nvGrpSpPr>
              <p:cNvPr id="27655" name="Group 43"/>
              <p:cNvGrpSpPr>
                <a:grpSpLocks/>
              </p:cNvGrpSpPr>
              <p:nvPr/>
            </p:nvGrpSpPr>
            <p:grpSpPr bwMode="auto">
              <a:xfrm>
                <a:off x="3888" y="1440"/>
                <a:ext cx="768" cy="2352"/>
                <a:chOff x="4272" y="1344"/>
                <a:chExt cx="768" cy="2352"/>
              </a:xfrm>
            </p:grpSpPr>
            <p:sp>
              <p:nvSpPr>
                <p:cNvPr id="27663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2" y="134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64" name="Rectangle 45"/>
                <p:cNvSpPr>
                  <a:spLocks noChangeArrowheads="1"/>
                </p:cNvSpPr>
                <p:nvPr/>
              </p:nvSpPr>
              <p:spPr bwMode="auto">
                <a:xfrm>
                  <a:off x="4272" y="153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65" name="Rectangle 46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66" name="Rectangle 47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67" name="Rectangle 48"/>
                <p:cNvSpPr>
                  <a:spLocks noChangeArrowheads="1"/>
                </p:cNvSpPr>
                <p:nvPr/>
              </p:nvSpPr>
              <p:spPr bwMode="auto">
                <a:xfrm>
                  <a:off x="4272" y="26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68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283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69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70" name="Rectangle 51"/>
                <p:cNvSpPr>
                  <a:spLocks noChangeArrowheads="1"/>
                </p:cNvSpPr>
                <p:nvPr/>
              </p:nvSpPr>
              <p:spPr bwMode="auto">
                <a:xfrm>
                  <a:off x="4272" y="1728"/>
                  <a:ext cx="768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27671" name="Rectangle 52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76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27656" name="Line 53"/>
              <p:cNvSpPr>
                <a:spLocks noChangeShapeType="1"/>
              </p:cNvSpPr>
              <p:nvPr/>
            </p:nvSpPr>
            <p:spPr bwMode="auto">
              <a:xfrm>
                <a:off x="3648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57" name="Text Box 54"/>
              <p:cNvSpPr txBox="1">
                <a:spLocks noChangeArrowheads="1"/>
              </p:cNvSpPr>
              <p:nvPr/>
            </p:nvSpPr>
            <p:spPr bwMode="auto">
              <a:xfrm>
                <a:off x="3312" y="364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27658" name="Text Box 55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30h</a:t>
                </a:r>
              </a:p>
            </p:txBody>
          </p:sp>
          <p:sp>
            <p:nvSpPr>
              <p:cNvPr id="27659" name="Text Box 56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31h</a:t>
                </a:r>
              </a:p>
            </p:txBody>
          </p:sp>
          <p:sp>
            <p:nvSpPr>
              <p:cNvPr id="27660" name="Text Box 57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32h</a:t>
                </a:r>
              </a:p>
            </p:txBody>
          </p:sp>
          <p:sp>
            <p:nvSpPr>
              <p:cNvPr id="27661" name="Text Box 58"/>
              <p:cNvSpPr txBox="1">
                <a:spLocks noChangeArrowheads="1"/>
              </p:cNvSpPr>
              <p:nvPr/>
            </p:nvSpPr>
            <p:spPr bwMode="auto">
              <a:xfrm>
                <a:off x="3398" y="1191"/>
                <a:ext cx="9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internal memory</a:t>
                </a:r>
              </a:p>
            </p:txBody>
          </p:sp>
          <p:sp>
            <p:nvSpPr>
              <p:cNvPr id="27662" name="Rectangle 59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88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Special Function Registers (SFR)</a:t>
            </a:r>
          </a:p>
        </p:txBody>
      </p:sp>
      <p:pic>
        <p:nvPicPr>
          <p:cNvPr id="28675" name="Picture 3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620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3124200" y="3200400"/>
            <a:ext cx="1676400" cy="457200"/>
          </a:xfrm>
          <a:prstGeom prst="wedgeRoundRectCallout">
            <a:avLst>
              <a:gd name="adj1" fmla="val -95454"/>
              <a:gd name="adj2" fmla="val -11805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accumulator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3124200" y="2209800"/>
            <a:ext cx="2590800" cy="533400"/>
          </a:xfrm>
          <a:prstGeom prst="wedgeRoundRectCallout">
            <a:avLst>
              <a:gd name="adj1" fmla="val -86213"/>
              <a:gd name="adj2" fmla="val -29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for multiply/divide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2514600" y="4114800"/>
            <a:ext cx="2209800" cy="685800"/>
          </a:xfrm>
          <a:prstGeom prst="wedgeRoundRectCallout">
            <a:avLst>
              <a:gd name="adj1" fmla="val -67671"/>
              <a:gd name="adj2" fmla="val -14953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processor status 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first look on 8051 assembly program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Features of 8051 CPU and assembly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8-bit data operation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two-operand assembly instruction</a:t>
            </a:r>
          </a:p>
          <a:p>
            <a:pPr lvl="1" eaLnBrk="1" hangingPunct="1"/>
            <a:r>
              <a:rPr lang="en-US" altLang="zh-TW" smtClean="0"/>
              <a:t>Example: ADD A, R1  //A=A+R1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Classification of instructions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Arithmetic (ADD, SUBB, MUL,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Notice: the use of register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e.g. ADD A, R0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e.g. MUL AB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Branch (AJMP, ACALL, RET)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Notice: the jump range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Data Transfer (MOV)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direct/indirect addressing mode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Logical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bit-addressible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8051 assembly language looks like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[label:]    mnemonic   [operands]       [;comment]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ORG   0H   	                  ;start (origin) at location 0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R5,#25H      ;load 25H into R5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R7,#34H      ;load 34H into R7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A,#0	        ;load 0 into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A,R5	        ;add contents of R5 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R5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A,R7	        ;add contents of R7 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R7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A,#12H	        ;add to A value 12H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+ 12H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HERE: SJMP HERE          ;stay in this loop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 	 END		        ;end of asm source file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Overview: the C8051F040 SoC</a:t>
            </a:r>
            <a:endParaRPr lang="zh-TW" altLang="en-US" smtClean="0"/>
          </a:p>
        </p:txBody>
      </p:sp>
      <p:sp>
        <p:nvSpPr>
          <p:cNvPr id="6147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smtClean="0"/>
              <a:t>a </a:t>
            </a:r>
            <a:r>
              <a:rPr lang="en-US" altLang="zh-TW" sz="2400" smtClean="0">
                <a:solidFill>
                  <a:srgbClr val="FF0000"/>
                </a:solidFill>
              </a:rPr>
              <a:t>system-on-a-chip</a:t>
            </a:r>
            <a:r>
              <a:rPr lang="en-US" altLang="zh-TW" sz="2400" smtClean="0"/>
              <a:t> integrating the processor core, memory, peripheral devices, everything in a computer syste,</a:t>
            </a:r>
            <a:endParaRPr lang="zh-TW" altLang="en-US" sz="2400" smtClean="0"/>
          </a:p>
        </p:txBody>
      </p:sp>
      <p:pic>
        <p:nvPicPr>
          <p:cNvPr id="6148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0"/>
            <a:ext cx="4732338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8051 assembly language looks like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[label:]    mnemonic   [operands]       [;comment]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ORG   0H   	                  ;start (origin) at location 0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R5,#25H      ;load 25H into R5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R7,#34H      ;load 34H into R7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A,#0	        ;load 0 into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A,R5	        ;add contents of R5 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R5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A,R7	        ;add contents of R7 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R7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A,#12H	        ;add to A value 12H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+ 12H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HERE: SJMP HERE          ;stay in this loop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 	 END		        ;end of asm source file 	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1143000" y="1981200"/>
            <a:ext cx="5334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343400" y="1524000"/>
            <a:ext cx="12319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general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8051 assembly language looks like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[label:]    mnemonic   [operands]       [;comment]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ORG   0H   	                  ;start (origin) at location 0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R5,#25H      ;load 25H into R5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R7,#34H      ;load 34H into R7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A,#0	        ;load 0 into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A,R5	        ;add contents of R5 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R5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A,R7	        ;add contents of R7 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R7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A,#12H	        ;add to A value 12H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+ 12H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HERE: SJMP HERE          ;stay in this loop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 	 END		        ;end of asm source file 	</a:t>
            </a: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2057400" y="3124200"/>
            <a:ext cx="1828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4114800" y="3581400"/>
            <a:ext cx="1371600" cy="533400"/>
          </a:xfrm>
          <a:prstGeom prst="wedgeRoundRectCallout">
            <a:avLst>
              <a:gd name="adj1" fmla="val -109259"/>
              <a:gd name="adj2" fmla="val -7946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R7=0x34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8051 assembly language looks like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[label:]    mnemonic   [operands]       [;comment]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ORG   0H   	                  ;start (origin) at location 0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R5,#25H      ;load 25H into R5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R7,#34H      ;load 34H into R7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A,#0	        ;load 0 into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A,R5	        ;add contents of R5 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R5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A,R7	        ;add contents of R7 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R7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A,#12H	        ;add to A value 12H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+ 12H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HERE: SJMP HERE          ;stay in this loop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 	 END		        ;end of asm source file 	</a:t>
            </a: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1981200" y="3581400"/>
            <a:ext cx="1828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4572000" y="4038600"/>
            <a:ext cx="2133600" cy="533400"/>
          </a:xfrm>
          <a:prstGeom prst="wedgeRoundRectCallout">
            <a:avLst>
              <a:gd name="adj1" fmla="val -89361"/>
              <a:gd name="adj2" fmla="val -6934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ACC=ACC+R5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8051 assembly language looks like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[label:]    mnemonic   [operands]       [;comment]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ORG   0H   	                  ;start (origin) at location 0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R5,#25H      ;load 25H into R5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R7,#34H      ;load 34H into R7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MOV  A,#0	        ;load 0 into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A,R5	        ;add contents of R5 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R5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A,R7	        ;add contents of R7 to A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R7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ADD  A,#12H	        ;add to A value 12H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			        ;now A = A + 12H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HERE: SJMP HERE          ;stay in this loop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 	 END		        ;end of asm source file 	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1066800" y="5105400"/>
            <a:ext cx="2514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4038600" y="5638800"/>
            <a:ext cx="2133600" cy="533400"/>
          </a:xfrm>
          <a:prstGeom prst="wedgeRoundRectCallout">
            <a:avLst>
              <a:gd name="adj1" fmla="val -89361"/>
              <a:gd name="adj2" fmla="val -6934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goto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1: d=a*b+c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write the program d=a*b+c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where a, b, c are originally in the memory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8051 instructions you need: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add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mul (multiplication)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inc (increment)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mov (move)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Check the instruction reference manual for </a:t>
            </a:r>
            <a:r>
              <a:rPr lang="en-US" altLang="zh-TW" sz="2800" smtClean="0">
                <a:solidFill>
                  <a:schemeClr val="hlink"/>
                </a:solidFill>
              </a:rPr>
              <a:t>restrictions on using register operands!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3020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304800" y="22098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381000" y="22098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30h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381000" y="23622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30h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 flipH="1" flipV="1">
            <a:off x="6477000" y="4419600"/>
            <a:ext cx="1524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381000" y="23622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30h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H="1" flipV="1">
            <a:off x="6477000" y="4419600"/>
            <a:ext cx="1524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60198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Fundamental: von Neumann model in assembly level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381000" y="25908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30h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60198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381000" y="25908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31h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60198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381000" y="27432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31h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60198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H="1" flipV="1">
            <a:off x="6477000" y="4648200"/>
            <a:ext cx="1524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6019800" y="4495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381000" y="28956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32h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60198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6019800" y="4495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381000" y="31242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32h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60198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019800" y="4495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 flipH="1" flipV="1">
            <a:off x="5257800" y="4419600"/>
            <a:ext cx="27432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46482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381000" y="34290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32h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60198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6019800" y="4495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49167" name="Text Box 16"/>
          <p:cNvSpPr txBox="1">
            <a:spLocks noChangeArrowheads="1"/>
          </p:cNvSpPr>
          <p:nvPr/>
        </p:nvSpPr>
        <p:spPr bwMode="auto">
          <a:xfrm>
            <a:off x="46482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304800" y="35052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32h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60198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6019800" y="4495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46482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304800" y="36576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32h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60198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6019800" y="4495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46482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d=a*b+c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28600" y="2057400"/>
            <a:ext cx="449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714375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pt-BR" sz="1200"/>
              <a:t>	</a:t>
            </a:r>
            <a:r>
              <a:rPr lang="pt-BR" altLang="zh-TW" sz="1200"/>
              <a:t>mov 	R1, #30h	; R1=30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A, @R1	; A=mem[R1]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B, @R1	; B=mem[R1]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inc	R1	; R1++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mov 	R0, @R1	; R0=mem[R1]=C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mul	AB	;{A,B} = 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add 	A, R0	; A=A+R0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TW" sz="1200"/>
              <a:t>	sjmp	wait</a:t>
            </a:r>
            <a:endParaRPr lang="en-US" altLang="zh-TW" sz="1200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49752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304800" y="36576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32h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8213725" y="4710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82137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2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8213725" y="5167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7239000" y="47244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7239000" y="4953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7239000" y="5181600"/>
            <a:ext cx="274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60198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6019800" y="4495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4648200" y="4191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3</a:t>
            </a:r>
          </a:p>
        </p:txBody>
      </p:sp>
      <p:cxnSp>
        <p:nvCxnSpPr>
          <p:cNvPr id="52240" name="AutoShape 16"/>
          <p:cNvCxnSpPr>
            <a:cxnSpLocks noChangeShapeType="1"/>
          </p:cNvCxnSpPr>
          <p:nvPr/>
        </p:nvCxnSpPr>
        <p:spPr bwMode="auto">
          <a:xfrm rot="5400000" flipV="1">
            <a:off x="5485606" y="3505994"/>
            <a:ext cx="1588" cy="1371600"/>
          </a:xfrm>
          <a:prstGeom prst="curvedConnector3">
            <a:avLst>
              <a:gd name="adj1" fmla="val -14400005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Branch (Jump) Instruction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Von Neumann Model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762000" y="2209800"/>
            <a:ext cx="6705600" cy="4419600"/>
            <a:chOff x="480" y="1392"/>
            <a:chExt cx="4224" cy="2784"/>
          </a:xfrm>
        </p:grpSpPr>
        <p:sp>
          <p:nvSpPr>
            <p:cNvPr id="8196" name="Text Box 4"/>
            <p:cNvSpPr txBox="1">
              <a:spLocks noChangeArrowheads="1"/>
            </p:cNvSpPr>
            <p:nvPr/>
          </p:nvSpPr>
          <p:spPr bwMode="auto">
            <a:xfrm>
              <a:off x="576" y="1632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 = A-1;</a:t>
              </a:r>
            </a:p>
          </p:txBody>
        </p:sp>
        <p:grpSp>
          <p:nvGrpSpPr>
            <p:cNvPr id="8197" name="Group 5"/>
            <p:cNvGrpSpPr>
              <a:grpSpLocks/>
            </p:cNvGrpSpPr>
            <p:nvPr/>
          </p:nvGrpSpPr>
          <p:grpSpPr bwMode="auto">
            <a:xfrm>
              <a:off x="3168" y="1392"/>
              <a:ext cx="1536" cy="2784"/>
              <a:chOff x="3168" y="1392"/>
              <a:chExt cx="1536" cy="2784"/>
            </a:xfrm>
          </p:grpSpPr>
          <p:sp>
            <p:nvSpPr>
              <p:cNvPr id="8200" name="Rectangle 6"/>
              <p:cNvSpPr>
                <a:spLocks noChangeArrowheads="1"/>
              </p:cNvSpPr>
              <p:nvPr/>
            </p:nvSpPr>
            <p:spPr bwMode="auto">
              <a:xfrm>
                <a:off x="3600" y="187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</a:t>
                </a:r>
              </a:p>
            </p:txBody>
          </p:sp>
          <p:sp>
            <p:nvSpPr>
              <p:cNvPr id="8201" name="Text Box 7"/>
              <p:cNvSpPr txBox="1">
                <a:spLocks noChangeArrowheads="1"/>
              </p:cNvSpPr>
              <p:nvPr/>
            </p:nvSpPr>
            <p:spPr bwMode="auto">
              <a:xfrm>
                <a:off x="3312" y="187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8202" name="Rectangle 8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20</a:t>
                </a:r>
              </a:p>
            </p:txBody>
          </p:sp>
          <p:sp>
            <p:nvSpPr>
              <p:cNvPr id="8203" name="Text Box 9"/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8204" name="Rectangle 10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</a:t>
                </a:r>
              </a:p>
            </p:txBody>
          </p:sp>
          <p:sp>
            <p:nvSpPr>
              <p:cNvPr id="8205" name="Text Box 11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</a:t>
                </a:r>
              </a:p>
            </p:txBody>
          </p:sp>
          <p:sp>
            <p:nvSpPr>
              <p:cNvPr id="8206" name="Rectangle 12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40</a:t>
                </a:r>
              </a:p>
            </p:txBody>
          </p:sp>
          <p:sp>
            <p:nvSpPr>
              <p:cNvPr id="8207" name="Text Box 13"/>
              <p:cNvSpPr txBox="1">
                <a:spLocks noChangeArrowheads="1"/>
              </p:cNvSpPr>
              <p:nvPr/>
            </p:nvSpPr>
            <p:spPr bwMode="auto">
              <a:xfrm>
                <a:off x="3312" y="30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8208" name="Rectangle 14"/>
              <p:cNvSpPr>
                <a:spLocks noChangeArrowheads="1"/>
              </p:cNvSpPr>
              <p:nvPr/>
            </p:nvSpPr>
            <p:spPr bwMode="auto">
              <a:xfrm>
                <a:off x="3600" y="340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50</a:t>
                </a:r>
              </a:p>
            </p:txBody>
          </p:sp>
          <p:sp>
            <p:nvSpPr>
              <p:cNvPr id="8209" name="Text Box 15"/>
              <p:cNvSpPr txBox="1">
                <a:spLocks noChangeArrowheads="1"/>
              </p:cNvSpPr>
              <p:nvPr/>
            </p:nvSpPr>
            <p:spPr bwMode="auto">
              <a:xfrm>
                <a:off x="3312" y="3408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</a:t>
                </a:r>
              </a:p>
            </p:txBody>
          </p:sp>
          <p:sp>
            <p:nvSpPr>
              <p:cNvPr id="8210" name="Rectangle 16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60</a:t>
                </a:r>
              </a:p>
            </p:txBody>
          </p:sp>
          <p:sp>
            <p:nvSpPr>
              <p:cNvPr id="8211" name="Text Box 17"/>
              <p:cNvSpPr txBox="1">
                <a:spLocks noChangeArrowheads="1"/>
              </p:cNvSpPr>
              <p:nvPr/>
            </p:nvSpPr>
            <p:spPr bwMode="auto">
              <a:xfrm>
                <a:off x="3312" y="3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</a:t>
                </a:r>
              </a:p>
            </p:txBody>
          </p:sp>
          <p:sp>
            <p:nvSpPr>
              <p:cNvPr id="8212" name="Rectangle 1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1536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13" name="Text Box 19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memory</a:t>
                </a:r>
              </a:p>
            </p:txBody>
          </p:sp>
        </p:grpSp>
        <p:sp>
          <p:nvSpPr>
            <p:cNvPr id="8198" name="Oval 20"/>
            <p:cNvSpPr>
              <a:spLocks noChangeArrowheads="1"/>
            </p:cNvSpPr>
            <p:nvPr/>
          </p:nvSpPr>
          <p:spPr bwMode="auto">
            <a:xfrm>
              <a:off x="2064" y="2256"/>
              <a:ext cx="81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8199" name="Text Box 21"/>
            <p:cNvSpPr txBox="1">
              <a:spLocks noChangeArrowheads="1"/>
            </p:cNvSpPr>
            <p:nvPr/>
          </p:nvSpPr>
          <p:spPr bwMode="auto">
            <a:xfrm>
              <a:off x="480" y="3168"/>
              <a:ext cx="1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PC: program counter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branch/jump instruction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the “goto” to control program execution path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990600" y="3124200"/>
            <a:ext cx="4411663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add  A, R1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</a:t>
            </a:r>
            <a:r>
              <a:rPr lang="en-US" altLang="zh-TW" sz="2400">
                <a:solidFill>
                  <a:schemeClr val="hlink"/>
                </a:solidFill>
              </a:rPr>
              <a:t>sjmp label_1 ; </a:t>
            </a:r>
            <a:r>
              <a:rPr lang="en-US" altLang="zh-TW" sz="2400"/>
              <a:t>goto label_1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mul  AB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label_1: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add A, R2</a:t>
            </a:r>
          </a:p>
        </p:txBody>
      </p:sp>
      <p:sp>
        <p:nvSpPr>
          <p:cNvPr id="57349" name="AutoShape 5"/>
          <p:cNvSpPr>
            <a:spLocks noChangeArrowheads="1"/>
          </p:cNvSpPr>
          <p:nvPr/>
        </p:nvSpPr>
        <p:spPr bwMode="auto">
          <a:xfrm>
            <a:off x="3810000" y="3733800"/>
            <a:ext cx="1143000" cy="1676400"/>
          </a:xfrm>
          <a:prstGeom prst="curvedLeftArrow">
            <a:avLst>
              <a:gd name="adj1" fmla="val 29333"/>
              <a:gd name="adj2" fmla="val 5866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7350" name="AutoShape 6"/>
          <p:cNvSpPr>
            <a:spLocks noChangeArrowheads="1"/>
          </p:cNvSpPr>
          <p:nvPr/>
        </p:nvSpPr>
        <p:spPr bwMode="auto">
          <a:xfrm>
            <a:off x="2971800" y="2438400"/>
            <a:ext cx="2743200" cy="914400"/>
          </a:xfrm>
          <a:prstGeom prst="wedgeRoundRectCallout">
            <a:avLst>
              <a:gd name="adj1" fmla="val -46120"/>
              <a:gd name="adj2" fmla="val 11996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the mul instruction won’t be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nimBg="1"/>
      <p:bldP spid="5735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Frequently used branch instructions of 8051</a:t>
            </a:r>
          </a:p>
        </p:txBody>
      </p:sp>
      <p:graphicFrame>
        <p:nvGraphicFramePr>
          <p:cNvPr id="58371" name="Group 3"/>
          <p:cNvGraphicFramePr>
            <a:graphicFrameLocks noGrp="1"/>
          </p:cNvGraphicFramePr>
          <p:nvPr/>
        </p:nvGraphicFramePr>
        <p:xfrm>
          <a:off x="838200" y="1981200"/>
          <a:ext cx="7391400" cy="3390900"/>
        </p:xfrm>
        <a:graphic>
          <a:graphicData uri="http://schemas.openxmlformats.org/drawingml/2006/table">
            <a:tbl>
              <a:tblPr/>
              <a:tblGrid>
                <a:gridCol w="1600200"/>
                <a:gridCol w="3678238"/>
                <a:gridCol w="1057275"/>
                <a:gridCol w="1055687"/>
              </a:tblGrid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LJMP addr16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Long jump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9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SJMP rel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Short jump (from –128 to +127 locations relative to the following instruction)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JC rel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Jump if carry flag is set. Short jump.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JNC rel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Jump if carry flag is not set. Short jump.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JB bit,rel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Jump if direct bit is set. Short jump.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JBC bit,rel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Jump if direct bit is set and clears bit. Short jump.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JMP @A+DPTR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Jump indirect relative to the DPTR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JZ rel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Jump if the accumulator is zero. Short jump.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JNZ rel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Jump if the accumulator is not zero. Short jump.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36" name="AutoShape 44"/>
          <p:cNvSpPr>
            <a:spLocks noChangeArrowheads="1"/>
          </p:cNvSpPr>
          <p:nvPr/>
        </p:nvSpPr>
        <p:spPr bwMode="auto">
          <a:xfrm>
            <a:off x="914400" y="5715000"/>
            <a:ext cx="69342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for more, check http://www.mikroe.com/en/books/8051book/ch3/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Conditional Branch Instructions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JC: Jump if Carry=1</a:t>
            </a:r>
          </a:p>
          <a:p>
            <a:pPr eaLnBrk="1" hangingPunct="1"/>
            <a:r>
              <a:rPr lang="en-US" altLang="zh-TW" smtClean="0"/>
              <a:t>JNC: Jump if Carry=0</a:t>
            </a:r>
          </a:p>
          <a:p>
            <a:pPr eaLnBrk="1" hangingPunct="1"/>
            <a:r>
              <a:rPr lang="en-US" altLang="zh-TW" smtClean="0"/>
              <a:t>JZ: Jump if A=0</a:t>
            </a:r>
          </a:p>
          <a:p>
            <a:pPr eaLnBrk="1" hangingPunct="1"/>
            <a:r>
              <a:rPr lang="en-US" altLang="zh-TW" smtClean="0"/>
              <a:t>JNZ: Jump if A!=0</a:t>
            </a:r>
          </a:p>
          <a:p>
            <a:pPr eaLnBrk="1" hangingPunct="1"/>
            <a:r>
              <a:rPr lang="en-US" altLang="zh-TW" smtClean="0"/>
              <a:t>DJNZ Rn, location</a:t>
            </a:r>
          </a:p>
          <a:p>
            <a:pPr lvl="1" eaLnBrk="1" hangingPunct="1"/>
            <a:r>
              <a:rPr lang="en-US" altLang="zh-TW" smtClean="0"/>
              <a:t>Rn = Rn-1</a:t>
            </a:r>
          </a:p>
          <a:p>
            <a:pPr lvl="1" eaLnBrk="1" hangingPunct="1"/>
            <a:r>
              <a:rPr lang="en-US" altLang="zh-TW" smtClean="0"/>
              <a:t>jump if Rn!=0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conditional branch works in 8051?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an arithmetic instruction sets bits in </a:t>
            </a:r>
            <a:r>
              <a:rPr lang="en-US" altLang="zh-TW" sz="2400" smtClean="0">
                <a:solidFill>
                  <a:schemeClr val="hlink"/>
                </a:solidFill>
              </a:rPr>
              <a:t>PSW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the conditional branch checks bits in PSW to determine whether to jump or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conditional branch works in 8051?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an arithmetic instruction sets bits in </a:t>
            </a:r>
            <a:r>
              <a:rPr lang="en-US" altLang="zh-TW" sz="2400" smtClean="0">
                <a:solidFill>
                  <a:schemeClr val="hlink"/>
                </a:solidFill>
              </a:rPr>
              <a:t>PSW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rgbClr val="808080"/>
                </a:solidFill>
              </a:rPr>
              <a:t>the conditional branch checks bits in PSW to determine whether to jump or not</a:t>
            </a:r>
          </a:p>
        </p:txBody>
      </p:sp>
      <p:pic>
        <p:nvPicPr>
          <p:cNvPr id="58372" name="Picture 4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76600"/>
            <a:ext cx="5791200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3352800" y="4114800"/>
            <a:ext cx="838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8374" name="AutoShape 6"/>
          <p:cNvSpPr>
            <a:spLocks noChangeArrowheads="1"/>
          </p:cNvSpPr>
          <p:nvPr/>
        </p:nvSpPr>
        <p:spPr bwMode="auto">
          <a:xfrm>
            <a:off x="838200" y="3962400"/>
            <a:ext cx="1752600" cy="609600"/>
          </a:xfrm>
          <a:prstGeom prst="wedgeRoundRectCallout">
            <a:avLst>
              <a:gd name="adj1" fmla="val 90218"/>
              <a:gd name="adj2" fmla="val 0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 register in SFR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conditional branch works in 8051?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an arithmetic instruction sets bits in </a:t>
            </a:r>
            <a:r>
              <a:rPr lang="en-US" altLang="zh-TW" sz="2400" smtClean="0">
                <a:solidFill>
                  <a:schemeClr val="hlink"/>
                </a:solidFill>
              </a:rPr>
              <a:t>PSW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the conditional branch checks bits in PSW to determine whether to jump or not</a:t>
            </a:r>
          </a:p>
        </p:txBody>
      </p:sp>
      <p:pic>
        <p:nvPicPr>
          <p:cNvPr id="59396" name="Picture 4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7620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05000" y="3352800"/>
            <a:ext cx="2198688" cy="1327150"/>
            <a:chOff x="1200" y="2112"/>
            <a:chExt cx="1385" cy="836"/>
          </a:xfrm>
        </p:grpSpPr>
        <p:sp>
          <p:nvSpPr>
            <p:cNvPr id="59418" name="AutoShape 6"/>
            <p:cNvSpPr>
              <a:spLocks noChangeArrowheads="1"/>
            </p:cNvSpPr>
            <p:nvPr/>
          </p:nvSpPr>
          <p:spPr bwMode="auto">
            <a:xfrm>
              <a:off x="1200" y="2112"/>
              <a:ext cx="528" cy="57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9419" name="Text Box 7"/>
            <p:cNvSpPr txBox="1">
              <a:spLocks noChangeArrowheads="1"/>
            </p:cNvSpPr>
            <p:nvPr/>
          </p:nvSpPr>
          <p:spPr bwMode="auto">
            <a:xfrm>
              <a:off x="1344" y="2736"/>
              <a:ext cx="12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carry flag set by ALU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048000" y="4648200"/>
            <a:ext cx="2286000" cy="1874838"/>
            <a:chOff x="2976" y="2823"/>
            <a:chExt cx="1440" cy="1181"/>
          </a:xfrm>
        </p:grpSpPr>
        <p:sp>
          <p:nvSpPr>
            <p:cNvPr id="59408" name="Freeform 9"/>
            <p:cNvSpPr>
              <a:spLocks/>
            </p:cNvSpPr>
            <p:nvPr/>
          </p:nvSpPr>
          <p:spPr bwMode="auto">
            <a:xfrm>
              <a:off x="3552" y="3264"/>
              <a:ext cx="864" cy="384"/>
            </a:xfrm>
            <a:custGeom>
              <a:avLst/>
              <a:gdLst>
                <a:gd name="T0" fmla="*/ 0 w 864"/>
                <a:gd name="T1" fmla="*/ 0 h 384"/>
                <a:gd name="T2" fmla="*/ 336 w 864"/>
                <a:gd name="T3" fmla="*/ 0 h 384"/>
                <a:gd name="T4" fmla="*/ 432 w 864"/>
                <a:gd name="T5" fmla="*/ 144 h 384"/>
                <a:gd name="T6" fmla="*/ 480 w 864"/>
                <a:gd name="T7" fmla="*/ 0 h 384"/>
                <a:gd name="T8" fmla="*/ 864 w 864"/>
                <a:gd name="T9" fmla="*/ 0 h 384"/>
                <a:gd name="T10" fmla="*/ 672 w 864"/>
                <a:gd name="T11" fmla="*/ 384 h 384"/>
                <a:gd name="T12" fmla="*/ 192 w 864"/>
                <a:gd name="T13" fmla="*/ 384 h 384"/>
                <a:gd name="T14" fmla="*/ 0 w 864"/>
                <a:gd name="T15" fmla="*/ 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4"/>
                <a:gd name="T25" fmla="*/ 0 h 384"/>
                <a:gd name="T26" fmla="*/ 864 w 864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4" h="384">
                  <a:moveTo>
                    <a:pt x="0" y="0"/>
                  </a:moveTo>
                  <a:lnTo>
                    <a:pt x="336" y="0"/>
                  </a:lnTo>
                  <a:lnTo>
                    <a:pt x="432" y="144"/>
                  </a:lnTo>
                  <a:lnTo>
                    <a:pt x="480" y="0"/>
                  </a:lnTo>
                  <a:lnTo>
                    <a:pt x="864" y="0"/>
                  </a:lnTo>
                  <a:lnTo>
                    <a:pt x="672" y="384"/>
                  </a:lnTo>
                  <a:lnTo>
                    <a:pt x="192" y="38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9" name="Text Box 10"/>
            <p:cNvSpPr txBox="1">
              <a:spLocks noChangeArrowheads="1"/>
            </p:cNvSpPr>
            <p:nvPr/>
          </p:nvSpPr>
          <p:spPr bwMode="auto">
            <a:xfrm>
              <a:off x="3840" y="3408"/>
              <a:ext cx="3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ALU</a:t>
              </a:r>
            </a:p>
          </p:txBody>
        </p:sp>
        <p:sp>
          <p:nvSpPr>
            <p:cNvPr id="59410" name="Line 11"/>
            <p:cNvSpPr>
              <a:spLocks noChangeShapeType="1"/>
            </p:cNvSpPr>
            <p:nvPr/>
          </p:nvSpPr>
          <p:spPr bwMode="auto">
            <a:xfrm>
              <a:off x="3696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1" name="Line 12"/>
            <p:cNvSpPr>
              <a:spLocks noChangeShapeType="1"/>
            </p:cNvSpPr>
            <p:nvPr/>
          </p:nvSpPr>
          <p:spPr bwMode="auto">
            <a:xfrm>
              <a:off x="4224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2" name="Text Box 13"/>
            <p:cNvSpPr txBox="1">
              <a:spLocks noChangeArrowheads="1"/>
            </p:cNvSpPr>
            <p:nvPr/>
          </p:nvSpPr>
          <p:spPr bwMode="auto">
            <a:xfrm>
              <a:off x="3590" y="2823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D1</a:t>
              </a:r>
            </a:p>
          </p:txBody>
        </p:sp>
        <p:sp>
          <p:nvSpPr>
            <p:cNvPr id="59413" name="Text Box 14"/>
            <p:cNvSpPr txBox="1">
              <a:spLocks noChangeArrowheads="1"/>
            </p:cNvSpPr>
            <p:nvPr/>
          </p:nvSpPr>
          <p:spPr bwMode="auto">
            <a:xfrm>
              <a:off x="4118" y="2823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D0</a:t>
              </a:r>
            </a:p>
          </p:txBody>
        </p:sp>
        <p:sp>
          <p:nvSpPr>
            <p:cNvPr id="59414" name="Line 15"/>
            <p:cNvSpPr>
              <a:spLocks noChangeShapeType="1"/>
            </p:cNvSpPr>
            <p:nvPr/>
          </p:nvSpPr>
          <p:spPr bwMode="auto">
            <a:xfrm>
              <a:off x="398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5" name="Text Box 16"/>
            <p:cNvSpPr txBox="1">
              <a:spLocks noChangeArrowheads="1"/>
            </p:cNvSpPr>
            <p:nvPr/>
          </p:nvSpPr>
          <p:spPr bwMode="auto">
            <a:xfrm>
              <a:off x="3840" y="3792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59416" name="Line 17"/>
            <p:cNvSpPr>
              <a:spLocks noChangeShapeType="1"/>
            </p:cNvSpPr>
            <p:nvPr/>
          </p:nvSpPr>
          <p:spPr bwMode="auto">
            <a:xfrm flipH="1">
              <a:off x="3360" y="34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7" name="Text Box 18"/>
            <p:cNvSpPr txBox="1">
              <a:spLocks noChangeArrowheads="1"/>
            </p:cNvSpPr>
            <p:nvPr/>
          </p:nvSpPr>
          <p:spPr bwMode="auto">
            <a:xfrm>
              <a:off x="2976" y="3312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carry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172200" y="4572000"/>
            <a:ext cx="1981200" cy="1784350"/>
            <a:chOff x="3984" y="3024"/>
            <a:chExt cx="1248" cy="1124"/>
          </a:xfrm>
        </p:grpSpPr>
        <p:sp>
          <p:nvSpPr>
            <p:cNvPr id="59400" name="Rectangle 20"/>
            <p:cNvSpPr>
              <a:spLocks noChangeArrowheads="1"/>
            </p:cNvSpPr>
            <p:nvPr/>
          </p:nvSpPr>
          <p:spPr bwMode="auto">
            <a:xfrm>
              <a:off x="4416" y="3024"/>
              <a:ext cx="67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11011010</a:t>
              </a:r>
            </a:p>
          </p:txBody>
        </p:sp>
        <p:sp>
          <p:nvSpPr>
            <p:cNvPr id="59401" name="Rectangle 21"/>
            <p:cNvSpPr>
              <a:spLocks noChangeArrowheads="1"/>
            </p:cNvSpPr>
            <p:nvPr/>
          </p:nvSpPr>
          <p:spPr bwMode="auto">
            <a:xfrm>
              <a:off x="4416" y="3312"/>
              <a:ext cx="67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11101011</a:t>
              </a:r>
            </a:p>
          </p:txBody>
        </p:sp>
        <p:sp>
          <p:nvSpPr>
            <p:cNvPr id="59402" name="Text Box 22"/>
            <p:cNvSpPr txBox="1">
              <a:spLocks noChangeArrowheads="1"/>
            </p:cNvSpPr>
            <p:nvPr/>
          </p:nvSpPr>
          <p:spPr bwMode="auto">
            <a:xfrm>
              <a:off x="3984" y="3264"/>
              <a:ext cx="2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59403" name="Line 23"/>
            <p:cNvSpPr>
              <a:spLocks noChangeShapeType="1"/>
            </p:cNvSpPr>
            <p:nvPr/>
          </p:nvSpPr>
          <p:spPr bwMode="auto">
            <a:xfrm>
              <a:off x="3984" y="360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4" name="Rectangle 24"/>
            <p:cNvSpPr>
              <a:spLocks noChangeArrowheads="1"/>
            </p:cNvSpPr>
            <p:nvPr/>
          </p:nvSpPr>
          <p:spPr bwMode="auto">
            <a:xfrm>
              <a:off x="4416" y="3696"/>
              <a:ext cx="67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11000101</a:t>
              </a:r>
            </a:p>
          </p:txBody>
        </p:sp>
        <p:sp>
          <p:nvSpPr>
            <p:cNvPr id="59405" name="Rectangle 25"/>
            <p:cNvSpPr>
              <a:spLocks noChangeArrowheads="1"/>
            </p:cNvSpPr>
            <p:nvPr/>
          </p:nvSpPr>
          <p:spPr bwMode="auto">
            <a:xfrm>
              <a:off x="4176" y="369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9406" name="Freeform 26"/>
            <p:cNvSpPr>
              <a:spLocks/>
            </p:cNvSpPr>
            <p:nvPr/>
          </p:nvSpPr>
          <p:spPr bwMode="auto">
            <a:xfrm>
              <a:off x="4320" y="3888"/>
              <a:ext cx="192" cy="152"/>
            </a:xfrm>
            <a:custGeom>
              <a:avLst/>
              <a:gdLst>
                <a:gd name="T0" fmla="*/ 192 w 192"/>
                <a:gd name="T1" fmla="*/ 0 h 152"/>
                <a:gd name="T2" fmla="*/ 96 w 192"/>
                <a:gd name="T3" fmla="*/ 144 h 152"/>
                <a:gd name="T4" fmla="*/ 0 w 192"/>
                <a:gd name="T5" fmla="*/ 48 h 152"/>
                <a:gd name="T6" fmla="*/ 0 60000 65536"/>
                <a:gd name="T7" fmla="*/ 0 60000 65536"/>
                <a:gd name="T8" fmla="*/ 0 60000 65536"/>
                <a:gd name="T9" fmla="*/ 0 w 192"/>
                <a:gd name="T10" fmla="*/ 0 h 152"/>
                <a:gd name="T11" fmla="*/ 192 w 19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52">
                  <a:moveTo>
                    <a:pt x="192" y="0"/>
                  </a:moveTo>
                  <a:cubicBezTo>
                    <a:pt x="160" y="68"/>
                    <a:pt x="128" y="136"/>
                    <a:pt x="96" y="144"/>
                  </a:cubicBezTo>
                  <a:cubicBezTo>
                    <a:pt x="64" y="152"/>
                    <a:pt x="32" y="100"/>
                    <a:pt x="0" y="48"/>
                  </a:cubicBez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7" name="Text Box 27"/>
            <p:cNvSpPr txBox="1">
              <a:spLocks noChangeArrowheads="1"/>
            </p:cNvSpPr>
            <p:nvPr/>
          </p:nvSpPr>
          <p:spPr bwMode="auto">
            <a:xfrm>
              <a:off x="3984" y="3936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carry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conditional branch instruction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JC </a:t>
            </a:r>
            <a:r>
              <a:rPr lang="en-US" altLang="zh-TW" i="1" smtClean="0"/>
              <a:t>label</a:t>
            </a:r>
          </a:p>
          <a:p>
            <a:pPr lvl="1" eaLnBrk="1" hangingPunct="1"/>
            <a:r>
              <a:rPr lang="en-US" altLang="zh-TW" smtClean="0"/>
              <a:t>if (C==1) goto </a:t>
            </a:r>
            <a:r>
              <a:rPr lang="en-US" altLang="zh-TW" i="1" smtClean="0"/>
              <a:t>label</a:t>
            </a:r>
          </a:p>
          <a:p>
            <a:pPr eaLnBrk="1" hangingPunct="1"/>
            <a:r>
              <a:rPr lang="en-US" altLang="zh-TW" smtClean="0"/>
              <a:t>JNC </a:t>
            </a:r>
            <a:r>
              <a:rPr lang="en-US" altLang="zh-TW" i="1" smtClean="0"/>
              <a:t>label</a:t>
            </a:r>
          </a:p>
          <a:p>
            <a:pPr lvl="1" eaLnBrk="1" hangingPunct="1"/>
            <a:r>
              <a:rPr lang="en-US" altLang="zh-TW" smtClean="0"/>
              <a:t>if (C==0) goto </a:t>
            </a:r>
            <a:r>
              <a:rPr lang="en-US" altLang="zh-TW" i="1" smtClean="0"/>
              <a:t>label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7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write the program: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2819400" y="3048000"/>
            <a:ext cx="1547813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if (R0+R1&gt;0xff)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A = 0xff;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A = R0+R1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using JNC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600200" y="2209800"/>
            <a:ext cx="1547813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if (R0+R1&gt;0xff)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A = 0xff;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A = R0+R1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3505200"/>
            <a:ext cx="3498850" cy="2178050"/>
            <a:chOff x="576" y="2208"/>
            <a:chExt cx="2204" cy="1372"/>
          </a:xfrm>
        </p:grpSpPr>
        <p:sp>
          <p:nvSpPr>
            <p:cNvPr id="62472" name="Text Box 5"/>
            <p:cNvSpPr txBox="1">
              <a:spLocks noChangeArrowheads="1"/>
            </p:cNvSpPr>
            <p:nvPr/>
          </p:nvSpPr>
          <p:spPr bwMode="auto">
            <a:xfrm>
              <a:off x="576" y="2592"/>
              <a:ext cx="2204" cy="9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A = R0;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A = A+R1;  </a:t>
              </a:r>
              <a:r>
                <a:rPr lang="en-US" altLang="zh-TW" sz="1600">
                  <a:solidFill>
                    <a:schemeClr val="hlink"/>
                  </a:solidFill>
                </a:rPr>
                <a:t>//implicitly set 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</a:t>
              </a:r>
              <a:r>
                <a:rPr lang="en-US" altLang="zh-TW" sz="1600">
                  <a:solidFill>
                    <a:schemeClr val="folHlink"/>
                  </a:solidFill>
                </a:rPr>
                <a:t>if (C==0) goto exit;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A = 0xff;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exit: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…</a:t>
              </a:r>
            </a:p>
          </p:txBody>
        </p:sp>
        <p:sp>
          <p:nvSpPr>
            <p:cNvPr id="62473" name="AutoShape 6"/>
            <p:cNvSpPr>
              <a:spLocks noChangeArrowheads="1"/>
            </p:cNvSpPr>
            <p:nvPr/>
          </p:nvSpPr>
          <p:spPr bwMode="auto">
            <a:xfrm>
              <a:off x="1440" y="2208"/>
              <a:ext cx="240" cy="2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800600" y="4038600"/>
            <a:ext cx="2727325" cy="1568450"/>
            <a:chOff x="3024" y="2544"/>
            <a:chExt cx="1718" cy="988"/>
          </a:xfrm>
        </p:grpSpPr>
        <p:sp>
          <p:nvSpPr>
            <p:cNvPr id="62470" name="Text Box 8"/>
            <p:cNvSpPr txBox="1">
              <a:spLocks noChangeArrowheads="1"/>
            </p:cNvSpPr>
            <p:nvPr/>
          </p:nvSpPr>
          <p:spPr bwMode="auto">
            <a:xfrm>
              <a:off x="3456" y="2544"/>
              <a:ext cx="1286" cy="9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defTabSz="6302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 defTabSz="630238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 defTabSz="630238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 defTabSz="630238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 defTabSz="630238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defTabSz="6302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defTabSz="6302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defTabSz="6302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defTabSz="6302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mov	A, R0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add	A, R1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</a:t>
              </a:r>
              <a:r>
                <a:rPr lang="en-US" altLang="zh-TW" sz="1600">
                  <a:solidFill>
                    <a:schemeClr val="folHlink"/>
                  </a:solidFill>
                </a:rPr>
                <a:t>JNC	exit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mov	A, #ffh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exit: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…</a:t>
              </a:r>
            </a:p>
          </p:txBody>
        </p:sp>
        <p:sp>
          <p:nvSpPr>
            <p:cNvPr id="62471" name="AutoShape 9"/>
            <p:cNvSpPr>
              <a:spLocks noChangeArrowheads="1"/>
            </p:cNvSpPr>
            <p:nvPr/>
          </p:nvSpPr>
          <p:spPr bwMode="auto">
            <a:xfrm>
              <a:off x="3024" y="2976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a simple for loop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Von Neumann Model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762000" y="2209800"/>
            <a:ext cx="6705600" cy="4419600"/>
            <a:chOff x="480" y="1392"/>
            <a:chExt cx="4224" cy="2784"/>
          </a:xfrm>
        </p:grpSpPr>
        <p:sp>
          <p:nvSpPr>
            <p:cNvPr id="9227" name="Text Box 4"/>
            <p:cNvSpPr txBox="1">
              <a:spLocks noChangeArrowheads="1"/>
            </p:cNvSpPr>
            <p:nvPr/>
          </p:nvSpPr>
          <p:spPr bwMode="auto">
            <a:xfrm>
              <a:off x="576" y="1632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 = A-1;</a:t>
              </a:r>
            </a:p>
          </p:txBody>
        </p:sp>
        <p:grpSp>
          <p:nvGrpSpPr>
            <p:cNvPr id="9228" name="Group 5"/>
            <p:cNvGrpSpPr>
              <a:grpSpLocks/>
            </p:cNvGrpSpPr>
            <p:nvPr/>
          </p:nvGrpSpPr>
          <p:grpSpPr bwMode="auto">
            <a:xfrm>
              <a:off x="3168" y="1392"/>
              <a:ext cx="1536" cy="2784"/>
              <a:chOff x="3168" y="1392"/>
              <a:chExt cx="1536" cy="2784"/>
            </a:xfrm>
          </p:grpSpPr>
          <p:sp>
            <p:nvSpPr>
              <p:cNvPr id="9231" name="Rectangle 6"/>
              <p:cNvSpPr>
                <a:spLocks noChangeArrowheads="1"/>
              </p:cNvSpPr>
              <p:nvPr/>
            </p:nvSpPr>
            <p:spPr bwMode="auto">
              <a:xfrm>
                <a:off x="3600" y="187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</a:t>
                </a:r>
              </a:p>
            </p:txBody>
          </p:sp>
          <p:sp>
            <p:nvSpPr>
              <p:cNvPr id="9232" name="Text Box 7"/>
              <p:cNvSpPr txBox="1">
                <a:spLocks noChangeArrowheads="1"/>
              </p:cNvSpPr>
              <p:nvPr/>
            </p:nvSpPr>
            <p:spPr bwMode="auto">
              <a:xfrm>
                <a:off x="3312" y="187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9233" name="Rectangle 8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20</a:t>
                </a:r>
              </a:p>
            </p:txBody>
          </p:sp>
          <p:sp>
            <p:nvSpPr>
              <p:cNvPr id="9234" name="Text Box 9"/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9235" name="Rectangle 10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</a:t>
                </a:r>
              </a:p>
            </p:txBody>
          </p:sp>
          <p:sp>
            <p:nvSpPr>
              <p:cNvPr id="9236" name="Text Box 11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</a:t>
                </a:r>
              </a:p>
            </p:txBody>
          </p:sp>
          <p:sp>
            <p:nvSpPr>
              <p:cNvPr id="9237" name="Rectangle 12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610</a:t>
                </a:r>
              </a:p>
            </p:txBody>
          </p:sp>
          <p:sp>
            <p:nvSpPr>
              <p:cNvPr id="9238" name="Text Box 13"/>
              <p:cNvSpPr txBox="1">
                <a:spLocks noChangeArrowheads="1"/>
              </p:cNvSpPr>
              <p:nvPr/>
            </p:nvSpPr>
            <p:spPr bwMode="auto">
              <a:xfrm>
                <a:off x="3312" y="30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9239" name="Rectangle 14"/>
              <p:cNvSpPr>
                <a:spLocks noChangeArrowheads="1"/>
              </p:cNvSpPr>
              <p:nvPr/>
            </p:nvSpPr>
            <p:spPr bwMode="auto">
              <a:xfrm>
                <a:off x="3600" y="340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50</a:t>
                </a:r>
              </a:p>
            </p:txBody>
          </p:sp>
          <p:sp>
            <p:nvSpPr>
              <p:cNvPr id="9240" name="Text Box 15"/>
              <p:cNvSpPr txBox="1">
                <a:spLocks noChangeArrowheads="1"/>
              </p:cNvSpPr>
              <p:nvPr/>
            </p:nvSpPr>
            <p:spPr bwMode="auto">
              <a:xfrm>
                <a:off x="3312" y="3408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</a:t>
                </a:r>
              </a:p>
            </p:txBody>
          </p:sp>
          <p:sp>
            <p:nvSpPr>
              <p:cNvPr id="9241" name="Rectangle 16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60</a:t>
                </a:r>
              </a:p>
            </p:txBody>
          </p:sp>
          <p:sp>
            <p:nvSpPr>
              <p:cNvPr id="9242" name="Text Box 17"/>
              <p:cNvSpPr txBox="1">
                <a:spLocks noChangeArrowheads="1"/>
              </p:cNvSpPr>
              <p:nvPr/>
            </p:nvSpPr>
            <p:spPr bwMode="auto">
              <a:xfrm>
                <a:off x="3312" y="3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</a:t>
                </a:r>
              </a:p>
            </p:txBody>
          </p:sp>
          <p:sp>
            <p:nvSpPr>
              <p:cNvPr id="9243" name="Rectangle 1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1536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44" name="Text Box 19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memory</a:t>
                </a:r>
              </a:p>
            </p:txBody>
          </p:sp>
        </p:grpSp>
        <p:sp>
          <p:nvSpPr>
            <p:cNvPr id="9229" name="Oval 20"/>
            <p:cNvSpPr>
              <a:spLocks noChangeArrowheads="1"/>
            </p:cNvSpPr>
            <p:nvPr/>
          </p:nvSpPr>
          <p:spPr bwMode="auto">
            <a:xfrm>
              <a:off x="2064" y="2256"/>
              <a:ext cx="81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9230" name="Text Box 21"/>
            <p:cNvSpPr txBox="1">
              <a:spLocks noChangeArrowheads="1"/>
            </p:cNvSpPr>
            <p:nvPr/>
          </p:nvSpPr>
          <p:spPr bwMode="auto">
            <a:xfrm>
              <a:off x="480" y="3168"/>
              <a:ext cx="1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PC: program counter</a:t>
              </a:r>
            </a:p>
          </p:txBody>
        </p:sp>
      </p:grpSp>
      <p:grpSp>
        <p:nvGrpSpPr>
          <p:cNvPr id="9220" name="Group 22"/>
          <p:cNvGrpSpPr>
            <a:grpSpLocks/>
          </p:cNvGrpSpPr>
          <p:nvPr/>
        </p:nvGrpSpPr>
        <p:grpSpPr bwMode="auto">
          <a:xfrm>
            <a:off x="228600" y="2590800"/>
            <a:ext cx="685800" cy="336550"/>
            <a:chOff x="144" y="1632"/>
            <a:chExt cx="432" cy="212"/>
          </a:xfrm>
        </p:grpSpPr>
        <p:sp>
          <p:nvSpPr>
            <p:cNvPr id="9225" name="Line 23"/>
            <p:cNvSpPr>
              <a:spLocks noChangeShapeType="1"/>
            </p:cNvSpPr>
            <p:nvPr/>
          </p:nvSpPr>
          <p:spPr bwMode="auto">
            <a:xfrm>
              <a:off x="384" y="177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6" name="Text Box 24"/>
            <p:cNvSpPr txBox="1">
              <a:spLocks noChangeArrowheads="1"/>
            </p:cNvSpPr>
            <p:nvPr/>
          </p:nvSpPr>
          <p:spPr bwMode="auto">
            <a:xfrm>
              <a:off x="144" y="1632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PC</a:t>
              </a:r>
            </a:p>
          </p:txBody>
        </p:sp>
      </p:grpSp>
      <p:sp>
        <p:nvSpPr>
          <p:cNvPr id="9221" name="Line 25"/>
          <p:cNvSpPr>
            <a:spLocks noChangeShapeType="1"/>
          </p:cNvSpPr>
          <p:nvPr/>
        </p:nvSpPr>
        <p:spPr bwMode="auto">
          <a:xfrm flipH="1">
            <a:off x="4267200" y="3200400"/>
            <a:ext cx="16764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2" name="Line 26"/>
          <p:cNvSpPr>
            <a:spLocks noChangeShapeType="1"/>
          </p:cNvSpPr>
          <p:nvPr/>
        </p:nvSpPr>
        <p:spPr bwMode="auto">
          <a:xfrm flipH="1">
            <a:off x="4419600" y="3810000"/>
            <a:ext cx="16002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3" name="Line 27"/>
          <p:cNvSpPr>
            <a:spLocks noChangeShapeType="1"/>
          </p:cNvSpPr>
          <p:nvPr/>
        </p:nvSpPr>
        <p:spPr bwMode="auto">
          <a:xfrm flipH="1" flipV="1">
            <a:off x="4343400" y="4191000"/>
            <a:ext cx="16002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4" name="Line 28"/>
          <p:cNvSpPr>
            <a:spLocks noChangeShapeType="1"/>
          </p:cNvSpPr>
          <p:nvPr/>
        </p:nvSpPr>
        <p:spPr bwMode="auto">
          <a:xfrm>
            <a:off x="4038600" y="4267200"/>
            <a:ext cx="1828800" cy="685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useful instruction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DJNZ Rn, location</a:t>
            </a:r>
          </a:p>
          <a:p>
            <a:pPr lvl="1" eaLnBrk="1" hangingPunct="1"/>
            <a:r>
              <a:rPr lang="en-US" altLang="zh-TW" smtClean="0"/>
              <a:t>Rn = Rn-1</a:t>
            </a:r>
          </a:p>
          <a:p>
            <a:pPr lvl="1" eaLnBrk="1" hangingPunct="1"/>
            <a:r>
              <a:rPr lang="en-US" altLang="zh-TW" smtClean="0"/>
              <a:t>jump if Rn!=0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Loop example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295400" y="2209800"/>
            <a:ext cx="1574800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sum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for (i=10;i&gt;0;i--)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sum = sum+i;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3505200"/>
            <a:ext cx="3130550" cy="2346325"/>
            <a:chOff x="480" y="2208"/>
            <a:chExt cx="1972" cy="1478"/>
          </a:xfrm>
        </p:grpSpPr>
        <p:sp>
          <p:nvSpPr>
            <p:cNvPr id="65544" name="Text Box 5"/>
            <p:cNvSpPr txBox="1">
              <a:spLocks noChangeArrowheads="1"/>
            </p:cNvSpPr>
            <p:nvPr/>
          </p:nvSpPr>
          <p:spPr bwMode="auto">
            <a:xfrm>
              <a:off x="480" y="2544"/>
              <a:ext cx="1972" cy="11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A = 0;	//A is sum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R0 = 10;	//R0 is i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loop_start: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A = A+R0;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</a:t>
              </a:r>
              <a:r>
                <a:rPr lang="en-US" altLang="zh-TW" sz="1600">
                  <a:solidFill>
                    <a:schemeClr val="hlink"/>
                  </a:solidFill>
                </a:rPr>
                <a:t>if (--R0) goto loop_start;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</p:txBody>
        </p:sp>
        <p:sp>
          <p:nvSpPr>
            <p:cNvPr id="65545" name="AutoShape 6"/>
            <p:cNvSpPr>
              <a:spLocks noChangeArrowheads="1"/>
            </p:cNvSpPr>
            <p:nvPr/>
          </p:nvSpPr>
          <p:spPr bwMode="auto">
            <a:xfrm>
              <a:off x="1200" y="220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267200" y="4114800"/>
            <a:ext cx="3633788" cy="1568450"/>
            <a:chOff x="2688" y="2592"/>
            <a:chExt cx="2289" cy="988"/>
          </a:xfrm>
        </p:grpSpPr>
        <p:sp>
          <p:nvSpPr>
            <p:cNvPr id="65542" name="Text Box 8"/>
            <p:cNvSpPr txBox="1">
              <a:spLocks noChangeArrowheads="1"/>
            </p:cNvSpPr>
            <p:nvPr/>
          </p:nvSpPr>
          <p:spPr bwMode="auto">
            <a:xfrm>
              <a:off x="2976" y="2592"/>
              <a:ext cx="2001" cy="9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mov	A, #0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mov 	R0, #10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loop_start: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add	A, R0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	</a:t>
              </a:r>
              <a:r>
                <a:rPr lang="en-US" altLang="zh-TW" sz="1600">
                  <a:solidFill>
                    <a:schemeClr val="hlink"/>
                  </a:solidFill>
                </a:rPr>
                <a:t>djnz 	R0, loop_start</a:t>
              </a:r>
            </a:p>
          </p:txBody>
        </p:sp>
        <p:sp>
          <p:nvSpPr>
            <p:cNvPr id="65543" name="AutoShape 9"/>
            <p:cNvSpPr>
              <a:spLocks noChangeArrowheads="1"/>
            </p:cNvSpPr>
            <p:nvPr/>
          </p:nvSpPr>
          <p:spPr bwMode="auto">
            <a:xfrm>
              <a:off x="2688" y="3024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Now you should be able to do your work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write a program to compute</a:t>
            </a:r>
          </a:p>
          <a:p>
            <a:pPr eaLnBrk="1" hangingPunct="1"/>
            <a:endParaRPr lang="en-US" altLang="zh-TW" sz="2400" smtClean="0"/>
          </a:p>
          <a:p>
            <a:pPr lvl="1" eaLnBrk="1" hangingPunct="1"/>
            <a:endParaRPr lang="en-US" altLang="zh-TW" sz="2000" smtClean="0"/>
          </a:p>
          <a:p>
            <a:pPr lvl="1" eaLnBrk="1" hangingPunct="1"/>
            <a:r>
              <a:rPr lang="en-US" altLang="zh-TW" sz="2000" smtClean="0"/>
              <a:t>where A[i], B[i] are integer array (8-bit) in 8051’s internal memory</a:t>
            </a:r>
          </a:p>
          <a:p>
            <a:pPr eaLnBrk="1" hangingPunct="1"/>
            <a:r>
              <a:rPr lang="en-US" altLang="zh-TW" sz="2400" smtClean="0"/>
              <a:t>instructions you may use:</a:t>
            </a:r>
          </a:p>
          <a:p>
            <a:pPr lvl="1" eaLnBrk="1" hangingPunct="1"/>
            <a:r>
              <a:rPr lang="en-US" altLang="zh-TW" sz="2000" smtClean="0"/>
              <a:t>ADD (addition)</a:t>
            </a:r>
          </a:p>
          <a:p>
            <a:pPr lvl="1" eaLnBrk="1" hangingPunct="1"/>
            <a:r>
              <a:rPr lang="en-US" altLang="zh-TW" sz="2000" smtClean="0"/>
              <a:t>MUL (multiply)</a:t>
            </a:r>
          </a:p>
          <a:p>
            <a:pPr lvl="1" eaLnBrk="1" hangingPunct="1"/>
            <a:r>
              <a:rPr lang="en-US" altLang="zh-TW" sz="2000" smtClean="0"/>
              <a:t>MOV (move data)</a:t>
            </a:r>
          </a:p>
          <a:p>
            <a:pPr lvl="1" eaLnBrk="1" hangingPunct="1"/>
            <a:r>
              <a:rPr lang="en-US" altLang="zh-TW" sz="2000" smtClean="0"/>
              <a:t>DJNZ (decrement and jump if not zero)</a:t>
            </a:r>
          </a:p>
          <a:p>
            <a:pPr eaLnBrk="1" hangingPunct="1"/>
            <a:r>
              <a:rPr lang="en-US" altLang="zh-TW" sz="2400" smtClean="0"/>
              <a:t>Check the instruction reference manual!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743200" y="2438400"/>
          <a:ext cx="21336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方程式" r:id="rId3" imgW="1054100" imgH="431800" progId="Equation.3">
                  <p:embed/>
                </p:oleObj>
              </mc:Choice>
              <mc:Fallback>
                <p:oleObj name="方程式" r:id="rId3" imgW="1054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38400"/>
                        <a:ext cx="21336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build an executable program</a:t>
            </a:r>
            <a:endParaRPr lang="zh-TW" altLang="en-US" smtClean="0"/>
          </a:p>
        </p:txBody>
      </p:sp>
      <p:sp>
        <p:nvSpPr>
          <p:cNvPr id="67587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Recap on the system programming before the practical guide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Next Lab: LED lights</a:t>
            </a:r>
          </a:p>
        </p:txBody>
      </p:sp>
      <p:sp>
        <p:nvSpPr>
          <p:cNvPr id="686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Von Neumann Model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762000" y="2209800"/>
            <a:ext cx="6705600" cy="4419600"/>
            <a:chOff x="480" y="1392"/>
            <a:chExt cx="4224" cy="2784"/>
          </a:xfrm>
        </p:grpSpPr>
        <p:sp>
          <p:nvSpPr>
            <p:cNvPr id="10250" name="Text Box 4"/>
            <p:cNvSpPr txBox="1">
              <a:spLocks noChangeArrowheads="1"/>
            </p:cNvSpPr>
            <p:nvPr/>
          </p:nvSpPr>
          <p:spPr bwMode="auto">
            <a:xfrm>
              <a:off x="576" y="1632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 = A-1;</a:t>
              </a:r>
            </a:p>
          </p:txBody>
        </p:sp>
        <p:grpSp>
          <p:nvGrpSpPr>
            <p:cNvPr id="10251" name="Group 5"/>
            <p:cNvGrpSpPr>
              <a:grpSpLocks/>
            </p:cNvGrpSpPr>
            <p:nvPr/>
          </p:nvGrpSpPr>
          <p:grpSpPr bwMode="auto">
            <a:xfrm>
              <a:off x="3168" y="1392"/>
              <a:ext cx="1536" cy="2784"/>
              <a:chOff x="3168" y="1392"/>
              <a:chExt cx="1536" cy="2784"/>
            </a:xfrm>
          </p:grpSpPr>
          <p:sp>
            <p:nvSpPr>
              <p:cNvPr id="10254" name="Rectangle 6"/>
              <p:cNvSpPr>
                <a:spLocks noChangeArrowheads="1"/>
              </p:cNvSpPr>
              <p:nvPr/>
            </p:nvSpPr>
            <p:spPr bwMode="auto">
              <a:xfrm>
                <a:off x="3600" y="187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</a:t>
                </a:r>
              </a:p>
            </p:txBody>
          </p:sp>
          <p:sp>
            <p:nvSpPr>
              <p:cNvPr id="10255" name="Text Box 7"/>
              <p:cNvSpPr txBox="1">
                <a:spLocks noChangeArrowheads="1"/>
              </p:cNvSpPr>
              <p:nvPr/>
            </p:nvSpPr>
            <p:spPr bwMode="auto">
              <a:xfrm>
                <a:off x="3312" y="187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10256" name="Rectangle 8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20</a:t>
                </a:r>
              </a:p>
            </p:txBody>
          </p:sp>
          <p:sp>
            <p:nvSpPr>
              <p:cNvPr id="10257" name="Text Box 9"/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10258" name="Rectangle 10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</a:t>
                </a:r>
              </a:p>
            </p:txBody>
          </p:sp>
          <p:sp>
            <p:nvSpPr>
              <p:cNvPr id="10259" name="Text Box 11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</a:t>
                </a:r>
              </a:p>
            </p:txBody>
          </p:sp>
          <p:sp>
            <p:nvSpPr>
              <p:cNvPr id="10260" name="Rectangle 12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610</a:t>
                </a:r>
              </a:p>
            </p:txBody>
          </p:sp>
          <p:sp>
            <p:nvSpPr>
              <p:cNvPr id="10261" name="Text Box 13"/>
              <p:cNvSpPr txBox="1">
                <a:spLocks noChangeArrowheads="1"/>
              </p:cNvSpPr>
              <p:nvPr/>
            </p:nvSpPr>
            <p:spPr bwMode="auto">
              <a:xfrm>
                <a:off x="3312" y="30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0262" name="Rectangle 14"/>
              <p:cNvSpPr>
                <a:spLocks noChangeArrowheads="1"/>
              </p:cNvSpPr>
              <p:nvPr/>
            </p:nvSpPr>
            <p:spPr bwMode="auto">
              <a:xfrm>
                <a:off x="3600" y="340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670</a:t>
                </a:r>
              </a:p>
            </p:txBody>
          </p:sp>
          <p:sp>
            <p:nvSpPr>
              <p:cNvPr id="10263" name="Text Box 15"/>
              <p:cNvSpPr txBox="1">
                <a:spLocks noChangeArrowheads="1"/>
              </p:cNvSpPr>
              <p:nvPr/>
            </p:nvSpPr>
            <p:spPr bwMode="auto">
              <a:xfrm>
                <a:off x="3312" y="3408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</a:t>
                </a:r>
              </a:p>
            </p:txBody>
          </p:sp>
          <p:sp>
            <p:nvSpPr>
              <p:cNvPr id="10264" name="Rectangle 16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60</a:t>
                </a:r>
              </a:p>
            </p:txBody>
          </p:sp>
          <p:sp>
            <p:nvSpPr>
              <p:cNvPr id="10265" name="Text Box 17"/>
              <p:cNvSpPr txBox="1">
                <a:spLocks noChangeArrowheads="1"/>
              </p:cNvSpPr>
              <p:nvPr/>
            </p:nvSpPr>
            <p:spPr bwMode="auto">
              <a:xfrm>
                <a:off x="3312" y="3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</a:t>
                </a:r>
              </a:p>
            </p:txBody>
          </p:sp>
          <p:sp>
            <p:nvSpPr>
              <p:cNvPr id="10266" name="Rectangle 1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1536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0267" name="Text Box 19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memory</a:t>
                </a:r>
              </a:p>
            </p:txBody>
          </p:sp>
        </p:grpSp>
        <p:sp>
          <p:nvSpPr>
            <p:cNvPr id="10252" name="Oval 20"/>
            <p:cNvSpPr>
              <a:spLocks noChangeArrowheads="1"/>
            </p:cNvSpPr>
            <p:nvPr/>
          </p:nvSpPr>
          <p:spPr bwMode="auto">
            <a:xfrm>
              <a:off x="2064" y="2256"/>
              <a:ext cx="81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10253" name="Text Box 21"/>
            <p:cNvSpPr txBox="1">
              <a:spLocks noChangeArrowheads="1"/>
            </p:cNvSpPr>
            <p:nvPr/>
          </p:nvSpPr>
          <p:spPr bwMode="auto">
            <a:xfrm>
              <a:off x="480" y="3168"/>
              <a:ext cx="1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PC: program counter</a:t>
              </a:r>
            </a:p>
          </p:txBody>
        </p:sp>
      </p:grpSp>
      <p:grpSp>
        <p:nvGrpSpPr>
          <p:cNvPr id="10244" name="Group 22"/>
          <p:cNvGrpSpPr>
            <a:grpSpLocks/>
          </p:cNvGrpSpPr>
          <p:nvPr/>
        </p:nvGrpSpPr>
        <p:grpSpPr bwMode="auto">
          <a:xfrm>
            <a:off x="228600" y="2971800"/>
            <a:ext cx="685800" cy="336550"/>
            <a:chOff x="144" y="1632"/>
            <a:chExt cx="432" cy="212"/>
          </a:xfrm>
        </p:grpSpPr>
        <p:sp>
          <p:nvSpPr>
            <p:cNvPr id="10248" name="Line 23"/>
            <p:cNvSpPr>
              <a:spLocks noChangeShapeType="1"/>
            </p:cNvSpPr>
            <p:nvPr/>
          </p:nvSpPr>
          <p:spPr bwMode="auto">
            <a:xfrm>
              <a:off x="384" y="177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9" name="Text Box 24"/>
            <p:cNvSpPr txBox="1">
              <a:spLocks noChangeArrowheads="1"/>
            </p:cNvSpPr>
            <p:nvPr/>
          </p:nvSpPr>
          <p:spPr bwMode="auto">
            <a:xfrm>
              <a:off x="144" y="1632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PC</a:t>
              </a:r>
            </a:p>
          </p:txBody>
        </p:sp>
      </p:grpSp>
      <p:sp>
        <p:nvSpPr>
          <p:cNvPr id="10245" name="Line 25"/>
          <p:cNvSpPr>
            <a:spLocks noChangeShapeType="1"/>
          </p:cNvSpPr>
          <p:nvPr/>
        </p:nvSpPr>
        <p:spPr bwMode="auto">
          <a:xfrm flipH="1" flipV="1">
            <a:off x="3886200" y="4495800"/>
            <a:ext cx="1905000" cy="1752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6" name="Line 26"/>
          <p:cNvSpPr>
            <a:spLocks noChangeShapeType="1"/>
          </p:cNvSpPr>
          <p:nvPr/>
        </p:nvSpPr>
        <p:spPr bwMode="auto">
          <a:xfrm flipH="1" flipV="1">
            <a:off x="4343400" y="4191000"/>
            <a:ext cx="15240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7" name="Line 27"/>
          <p:cNvSpPr>
            <a:spLocks noChangeShapeType="1"/>
          </p:cNvSpPr>
          <p:nvPr/>
        </p:nvSpPr>
        <p:spPr bwMode="auto">
          <a:xfrm>
            <a:off x="4038600" y="4267200"/>
            <a:ext cx="1752600" cy="1371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Von Neumann Model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762000" y="2209800"/>
            <a:ext cx="6705600" cy="4419600"/>
            <a:chOff x="480" y="1392"/>
            <a:chExt cx="4224" cy="2784"/>
          </a:xfrm>
        </p:grpSpPr>
        <p:sp>
          <p:nvSpPr>
            <p:cNvPr id="11273" name="Text Box 4"/>
            <p:cNvSpPr txBox="1">
              <a:spLocks noChangeArrowheads="1"/>
            </p:cNvSpPr>
            <p:nvPr/>
          </p:nvSpPr>
          <p:spPr bwMode="auto">
            <a:xfrm>
              <a:off x="576" y="1632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 = A-1;</a:t>
              </a:r>
            </a:p>
          </p:txBody>
        </p:sp>
        <p:grpSp>
          <p:nvGrpSpPr>
            <p:cNvPr id="11274" name="Group 5"/>
            <p:cNvGrpSpPr>
              <a:grpSpLocks/>
            </p:cNvGrpSpPr>
            <p:nvPr/>
          </p:nvGrpSpPr>
          <p:grpSpPr bwMode="auto">
            <a:xfrm>
              <a:off x="3168" y="1392"/>
              <a:ext cx="1536" cy="2784"/>
              <a:chOff x="3168" y="1392"/>
              <a:chExt cx="1536" cy="2784"/>
            </a:xfrm>
          </p:grpSpPr>
          <p:sp>
            <p:nvSpPr>
              <p:cNvPr id="11277" name="Rectangle 6"/>
              <p:cNvSpPr>
                <a:spLocks noChangeArrowheads="1"/>
              </p:cNvSpPr>
              <p:nvPr/>
            </p:nvSpPr>
            <p:spPr bwMode="auto">
              <a:xfrm>
                <a:off x="3600" y="187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</a:rPr>
                  <a:t>9</a:t>
                </a:r>
              </a:p>
            </p:txBody>
          </p:sp>
          <p:sp>
            <p:nvSpPr>
              <p:cNvPr id="11278" name="Text Box 7"/>
              <p:cNvSpPr txBox="1">
                <a:spLocks noChangeArrowheads="1"/>
              </p:cNvSpPr>
              <p:nvPr/>
            </p:nvSpPr>
            <p:spPr bwMode="auto">
              <a:xfrm>
                <a:off x="3312" y="187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11279" name="Rectangle 8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20</a:t>
                </a:r>
              </a:p>
            </p:txBody>
          </p:sp>
          <p:sp>
            <p:nvSpPr>
              <p:cNvPr id="11280" name="Text Box 9"/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11281" name="Rectangle 10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</a:t>
                </a:r>
              </a:p>
            </p:txBody>
          </p:sp>
          <p:sp>
            <p:nvSpPr>
              <p:cNvPr id="11282" name="Text Box 11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</a:t>
                </a:r>
              </a:p>
            </p:txBody>
          </p:sp>
          <p:sp>
            <p:nvSpPr>
              <p:cNvPr id="11283" name="Rectangle 12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610</a:t>
                </a:r>
              </a:p>
            </p:txBody>
          </p:sp>
          <p:sp>
            <p:nvSpPr>
              <p:cNvPr id="11284" name="Text Box 13"/>
              <p:cNvSpPr txBox="1">
                <a:spLocks noChangeArrowheads="1"/>
              </p:cNvSpPr>
              <p:nvPr/>
            </p:nvSpPr>
            <p:spPr bwMode="auto">
              <a:xfrm>
                <a:off x="3312" y="30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1285" name="Rectangle 14"/>
              <p:cNvSpPr>
                <a:spLocks noChangeArrowheads="1"/>
              </p:cNvSpPr>
              <p:nvPr/>
            </p:nvSpPr>
            <p:spPr bwMode="auto">
              <a:xfrm>
                <a:off x="3600" y="340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670</a:t>
                </a:r>
              </a:p>
            </p:txBody>
          </p:sp>
          <p:sp>
            <p:nvSpPr>
              <p:cNvPr id="11286" name="Text Box 15"/>
              <p:cNvSpPr txBox="1">
                <a:spLocks noChangeArrowheads="1"/>
              </p:cNvSpPr>
              <p:nvPr/>
            </p:nvSpPr>
            <p:spPr bwMode="auto">
              <a:xfrm>
                <a:off x="3312" y="3408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</a:t>
                </a:r>
              </a:p>
            </p:txBody>
          </p:sp>
          <p:sp>
            <p:nvSpPr>
              <p:cNvPr id="11287" name="Rectangle 16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60</a:t>
                </a:r>
              </a:p>
            </p:txBody>
          </p:sp>
          <p:sp>
            <p:nvSpPr>
              <p:cNvPr id="11288" name="Text Box 17"/>
              <p:cNvSpPr txBox="1">
                <a:spLocks noChangeArrowheads="1"/>
              </p:cNvSpPr>
              <p:nvPr/>
            </p:nvSpPr>
            <p:spPr bwMode="auto">
              <a:xfrm>
                <a:off x="3312" y="3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</a:t>
                </a:r>
              </a:p>
            </p:txBody>
          </p:sp>
          <p:sp>
            <p:nvSpPr>
              <p:cNvPr id="11289" name="Rectangle 1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1536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290" name="Text Box 19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memory</a:t>
                </a:r>
              </a:p>
            </p:txBody>
          </p:sp>
        </p:grpSp>
        <p:sp>
          <p:nvSpPr>
            <p:cNvPr id="11275" name="Oval 20"/>
            <p:cNvSpPr>
              <a:spLocks noChangeArrowheads="1"/>
            </p:cNvSpPr>
            <p:nvPr/>
          </p:nvSpPr>
          <p:spPr bwMode="auto">
            <a:xfrm>
              <a:off x="2064" y="2256"/>
              <a:ext cx="81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11276" name="Text Box 21"/>
            <p:cNvSpPr txBox="1">
              <a:spLocks noChangeArrowheads="1"/>
            </p:cNvSpPr>
            <p:nvPr/>
          </p:nvSpPr>
          <p:spPr bwMode="auto">
            <a:xfrm>
              <a:off x="480" y="3168"/>
              <a:ext cx="1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PC: program counter</a:t>
              </a:r>
            </a:p>
          </p:txBody>
        </p:sp>
      </p:grpSp>
      <p:grpSp>
        <p:nvGrpSpPr>
          <p:cNvPr id="11268" name="Group 22"/>
          <p:cNvGrpSpPr>
            <a:grpSpLocks/>
          </p:cNvGrpSpPr>
          <p:nvPr/>
        </p:nvGrpSpPr>
        <p:grpSpPr bwMode="auto">
          <a:xfrm>
            <a:off x="228600" y="3352800"/>
            <a:ext cx="685800" cy="336550"/>
            <a:chOff x="144" y="1632"/>
            <a:chExt cx="432" cy="212"/>
          </a:xfrm>
        </p:grpSpPr>
        <p:sp>
          <p:nvSpPr>
            <p:cNvPr id="11271" name="Line 23"/>
            <p:cNvSpPr>
              <a:spLocks noChangeShapeType="1"/>
            </p:cNvSpPr>
            <p:nvPr/>
          </p:nvSpPr>
          <p:spPr bwMode="auto">
            <a:xfrm>
              <a:off x="384" y="177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2" name="Text Box 24"/>
            <p:cNvSpPr txBox="1">
              <a:spLocks noChangeArrowheads="1"/>
            </p:cNvSpPr>
            <p:nvPr/>
          </p:nvSpPr>
          <p:spPr bwMode="auto">
            <a:xfrm>
              <a:off x="144" y="1632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PC</a:t>
              </a:r>
            </a:p>
          </p:txBody>
        </p:sp>
      </p:grpSp>
      <p:sp>
        <p:nvSpPr>
          <p:cNvPr id="11269" name="Line 25"/>
          <p:cNvSpPr>
            <a:spLocks noChangeShapeType="1"/>
          </p:cNvSpPr>
          <p:nvPr/>
        </p:nvSpPr>
        <p:spPr bwMode="auto">
          <a:xfrm flipH="1">
            <a:off x="4038600" y="3048000"/>
            <a:ext cx="16002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0" name="Line 26"/>
          <p:cNvSpPr>
            <a:spLocks noChangeShapeType="1"/>
          </p:cNvSpPr>
          <p:nvPr/>
        </p:nvSpPr>
        <p:spPr bwMode="auto">
          <a:xfrm flipV="1">
            <a:off x="4038600" y="3200400"/>
            <a:ext cx="167640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1411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follow the von Neumann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step by step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one </a:t>
            </a:r>
            <a:r>
              <a:rPr lang="en-US" altLang="zh-TW" sz="2000" i="1" smtClean="0">
                <a:solidFill>
                  <a:schemeClr val="hlink"/>
                </a:solidFill>
              </a:rPr>
              <a:t>instruction</a:t>
            </a:r>
            <a:r>
              <a:rPr lang="en-US" altLang="zh-TW" sz="2000" smtClean="0"/>
              <a:t> per step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but decompose operations into primitive and regular ones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676400" y="3352800"/>
            <a:ext cx="6134100" cy="3171825"/>
            <a:chOff x="1008" y="1920"/>
            <a:chExt cx="3864" cy="1998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1008" y="2400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 = A-1;</a:t>
              </a: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2880" y="2160"/>
              <a:ext cx="1992" cy="17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R1, A;              //R1 = mem[A];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R2, B;              //R2 = mem[B];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R3, C;              //R3 = mem[C];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mult R4, R2, R3;     //R4=R2*R3;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  R5, R1, R4;      //R5=R1+R4;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store D, R5;             //mem[D] = R5;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  R6, F;             //R6 = mem[D];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   R7, R5, R6;    //R7 = R5+R6;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store  E, R7;            //mem[E] = R7;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sub    R1, R1, 1;      //R1 = R1-1;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store  A, R1;           //mem[A] = R1;</a:t>
              </a:r>
            </a:p>
          </p:txBody>
        </p: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2832" y="1920"/>
              <a:ext cx="1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assembly program</a:t>
              </a:r>
            </a:p>
          </p:txBody>
        </p:sp>
        <p:sp>
          <p:nvSpPr>
            <p:cNvPr id="12296" name="AutoShape 8"/>
            <p:cNvSpPr>
              <a:spLocks noChangeArrowheads="1"/>
            </p:cNvSpPr>
            <p:nvPr/>
          </p:nvSpPr>
          <p:spPr bwMode="auto">
            <a:xfrm>
              <a:off x="2400" y="2688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230</TotalTime>
  <Words>1831</Words>
  <Application>Microsoft Office PowerPoint</Application>
  <PresentationFormat>如螢幕大小 (4:3)</PresentationFormat>
  <Paragraphs>796</Paragraphs>
  <Slides>64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64</vt:i4>
      </vt:variant>
    </vt:vector>
  </HeadingPairs>
  <TitlesOfParts>
    <vt:vector size="73" baseType="lpstr">
      <vt:lpstr>Times New Roman</vt:lpstr>
      <vt:lpstr>標楷體</vt:lpstr>
      <vt:lpstr>新細明體</vt:lpstr>
      <vt:lpstr>Arial</vt:lpstr>
      <vt:lpstr>Wingdings</vt:lpstr>
      <vt:lpstr>Calibri</vt:lpstr>
      <vt:lpstr>Blends</vt:lpstr>
      <vt:lpstr>Microsoft 方程式編輯器 3.0</vt:lpstr>
      <vt:lpstr>調色盤圖片</vt:lpstr>
      <vt:lpstr>8051 Assembly Programming</vt:lpstr>
      <vt:lpstr>Today’s Goal</vt:lpstr>
      <vt:lpstr>Overview: the C8051F040 SoC</vt:lpstr>
      <vt:lpstr>Fundamental: von Neumann model in assembly level</vt:lpstr>
      <vt:lpstr>The Von Neumann Model</vt:lpstr>
      <vt:lpstr>The Von Neumann Model</vt:lpstr>
      <vt:lpstr>The Von Neumann Model</vt:lpstr>
      <vt:lpstr>The Von Neumann Model</vt:lpstr>
      <vt:lpstr>How a CPU works?</vt:lpstr>
      <vt:lpstr>Question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8051 Architecture Model</vt:lpstr>
      <vt:lpstr>Imagination on 8051 architecture</vt:lpstr>
      <vt:lpstr>Imagination on 8051 architecture</vt:lpstr>
      <vt:lpstr>Imagination on 8051 architecture</vt:lpstr>
      <vt:lpstr>Imagination on 8051 architecture</vt:lpstr>
      <vt:lpstr>Imagination on 8051 architecture</vt:lpstr>
      <vt:lpstr>Special Function Registers (SFR)</vt:lpstr>
      <vt:lpstr>A first look on 8051 assembly program</vt:lpstr>
      <vt:lpstr>Features of 8051 CPU and assembly</vt:lpstr>
      <vt:lpstr>Classification of instructions</vt:lpstr>
      <vt:lpstr>8051 assembly language looks like</vt:lpstr>
      <vt:lpstr>8051 assembly language looks like</vt:lpstr>
      <vt:lpstr>8051 assembly language looks like</vt:lpstr>
      <vt:lpstr>8051 assembly language looks like</vt:lpstr>
      <vt:lpstr>8051 assembly language looks like</vt:lpstr>
      <vt:lpstr>Example 1: d=a*b+c</vt:lpstr>
      <vt:lpstr>In-Class Exercise</vt:lpstr>
      <vt:lpstr>Example: d=a*b+c</vt:lpstr>
      <vt:lpstr>Example: d=a*b+c</vt:lpstr>
      <vt:lpstr>Example: d=a*b+c</vt:lpstr>
      <vt:lpstr>Example: d=a*b+c</vt:lpstr>
      <vt:lpstr>Example: d=a*b+c</vt:lpstr>
      <vt:lpstr>Example: d=a*b+c</vt:lpstr>
      <vt:lpstr>Example: d=a*b+c</vt:lpstr>
      <vt:lpstr>Example: d=a*b+c</vt:lpstr>
      <vt:lpstr>Example: d=a*b+c</vt:lpstr>
      <vt:lpstr>Example: d=a*b+c</vt:lpstr>
      <vt:lpstr>Example: d=a*b+c</vt:lpstr>
      <vt:lpstr>Example: d=a*b+c</vt:lpstr>
      <vt:lpstr>Example: d=a*b+c</vt:lpstr>
      <vt:lpstr>Branch (Jump) Instruction</vt:lpstr>
      <vt:lpstr>What is a branch/jump instruction</vt:lpstr>
      <vt:lpstr>Frequently used branch instructions of 8051</vt:lpstr>
      <vt:lpstr>Conditional Branch Instructions</vt:lpstr>
      <vt:lpstr>How conditional branch works in 8051?</vt:lpstr>
      <vt:lpstr>How conditional branch works in 8051?</vt:lpstr>
      <vt:lpstr>How conditional branch works in 8051?</vt:lpstr>
      <vt:lpstr>Example of conditional branch instruction</vt:lpstr>
      <vt:lpstr>In-Class Exercise</vt:lpstr>
      <vt:lpstr>Example: using JNC</vt:lpstr>
      <vt:lpstr>Example: a simple for loop</vt:lpstr>
      <vt:lpstr>A useful instruction</vt:lpstr>
      <vt:lpstr>Loop example</vt:lpstr>
      <vt:lpstr>Now you should be able to do your work</vt:lpstr>
      <vt:lpstr>How to build an executable program</vt:lpstr>
      <vt:lpstr>The Next Lab: LED lights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35</cp:revision>
  <cp:lastPrinted>1601-01-01T00:00:00Z</cp:lastPrinted>
  <dcterms:created xsi:type="dcterms:W3CDTF">2009-09-22T14:20:32Z</dcterms:created>
  <dcterms:modified xsi:type="dcterms:W3CDTF">2017-09-27T16:09:12Z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