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75" r:id="rId7"/>
    <p:sldId id="276" r:id="rId8"/>
    <p:sldId id="277" r:id="rId9"/>
    <p:sldId id="278" r:id="rId10"/>
    <p:sldId id="261" r:id="rId11"/>
    <p:sldId id="262" r:id="rId12"/>
    <p:sldId id="264" r:id="rId13"/>
    <p:sldId id="282" r:id="rId14"/>
    <p:sldId id="283" r:id="rId15"/>
    <p:sldId id="279" r:id="rId16"/>
    <p:sldId id="280" r:id="rId17"/>
    <p:sldId id="281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Graphics-LCD Display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8659" y="141479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>
                <a:latin typeface="Times New Roman" panose="02020603050405020304" pitchFamily="18" charset="0"/>
              </a:rPr>
              <a:t>Lab </a:t>
            </a:r>
            <a:r>
              <a:rPr lang="en-US" altLang="zh-TW" sz="2800" u="sng" dirty="0" smtClean="0">
                <a:latin typeface="Times New Roman" panose="02020603050405020304" pitchFamily="18" charset="0"/>
              </a:rPr>
              <a:t>06</a:t>
            </a:r>
            <a:endParaRPr lang="zh-TW" altLang="en-US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3709182" cy="4341054"/>
          </a:xfrm>
        </p:spPr>
        <p:txBody>
          <a:bodyPr/>
          <a:lstStyle/>
          <a:p>
            <a:r>
              <a:rPr lang="en-US" altLang="zh-TW" sz="2000" dirty="0"/>
              <a:t>RS: register select</a:t>
            </a:r>
          </a:p>
          <a:p>
            <a:pPr lvl="1"/>
            <a:r>
              <a:rPr lang="en-US" altLang="zh-TW" sz="1800" dirty="0"/>
              <a:t>0: command</a:t>
            </a:r>
          </a:p>
          <a:p>
            <a:pPr lvl="1"/>
            <a:r>
              <a:rPr lang="en-US" altLang="zh-TW" sz="1800" dirty="0"/>
              <a:t>1: data</a:t>
            </a:r>
          </a:p>
          <a:p>
            <a:r>
              <a:rPr lang="en-US" altLang="zh-TW" sz="2000" dirty="0" smtClean="0"/>
              <a:t>RW: read/write select</a:t>
            </a:r>
          </a:p>
          <a:p>
            <a:pPr lvl="1"/>
            <a:r>
              <a:rPr lang="en-US" altLang="zh-TW" sz="1600" dirty="0" smtClean="0"/>
              <a:t>0: write</a:t>
            </a:r>
          </a:p>
          <a:p>
            <a:pPr lvl="1"/>
            <a:r>
              <a:rPr lang="en-US" altLang="zh-TW" sz="1600" dirty="0" smtClean="0"/>
              <a:t>1: read</a:t>
            </a:r>
          </a:p>
          <a:p>
            <a:r>
              <a:rPr lang="en-US" altLang="zh-TW" sz="2000" dirty="0" smtClean="0"/>
              <a:t>E</a:t>
            </a:r>
            <a:r>
              <a:rPr lang="en-US" altLang="zh-TW" sz="2000" dirty="0"/>
              <a:t>: latch enable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DB </a:t>
            </a:r>
            <a:r>
              <a:rPr lang="en-US" altLang="zh-TW" sz="2000" dirty="0">
                <a:sym typeface="Wingdings" panose="05000000000000000000" pitchFamily="2" charset="2"/>
              </a:rPr>
              <a:t>[7:0]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the 8-bit </a:t>
            </a:r>
            <a:r>
              <a:rPr lang="en-US" altLang="zh-TW" sz="1800" dirty="0" smtClean="0">
                <a:sym typeface="Wingdings" panose="05000000000000000000" pitchFamily="2" charset="2"/>
              </a:rPr>
              <a:t>data/command</a:t>
            </a:r>
          </a:p>
          <a:p>
            <a:r>
              <a:rPr lang="en-US" altLang="zh-TW" sz="2200" dirty="0" smtClean="0">
                <a:sym typeface="Wingdings" panose="05000000000000000000" pitchFamily="2" charset="2"/>
              </a:rPr>
              <a:t>CS1, CS2: select left/right half</a:t>
            </a:r>
            <a:endParaRPr lang="en-US" altLang="zh-TW" sz="2200" dirty="0"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907" y="2870604"/>
            <a:ext cx="4861808" cy="30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of commands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1" y="2095118"/>
            <a:ext cx="6907163" cy="42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218" y="2005577"/>
            <a:ext cx="7529569" cy="906435"/>
          </a:xfrm>
        </p:spPr>
        <p:txBody>
          <a:bodyPr/>
          <a:lstStyle/>
          <a:p>
            <a:r>
              <a:rPr lang="en-US" altLang="zh-TW" sz="2400" dirty="0" smtClean="0"/>
              <a:t>Notice the latch trigger on E</a:t>
            </a:r>
          </a:p>
          <a:p>
            <a:r>
              <a:rPr lang="en-US" altLang="zh-TW" sz="2400" dirty="0" smtClean="0"/>
              <a:t>Has to check for busy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912012"/>
            <a:ext cx="8410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 Code of the General Control 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8364245" cy="1042415"/>
          </a:xfrm>
        </p:spPr>
        <p:txBody>
          <a:bodyPr/>
          <a:lstStyle/>
          <a:p>
            <a:r>
              <a:rPr lang="en-US" altLang="zh-TW" dirty="0" smtClean="0"/>
              <a:t>Convert each </a:t>
            </a:r>
            <a:r>
              <a:rPr lang="en-US" altLang="zh-TW" dirty="0" smtClean="0">
                <a:solidFill>
                  <a:srgbClr val="FF0000"/>
                </a:solidFill>
              </a:rPr>
              <a:t>part</a:t>
            </a:r>
            <a:r>
              <a:rPr lang="en-US" altLang="zh-TW" dirty="0" smtClean="0"/>
              <a:t> to a sequence of accesses to ports P2 and P4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50831" y="3566565"/>
            <a:ext cx="3151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</a:rPr>
              <a:t>do {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read status;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</a:rPr>
              <a:t>} while (status==busy);</a:t>
            </a:r>
          </a:p>
          <a:p>
            <a:endParaRPr lang="en-US" altLang="zh-TW" sz="2000" dirty="0">
              <a:latin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Set address x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Set address y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Write bitmap A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;</a:t>
            </a:r>
          </a:p>
          <a:p>
            <a:endParaRPr lang="zh-TW" altLang="en-US" sz="20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In-Class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sequence of P2 and P4 value to test whether the GLCD is busy or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5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In-Class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the series of P2 and P4 value to set a bitmap </a:t>
            </a:r>
            <a:r>
              <a:rPr lang="en-US" altLang="zh-TW" dirty="0" smtClean="0"/>
              <a:t>0xAF </a:t>
            </a:r>
            <a:r>
              <a:rPr lang="en-US" altLang="zh-TW" dirty="0" smtClean="0"/>
              <a:t>on address x=3, y=25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5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Pre-Lab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Pre-Lab 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Q1: how to enable port P4 for input and output?</a:t>
            </a:r>
          </a:p>
          <a:p>
            <a:r>
              <a:rPr lang="en-US" altLang="zh-TW" dirty="0" smtClean="0"/>
              <a:t>Q2: write a C function to set 8-bit bitmap on address (x, y)</a:t>
            </a:r>
          </a:p>
          <a:p>
            <a:pPr lvl="1"/>
            <a:r>
              <a:rPr lang="en-US" altLang="zh-TW" dirty="0" smtClean="0"/>
              <a:t>Draw (char x, char y, char bitmap)</a:t>
            </a:r>
          </a:p>
          <a:p>
            <a:r>
              <a:rPr lang="en-US" altLang="zh-TW" dirty="0" smtClean="0"/>
              <a:t>Q3: find a tool to generate the bitmap of your image</a:t>
            </a:r>
          </a:p>
          <a:p>
            <a:pPr lvl="1"/>
            <a:r>
              <a:rPr lang="en-US" altLang="zh-TW" dirty="0" smtClean="0"/>
              <a:t>Please google!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6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9721"/>
          </a:xfrm>
        </p:spPr>
        <p:txBody>
          <a:bodyPr/>
          <a:lstStyle/>
          <a:p>
            <a:r>
              <a:rPr lang="en-US" altLang="zh-TW" dirty="0" smtClean="0"/>
              <a:t>Draw a still image on the graphics LCD</a:t>
            </a:r>
          </a:p>
          <a:p>
            <a:r>
              <a:rPr lang="en-US" altLang="zh-TW" dirty="0" smtClean="0"/>
              <a:t>Bonus: show some animation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24" y="3548746"/>
            <a:ext cx="3873033" cy="30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2017712"/>
            <a:ext cx="8350177" cy="4284613"/>
          </a:xfrm>
        </p:spPr>
        <p:txBody>
          <a:bodyPr/>
          <a:lstStyle/>
          <a:p>
            <a:r>
              <a:rPr lang="en-US" altLang="zh-TW" sz="2800" dirty="0" smtClean="0"/>
              <a:t>Basic: (70%)</a:t>
            </a:r>
          </a:p>
          <a:p>
            <a:pPr lvl="1"/>
            <a:r>
              <a:rPr lang="en-US" altLang="zh-TW" sz="2400" dirty="0" smtClean="0"/>
              <a:t>“Draw” some still image</a:t>
            </a:r>
          </a:p>
          <a:p>
            <a:r>
              <a:rPr lang="en-US" altLang="zh-TW" sz="2800" dirty="0" smtClean="0"/>
              <a:t>Optional: (animation)</a:t>
            </a:r>
          </a:p>
          <a:p>
            <a:pPr lvl="1"/>
            <a:r>
              <a:rPr lang="en-US" altLang="zh-TW" sz="2400" dirty="0" smtClean="0"/>
              <a:t>Move the pattern horizontally (+10%)</a:t>
            </a:r>
          </a:p>
          <a:p>
            <a:pPr lvl="1"/>
            <a:r>
              <a:rPr lang="en-US" altLang="zh-TW" sz="2400" dirty="0" smtClean="0"/>
              <a:t>Move the pattern vertically (+20%)</a:t>
            </a:r>
          </a:p>
          <a:p>
            <a:r>
              <a:rPr lang="en-US" altLang="zh-TW" sz="2800" dirty="0" smtClean="0"/>
              <a:t>Report: (10%)</a:t>
            </a:r>
          </a:p>
          <a:p>
            <a:endParaRPr lang="en-US" altLang="zh-TW" sz="2800" dirty="0"/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But this time you have to start from scratch</a:t>
            </a:r>
          </a:p>
          <a:p>
            <a:pPr lvl="1"/>
            <a:r>
              <a:rPr lang="en-US" altLang="zh-TW" sz="2400" dirty="0" smtClean="0"/>
              <a:t>No demo code for you to modify</a:t>
            </a:r>
          </a:p>
        </p:txBody>
      </p:sp>
    </p:spTree>
    <p:extLst>
      <p:ext uri="{BB962C8B-B14F-4D97-AF65-F5344CB8AC3E}">
        <p14:creationId xmlns:p14="http://schemas.microsoft.com/office/powerpoint/2010/main" val="2461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Lab 06: Graphics LCD</a:t>
            </a:r>
          </a:p>
          <a:p>
            <a:pPr lvl="1"/>
            <a:r>
              <a:rPr lang="en-US" altLang="zh-TW" sz="2400" dirty="0" smtClean="0"/>
              <a:t>12/07: </a:t>
            </a:r>
            <a:r>
              <a:rPr lang="en-US" altLang="zh-TW" sz="2400" dirty="0" smtClean="0"/>
              <a:t>show you can flush the whole screen</a:t>
            </a:r>
          </a:p>
          <a:p>
            <a:pPr lvl="1"/>
            <a:r>
              <a:rPr lang="en-US" altLang="zh-TW" sz="2400" dirty="0" smtClean="0"/>
              <a:t>12/14: </a:t>
            </a:r>
            <a:r>
              <a:rPr lang="en-US" altLang="zh-TW" sz="2400" dirty="0" smtClean="0"/>
              <a:t>demo the drawn image and animation</a:t>
            </a:r>
          </a:p>
          <a:p>
            <a:pPr lvl="2"/>
            <a:r>
              <a:rPr lang="en-US" altLang="zh-TW" sz="2000" dirty="0" smtClean="0">
                <a:solidFill>
                  <a:srgbClr val="FF0000"/>
                </a:solidFill>
              </a:rPr>
              <a:t>Hand-in the pre-lab report</a:t>
            </a:r>
          </a:p>
          <a:p>
            <a:r>
              <a:rPr lang="en-US" altLang="zh-TW" sz="2800" dirty="0" smtClean="0"/>
              <a:t>Lab 07: Sound Control (</a:t>
            </a:r>
            <a:r>
              <a:rPr lang="en-US" altLang="zh-TW" sz="2800" dirty="0" smtClean="0"/>
              <a:t>12/21 </a:t>
            </a:r>
            <a:r>
              <a:rPr lang="en-US" altLang="zh-TW" sz="2800" dirty="0" smtClean="0"/>
              <a:t>– </a:t>
            </a:r>
            <a:r>
              <a:rPr lang="en-US" altLang="zh-TW" sz="2800" dirty="0" smtClean="0"/>
              <a:t>12/28)</a:t>
            </a:r>
            <a:endParaRPr lang="en-US" altLang="zh-TW" sz="2800" dirty="0" smtClean="0"/>
          </a:p>
          <a:p>
            <a:r>
              <a:rPr lang="en-US" altLang="zh-TW" sz="2800" dirty="0" smtClean="0"/>
              <a:t>Term Project: Video Game</a:t>
            </a:r>
            <a:r>
              <a:rPr lang="en-US" altLang="zh-TW" sz="2800" dirty="0" smtClean="0"/>
              <a:t>!!!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540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General Scheme to Control Graphics LCD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Fill the image bitmap into the display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9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556675"/>
          </a:xfrm>
        </p:spPr>
        <p:txBody>
          <a:bodyPr/>
          <a:lstStyle/>
          <a:p>
            <a:r>
              <a:rPr lang="en-US" altLang="zh-TW" dirty="0" smtClean="0"/>
              <a:t>Fill-in the bitmap into the display memory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62178" y="2901632"/>
            <a:ext cx="1434905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(8051)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398541" y="4044804"/>
            <a:ext cx="3221502" cy="11039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Memory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(128x64 bitmap)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91839" y="5504157"/>
            <a:ext cx="1575582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Graphics LCD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49108" y="5148776"/>
            <a:ext cx="2236763" cy="1470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(128x64 pixels)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下箭號 7"/>
          <p:cNvSpPr/>
          <p:nvPr/>
        </p:nvSpPr>
        <p:spPr bwMode="auto">
          <a:xfrm>
            <a:off x="3882683" y="3689423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18782" y="3668198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</a:rPr>
              <a:t>(address, data)</a:t>
            </a:r>
            <a:endParaRPr lang="zh-TW" altLang="en-US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10" name="向下箭號 9"/>
          <p:cNvSpPr/>
          <p:nvPr/>
        </p:nvSpPr>
        <p:spPr bwMode="auto">
          <a:xfrm>
            <a:off x="3882683" y="5148776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4867421" y="5752185"/>
            <a:ext cx="1181687" cy="29173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Detailed look of 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1175653"/>
          </a:xfrm>
        </p:spPr>
        <p:txBody>
          <a:bodyPr/>
          <a:lstStyle/>
          <a:p>
            <a:r>
              <a:rPr lang="en-US" altLang="zh-TW" sz="2400" dirty="0" smtClean="0"/>
              <a:t>Fill the 0-1 bitmap into two-dimensional array</a:t>
            </a:r>
          </a:p>
          <a:p>
            <a:r>
              <a:rPr lang="en-US" altLang="zh-TW" sz="2400" dirty="0" smtClean="0"/>
              <a:t>But each time we fill 8-bit for 8 pixels on the x-axis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42" y="3024555"/>
            <a:ext cx="5151519" cy="316559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 flipV="1">
            <a:off x="1491175" y="4895557"/>
            <a:ext cx="14068" cy="98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>
            <a:off x="2754922" y="6384387"/>
            <a:ext cx="1714709" cy="1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字方塊 8"/>
          <p:cNvSpPr txBox="1"/>
          <p:nvPr/>
        </p:nvSpPr>
        <p:spPr>
          <a:xfrm>
            <a:off x="1391858" y="45570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69631" y="623152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Fill the Image Memory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And the timing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on Experiment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83284"/>
          </a:xfrm>
        </p:spPr>
        <p:txBody>
          <a:bodyPr/>
          <a:lstStyle/>
          <a:p>
            <a:r>
              <a:rPr lang="en-US" altLang="zh-TW" dirty="0" smtClean="0"/>
              <a:t>Through P2 and P4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23" y="3042309"/>
            <a:ext cx="5886203" cy="3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340</TotalTime>
  <Words>413</Words>
  <Application>Microsoft Office PowerPoint</Application>
  <PresentationFormat>如螢幕大小 (4:3)</PresentationFormat>
  <Paragraphs>79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Tahoma</vt:lpstr>
      <vt:lpstr>Times New Roman</vt:lpstr>
      <vt:lpstr>Wingdings</vt:lpstr>
      <vt:lpstr>Staff training presentation</vt:lpstr>
      <vt:lpstr>Graphics-LCD Display</vt:lpstr>
      <vt:lpstr>Your Task</vt:lpstr>
      <vt:lpstr>Grading</vt:lpstr>
      <vt:lpstr>Course Schedule</vt:lpstr>
      <vt:lpstr>General Scheme to Control Graphics LCD</vt:lpstr>
      <vt:lpstr>The control scheme</vt:lpstr>
      <vt:lpstr>Detailed look of the control scheme</vt:lpstr>
      <vt:lpstr>Signal Interface to Fill the Image Memory</vt:lpstr>
      <vt:lpstr>Signal Interface on Experiment Board</vt:lpstr>
      <vt:lpstr>Signal interface to the LCD</vt:lpstr>
      <vt:lpstr>List of commands</vt:lpstr>
      <vt:lpstr>Timing diagram to send command/data</vt:lpstr>
      <vt:lpstr>Pseudo Code of the General Control Sequence</vt:lpstr>
      <vt:lpstr>In-Class Exercise</vt:lpstr>
      <vt:lpstr>In-Class Exercise</vt:lpstr>
      <vt:lpstr>Pre-Lab Report</vt:lpstr>
      <vt:lpstr>Pre-Lab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odie</cp:lastModifiedBy>
  <cp:revision>50</cp:revision>
  <dcterms:created xsi:type="dcterms:W3CDTF">2014-11-12T16:46:09Z</dcterms:created>
  <dcterms:modified xsi:type="dcterms:W3CDTF">2017-12-05T16:11:21Z</dcterms:modified>
</cp:coreProperties>
</file>