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5" r:id="rId2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9" r:id="rId26"/>
    <p:sldId id="280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0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664" autoAdjust="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F566ADD-AB34-457A-8AC6-F15B985CB5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25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85D2E-65DB-4650-8235-A2027165F78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294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7C24E-369C-4C3E-97D5-2C0ED66F594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1711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eaLnBrk="0" hangingPunct="0"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eaLnBrk="0" hangingPunct="0">
              <a:defRPr smtClean="0"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226FD209-82E6-4DCF-AE33-C00E1EB89D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336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FADD1D6-BCFA-4CFD-8911-C44D918146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9225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D4527EA-5103-4F2F-B6DB-B57ABE640C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879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5A3D931-5F6C-4A72-829F-5437D80BE41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116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B802FBA-EEB0-4F17-9AA3-21154FC390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366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67F04CF9-1E19-449A-A330-0E314C9D760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5476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32B8ECB-E9D0-45BE-BD2B-9E61ACCDB69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9379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67C9E8D-441E-4264-832B-DE47CC3F3B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19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4CE53-CF61-4382-AC5F-356C76A3AF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1452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8B48EF9-C7DE-43DF-BC71-9486C73387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2541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08F29D06-4905-41E7-82C8-A73AE197D83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3476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47829C4-00C3-4B52-B7E7-6CFD3A3DFB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581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798A9-0847-467A-AED1-096A10F16A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64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A3D8E-0374-486C-9A87-1B0A48C915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4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DFE59-F269-4007-BDFC-E261193B278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28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BAF30-1B47-433B-936F-9259D79654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71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60956-1D36-4B4E-93C0-BB8824E594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76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A7BD9-D217-458D-B0E9-8E43A32E68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988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093B-4830-49CF-9981-F1D573BB8D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5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8EF0EB36-051B-419F-BCD5-BF6F0642911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en-US" sz="240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BEBEF58-42C0-4438-9C69-900CD16AA1E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General Purpose Digital I/O (GPIO)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23938" y="1262063"/>
            <a:ext cx="1323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u="sng"/>
              <a:t>Lab 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4579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4580" name="群組 51"/>
          <p:cNvGrpSpPr>
            <a:grpSpLocks/>
          </p:cNvGrpSpPr>
          <p:nvPr/>
        </p:nvGrpSpPr>
        <p:grpSpPr bwMode="auto">
          <a:xfrm>
            <a:off x="539750" y="2565400"/>
            <a:ext cx="8129588" cy="3989388"/>
            <a:chOff x="500886" y="2276872"/>
            <a:chExt cx="8129583" cy="3989981"/>
          </a:xfrm>
        </p:grpSpPr>
        <p:grpSp>
          <p:nvGrpSpPr>
            <p:cNvPr id="24581" name="群組 44"/>
            <p:cNvGrpSpPr>
              <a:grpSpLocks/>
            </p:cNvGrpSpPr>
            <p:nvPr/>
          </p:nvGrpSpPr>
          <p:grpSpPr bwMode="auto">
            <a:xfrm>
              <a:off x="2483768" y="2276872"/>
              <a:ext cx="6146701" cy="3989981"/>
              <a:chOff x="971600" y="2275572"/>
              <a:chExt cx="6146701" cy="3989981"/>
            </a:xfrm>
          </p:grpSpPr>
          <p:sp>
            <p:nvSpPr>
              <p:cNvPr id="24586" name="矩形 3"/>
              <p:cNvSpPr>
                <a:spLocks noChangeArrowheads="1"/>
              </p:cNvSpPr>
              <p:nvPr/>
            </p:nvSpPr>
            <p:spPr bwMode="auto">
              <a:xfrm>
                <a:off x="1475656" y="2492896"/>
                <a:ext cx="864096" cy="576064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CPU</a:t>
                </a:r>
                <a:endParaRPr lang="zh-TW" altLang="en-US"/>
              </a:p>
            </p:txBody>
          </p:sp>
          <p:sp>
            <p:nvSpPr>
              <p:cNvPr id="24587" name="矩形 4"/>
              <p:cNvSpPr>
                <a:spLocks noChangeArrowheads="1"/>
              </p:cNvSpPr>
              <p:nvPr/>
            </p:nvSpPr>
            <p:spPr bwMode="auto">
              <a:xfrm>
                <a:off x="2668782" y="2275572"/>
                <a:ext cx="1368152" cy="792088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memory</a:t>
                </a:r>
                <a:endParaRPr lang="zh-TW" altLang="en-US"/>
              </a:p>
            </p:txBody>
          </p:sp>
          <p:grpSp>
            <p:nvGrpSpPr>
              <p:cNvPr id="24588" name="群組 13"/>
              <p:cNvGrpSpPr>
                <a:grpSpLocks/>
              </p:cNvGrpSpPr>
              <p:nvPr/>
            </p:nvGrpSpPr>
            <p:grpSpPr bwMode="auto">
              <a:xfrm>
                <a:off x="1150938" y="4293096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14" name="矩形 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15" name="群組 8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20" name="矩形 6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8" name="等腰三角形 7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16" name="群組 9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8" name="矩形 1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12" name="等腰三角形 1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17" name="文字方塊 12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52770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disk</a:t>
                  </a:r>
                  <a:endParaRPr lang="zh-TW" altLang="en-US"/>
                </a:p>
              </p:txBody>
            </p:sp>
          </p:grpSp>
          <p:grpSp>
            <p:nvGrpSpPr>
              <p:cNvPr id="24589" name="群組 14"/>
              <p:cNvGrpSpPr>
                <a:grpSpLocks/>
              </p:cNvGrpSpPr>
              <p:nvPr/>
            </p:nvGrpSpPr>
            <p:grpSpPr bwMode="auto">
              <a:xfrm>
                <a:off x="3026325" y="4289525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606" name="矩形 15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607" name="群組 16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2" name="矩形 21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8" name="群組 17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10" name="矩形 19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9" name="文字方塊 18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1435008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USB controller</a:t>
                  </a:r>
                  <a:endParaRPr lang="zh-TW" altLang="en-US"/>
                </a:p>
              </p:txBody>
            </p:sp>
          </p:grpSp>
          <p:grpSp>
            <p:nvGrpSpPr>
              <p:cNvPr id="24590" name="群組 23"/>
              <p:cNvGrpSpPr>
                <a:grpSpLocks/>
              </p:cNvGrpSpPr>
              <p:nvPr/>
            </p:nvGrpSpPr>
            <p:grpSpPr bwMode="auto">
              <a:xfrm>
                <a:off x="4848243" y="4321337"/>
                <a:ext cx="1692870" cy="1944216"/>
                <a:chOff x="1150938" y="4293096"/>
                <a:chExt cx="1692870" cy="1944216"/>
              </a:xfrm>
            </p:grpSpPr>
            <p:sp>
              <p:nvSpPr>
                <p:cNvPr id="24598" name="矩形 24"/>
                <p:cNvSpPr>
                  <a:spLocks noChangeArrowheads="1"/>
                </p:cNvSpPr>
                <p:nvPr/>
              </p:nvSpPr>
              <p:spPr bwMode="auto">
                <a:xfrm>
                  <a:off x="1150938" y="4293096"/>
                  <a:ext cx="1692870" cy="1944216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/>
                </a:p>
              </p:txBody>
            </p:sp>
            <p:grpSp>
              <p:nvGrpSpPr>
                <p:cNvPr id="24599" name="群組 25"/>
                <p:cNvGrpSpPr>
                  <a:grpSpLocks/>
                </p:cNvGrpSpPr>
                <p:nvPr/>
              </p:nvGrpSpPr>
              <p:grpSpPr bwMode="auto">
                <a:xfrm>
                  <a:off x="1276400" y="4445496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4" name="矩形 30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2" name="等腰三角形 31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grpSp>
              <p:nvGrpSpPr>
                <p:cNvPr id="24600" name="群組 26"/>
                <p:cNvGrpSpPr>
                  <a:grpSpLocks/>
                </p:cNvGrpSpPr>
                <p:nvPr/>
              </p:nvGrpSpPr>
              <p:grpSpPr bwMode="auto">
                <a:xfrm>
                  <a:off x="1290047" y="4945360"/>
                  <a:ext cx="1152128" cy="360040"/>
                  <a:chOff x="4860032" y="4365104"/>
                  <a:chExt cx="1152128" cy="360040"/>
                </a:xfrm>
              </p:grpSpPr>
              <p:sp>
                <p:nvSpPr>
                  <p:cNvPr id="24602" name="矩形 28"/>
                  <p:cNvSpPr>
                    <a:spLocks noChangeArrowheads="1"/>
                  </p:cNvSpPr>
                  <p:nvPr/>
                </p:nvSpPr>
                <p:spPr bwMode="auto">
                  <a:xfrm>
                    <a:off x="4860032" y="4365104"/>
                    <a:ext cx="1152128" cy="360040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algn="ctr" eaLnBrk="1" hangingPunct="1"/>
                    <a:endParaRPr lang="zh-TW" altLang="en-US"/>
                  </a:p>
                </p:txBody>
              </p:sp>
              <p:sp>
                <p:nvSpPr>
                  <p:cNvPr id="30" name="等腰三角形 29"/>
                  <p:cNvSpPr/>
                  <p:nvPr/>
                </p:nvSpPr>
                <p:spPr bwMode="auto">
                  <a:xfrm>
                    <a:off x="4903440" y="4437112"/>
                    <a:ext cx="144016" cy="216024"/>
                  </a:xfrm>
                  <a:prstGeom prst="triangle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anchor="ctr"/>
                  <a:lstStyle/>
                  <a:p>
                    <a:pPr algn="ctr" eaLnBrk="1" hangingPunct="1">
                      <a:defRPr/>
                    </a:pPr>
                    <a:endParaRPr lang="zh-TW" altLang="en-US" dirty="0"/>
                  </a:p>
                </p:txBody>
              </p:sp>
            </p:grpSp>
            <p:sp>
              <p:nvSpPr>
                <p:cNvPr id="24601" name="文字方塊 27"/>
                <p:cNvSpPr txBox="1">
                  <a:spLocks noChangeArrowheads="1"/>
                </p:cNvSpPr>
                <p:nvPr/>
              </p:nvSpPr>
              <p:spPr bwMode="auto">
                <a:xfrm>
                  <a:off x="1333455" y="5799393"/>
                  <a:ext cx="662361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r>
                    <a:rPr lang="en-US" altLang="zh-TW"/>
                    <a:t>GPIO</a:t>
                  </a:r>
                  <a:endParaRPr lang="zh-TW" altLang="en-US"/>
                </a:p>
              </p:txBody>
            </p:sp>
          </p:grpSp>
          <p:sp>
            <p:nvSpPr>
              <p:cNvPr id="24591" name="文字方塊 32"/>
              <p:cNvSpPr txBox="1">
                <a:spLocks noChangeArrowheads="1"/>
              </p:cNvSpPr>
              <p:nvPr/>
            </p:nvSpPr>
            <p:spPr bwMode="auto">
              <a:xfrm>
                <a:off x="6728451" y="5251009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/>
                  <a:t>…</a:t>
                </a:r>
                <a:endParaRPr lang="zh-TW" altLang="en-US"/>
              </a:p>
            </p:txBody>
          </p:sp>
          <p:sp>
            <p:nvSpPr>
              <p:cNvPr id="24592" name="圓角矩形 33"/>
              <p:cNvSpPr>
                <a:spLocks noChangeArrowheads="1"/>
              </p:cNvSpPr>
              <p:nvPr/>
            </p:nvSpPr>
            <p:spPr bwMode="auto">
              <a:xfrm>
                <a:off x="971600" y="3429000"/>
                <a:ext cx="6146701" cy="576064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System interconnect</a:t>
                </a:r>
                <a:endParaRPr lang="zh-TW" altLang="en-US"/>
              </a:p>
            </p:txBody>
          </p:sp>
          <p:cxnSp>
            <p:nvCxnSpPr>
              <p:cNvPr id="24593" name="直線接點 35"/>
              <p:cNvCxnSpPr>
                <a:cxnSpLocks noChangeShapeType="1"/>
                <a:stCxn id="24586" idx="2"/>
              </p:cNvCxnSpPr>
              <p:nvPr/>
            </p:nvCxnSpPr>
            <p:spPr bwMode="auto">
              <a:xfrm>
                <a:off x="1907704" y="3068960"/>
                <a:ext cx="0" cy="3600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4" name="直線接點 37"/>
              <p:cNvCxnSpPr>
                <a:cxnSpLocks noChangeShapeType="1"/>
                <a:stCxn id="24587" idx="2"/>
              </p:cNvCxnSpPr>
              <p:nvPr/>
            </p:nvCxnSpPr>
            <p:spPr bwMode="auto">
              <a:xfrm>
                <a:off x="3352858" y="3067660"/>
                <a:ext cx="0" cy="36134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5" name="直線接點 39"/>
              <p:cNvCxnSpPr>
                <a:cxnSpLocks noChangeShapeType="1"/>
              </p:cNvCxnSpPr>
              <p:nvPr/>
            </p:nvCxnSpPr>
            <p:spPr bwMode="auto">
              <a:xfrm>
                <a:off x="1861164" y="4005064"/>
                <a:ext cx="0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6" name="直線接點 41"/>
              <p:cNvCxnSpPr>
                <a:cxnSpLocks noChangeShapeType="1"/>
                <a:endCxn id="24606" idx="0"/>
              </p:cNvCxnSpPr>
              <p:nvPr/>
            </p:nvCxnSpPr>
            <p:spPr bwMode="auto">
              <a:xfrm>
                <a:off x="3872760" y="4005064"/>
                <a:ext cx="0" cy="28446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597" name="直線接點 43"/>
              <p:cNvCxnSpPr>
                <a:cxnSpLocks noChangeShapeType="1"/>
              </p:cNvCxnSpPr>
              <p:nvPr/>
            </p:nvCxnSpPr>
            <p:spPr bwMode="auto">
              <a:xfrm>
                <a:off x="5549769" y="4005064"/>
                <a:ext cx="13647" cy="31627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2" name="文字方塊 45"/>
            <p:cNvSpPr txBox="1">
              <a:spLocks noChangeArrowheads="1"/>
            </p:cNvSpPr>
            <p:nvPr/>
          </p:nvSpPr>
          <p:spPr bwMode="auto">
            <a:xfrm>
              <a:off x="858717" y="5722731"/>
              <a:ext cx="12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peripheral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3" name="直線單箭頭接點 47"/>
            <p:cNvCxnSpPr>
              <a:cxnSpLocks noChangeShapeType="1"/>
              <a:stCxn id="24582" idx="3"/>
            </p:cNvCxnSpPr>
            <p:nvPr/>
          </p:nvCxnSpPr>
          <p:spPr bwMode="auto">
            <a:xfrm>
              <a:off x="2080526" y="5922786"/>
              <a:ext cx="636049" cy="4361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84" name="文字方塊 48"/>
            <p:cNvSpPr txBox="1">
              <a:spLocks noChangeArrowheads="1"/>
            </p:cNvSpPr>
            <p:nvPr/>
          </p:nvSpPr>
          <p:spPr bwMode="auto">
            <a:xfrm>
              <a:off x="500886" y="4926909"/>
              <a:ext cx="1797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 sz="2000">
                  <a:solidFill>
                    <a:srgbClr val="FF0000"/>
                  </a:solidFill>
                </a:rPr>
                <a:t>Control register</a:t>
              </a:r>
              <a:endParaRPr lang="zh-TW" altLang="en-US" sz="2000">
                <a:solidFill>
                  <a:srgbClr val="FF0000"/>
                </a:solidFill>
              </a:endParaRPr>
            </a:p>
          </p:txBody>
        </p:sp>
        <p:cxnSp>
          <p:nvCxnSpPr>
            <p:cNvPr id="24585" name="直線單箭頭接點 49"/>
            <p:cNvCxnSpPr>
              <a:cxnSpLocks noChangeShapeType="1"/>
            </p:cNvCxnSpPr>
            <p:nvPr/>
          </p:nvCxnSpPr>
          <p:spPr bwMode="auto">
            <a:xfrm flipV="1">
              <a:off x="2236309" y="4770467"/>
              <a:ext cx="636122" cy="36264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5603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5604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5609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0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5611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5637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8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3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9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41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40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2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5629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30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5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33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32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5613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5621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622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7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23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5625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624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5614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5616" name="直線接點 35"/>
            <p:cNvCxnSpPr>
              <a:cxnSpLocks noChangeShapeType="1"/>
              <a:stCxn id="25609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7" name="直線接點 37"/>
            <p:cNvCxnSpPr>
              <a:cxnSpLocks noChangeShapeType="1"/>
              <a:stCxn id="25610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8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9" name="直線接點 41"/>
            <p:cNvCxnSpPr>
              <a:cxnSpLocks noChangeShapeType="1"/>
              <a:endCxn id="25629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0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5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6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5607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8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to access control registers: the memory-mapped I/O</a:t>
            </a:r>
            <a:endParaRPr lang="zh-TW" altLang="en-US" smtClean="0"/>
          </a:p>
        </p:txBody>
      </p:sp>
      <p:sp>
        <p:nvSpPr>
          <p:cNvPr id="2662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23950"/>
          </a:xfrm>
        </p:spPr>
        <p:txBody>
          <a:bodyPr/>
          <a:lstStyle/>
          <a:p>
            <a:r>
              <a:rPr lang="en-US" altLang="zh-TW" sz="2400" smtClean="0"/>
              <a:t>Part of the addressing space is assigned to control registers</a:t>
            </a:r>
          </a:p>
          <a:p>
            <a:r>
              <a:rPr lang="en-US" altLang="zh-TW" sz="2400" smtClean="0"/>
              <a:t>Each control register is mapped to some memory address</a:t>
            </a:r>
            <a:endParaRPr lang="zh-TW" altLang="en-US" sz="2400" smtClean="0"/>
          </a:p>
        </p:txBody>
      </p:sp>
      <p:pic>
        <p:nvPicPr>
          <p:cNvPr id="2662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284538"/>
            <a:ext cx="3741737" cy="319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a processor commands an I/O peripheral</a:t>
            </a:r>
            <a:endParaRPr lang="zh-TW" altLang="en-US" smtClean="0"/>
          </a:p>
        </p:txBody>
      </p:sp>
      <p:sp>
        <p:nvSpPr>
          <p:cNvPr id="27651" name="內容版面配置區 52"/>
          <p:cNvSpPr>
            <a:spLocks noGrp="1"/>
          </p:cNvSpPr>
          <p:nvPr>
            <p:ph idx="1"/>
          </p:nvPr>
        </p:nvSpPr>
        <p:spPr>
          <a:xfrm>
            <a:off x="1171575" y="1960563"/>
            <a:ext cx="7772400" cy="571500"/>
          </a:xfrm>
        </p:spPr>
        <p:txBody>
          <a:bodyPr/>
          <a:lstStyle/>
          <a:p>
            <a:r>
              <a:rPr lang="en-US" altLang="zh-TW" smtClean="0"/>
              <a:t>Through access control registers</a:t>
            </a:r>
            <a:endParaRPr lang="zh-TW" altLang="en-US" smtClean="0"/>
          </a:p>
        </p:txBody>
      </p:sp>
      <p:grpSp>
        <p:nvGrpSpPr>
          <p:cNvPr id="27652" name="群組 44"/>
          <p:cNvGrpSpPr>
            <a:grpSpLocks/>
          </p:cNvGrpSpPr>
          <p:nvPr/>
        </p:nvGrpSpPr>
        <p:grpSpPr bwMode="auto">
          <a:xfrm>
            <a:off x="2522538" y="2565400"/>
            <a:ext cx="6146800" cy="3989388"/>
            <a:chOff x="971600" y="2275572"/>
            <a:chExt cx="6146701" cy="3989981"/>
          </a:xfrm>
        </p:grpSpPr>
        <p:sp>
          <p:nvSpPr>
            <p:cNvPr id="27660" name="矩形 3"/>
            <p:cNvSpPr>
              <a:spLocks noChangeArrowheads="1"/>
            </p:cNvSpPr>
            <p:nvPr/>
          </p:nvSpPr>
          <p:spPr bwMode="auto">
            <a:xfrm>
              <a:off x="1475656" y="2492896"/>
              <a:ext cx="864096" cy="57606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CPU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1" name="矩形 4"/>
            <p:cNvSpPr>
              <a:spLocks noChangeArrowheads="1"/>
            </p:cNvSpPr>
            <p:nvPr/>
          </p:nvSpPr>
          <p:spPr bwMode="auto">
            <a:xfrm>
              <a:off x="2668782" y="2275572"/>
              <a:ext cx="1368152" cy="7920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memory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grpSp>
          <p:nvGrpSpPr>
            <p:cNvPr id="27662" name="群組 13"/>
            <p:cNvGrpSpPr>
              <a:grpSpLocks/>
            </p:cNvGrpSpPr>
            <p:nvPr/>
          </p:nvGrpSpPr>
          <p:grpSpPr bwMode="auto">
            <a:xfrm>
              <a:off x="1150938" y="4293096"/>
              <a:ext cx="1692870" cy="1944216"/>
              <a:chOff x="1150938" y="4293096"/>
              <a:chExt cx="1692870" cy="1944216"/>
            </a:xfrm>
          </p:grpSpPr>
          <p:sp>
            <p:nvSpPr>
              <p:cNvPr id="27688" name="矩形 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9" name="群組 8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4" name="矩形 6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等腰三角形 7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90" name="群組 9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92" name="矩形 1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" name="等腰三角形 1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91" name="文字方塊 12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52770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disk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3" name="群組 14"/>
            <p:cNvGrpSpPr>
              <a:grpSpLocks/>
            </p:cNvGrpSpPr>
            <p:nvPr/>
          </p:nvGrpSpPr>
          <p:grpSpPr bwMode="auto">
            <a:xfrm>
              <a:off x="3026325" y="4289525"/>
              <a:ext cx="1692870" cy="1944216"/>
              <a:chOff x="1150938" y="4293096"/>
              <a:chExt cx="1692870" cy="1944216"/>
            </a:xfrm>
          </p:grpSpPr>
          <p:sp>
            <p:nvSpPr>
              <p:cNvPr id="27680" name="矩形 15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81" name="群組 16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6" name="矩形 21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等腰三角形 22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82" name="群組 17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84" name="矩形 19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等腰三角形 20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83" name="文字方塊 18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143500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USB controller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7664" name="群組 23"/>
            <p:cNvGrpSpPr>
              <a:grpSpLocks/>
            </p:cNvGrpSpPr>
            <p:nvPr/>
          </p:nvGrpSpPr>
          <p:grpSpPr bwMode="auto">
            <a:xfrm>
              <a:off x="4848243" y="4321337"/>
              <a:ext cx="1692870" cy="1944216"/>
              <a:chOff x="1150938" y="4293096"/>
              <a:chExt cx="1692870" cy="1944216"/>
            </a:xfrm>
          </p:grpSpPr>
          <p:sp>
            <p:nvSpPr>
              <p:cNvPr id="27672" name="矩形 24"/>
              <p:cNvSpPr>
                <a:spLocks noChangeArrowheads="1"/>
              </p:cNvSpPr>
              <p:nvPr/>
            </p:nvSpPr>
            <p:spPr bwMode="auto">
              <a:xfrm>
                <a:off x="1150938" y="4293096"/>
                <a:ext cx="1692870" cy="194421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endParaRPr lang="zh-TW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673" name="群組 25"/>
              <p:cNvGrpSpPr>
                <a:grpSpLocks/>
              </p:cNvGrpSpPr>
              <p:nvPr/>
            </p:nvGrpSpPr>
            <p:grpSpPr bwMode="auto">
              <a:xfrm>
                <a:off x="1276400" y="4445496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8" name="矩形 30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2" name="等腰三角形 31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7674" name="群組 26"/>
              <p:cNvGrpSpPr>
                <a:grpSpLocks/>
              </p:cNvGrpSpPr>
              <p:nvPr/>
            </p:nvGrpSpPr>
            <p:grpSpPr bwMode="auto">
              <a:xfrm>
                <a:off x="1290047" y="4945360"/>
                <a:ext cx="1152128" cy="360040"/>
                <a:chOff x="4860032" y="4365104"/>
                <a:chExt cx="1152128" cy="360040"/>
              </a:xfrm>
            </p:grpSpPr>
            <p:sp>
              <p:nvSpPr>
                <p:cNvPr id="27676" name="矩形 28"/>
                <p:cNvSpPr>
                  <a:spLocks noChangeArrowheads="1"/>
                </p:cNvSpPr>
                <p:nvPr/>
              </p:nvSpPr>
              <p:spPr bwMode="auto">
                <a:xfrm>
                  <a:off x="4860032" y="4365104"/>
                  <a:ext cx="1152128" cy="36004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endParaRPr lang="zh-TW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0" name="等腰三角形 29"/>
                <p:cNvSpPr/>
                <p:nvPr/>
              </p:nvSpPr>
              <p:spPr bwMode="auto">
                <a:xfrm>
                  <a:off x="4903440" y="4437112"/>
                  <a:ext cx="144016" cy="216024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zh-TW" altLang="en-US" dirty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7675" name="文字方塊 27"/>
              <p:cNvSpPr txBox="1">
                <a:spLocks noChangeArrowheads="1"/>
              </p:cNvSpPr>
              <p:nvPr/>
            </p:nvSpPr>
            <p:spPr bwMode="auto">
              <a:xfrm>
                <a:off x="1333455" y="5799393"/>
                <a:ext cx="66236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r>
                  <a:rPr lang="en-US" altLang="zh-TW">
                    <a:solidFill>
                      <a:srgbClr val="000000"/>
                    </a:solidFill>
                  </a:rPr>
                  <a:t>GPIO</a:t>
                </a:r>
                <a:endParaRPr lang="zh-TW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665" name="文字方塊 32"/>
            <p:cNvSpPr txBox="1">
              <a:spLocks noChangeArrowheads="1"/>
            </p:cNvSpPr>
            <p:nvPr/>
          </p:nvSpPr>
          <p:spPr bwMode="auto">
            <a:xfrm>
              <a:off x="6728451" y="5251009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r>
                <a:rPr lang="en-US" altLang="zh-TW">
                  <a:solidFill>
                    <a:srgbClr val="000000"/>
                  </a:solidFill>
                </a:rPr>
                <a:t>…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27666" name="圓角矩形 33"/>
            <p:cNvSpPr>
              <a:spLocks noChangeArrowheads="1"/>
            </p:cNvSpPr>
            <p:nvPr/>
          </p:nvSpPr>
          <p:spPr bwMode="auto">
            <a:xfrm>
              <a:off x="971600" y="3429000"/>
              <a:ext cx="6146701" cy="57606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</a:rPr>
                <a:t>System interconnect</a:t>
              </a:r>
              <a:endParaRPr lang="zh-TW" altLang="en-US">
                <a:solidFill>
                  <a:srgbClr val="000000"/>
                </a:solidFill>
              </a:endParaRPr>
            </a:p>
          </p:txBody>
        </p:sp>
        <p:cxnSp>
          <p:nvCxnSpPr>
            <p:cNvPr id="27667" name="直線接點 35"/>
            <p:cNvCxnSpPr>
              <a:cxnSpLocks noChangeShapeType="1"/>
              <a:stCxn id="27660" idx="2"/>
            </p:cNvCxnSpPr>
            <p:nvPr/>
          </p:nvCxnSpPr>
          <p:spPr bwMode="auto">
            <a:xfrm>
              <a:off x="1907704" y="3068960"/>
              <a:ext cx="0" cy="3600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8" name="直線接點 37"/>
            <p:cNvCxnSpPr>
              <a:cxnSpLocks noChangeShapeType="1"/>
              <a:stCxn id="27661" idx="2"/>
            </p:cNvCxnSpPr>
            <p:nvPr/>
          </p:nvCxnSpPr>
          <p:spPr bwMode="auto">
            <a:xfrm>
              <a:off x="3352858" y="3067660"/>
              <a:ext cx="0" cy="36134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直線接點 39"/>
            <p:cNvCxnSpPr>
              <a:cxnSpLocks noChangeShapeType="1"/>
            </p:cNvCxnSpPr>
            <p:nvPr/>
          </p:nvCxnSpPr>
          <p:spPr bwMode="auto">
            <a:xfrm>
              <a:off x="1861164" y="4005064"/>
              <a:ext cx="0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0" name="直線接點 41"/>
            <p:cNvCxnSpPr>
              <a:cxnSpLocks noChangeShapeType="1"/>
              <a:endCxn id="27680" idx="0"/>
            </p:cNvCxnSpPr>
            <p:nvPr/>
          </p:nvCxnSpPr>
          <p:spPr bwMode="auto">
            <a:xfrm>
              <a:off x="3872760" y="4005064"/>
              <a:ext cx="0" cy="28446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直線接點 43"/>
            <p:cNvCxnSpPr>
              <a:cxnSpLocks noChangeShapeType="1"/>
            </p:cNvCxnSpPr>
            <p:nvPr/>
          </p:nvCxnSpPr>
          <p:spPr bwMode="auto">
            <a:xfrm>
              <a:off x="5549769" y="4005064"/>
              <a:ext cx="13647" cy="31627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3" name="手繪多邊形 2"/>
          <p:cNvSpPr>
            <a:spLocks/>
          </p:cNvSpPr>
          <p:nvPr/>
        </p:nvSpPr>
        <p:spPr bwMode="auto">
          <a:xfrm>
            <a:off x="3432175" y="3235325"/>
            <a:ext cx="196850" cy="1603375"/>
          </a:xfrm>
          <a:custGeom>
            <a:avLst/>
            <a:gdLst>
              <a:gd name="T0" fmla="*/ 0 w 196948"/>
              <a:gd name="T1" fmla="*/ 0 h 1603717"/>
              <a:gd name="T2" fmla="*/ 196948 w 196948"/>
              <a:gd name="T3" fmla="*/ 745588 h 1603717"/>
              <a:gd name="T4" fmla="*/ 0 w 196948"/>
              <a:gd name="T5" fmla="*/ 1603717 h 16037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6948" h="1603717">
                <a:moveTo>
                  <a:pt x="0" y="0"/>
                </a:moveTo>
                <a:cubicBezTo>
                  <a:pt x="98474" y="239151"/>
                  <a:pt x="196948" y="478302"/>
                  <a:pt x="196948" y="745588"/>
                </a:cubicBezTo>
                <a:cubicBezTo>
                  <a:pt x="196948" y="1012874"/>
                  <a:pt x="98474" y="1308295"/>
                  <a:pt x="0" y="1603717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4" name="文字方塊 34"/>
          <p:cNvSpPr txBox="1">
            <a:spLocks noChangeArrowheads="1"/>
          </p:cNvSpPr>
          <p:nvPr/>
        </p:nvSpPr>
        <p:spPr bwMode="auto">
          <a:xfrm>
            <a:off x="2211388" y="3852863"/>
            <a:ext cx="125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Command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5" name="手繪多邊形 40"/>
          <p:cNvSpPr>
            <a:spLocks/>
          </p:cNvSpPr>
          <p:nvPr/>
        </p:nvSpPr>
        <p:spPr bwMode="auto">
          <a:xfrm>
            <a:off x="3756025" y="3206750"/>
            <a:ext cx="1504950" cy="1703388"/>
          </a:xfrm>
          <a:custGeom>
            <a:avLst/>
            <a:gdLst>
              <a:gd name="T0" fmla="*/ 1392701 w 1505159"/>
              <a:gd name="T1" fmla="*/ 1702191 h 1702191"/>
              <a:gd name="T2" fmla="*/ 1406769 w 1505159"/>
              <a:gd name="T3" fmla="*/ 984738 h 1702191"/>
              <a:gd name="T4" fmla="*/ 337624 w 1505159"/>
              <a:gd name="T5" fmla="*/ 759655 h 1702191"/>
              <a:gd name="T6" fmla="*/ 0 w 1505159"/>
              <a:gd name="T7" fmla="*/ 0 h 17021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05159" h="1702191">
                <a:moveTo>
                  <a:pt x="1392701" y="1702191"/>
                </a:moveTo>
                <a:cubicBezTo>
                  <a:pt x="1487658" y="1422009"/>
                  <a:pt x="1582615" y="1141827"/>
                  <a:pt x="1406769" y="984738"/>
                </a:cubicBezTo>
                <a:cubicBezTo>
                  <a:pt x="1230923" y="827649"/>
                  <a:pt x="572085" y="923778"/>
                  <a:pt x="337624" y="759655"/>
                </a:cubicBezTo>
                <a:cubicBezTo>
                  <a:pt x="103162" y="595532"/>
                  <a:pt x="51581" y="297766"/>
                  <a:pt x="0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6" name="文字方塊 42"/>
          <p:cNvSpPr txBox="1">
            <a:spLocks noChangeArrowheads="1"/>
          </p:cNvSpPr>
          <p:nvPr/>
        </p:nvSpPr>
        <p:spPr bwMode="auto">
          <a:xfrm>
            <a:off x="4103688" y="3554413"/>
            <a:ext cx="809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>
                <a:solidFill>
                  <a:srgbClr val="FF0000"/>
                </a:solidFill>
              </a:rPr>
              <a:t>Status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27657" name="文字方塊 36"/>
          <p:cNvSpPr txBox="1">
            <a:spLocks noChangeArrowheads="1"/>
          </p:cNvSpPr>
          <p:nvPr/>
        </p:nvSpPr>
        <p:spPr bwMode="auto">
          <a:xfrm>
            <a:off x="2078038" y="4849813"/>
            <a:ext cx="5953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0xd0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8" name="文字方塊 38"/>
          <p:cNvSpPr txBox="1">
            <a:spLocks noChangeArrowheads="1"/>
          </p:cNvSpPr>
          <p:nvPr/>
        </p:nvSpPr>
        <p:spPr bwMode="auto">
          <a:xfrm>
            <a:off x="5845175" y="4776788"/>
            <a:ext cx="582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</a:rPr>
              <a:t>0xe0</a:t>
            </a:r>
            <a:endParaRPr lang="zh-TW" altLang="en-US">
              <a:solidFill>
                <a:schemeClr val="tx2"/>
              </a:solidFill>
            </a:endParaRPr>
          </a:p>
        </p:txBody>
      </p:sp>
      <p:sp>
        <p:nvSpPr>
          <p:cNvPr id="27659" name="文字方塊 45"/>
          <p:cNvSpPr txBox="1">
            <a:spLocks noChangeArrowheads="1"/>
          </p:cNvSpPr>
          <p:nvPr/>
        </p:nvSpPr>
        <p:spPr bwMode="auto">
          <a:xfrm>
            <a:off x="195263" y="3106738"/>
            <a:ext cx="21574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sz="2000"/>
              <a:t>mov 0xd0, #0101B</a:t>
            </a:r>
          </a:p>
          <a:p>
            <a:r>
              <a:rPr lang="en-US" altLang="zh-TW" sz="2000"/>
              <a:t>mov R1, 0xe0</a:t>
            </a:r>
            <a:endParaRPr lang="zh-TW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General Purpose Digital I/O</a:t>
            </a:r>
            <a:endParaRPr lang="zh-TW" altLang="en-US" smtClean="0"/>
          </a:p>
        </p:txBody>
      </p:sp>
      <p:sp>
        <p:nvSpPr>
          <p:cNvPr id="28675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050925"/>
          </a:xfrm>
        </p:spPr>
        <p:txBody>
          <a:bodyPr/>
          <a:lstStyle/>
          <a:p>
            <a:r>
              <a:rPr lang="en-US" altLang="zh-TW" smtClean="0"/>
              <a:t>the processor assigns/examines the logical status of some I/O pins directly</a:t>
            </a:r>
            <a:endParaRPr lang="zh-TW" altLang="en-US" smtClean="0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555875" y="3429000"/>
            <a:ext cx="5314950" cy="2514600"/>
            <a:chOff x="672" y="2112"/>
            <a:chExt cx="3348" cy="158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core</a:t>
              </a:r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28687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28688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28679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0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  <p:sp>
          <p:nvSpPr>
            <p:cNvPr id="28681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P0</a:t>
              </a:r>
            </a:p>
          </p:txBody>
        </p:sp>
        <p:sp>
          <p:nvSpPr>
            <p:cNvPr id="28682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3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/>
                <a:t>8051 chip</a:t>
              </a:r>
            </a:p>
          </p:txBody>
        </p:sp>
        <p:sp>
          <p:nvSpPr>
            <p:cNvPr id="28684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28685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pins</a:t>
              </a:r>
            </a:p>
          </p:txBody>
        </p:sp>
        <p:sp>
          <p:nvSpPr>
            <p:cNvPr id="28686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0100101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I/O Model of Legacy 8051 Processor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0724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>
                <a:solidFill>
                  <a:schemeClr val="hlink"/>
                </a:solidFill>
              </a:rPr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174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2771775" y="3573463"/>
            <a:ext cx="360363" cy="12239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0" name="AutoShape 6"/>
          <p:cNvSpPr>
            <a:spLocks noChangeArrowheads="1"/>
          </p:cNvSpPr>
          <p:nvPr/>
        </p:nvSpPr>
        <p:spPr bwMode="auto">
          <a:xfrm>
            <a:off x="2771775" y="5229225"/>
            <a:ext cx="360363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1042988" y="34290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1752" name="AutoShape 8"/>
          <p:cNvSpPr>
            <a:spLocks noChangeArrowheads="1"/>
          </p:cNvSpPr>
          <p:nvPr/>
        </p:nvSpPr>
        <p:spPr bwMode="auto">
          <a:xfrm>
            <a:off x="1042988" y="4724400"/>
            <a:ext cx="360362" cy="12239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>
                <a:solidFill>
                  <a:schemeClr val="hlink"/>
                </a:solidFill>
              </a:rPr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sometimes output</a:t>
            </a:r>
          </a:p>
        </p:txBody>
      </p:sp>
      <p:pic>
        <p:nvPicPr>
          <p:cNvPr id="32772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>
                <a:solidFill>
                  <a:schemeClr val="hlink"/>
                </a:solidFill>
              </a:rPr>
              <a:t>sometimes input</a:t>
            </a:r>
            <a:r>
              <a:rPr lang="en-US" altLang="zh-TW" sz="2000" smtClean="0"/>
              <a:t> and sometimes output</a:t>
            </a:r>
          </a:p>
        </p:txBody>
      </p:sp>
      <p:pic>
        <p:nvPicPr>
          <p:cNvPr id="33796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H="1"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keyboard)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Objectives of this lab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1953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build up your imagination on how a program affects hardware signals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000" smtClean="0"/>
              <a:t>to learn how to send/receive signals from an application processor to external devices through I/O pads</a:t>
            </a:r>
          </a:p>
        </p:txBody>
      </p:sp>
      <p:pic>
        <p:nvPicPr>
          <p:cNvPr id="16388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42988" y="3186113"/>
            <a:ext cx="2843212" cy="3195637"/>
            <a:chOff x="657" y="2007"/>
            <a:chExt cx="1791" cy="2013"/>
          </a:xfrm>
        </p:grpSpPr>
        <p:sp>
          <p:nvSpPr>
            <p:cNvPr id="16396" name="AutoShape 5"/>
            <p:cNvSpPr>
              <a:spLocks noChangeArrowheads="1"/>
            </p:cNvSpPr>
            <p:nvPr/>
          </p:nvSpPr>
          <p:spPr bwMode="auto">
            <a:xfrm>
              <a:off x="1746" y="2251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7" name="AutoShape 6"/>
            <p:cNvSpPr>
              <a:spLocks noChangeArrowheads="1"/>
            </p:cNvSpPr>
            <p:nvPr/>
          </p:nvSpPr>
          <p:spPr bwMode="auto">
            <a:xfrm>
              <a:off x="1746" y="3249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8" name="AutoShape 7"/>
            <p:cNvSpPr>
              <a:spLocks noChangeArrowheads="1"/>
            </p:cNvSpPr>
            <p:nvPr/>
          </p:nvSpPr>
          <p:spPr bwMode="auto">
            <a:xfrm>
              <a:off x="657" y="2160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399" name="AutoShape 8"/>
            <p:cNvSpPr>
              <a:spLocks noChangeArrowheads="1"/>
            </p:cNvSpPr>
            <p:nvPr/>
          </p:nvSpPr>
          <p:spPr bwMode="auto">
            <a:xfrm>
              <a:off x="657" y="2976"/>
              <a:ext cx="227" cy="77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/>
            </a:p>
          </p:txBody>
        </p:sp>
        <p:sp>
          <p:nvSpPr>
            <p:cNvPr id="16400" name="Text Box 9"/>
            <p:cNvSpPr txBox="1">
              <a:spLocks noChangeArrowheads="1"/>
            </p:cNvSpPr>
            <p:nvPr/>
          </p:nvSpPr>
          <p:spPr bwMode="auto">
            <a:xfrm>
              <a:off x="1915" y="2007"/>
              <a:ext cx="533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I/O pins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89363"/>
            <a:ext cx="2016125" cy="647700"/>
            <a:chOff x="1973" y="2387"/>
            <a:chExt cx="1270" cy="408"/>
          </a:xfrm>
        </p:grpSpPr>
        <p:sp>
          <p:nvSpPr>
            <p:cNvPr id="16394" name="Line 11"/>
            <p:cNvSpPr>
              <a:spLocks noChangeShapeType="1"/>
            </p:cNvSpPr>
            <p:nvPr/>
          </p:nvSpPr>
          <p:spPr bwMode="auto">
            <a:xfrm>
              <a:off x="1973" y="2568"/>
              <a:ext cx="40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395" name="AutoShape 12"/>
            <p:cNvSpPr>
              <a:spLocks noChangeArrowheads="1"/>
            </p:cNvSpPr>
            <p:nvPr/>
          </p:nvSpPr>
          <p:spPr bwMode="auto">
            <a:xfrm>
              <a:off x="2381" y="2387"/>
              <a:ext cx="86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to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LED)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132138" y="5229225"/>
            <a:ext cx="2519362" cy="647700"/>
            <a:chOff x="1973" y="3294"/>
            <a:chExt cx="1587" cy="408"/>
          </a:xfrm>
        </p:grpSpPr>
        <p:sp>
          <p:nvSpPr>
            <p:cNvPr id="16392" name="AutoShape 13"/>
            <p:cNvSpPr>
              <a:spLocks noChangeArrowheads="1"/>
            </p:cNvSpPr>
            <p:nvPr/>
          </p:nvSpPr>
          <p:spPr bwMode="auto">
            <a:xfrm>
              <a:off x="2472" y="3294"/>
              <a:ext cx="1088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from I/O devices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chemeClr val="hlink"/>
                  </a:solidFill>
                </a:rPr>
                <a:t>(e.g. keyboard)</a:t>
              </a:r>
            </a:p>
          </p:txBody>
        </p:sp>
        <p:sp>
          <p:nvSpPr>
            <p:cNvPr id="16393" name="Line 14"/>
            <p:cNvSpPr>
              <a:spLocks noChangeShapeType="1"/>
            </p:cNvSpPr>
            <p:nvPr/>
          </p:nvSpPr>
          <p:spPr bwMode="auto">
            <a:xfrm flipH="1" flipV="1">
              <a:off x="1973" y="3521"/>
              <a:ext cx="49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Features of 8051 I/O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5400675" cy="1152525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four 8-bit I/O ports P0-P3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Both"/>
            </a:pPr>
            <a:r>
              <a:rPr lang="en-US" altLang="zh-TW" sz="2400" smtClean="0"/>
              <a:t>each pin is bidirectional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altLang="zh-TW" sz="2000" smtClean="0"/>
              <a:t>sometimes input and </a:t>
            </a:r>
            <a:r>
              <a:rPr lang="en-US" altLang="zh-TW" sz="2000" smtClean="0">
                <a:solidFill>
                  <a:schemeClr val="hlink"/>
                </a:solidFill>
              </a:rPr>
              <a:t>sometimes output</a:t>
            </a:r>
          </a:p>
        </p:txBody>
      </p:sp>
      <p:pic>
        <p:nvPicPr>
          <p:cNvPr id="34820" name="Picture 4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357563"/>
            <a:ext cx="7129462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2700338" y="3789363"/>
            <a:ext cx="431800" cy="28733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solidFill>
                <a:srgbClr val="000000"/>
              </a:solidFill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3132138" y="3933825"/>
            <a:ext cx="50323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3635375" y="3429000"/>
            <a:ext cx="1657350" cy="863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I/O device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(e.g. LED)</a:t>
            </a:r>
            <a:endParaRPr lang="en-US" altLang="zh-TW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Imagination on 8051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1752600" cy="1219200"/>
          </a:xfrm>
        </p:spPr>
        <p:txBody>
          <a:bodyPr/>
          <a:lstStyle/>
          <a:p>
            <a:pPr eaLnBrk="1" hangingPunct="1"/>
            <a:r>
              <a:rPr lang="en-US" altLang="zh-TW" sz="1800" smtClean="0"/>
              <a:t>Imagine how data flow in the architecture!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86000" y="2057400"/>
            <a:ext cx="6629400" cy="4419600"/>
            <a:chOff x="480" y="1296"/>
            <a:chExt cx="4176" cy="2784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480" y="1344"/>
              <a:ext cx="2496" cy="2688"/>
              <a:chOff x="528" y="1392"/>
              <a:chExt cx="2496" cy="2688"/>
            </a:xfrm>
          </p:grpSpPr>
          <p:grpSp>
            <p:nvGrpSpPr>
              <p:cNvPr id="35864" name="Group 6"/>
              <p:cNvGrpSpPr>
                <a:grpSpLocks/>
              </p:cNvGrpSpPr>
              <p:nvPr/>
            </p:nvGrpSpPr>
            <p:grpSpPr bwMode="auto">
              <a:xfrm>
                <a:off x="6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85" name="Group 7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9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R0</a:t>
                    </a:r>
                  </a:p>
                </p:txBody>
              </p:sp>
            </p:grpSp>
            <p:grpSp>
              <p:nvGrpSpPr>
                <p:cNvPr id="35886" name="Group 10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96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7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R1</a:t>
                    </a:r>
                  </a:p>
                </p:txBody>
              </p:sp>
            </p:grpSp>
            <p:grpSp>
              <p:nvGrpSpPr>
                <p:cNvPr id="35887" name="Group 13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9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5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R2</a:t>
                    </a:r>
                  </a:p>
                </p:txBody>
              </p:sp>
            </p:grpSp>
            <p:sp>
              <p:nvSpPr>
                <p:cNvPr id="3588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89" name="Group 17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92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9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6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R7</a:t>
                    </a:r>
                  </a:p>
                </p:txBody>
              </p:sp>
            </p:grpSp>
            <p:sp>
              <p:nvSpPr>
                <p:cNvPr id="35890" name="Rectangle 20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2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general purpose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</a:t>
                  </a:r>
                </a:p>
              </p:txBody>
            </p:sp>
          </p:grpSp>
          <p:grpSp>
            <p:nvGrpSpPr>
              <p:cNvPr id="35865" name="Group 22"/>
              <p:cNvGrpSpPr>
                <a:grpSpLocks/>
              </p:cNvGrpSpPr>
              <p:nvPr/>
            </p:nvGrpSpPr>
            <p:grpSpPr bwMode="auto">
              <a:xfrm>
                <a:off x="1824" y="1728"/>
                <a:ext cx="1056" cy="1632"/>
                <a:chOff x="864" y="1440"/>
                <a:chExt cx="1056" cy="1632"/>
              </a:xfrm>
            </p:grpSpPr>
            <p:grpSp>
              <p:nvGrpSpPr>
                <p:cNvPr id="35870" name="Group 23"/>
                <p:cNvGrpSpPr>
                  <a:grpSpLocks/>
                </p:cNvGrpSpPr>
                <p:nvPr/>
              </p:nvGrpSpPr>
              <p:grpSpPr bwMode="auto">
                <a:xfrm>
                  <a:off x="960" y="1872"/>
                  <a:ext cx="826" cy="212"/>
                  <a:chOff x="662" y="1767"/>
                  <a:chExt cx="826" cy="212"/>
                </a:xfrm>
              </p:grpSpPr>
              <p:sp>
                <p:nvSpPr>
                  <p:cNvPr id="3588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4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A</a:t>
                    </a:r>
                  </a:p>
                </p:txBody>
              </p:sp>
            </p:grpSp>
            <p:grpSp>
              <p:nvGrpSpPr>
                <p:cNvPr id="35871" name="Group 26"/>
                <p:cNvGrpSpPr>
                  <a:grpSpLocks/>
                </p:cNvGrpSpPr>
                <p:nvPr/>
              </p:nvGrpSpPr>
              <p:grpSpPr bwMode="auto">
                <a:xfrm>
                  <a:off x="960" y="2112"/>
                  <a:ext cx="826" cy="212"/>
                  <a:chOff x="662" y="1767"/>
                  <a:chExt cx="826" cy="212"/>
                </a:xfrm>
              </p:grpSpPr>
              <p:sp>
                <p:nvSpPr>
                  <p:cNvPr id="3588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0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B</a:t>
                    </a:r>
                  </a:p>
                </p:txBody>
              </p:sp>
            </p:grpSp>
            <p:grpSp>
              <p:nvGrpSpPr>
                <p:cNvPr id="35872" name="Group 29"/>
                <p:cNvGrpSpPr>
                  <a:grpSpLocks/>
                </p:cNvGrpSpPr>
                <p:nvPr/>
              </p:nvGrpSpPr>
              <p:grpSpPr bwMode="auto">
                <a:xfrm>
                  <a:off x="960" y="2352"/>
                  <a:ext cx="826" cy="212"/>
                  <a:chOff x="662" y="1767"/>
                  <a:chExt cx="826" cy="212"/>
                </a:xfrm>
              </p:grpSpPr>
              <p:sp>
                <p:nvSpPr>
                  <p:cNvPr id="3587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8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5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P0</a:t>
                    </a:r>
                  </a:p>
                </p:txBody>
              </p:sp>
            </p:grpSp>
            <p:sp>
              <p:nvSpPr>
                <p:cNvPr id="3587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344" y="2592"/>
                  <a:ext cx="244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grpSp>
              <p:nvGrpSpPr>
                <p:cNvPr id="35874" name="Group 33"/>
                <p:cNvGrpSpPr>
                  <a:grpSpLocks/>
                </p:cNvGrpSpPr>
                <p:nvPr/>
              </p:nvGrpSpPr>
              <p:grpSpPr bwMode="auto">
                <a:xfrm>
                  <a:off x="960" y="2784"/>
                  <a:ext cx="826" cy="212"/>
                  <a:chOff x="662" y="1767"/>
                  <a:chExt cx="826" cy="212"/>
                </a:xfrm>
              </p:grpSpPr>
              <p:sp>
                <p:nvSpPr>
                  <p:cNvPr id="3587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1776"/>
                    <a:ext cx="576" cy="19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TW" altLang="en-US" sz="1600"/>
                  </a:p>
                </p:txBody>
              </p:sp>
              <p:sp>
                <p:nvSpPr>
                  <p:cNvPr id="3587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" y="1767"/>
                    <a:ext cx="244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TW" sz="1600"/>
                      <a:t>…</a:t>
                    </a:r>
                  </a:p>
                </p:txBody>
              </p:sp>
            </p:grpSp>
            <p:sp>
              <p:nvSpPr>
                <p:cNvPr id="35875" name="Rectangle 36"/>
                <p:cNvSpPr>
                  <a:spLocks noChangeArrowheads="1"/>
                </p:cNvSpPr>
                <p:nvPr/>
              </p:nvSpPr>
              <p:spPr bwMode="auto">
                <a:xfrm>
                  <a:off x="864" y="1440"/>
                  <a:ext cx="1056" cy="16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7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864" y="1488"/>
                  <a:ext cx="933" cy="3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special function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registers (SFR)</a:t>
                  </a:r>
                </a:p>
              </p:txBody>
            </p:sp>
          </p:grpSp>
          <p:sp>
            <p:nvSpPr>
              <p:cNvPr id="35866" name="Freeform 38"/>
              <p:cNvSpPr>
                <a:spLocks/>
              </p:cNvSpPr>
              <p:nvPr/>
            </p:nvSpPr>
            <p:spPr bwMode="auto">
              <a:xfrm>
                <a:off x="1248" y="3504"/>
                <a:ext cx="864" cy="480"/>
              </a:xfrm>
              <a:custGeom>
                <a:avLst/>
                <a:gdLst>
                  <a:gd name="T0" fmla="*/ 0 w 624"/>
                  <a:gd name="T1" fmla="*/ 0 h 240"/>
                  <a:gd name="T2" fmla="*/ 399 w 624"/>
                  <a:gd name="T3" fmla="*/ 0 h 240"/>
                  <a:gd name="T4" fmla="*/ 465 w 624"/>
                  <a:gd name="T5" fmla="*/ 192 h 240"/>
                  <a:gd name="T6" fmla="*/ 532 w 624"/>
                  <a:gd name="T7" fmla="*/ 0 h 240"/>
                  <a:gd name="T8" fmla="*/ 864 w 624"/>
                  <a:gd name="T9" fmla="*/ 0 h 240"/>
                  <a:gd name="T10" fmla="*/ 731 w 624"/>
                  <a:gd name="T11" fmla="*/ 480 h 240"/>
                  <a:gd name="T12" fmla="*/ 133 w 624"/>
                  <a:gd name="T13" fmla="*/ 480 h 240"/>
                  <a:gd name="T14" fmla="*/ 0 w 624"/>
                  <a:gd name="T15" fmla="*/ 0 h 2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24"/>
                  <a:gd name="T25" fmla="*/ 0 h 240"/>
                  <a:gd name="T26" fmla="*/ 624 w 624"/>
                  <a:gd name="T27" fmla="*/ 240 h 24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24" h="240">
                    <a:moveTo>
                      <a:pt x="0" y="0"/>
                    </a:moveTo>
                    <a:lnTo>
                      <a:pt x="288" y="0"/>
                    </a:lnTo>
                    <a:lnTo>
                      <a:pt x="336" y="96"/>
                    </a:lnTo>
                    <a:lnTo>
                      <a:pt x="384" y="0"/>
                    </a:lnTo>
                    <a:lnTo>
                      <a:pt x="624" y="0"/>
                    </a:lnTo>
                    <a:lnTo>
                      <a:pt x="528" y="240"/>
                    </a:lnTo>
                    <a:lnTo>
                      <a:pt x="96" y="24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7" name="Text Box 39"/>
              <p:cNvSpPr txBox="1">
                <a:spLocks noChangeArrowheads="1"/>
              </p:cNvSpPr>
              <p:nvPr/>
            </p:nvSpPr>
            <p:spPr bwMode="auto">
              <a:xfrm>
                <a:off x="1536" y="3696"/>
                <a:ext cx="3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ALU</a:t>
                </a:r>
              </a:p>
            </p:txBody>
          </p:sp>
          <p:sp>
            <p:nvSpPr>
              <p:cNvPr id="35868" name="Text Box 40"/>
              <p:cNvSpPr txBox="1">
                <a:spLocks noChangeArrowheads="1"/>
              </p:cNvSpPr>
              <p:nvPr/>
            </p:nvSpPr>
            <p:spPr bwMode="auto">
              <a:xfrm>
                <a:off x="614" y="1431"/>
                <a:ext cx="90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CPU core</a:t>
                </a:r>
              </a:p>
            </p:txBody>
          </p:sp>
          <p:sp>
            <p:nvSpPr>
              <p:cNvPr id="35869" name="Rectangle 41"/>
              <p:cNvSpPr>
                <a:spLocks noChangeArrowheads="1"/>
              </p:cNvSpPr>
              <p:nvPr/>
            </p:nvSpPr>
            <p:spPr bwMode="auto">
              <a:xfrm>
                <a:off x="528" y="1392"/>
                <a:ext cx="2496" cy="26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grpSp>
          <p:nvGrpSpPr>
            <p:cNvPr id="35846" name="Group 42"/>
            <p:cNvGrpSpPr>
              <a:grpSpLocks/>
            </p:cNvGrpSpPr>
            <p:nvPr/>
          </p:nvGrpSpPr>
          <p:grpSpPr bwMode="auto">
            <a:xfrm>
              <a:off x="3168" y="1296"/>
              <a:ext cx="1488" cy="2784"/>
              <a:chOff x="3264" y="1104"/>
              <a:chExt cx="1488" cy="2784"/>
            </a:xfrm>
          </p:grpSpPr>
          <p:grpSp>
            <p:nvGrpSpPr>
              <p:cNvPr id="35847" name="Group 43"/>
              <p:cNvGrpSpPr>
                <a:grpSpLocks/>
              </p:cNvGrpSpPr>
              <p:nvPr/>
            </p:nvGrpSpPr>
            <p:grpSpPr bwMode="auto">
              <a:xfrm>
                <a:off x="3888" y="1440"/>
                <a:ext cx="768" cy="2352"/>
                <a:chOff x="4272" y="1344"/>
                <a:chExt cx="768" cy="2352"/>
              </a:xfrm>
            </p:grpSpPr>
            <p:sp>
              <p:nvSpPr>
                <p:cNvPr id="35855" name="Rectangle 44"/>
                <p:cNvSpPr>
                  <a:spLocks noChangeArrowheads="1"/>
                </p:cNvSpPr>
                <p:nvPr/>
              </p:nvSpPr>
              <p:spPr bwMode="auto">
                <a:xfrm>
                  <a:off x="4272" y="134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6" name="Rectangle 45"/>
                <p:cNvSpPr>
                  <a:spLocks noChangeArrowheads="1"/>
                </p:cNvSpPr>
                <p:nvPr/>
              </p:nvSpPr>
              <p:spPr bwMode="auto">
                <a:xfrm>
                  <a:off x="4272" y="153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7" name="Rectangle 46"/>
                <p:cNvSpPr>
                  <a:spLocks noChangeArrowheads="1"/>
                </p:cNvSpPr>
                <p:nvPr/>
              </p:nvSpPr>
              <p:spPr bwMode="auto">
                <a:xfrm>
                  <a:off x="4272" y="2256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8" name="Rectangle 47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59" name="Rectangle 48"/>
                <p:cNvSpPr>
                  <a:spLocks noChangeArrowheads="1"/>
                </p:cNvSpPr>
                <p:nvPr/>
              </p:nvSpPr>
              <p:spPr bwMode="auto">
                <a:xfrm>
                  <a:off x="4272" y="2640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0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2832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1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3504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TW" altLang="en-US" sz="1600"/>
                </a:p>
              </p:txBody>
            </p:sp>
            <p:sp>
              <p:nvSpPr>
                <p:cNvPr id="35862" name="Rectangle 51"/>
                <p:cNvSpPr>
                  <a:spLocks noChangeArrowheads="1"/>
                </p:cNvSpPr>
                <p:nvPr/>
              </p:nvSpPr>
              <p:spPr bwMode="auto">
                <a:xfrm>
                  <a:off x="4272" y="1728"/>
                  <a:ext cx="768" cy="52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35863" name="Rectangle 52"/>
                <p:cNvSpPr>
                  <a:spLocks noChangeArrowheads="1"/>
                </p:cNvSpPr>
                <p:nvPr/>
              </p:nvSpPr>
              <p:spPr bwMode="auto">
                <a:xfrm>
                  <a:off x="4272" y="3024"/>
                  <a:ext cx="768" cy="48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</p:grpSp>
          <p:sp>
            <p:nvSpPr>
              <p:cNvPr id="35848" name="Line 53"/>
              <p:cNvSpPr>
                <a:spLocks noChangeShapeType="1"/>
              </p:cNvSpPr>
              <p:nvPr/>
            </p:nvSpPr>
            <p:spPr bwMode="auto">
              <a:xfrm>
                <a:off x="3648" y="33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49" name="Text Box 54"/>
              <p:cNvSpPr txBox="1">
                <a:spLocks noChangeArrowheads="1"/>
              </p:cNvSpPr>
              <p:nvPr/>
            </p:nvSpPr>
            <p:spPr bwMode="auto">
              <a:xfrm>
                <a:off x="3312" y="3648"/>
                <a:ext cx="50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address</a:t>
                </a:r>
              </a:p>
            </p:txBody>
          </p:sp>
          <p:sp>
            <p:nvSpPr>
              <p:cNvPr id="35850" name="Text Box 55"/>
              <p:cNvSpPr txBox="1">
                <a:spLocks noChangeArrowheads="1"/>
              </p:cNvSpPr>
              <p:nvPr/>
            </p:nvSpPr>
            <p:spPr bwMode="auto">
              <a:xfrm>
                <a:off x="3552" y="2352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30h</a:t>
                </a:r>
              </a:p>
            </p:txBody>
          </p:sp>
          <p:sp>
            <p:nvSpPr>
              <p:cNvPr id="35851" name="Text Box 56"/>
              <p:cNvSpPr txBox="1">
                <a:spLocks noChangeArrowheads="1"/>
              </p:cNvSpPr>
              <p:nvPr/>
            </p:nvSpPr>
            <p:spPr bwMode="auto">
              <a:xfrm>
                <a:off x="3552" y="2544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31h</a:t>
                </a:r>
              </a:p>
            </p:txBody>
          </p:sp>
          <p:sp>
            <p:nvSpPr>
              <p:cNvPr id="35852" name="Text Box 57"/>
              <p:cNvSpPr txBox="1">
                <a:spLocks noChangeArrowheads="1"/>
              </p:cNvSpPr>
              <p:nvPr/>
            </p:nvSpPr>
            <p:spPr bwMode="auto">
              <a:xfrm>
                <a:off x="3552" y="2736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32h</a:t>
                </a:r>
              </a:p>
            </p:txBody>
          </p:sp>
          <p:sp>
            <p:nvSpPr>
              <p:cNvPr id="35853" name="Text Box 58"/>
              <p:cNvSpPr txBox="1">
                <a:spLocks noChangeArrowheads="1"/>
              </p:cNvSpPr>
              <p:nvPr/>
            </p:nvSpPr>
            <p:spPr bwMode="auto">
              <a:xfrm>
                <a:off x="3398" y="1191"/>
                <a:ext cx="96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internal memory</a:t>
                </a:r>
              </a:p>
            </p:txBody>
          </p:sp>
          <p:sp>
            <p:nvSpPr>
              <p:cNvPr id="35854" name="Rectangle 59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88" cy="27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to program I/O ports?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746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through SFRs P0-P3</a:t>
            </a:r>
          </a:p>
        </p:txBody>
      </p:sp>
      <p:pic>
        <p:nvPicPr>
          <p:cNvPr id="36868" name="Picture 4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14600"/>
            <a:ext cx="762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441450" y="4572000"/>
            <a:ext cx="990600" cy="1752600"/>
            <a:chOff x="908" y="2880"/>
            <a:chExt cx="624" cy="110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908" y="3744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908" y="3456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908" y="3168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908" y="2880"/>
              <a:ext cx="624" cy="24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How 8051 send out dedicated control signals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57200" y="2743200"/>
            <a:ext cx="2155825" cy="590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R0, #01001101B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MOV  P0, R0</a:t>
            </a: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3124200" y="2514600"/>
            <a:ext cx="5314950" cy="2514600"/>
            <a:chOff x="672" y="2112"/>
            <a:chExt cx="3348" cy="1584"/>
          </a:xfrm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864" y="2544"/>
              <a:ext cx="72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core</a:t>
              </a:r>
            </a:p>
          </p:txBody>
        </p:sp>
        <p:grpSp>
          <p:nvGrpSpPr>
            <p:cNvPr id="37894" name="Group 6"/>
            <p:cNvGrpSpPr>
              <a:grpSpLocks/>
            </p:cNvGrpSpPr>
            <p:nvPr/>
          </p:nvGrpSpPr>
          <p:grpSpPr bwMode="auto">
            <a:xfrm>
              <a:off x="2304" y="2448"/>
              <a:ext cx="240" cy="912"/>
              <a:chOff x="2160" y="2400"/>
              <a:chExt cx="240" cy="912"/>
            </a:xfrm>
          </p:grpSpPr>
          <p:sp>
            <p:nvSpPr>
              <p:cNvPr id="37903" name="Rectangle 7"/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40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04" name="AutoShape 8"/>
              <p:cNvSpPr>
                <a:spLocks noChangeArrowheads="1"/>
              </p:cNvSpPr>
              <p:nvPr/>
            </p:nvSpPr>
            <p:spPr bwMode="auto">
              <a:xfrm>
                <a:off x="2256" y="3168"/>
                <a:ext cx="48" cy="144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7895" name="AutoShape 9"/>
            <p:cNvSpPr>
              <a:spLocks noChangeArrowheads="1"/>
            </p:cNvSpPr>
            <p:nvPr/>
          </p:nvSpPr>
          <p:spPr bwMode="auto">
            <a:xfrm>
              <a:off x="1776" y="2688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6" name="Text Box 10"/>
            <p:cNvSpPr txBox="1">
              <a:spLocks noChangeArrowheads="1"/>
            </p:cNvSpPr>
            <p:nvPr/>
          </p:nvSpPr>
          <p:spPr bwMode="auto">
            <a:xfrm>
              <a:off x="1632" y="2976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  <p:sp>
          <p:nvSpPr>
            <p:cNvPr id="37897" name="Text Box 11"/>
            <p:cNvSpPr txBox="1">
              <a:spLocks noChangeArrowheads="1"/>
            </p:cNvSpPr>
            <p:nvPr/>
          </p:nvSpPr>
          <p:spPr bwMode="auto">
            <a:xfrm>
              <a:off x="2304" y="2160"/>
              <a:ext cx="2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P0</a:t>
              </a:r>
            </a:p>
          </p:txBody>
        </p:sp>
        <p:sp>
          <p:nvSpPr>
            <p:cNvPr id="37898" name="Rectangle 12"/>
            <p:cNvSpPr>
              <a:spLocks noChangeArrowheads="1"/>
            </p:cNvSpPr>
            <p:nvPr/>
          </p:nvSpPr>
          <p:spPr bwMode="auto">
            <a:xfrm>
              <a:off x="672" y="2112"/>
              <a:ext cx="2064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899" name="Text Box 13"/>
            <p:cNvSpPr txBox="1">
              <a:spLocks noChangeArrowheads="1"/>
            </p:cNvSpPr>
            <p:nvPr/>
          </p:nvSpPr>
          <p:spPr bwMode="auto">
            <a:xfrm>
              <a:off x="816" y="3408"/>
              <a:ext cx="7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>
                  <a:solidFill>
                    <a:srgbClr val="000000"/>
                  </a:solidFill>
                </a:rPr>
                <a:t>8051 chip</a:t>
              </a:r>
            </a:p>
          </p:txBody>
        </p:sp>
        <p:sp>
          <p:nvSpPr>
            <p:cNvPr id="37900" name="AutoShape 14"/>
            <p:cNvSpPr>
              <a:spLocks noChangeArrowheads="1"/>
            </p:cNvSpPr>
            <p:nvPr/>
          </p:nvSpPr>
          <p:spPr bwMode="auto">
            <a:xfrm>
              <a:off x="2544" y="2784"/>
              <a:ext cx="864" cy="240"/>
            </a:xfrm>
            <a:prstGeom prst="rightArrow">
              <a:avLst>
                <a:gd name="adj1" fmla="val 50000"/>
                <a:gd name="adj2" fmla="val 9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37901" name="Text Box 15"/>
            <p:cNvSpPr txBox="1">
              <a:spLocks noChangeArrowheads="1"/>
            </p:cNvSpPr>
            <p:nvPr/>
          </p:nvSpPr>
          <p:spPr bwMode="auto">
            <a:xfrm>
              <a:off x="2870" y="3063"/>
              <a:ext cx="5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pins</a:t>
              </a:r>
            </a:p>
          </p:txBody>
        </p:sp>
        <p:sp>
          <p:nvSpPr>
            <p:cNvPr id="37902" name="Text Box 16"/>
            <p:cNvSpPr txBox="1">
              <a:spLocks noChangeArrowheads="1"/>
            </p:cNvSpPr>
            <p:nvPr/>
          </p:nvSpPr>
          <p:spPr bwMode="auto">
            <a:xfrm>
              <a:off x="3456" y="2784"/>
              <a:ext cx="56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0100101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080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receive (input): wait for the bit to be toggled to be 0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8917" name="Group 20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8918" name="Group 17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8921" name="Group 12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8926" name="Rectangle 5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7" name="Rectangle 6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8" name="Rectangle 7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29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0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8931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93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8922" name="Oval 13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8923" name="AutoShape 14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4" name="Rectangle 15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25" name="Text Box 16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8919" name="Rectangle 18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8920" name="Line 19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77777"/>
                </a:solidFill>
              </a:rPr>
              <a:t>receive (input): wait for the bit to be toggled to be 0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3851275" y="3429000"/>
            <a:ext cx="4321175" cy="3024188"/>
            <a:chOff x="2426" y="2160"/>
            <a:chExt cx="2722" cy="1905"/>
          </a:xfrm>
        </p:grpSpPr>
        <p:grpSp>
          <p:nvGrpSpPr>
            <p:cNvPr id="39945" name="Group 6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39948" name="Group 7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39953" name="Rectangle 8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4" name="Rectangle 9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5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6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7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…</a:t>
                  </a:r>
                </a:p>
              </p:txBody>
            </p:sp>
            <p:sp>
              <p:nvSpPr>
                <p:cNvPr id="39958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95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>
                      <a:solidFill>
                        <a:srgbClr val="000000"/>
                      </a:solidFill>
                    </a:rPr>
                    <a:t>P0</a:t>
                  </a:r>
                </a:p>
              </p:txBody>
            </p:sp>
          </p:grpSp>
          <p:sp>
            <p:nvSpPr>
              <p:cNvPr id="39949" name="Oval 15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core</a:t>
                </a:r>
              </a:p>
            </p:txBody>
          </p:sp>
          <p:sp>
            <p:nvSpPr>
              <p:cNvPr id="39950" name="AutoShape 16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1" name="Rectangle 17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52" name="Text Box 18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8051 MCU</a:t>
                </a:r>
              </a:p>
            </p:txBody>
          </p:sp>
        </p:grpSp>
        <p:sp>
          <p:nvSpPr>
            <p:cNvPr id="39946" name="Rectangle 19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I/O device</a:t>
              </a:r>
            </a:p>
          </p:txBody>
        </p:sp>
        <p:sp>
          <p:nvSpPr>
            <p:cNvPr id="39947" name="Line 20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250825" y="3716338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724525" y="49418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575" name="AutoShape 23"/>
          <p:cNvSpPr>
            <a:spLocks noChangeArrowheads="1"/>
          </p:cNvSpPr>
          <p:nvPr/>
        </p:nvSpPr>
        <p:spPr bwMode="auto">
          <a:xfrm>
            <a:off x="6588125" y="31416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prepare to receive input from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3" grpId="0" animBg="1"/>
      <p:bldP spid="23574" grpId="0"/>
      <p:bldP spid="235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case of input (receive)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844675"/>
            <a:ext cx="7772400" cy="1079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rgbClr val="777777"/>
                </a:solidFill>
              </a:rPr>
              <a:t>initial: set a bit (pin) with value 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receive (input): wait for the bit to be toggled to be 0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39750" y="3573463"/>
            <a:ext cx="2519363" cy="15684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P0.3 =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//wait unit P0.3 been set to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while (P0.3==1);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//action for the I/O event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3851275" y="3429000"/>
            <a:ext cx="2447925" cy="3024188"/>
            <a:chOff x="2381" y="2115"/>
            <a:chExt cx="1542" cy="1905"/>
          </a:xfrm>
        </p:grpSpPr>
        <p:grpSp>
          <p:nvGrpSpPr>
            <p:cNvPr id="40973" name="Group 7"/>
            <p:cNvGrpSpPr>
              <a:grpSpLocks/>
            </p:cNvGrpSpPr>
            <p:nvPr/>
          </p:nvGrpSpPr>
          <p:grpSpPr bwMode="auto">
            <a:xfrm>
              <a:off x="3560" y="2251"/>
              <a:ext cx="251" cy="1587"/>
              <a:chOff x="3424" y="2024"/>
              <a:chExt cx="251" cy="1587"/>
            </a:xfrm>
          </p:grpSpPr>
          <p:sp>
            <p:nvSpPr>
              <p:cNvPr id="40978" name="Rectangle 8"/>
              <p:cNvSpPr>
                <a:spLocks noChangeArrowheads="1"/>
              </p:cNvSpPr>
              <p:nvPr/>
            </p:nvSpPr>
            <p:spPr bwMode="auto">
              <a:xfrm>
                <a:off x="3424" y="2296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79" name="Rectangle 9"/>
              <p:cNvSpPr>
                <a:spLocks noChangeArrowheads="1"/>
              </p:cNvSpPr>
              <p:nvPr/>
            </p:nvSpPr>
            <p:spPr bwMode="auto">
              <a:xfrm>
                <a:off x="3424" y="2478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0" name="Rectangle 10"/>
              <p:cNvSpPr>
                <a:spLocks noChangeArrowheads="1"/>
              </p:cNvSpPr>
              <p:nvPr/>
            </p:nvSpPr>
            <p:spPr bwMode="auto">
              <a:xfrm>
                <a:off x="3424" y="2659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1" name="Rectangle 11"/>
              <p:cNvSpPr>
                <a:spLocks noChangeArrowheads="1"/>
              </p:cNvSpPr>
              <p:nvPr/>
            </p:nvSpPr>
            <p:spPr bwMode="auto">
              <a:xfrm>
                <a:off x="3424" y="2840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40982" name="Rectangle 12"/>
              <p:cNvSpPr>
                <a:spLocks noChangeArrowheads="1"/>
              </p:cNvSpPr>
              <p:nvPr/>
            </p:nvSpPr>
            <p:spPr bwMode="auto">
              <a:xfrm>
                <a:off x="3424" y="3022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…</a:t>
                </a:r>
              </a:p>
            </p:txBody>
          </p:sp>
          <p:sp>
            <p:nvSpPr>
              <p:cNvPr id="40983" name="Rectangle 13"/>
              <p:cNvSpPr>
                <a:spLocks noChangeArrowheads="1"/>
              </p:cNvSpPr>
              <p:nvPr/>
            </p:nvSpPr>
            <p:spPr bwMode="auto">
              <a:xfrm>
                <a:off x="3424" y="3430"/>
                <a:ext cx="227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TW" sz="16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984" name="Text Box 14"/>
              <p:cNvSpPr txBox="1">
                <a:spLocks noChangeArrowheads="1"/>
              </p:cNvSpPr>
              <p:nvPr/>
            </p:nvSpPr>
            <p:spPr bwMode="auto">
              <a:xfrm>
                <a:off x="3424" y="2024"/>
                <a:ext cx="25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>
                    <a:solidFill>
                      <a:srgbClr val="000000"/>
                    </a:solidFill>
                  </a:rPr>
                  <a:t>P0</a:t>
                </a:r>
              </a:p>
            </p:txBody>
          </p:sp>
        </p:grpSp>
        <p:sp>
          <p:nvSpPr>
            <p:cNvPr id="40974" name="Oval 15"/>
            <p:cNvSpPr>
              <a:spLocks noChangeArrowheads="1"/>
            </p:cNvSpPr>
            <p:nvPr/>
          </p:nvSpPr>
          <p:spPr bwMode="auto">
            <a:xfrm>
              <a:off x="2472" y="2840"/>
              <a:ext cx="772" cy="4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CPU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core</a:t>
              </a:r>
            </a:p>
          </p:txBody>
        </p:sp>
        <p:sp>
          <p:nvSpPr>
            <p:cNvPr id="40975" name="AutoShape 16"/>
            <p:cNvSpPr>
              <a:spLocks noChangeArrowheads="1"/>
            </p:cNvSpPr>
            <p:nvPr/>
          </p:nvSpPr>
          <p:spPr bwMode="auto">
            <a:xfrm>
              <a:off x="3288" y="3022"/>
              <a:ext cx="227" cy="136"/>
            </a:xfrm>
            <a:prstGeom prst="leftRightArrow">
              <a:avLst>
                <a:gd name="adj1" fmla="val 50000"/>
                <a:gd name="adj2" fmla="val 3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0976" name="Rectangle 17"/>
            <p:cNvSpPr>
              <a:spLocks noChangeArrowheads="1"/>
            </p:cNvSpPr>
            <p:nvPr/>
          </p:nvSpPr>
          <p:spPr bwMode="auto">
            <a:xfrm>
              <a:off x="2381" y="2115"/>
              <a:ext cx="1542" cy="19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solidFill>
                  <a:srgbClr val="000000"/>
                </a:solidFill>
              </a:endParaRPr>
            </a:p>
          </p:txBody>
        </p:sp>
        <p:sp>
          <p:nvSpPr>
            <p:cNvPr id="40977" name="Text Box 18"/>
            <p:cNvSpPr txBox="1">
              <a:spLocks noChangeArrowheads="1"/>
            </p:cNvSpPr>
            <p:nvPr/>
          </p:nvSpPr>
          <p:spPr bwMode="auto">
            <a:xfrm>
              <a:off x="2414" y="2143"/>
              <a:ext cx="69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000000"/>
                  </a:solidFill>
                </a:rPr>
                <a:t>8051 MCU</a:t>
              </a:r>
            </a:p>
          </p:txBody>
        </p:sp>
      </p:grpSp>
      <p:sp>
        <p:nvSpPr>
          <p:cNvPr id="40966" name="Rectangle 19"/>
          <p:cNvSpPr>
            <a:spLocks noChangeArrowheads="1"/>
          </p:cNvSpPr>
          <p:nvPr/>
        </p:nvSpPr>
        <p:spPr bwMode="auto">
          <a:xfrm>
            <a:off x="6588125" y="4581525"/>
            <a:ext cx="1584325" cy="108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I/O device</a:t>
            </a:r>
          </a:p>
        </p:txBody>
      </p:sp>
      <p:sp>
        <p:nvSpPr>
          <p:cNvPr id="40967" name="Line 20"/>
          <p:cNvSpPr>
            <a:spLocks noChangeShapeType="1"/>
          </p:cNvSpPr>
          <p:nvPr/>
        </p:nvSpPr>
        <p:spPr bwMode="auto">
          <a:xfrm flipH="1">
            <a:off x="6084888" y="5084763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250825" y="4508500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6588125" y="3500438"/>
            <a:ext cx="2087563" cy="720725"/>
          </a:xfrm>
          <a:prstGeom prst="wedgeRoundRectCallout">
            <a:avLst>
              <a:gd name="adj1" fmla="val -78287"/>
              <a:gd name="adj2" fmla="val 14075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00"/>
                </a:solidFill>
              </a:rPr>
              <a:t>set to zero to inform an event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724525" y="4941888"/>
            <a:ext cx="863600" cy="336550"/>
            <a:chOff x="3606" y="3113"/>
            <a:chExt cx="544" cy="212"/>
          </a:xfrm>
        </p:grpSpPr>
        <p:sp>
          <p:nvSpPr>
            <p:cNvPr id="40971" name="Text Box 22"/>
            <p:cNvSpPr txBox="1">
              <a:spLocks noChangeArrowheads="1"/>
            </p:cNvSpPr>
            <p:nvPr/>
          </p:nvSpPr>
          <p:spPr bwMode="auto">
            <a:xfrm>
              <a:off x="3606" y="3113"/>
              <a:ext cx="18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H="1">
              <a:off x="3787" y="3203"/>
              <a:ext cx="36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7" grpId="0" animBg="1"/>
      <p:bldP spid="2459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The GPIO of C8051F040 SoC</a:t>
            </a:r>
            <a:endParaRPr lang="zh-TW" altLang="en-US" smtClean="0"/>
          </a:p>
        </p:txBody>
      </p:sp>
      <p:sp>
        <p:nvSpPr>
          <p:cNvPr id="41987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Overview of SFR</a:t>
            </a:r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698625"/>
          </a:xfrm>
        </p:spPr>
        <p:txBody>
          <a:bodyPr/>
          <a:lstStyle/>
          <a:p>
            <a:r>
              <a:rPr lang="en-US" altLang="zh-TW" sz="2400" smtClean="0"/>
              <a:t>Extension from legacy 8051</a:t>
            </a:r>
          </a:p>
          <a:p>
            <a:r>
              <a:rPr lang="en-US" altLang="zh-TW" sz="2400" smtClean="0"/>
              <a:t>Divided into 3 pages</a:t>
            </a:r>
          </a:p>
          <a:p>
            <a:r>
              <a:rPr lang="en-US" altLang="zh-TW" sz="2400" smtClean="0"/>
              <a:t>Page 145-149 of the C8051F040 data sheet</a:t>
            </a:r>
            <a:endParaRPr lang="zh-TW" alt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port configuration</a:t>
            </a:r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1123950"/>
          </a:xfrm>
        </p:spPr>
        <p:txBody>
          <a:bodyPr/>
          <a:lstStyle/>
          <a:p>
            <a:r>
              <a:rPr lang="en-US" altLang="zh-TW" sz="2800" smtClean="0"/>
              <a:t>Set XBR2, PxMDIN and PxMDOUT to set port Px as general purpose I/O</a:t>
            </a:r>
            <a:endParaRPr lang="zh-TW" altLang="en-US" sz="2800" smtClean="0"/>
          </a:p>
        </p:txBody>
      </p:sp>
      <p:pic>
        <p:nvPicPr>
          <p:cNvPr id="44036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89250"/>
            <a:ext cx="41370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today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489825" cy="187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design a LED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initial: all LED off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the LED runs some pattern after some button pressed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smtClean="0"/>
              <a:t>you can design your own pattern</a:t>
            </a:r>
          </a:p>
        </p:txBody>
      </p:sp>
      <p:grpSp>
        <p:nvGrpSpPr>
          <p:cNvPr id="17412" name="Group 30"/>
          <p:cNvGrpSpPr>
            <a:grpSpLocks/>
          </p:cNvGrpSpPr>
          <p:nvPr/>
        </p:nvGrpSpPr>
        <p:grpSpPr bwMode="auto">
          <a:xfrm>
            <a:off x="3059113" y="4292600"/>
            <a:ext cx="5111750" cy="1223963"/>
            <a:chOff x="1927" y="2704"/>
            <a:chExt cx="3220" cy="771"/>
          </a:xfrm>
        </p:grpSpPr>
        <p:grpSp>
          <p:nvGrpSpPr>
            <p:cNvPr id="17416" name="Group 29"/>
            <p:cNvGrpSpPr>
              <a:grpSpLocks/>
            </p:cNvGrpSpPr>
            <p:nvPr/>
          </p:nvGrpSpPr>
          <p:grpSpPr bwMode="auto">
            <a:xfrm>
              <a:off x="2789" y="2704"/>
              <a:ext cx="2358" cy="771"/>
              <a:chOff x="2789" y="2704"/>
              <a:chExt cx="2358" cy="771"/>
            </a:xfrm>
          </p:grpSpPr>
          <p:sp>
            <p:nvSpPr>
              <p:cNvPr id="17423" name="Oval 4"/>
              <p:cNvSpPr>
                <a:spLocks noChangeArrowheads="1"/>
              </p:cNvSpPr>
              <p:nvPr/>
            </p:nvSpPr>
            <p:spPr bwMode="auto">
              <a:xfrm>
                <a:off x="2925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4" name="Oval 5"/>
              <p:cNvSpPr>
                <a:spLocks noChangeArrowheads="1"/>
              </p:cNvSpPr>
              <p:nvPr/>
            </p:nvSpPr>
            <p:spPr bwMode="auto">
              <a:xfrm>
                <a:off x="3197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5" name="Oval 6"/>
              <p:cNvSpPr>
                <a:spLocks noChangeArrowheads="1"/>
              </p:cNvSpPr>
              <p:nvPr/>
            </p:nvSpPr>
            <p:spPr bwMode="auto">
              <a:xfrm>
                <a:off x="3469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6" name="Oval 7"/>
              <p:cNvSpPr>
                <a:spLocks noChangeArrowheads="1"/>
              </p:cNvSpPr>
              <p:nvPr/>
            </p:nvSpPr>
            <p:spPr bwMode="auto">
              <a:xfrm>
                <a:off x="3741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7" name="Oval 8"/>
              <p:cNvSpPr>
                <a:spLocks noChangeArrowheads="1"/>
              </p:cNvSpPr>
              <p:nvPr/>
            </p:nvSpPr>
            <p:spPr bwMode="auto">
              <a:xfrm>
                <a:off x="4014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8" name="Oval 9"/>
              <p:cNvSpPr>
                <a:spLocks noChangeArrowheads="1"/>
              </p:cNvSpPr>
              <p:nvPr/>
            </p:nvSpPr>
            <p:spPr bwMode="auto">
              <a:xfrm>
                <a:off x="4286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29" name="Oval 10"/>
              <p:cNvSpPr>
                <a:spLocks noChangeArrowheads="1"/>
              </p:cNvSpPr>
              <p:nvPr/>
            </p:nvSpPr>
            <p:spPr bwMode="auto">
              <a:xfrm>
                <a:off x="4558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0" name="Oval 11"/>
              <p:cNvSpPr>
                <a:spLocks noChangeArrowheads="1"/>
              </p:cNvSpPr>
              <p:nvPr/>
            </p:nvSpPr>
            <p:spPr bwMode="auto">
              <a:xfrm>
                <a:off x="4830" y="3203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1" name="Oval 12"/>
              <p:cNvSpPr>
                <a:spLocks noChangeArrowheads="1"/>
              </p:cNvSpPr>
              <p:nvPr/>
            </p:nvSpPr>
            <p:spPr bwMode="auto">
              <a:xfrm>
                <a:off x="2924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2" name="Oval 13"/>
              <p:cNvSpPr>
                <a:spLocks noChangeArrowheads="1"/>
              </p:cNvSpPr>
              <p:nvPr/>
            </p:nvSpPr>
            <p:spPr bwMode="auto">
              <a:xfrm>
                <a:off x="3196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3" name="Oval 14"/>
              <p:cNvSpPr>
                <a:spLocks noChangeArrowheads="1"/>
              </p:cNvSpPr>
              <p:nvPr/>
            </p:nvSpPr>
            <p:spPr bwMode="auto">
              <a:xfrm>
                <a:off x="3468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4" name="Oval 15"/>
              <p:cNvSpPr>
                <a:spLocks noChangeArrowheads="1"/>
              </p:cNvSpPr>
              <p:nvPr/>
            </p:nvSpPr>
            <p:spPr bwMode="auto">
              <a:xfrm>
                <a:off x="3740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5" name="Oval 16"/>
              <p:cNvSpPr>
                <a:spLocks noChangeArrowheads="1"/>
              </p:cNvSpPr>
              <p:nvPr/>
            </p:nvSpPr>
            <p:spPr bwMode="auto">
              <a:xfrm>
                <a:off x="4013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6" name="Oval 17"/>
              <p:cNvSpPr>
                <a:spLocks noChangeArrowheads="1"/>
              </p:cNvSpPr>
              <p:nvPr/>
            </p:nvSpPr>
            <p:spPr bwMode="auto">
              <a:xfrm>
                <a:off x="4285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7" name="Oval 18"/>
              <p:cNvSpPr>
                <a:spLocks noChangeArrowheads="1"/>
              </p:cNvSpPr>
              <p:nvPr/>
            </p:nvSpPr>
            <p:spPr bwMode="auto">
              <a:xfrm>
                <a:off x="4557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8" name="Oval 19"/>
              <p:cNvSpPr>
                <a:spLocks noChangeArrowheads="1"/>
              </p:cNvSpPr>
              <p:nvPr/>
            </p:nvSpPr>
            <p:spPr bwMode="auto">
              <a:xfrm>
                <a:off x="4829" y="2885"/>
                <a:ext cx="136" cy="1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17439" name="Rectangle 20"/>
              <p:cNvSpPr>
                <a:spLocks noChangeArrowheads="1"/>
              </p:cNvSpPr>
              <p:nvPr/>
            </p:nvSpPr>
            <p:spPr bwMode="auto">
              <a:xfrm>
                <a:off x="2789" y="2704"/>
                <a:ext cx="2358" cy="7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</p:grpSp>
        <p:sp>
          <p:nvSpPr>
            <p:cNvPr id="17417" name="Line 25"/>
            <p:cNvSpPr>
              <a:spLocks noChangeShapeType="1"/>
            </p:cNvSpPr>
            <p:nvPr/>
          </p:nvSpPr>
          <p:spPr bwMode="auto">
            <a:xfrm>
              <a:off x="2472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7418" name="Group 27"/>
            <p:cNvGrpSpPr>
              <a:grpSpLocks/>
            </p:cNvGrpSpPr>
            <p:nvPr/>
          </p:nvGrpSpPr>
          <p:grpSpPr bwMode="auto">
            <a:xfrm>
              <a:off x="1927" y="3022"/>
              <a:ext cx="545" cy="181"/>
              <a:chOff x="1927" y="3022"/>
              <a:chExt cx="545" cy="181"/>
            </a:xfrm>
          </p:grpSpPr>
          <p:sp>
            <p:nvSpPr>
              <p:cNvPr id="17419" name="Line 22"/>
              <p:cNvSpPr>
                <a:spLocks noChangeShapeType="1"/>
              </p:cNvSpPr>
              <p:nvPr/>
            </p:nvSpPr>
            <p:spPr bwMode="auto">
              <a:xfrm>
                <a:off x="1927" y="3203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0" name="Line 23"/>
              <p:cNvSpPr>
                <a:spLocks noChangeShapeType="1"/>
              </p:cNvSpPr>
              <p:nvPr/>
            </p:nvSpPr>
            <p:spPr bwMode="auto">
              <a:xfrm>
                <a:off x="2154" y="3113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1" name="Line 24"/>
              <p:cNvSpPr>
                <a:spLocks noChangeShapeType="1"/>
              </p:cNvSpPr>
              <p:nvPr/>
            </p:nvSpPr>
            <p:spPr bwMode="auto">
              <a:xfrm flipV="1">
                <a:off x="2290" y="3022"/>
                <a:ext cx="0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422" name="Line 26"/>
              <p:cNvSpPr>
                <a:spLocks noChangeShapeType="1"/>
              </p:cNvSpPr>
              <p:nvPr/>
            </p:nvSpPr>
            <p:spPr bwMode="auto">
              <a:xfrm>
                <a:off x="2336" y="3203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10271" name="Oval 31"/>
          <p:cNvSpPr>
            <a:spLocks noChangeArrowheads="1"/>
          </p:cNvSpPr>
          <p:nvPr/>
        </p:nvSpPr>
        <p:spPr bwMode="auto">
          <a:xfrm>
            <a:off x="4643438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2" name="Oval 32"/>
          <p:cNvSpPr>
            <a:spLocks noChangeArrowheads="1"/>
          </p:cNvSpPr>
          <p:nvPr/>
        </p:nvSpPr>
        <p:spPr bwMode="auto">
          <a:xfrm>
            <a:off x="50768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10273" name="Oval 33"/>
          <p:cNvSpPr>
            <a:spLocks noChangeArrowheads="1"/>
          </p:cNvSpPr>
          <p:nvPr/>
        </p:nvSpPr>
        <p:spPr bwMode="auto">
          <a:xfrm>
            <a:off x="5508625" y="5084763"/>
            <a:ext cx="215900" cy="2159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  <p:bldP spid="102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I/O pad</a:t>
            </a:r>
            <a:endParaRPr lang="zh-TW" altLang="en-US" smtClean="0"/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 smtClean="0"/>
              <a:t>To send output 1</a:t>
            </a:r>
            <a:endParaRPr lang="zh-TW" altLang="en-US" smtClean="0"/>
          </a:p>
        </p:txBody>
      </p:sp>
      <p:pic>
        <p:nvPicPr>
          <p:cNvPr id="45060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2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3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4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5065" name="手繪多邊形 8"/>
          <p:cNvSpPr>
            <a:spLocks/>
          </p:cNvSpPr>
          <p:nvPr/>
        </p:nvSpPr>
        <p:spPr bwMode="auto">
          <a:xfrm>
            <a:off x="5340350" y="3825875"/>
            <a:ext cx="1454150" cy="708025"/>
          </a:xfrm>
          <a:custGeom>
            <a:avLst/>
            <a:gdLst>
              <a:gd name="T0" fmla="*/ 1454061 w 1454061"/>
              <a:gd name="T1" fmla="*/ 689317 h 707269"/>
              <a:gd name="T2" fmla="*/ 145766 w 1454061"/>
              <a:gd name="T3" fmla="*/ 618979 h 707269"/>
              <a:gd name="T4" fmla="*/ 89495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I/O pad</a:t>
            </a:r>
            <a:endParaRPr lang="zh-TW" altLang="en-US" smtClean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835025"/>
          </a:xfrm>
        </p:spPr>
        <p:txBody>
          <a:bodyPr/>
          <a:lstStyle/>
          <a:p>
            <a:r>
              <a:rPr lang="en-US" altLang="zh-TW" smtClean="0"/>
              <a:t>To send output 0</a:t>
            </a:r>
            <a:endParaRPr lang="zh-TW" altLang="en-US" smtClean="0"/>
          </a:p>
        </p:txBody>
      </p:sp>
      <p:pic>
        <p:nvPicPr>
          <p:cNvPr id="4608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194050"/>
            <a:ext cx="5859463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文字方塊 4"/>
          <p:cNvSpPr txBox="1">
            <a:spLocks noChangeArrowheads="1"/>
          </p:cNvSpPr>
          <p:nvPr/>
        </p:nvSpPr>
        <p:spPr bwMode="auto">
          <a:xfrm>
            <a:off x="1684338" y="4005263"/>
            <a:ext cx="287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6" name="文字方塊 5"/>
          <p:cNvSpPr txBox="1">
            <a:spLocks noChangeArrowheads="1"/>
          </p:cNvSpPr>
          <p:nvPr/>
        </p:nvSpPr>
        <p:spPr bwMode="auto">
          <a:xfrm>
            <a:off x="1657350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7" name="文字方塊 6"/>
          <p:cNvSpPr txBox="1">
            <a:spLocks noChangeArrowheads="1"/>
          </p:cNvSpPr>
          <p:nvPr/>
        </p:nvSpPr>
        <p:spPr bwMode="auto">
          <a:xfrm>
            <a:off x="1684338" y="3663950"/>
            <a:ext cx="287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1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8" name="文字方塊 7"/>
          <p:cNvSpPr txBox="1">
            <a:spLocks noChangeArrowheads="1"/>
          </p:cNvSpPr>
          <p:nvPr/>
        </p:nvSpPr>
        <p:spPr bwMode="auto">
          <a:xfrm>
            <a:off x="7286625" y="4479925"/>
            <a:ext cx="2873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0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6089" name="手繪多邊形 8"/>
          <p:cNvSpPr>
            <a:spLocks/>
          </p:cNvSpPr>
          <p:nvPr/>
        </p:nvSpPr>
        <p:spPr bwMode="auto">
          <a:xfrm flipV="1">
            <a:off x="5292725" y="4533900"/>
            <a:ext cx="1501775" cy="695325"/>
          </a:xfrm>
          <a:custGeom>
            <a:avLst/>
            <a:gdLst>
              <a:gd name="T0" fmla="*/ 1502615 w 1454061"/>
              <a:gd name="T1" fmla="*/ 677865 h 707269"/>
              <a:gd name="T2" fmla="*/ 150633 w 1454061"/>
              <a:gd name="T3" fmla="*/ 608696 h 707269"/>
              <a:gd name="T4" fmla="*/ 92483 w 1454061"/>
              <a:gd name="T5" fmla="*/ 0 h 70726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4061" h="707269">
                <a:moveTo>
                  <a:pt x="1454061" y="689317"/>
                </a:moveTo>
                <a:cubicBezTo>
                  <a:pt x="913627" y="711591"/>
                  <a:pt x="373194" y="733865"/>
                  <a:pt x="145766" y="618979"/>
                </a:cubicBezTo>
                <a:cubicBezTo>
                  <a:pt x="-81662" y="504093"/>
                  <a:pt x="3916" y="252046"/>
                  <a:pt x="89495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Schematics of the LED</a:t>
            </a:r>
            <a:endParaRPr lang="zh-TW" altLang="en-US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763587"/>
          </a:xfrm>
        </p:spPr>
        <p:txBody>
          <a:bodyPr/>
          <a:lstStyle/>
          <a:p>
            <a:r>
              <a:rPr lang="en-US" altLang="zh-TW" smtClean="0"/>
              <a:t>mov P0, #10000000h to turn on LD8</a:t>
            </a:r>
            <a:endParaRPr lang="zh-TW" altLang="en-US" smtClean="0"/>
          </a:p>
        </p:txBody>
      </p:sp>
      <p:pic>
        <p:nvPicPr>
          <p:cNvPr id="471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997200"/>
            <a:ext cx="6737350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Example 1</a:t>
            </a:r>
            <a:endParaRPr lang="zh-TW" altLang="en-US" smtClean="0"/>
          </a:p>
        </p:txBody>
      </p:sp>
      <p:sp>
        <p:nvSpPr>
          <p:cNvPr id="48131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Detect button press and display on LED</a:t>
            </a:r>
            <a:endParaRPr lang="zh-TW" alt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Code</a:t>
            </a:r>
            <a:endParaRPr lang="zh-TW" altLang="en-US" smtClean="0"/>
          </a:p>
        </p:txBody>
      </p:sp>
      <p:pic>
        <p:nvPicPr>
          <p:cNvPr id="4915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60575"/>
            <a:ext cx="36671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2: wait for a button pressed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wait for a button pressed</a:t>
            </a:r>
          </a:p>
        </p:txBody>
      </p:sp>
      <p:sp>
        <p:nvSpPr>
          <p:cNvPr id="51203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1208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1211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1216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7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8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19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0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12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122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1212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1213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4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1215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1209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1210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1206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1207" name="AutoShape 24"/>
          <p:cNvSpPr>
            <a:spLocks noChangeArrowheads="1"/>
          </p:cNvSpPr>
          <p:nvPr/>
        </p:nvSpPr>
        <p:spPr bwMode="auto">
          <a:xfrm>
            <a:off x="6804025" y="3357563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prepare to receive input from an I/O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wait for a button pressed</a:t>
            </a:r>
          </a:p>
        </p:txBody>
      </p:sp>
      <p:sp>
        <p:nvSpPr>
          <p:cNvPr id="52227" name="Text Box 5"/>
          <p:cNvSpPr txBox="1">
            <a:spLocks noChangeArrowheads="1"/>
          </p:cNvSpPr>
          <p:nvPr/>
        </p:nvSpPr>
        <p:spPr bwMode="auto">
          <a:xfrm>
            <a:off x="468313" y="1916113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A  = P1;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if (A==0) goto wait;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468313" y="4292600"/>
            <a:ext cx="3287712" cy="18161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450850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wait: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P1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JZ wait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exit: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//something after button pressed</a:t>
            </a:r>
          </a:p>
        </p:txBody>
      </p:sp>
      <p:grpSp>
        <p:nvGrpSpPr>
          <p:cNvPr id="52229" name="Group 7"/>
          <p:cNvGrpSpPr>
            <a:grpSpLocks/>
          </p:cNvGrpSpPr>
          <p:nvPr/>
        </p:nvGrpSpPr>
        <p:grpSpPr bwMode="auto">
          <a:xfrm>
            <a:off x="4067175" y="3644900"/>
            <a:ext cx="4321175" cy="3024188"/>
            <a:chOff x="2426" y="2160"/>
            <a:chExt cx="2722" cy="1905"/>
          </a:xfrm>
        </p:grpSpPr>
        <p:grpSp>
          <p:nvGrpSpPr>
            <p:cNvPr id="52232" name="Group 8"/>
            <p:cNvGrpSpPr>
              <a:grpSpLocks/>
            </p:cNvGrpSpPr>
            <p:nvPr/>
          </p:nvGrpSpPr>
          <p:grpSpPr bwMode="auto">
            <a:xfrm>
              <a:off x="2426" y="2160"/>
              <a:ext cx="1542" cy="1905"/>
              <a:chOff x="2381" y="2115"/>
              <a:chExt cx="1542" cy="1905"/>
            </a:xfrm>
          </p:grpSpPr>
          <p:grpSp>
            <p:nvGrpSpPr>
              <p:cNvPr id="52235" name="Group 9"/>
              <p:cNvGrpSpPr>
                <a:grpSpLocks/>
              </p:cNvGrpSpPr>
              <p:nvPr/>
            </p:nvGrpSpPr>
            <p:grpSpPr bwMode="auto">
              <a:xfrm>
                <a:off x="3560" y="2251"/>
                <a:ext cx="251" cy="1587"/>
                <a:chOff x="3424" y="2024"/>
                <a:chExt cx="251" cy="1587"/>
              </a:xfrm>
            </p:grpSpPr>
            <p:sp>
              <p:nvSpPr>
                <p:cNvPr id="52240" name="Rectangle 10"/>
                <p:cNvSpPr>
                  <a:spLocks noChangeArrowheads="1"/>
                </p:cNvSpPr>
                <p:nvPr/>
              </p:nvSpPr>
              <p:spPr bwMode="auto">
                <a:xfrm>
                  <a:off x="3424" y="2296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1" name="Rectangle 11"/>
                <p:cNvSpPr>
                  <a:spLocks noChangeArrowheads="1"/>
                </p:cNvSpPr>
                <p:nvPr/>
              </p:nvSpPr>
              <p:spPr bwMode="auto">
                <a:xfrm>
                  <a:off x="3424" y="2478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2" name="Rectangle 12"/>
                <p:cNvSpPr>
                  <a:spLocks noChangeArrowheads="1"/>
                </p:cNvSpPr>
                <p:nvPr/>
              </p:nvSpPr>
              <p:spPr bwMode="auto">
                <a:xfrm>
                  <a:off x="3424" y="2659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3" name="Rectangle 13"/>
                <p:cNvSpPr>
                  <a:spLocks noChangeArrowheads="1"/>
                </p:cNvSpPr>
                <p:nvPr/>
              </p:nvSpPr>
              <p:spPr bwMode="auto">
                <a:xfrm>
                  <a:off x="3424" y="284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4" name="Rectangle 14"/>
                <p:cNvSpPr>
                  <a:spLocks noChangeArrowheads="1"/>
                </p:cNvSpPr>
                <p:nvPr/>
              </p:nvSpPr>
              <p:spPr bwMode="auto">
                <a:xfrm>
                  <a:off x="3424" y="302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…</a:t>
                  </a:r>
                </a:p>
              </p:txBody>
            </p:sp>
            <p:sp>
              <p:nvSpPr>
                <p:cNvPr id="5224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24" y="3430"/>
                  <a:ext cx="227" cy="18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TW" sz="1600"/>
                </a:p>
              </p:txBody>
            </p:sp>
            <p:sp>
              <p:nvSpPr>
                <p:cNvPr id="522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424" y="2024"/>
                  <a:ext cx="251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TW" sz="1600"/>
                    <a:t>P1</a:t>
                  </a:r>
                </a:p>
              </p:txBody>
            </p:sp>
          </p:grpSp>
          <p:sp>
            <p:nvSpPr>
              <p:cNvPr id="52236" name="Oval 17"/>
              <p:cNvSpPr>
                <a:spLocks noChangeArrowheads="1"/>
              </p:cNvSpPr>
              <p:nvPr/>
            </p:nvSpPr>
            <p:spPr bwMode="auto">
              <a:xfrm>
                <a:off x="2472" y="2840"/>
                <a:ext cx="772" cy="4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CPU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core</a:t>
                </a:r>
              </a:p>
            </p:txBody>
          </p:sp>
          <p:sp>
            <p:nvSpPr>
              <p:cNvPr id="52237" name="AutoShape 18"/>
              <p:cNvSpPr>
                <a:spLocks noChangeArrowheads="1"/>
              </p:cNvSpPr>
              <p:nvPr/>
            </p:nvSpPr>
            <p:spPr bwMode="auto">
              <a:xfrm>
                <a:off x="3288" y="3022"/>
                <a:ext cx="227" cy="136"/>
              </a:xfrm>
              <a:prstGeom prst="leftRightArrow">
                <a:avLst>
                  <a:gd name="adj1" fmla="val 50000"/>
                  <a:gd name="adj2" fmla="val 33382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8" name="Rectangle 19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1542" cy="190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TW" altLang="en-US" sz="1600"/>
              </a:p>
            </p:txBody>
          </p:sp>
          <p:sp>
            <p:nvSpPr>
              <p:cNvPr id="52239" name="Text Box 20"/>
              <p:cNvSpPr txBox="1">
                <a:spLocks noChangeArrowheads="1"/>
              </p:cNvSpPr>
              <p:nvPr/>
            </p:nvSpPr>
            <p:spPr bwMode="auto">
              <a:xfrm>
                <a:off x="2414" y="2143"/>
                <a:ext cx="69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TW" sz="1600"/>
                  <a:t>8051 MCU</a:t>
                </a:r>
              </a:p>
            </p:txBody>
          </p:sp>
        </p:grpSp>
        <p:sp>
          <p:nvSpPr>
            <p:cNvPr id="52233" name="Rectangle 21"/>
            <p:cNvSpPr>
              <a:spLocks noChangeArrowheads="1"/>
            </p:cNvSpPr>
            <p:nvPr/>
          </p:nvSpPr>
          <p:spPr bwMode="auto">
            <a:xfrm>
              <a:off x="4150" y="2886"/>
              <a:ext cx="998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/>
                <a:t>I/O device</a:t>
              </a:r>
            </a:p>
          </p:txBody>
        </p:sp>
        <p:sp>
          <p:nvSpPr>
            <p:cNvPr id="52234" name="Line 22"/>
            <p:cNvSpPr>
              <a:spLocks noChangeShapeType="1"/>
            </p:cNvSpPr>
            <p:nvPr/>
          </p:nvSpPr>
          <p:spPr bwMode="auto">
            <a:xfrm flipH="1">
              <a:off x="3833" y="3203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2230" name="Text Box 23"/>
          <p:cNvSpPr txBox="1">
            <a:spLocks noChangeArrowheads="1"/>
          </p:cNvSpPr>
          <p:nvPr/>
        </p:nvSpPr>
        <p:spPr bwMode="auto">
          <a:xfrm>
            <a:off x="5940425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2231" name="AutoShape 24"/>
          <p:cNvSpPr>
            <a:spLocks noChangeArrowheads="1"/>
          </p:cNvSpPr>
          <p:nvPr/>
        </p:nvSpPr>
        <p:spPr bwMode="auto">
          <a:xfrm>
            <a:off x="6845300" y="3321050"/>
            <a:ext cx="2087563" cy="1079500"/>
          </a:xfrm>
          <a:prstGeom prst="wedgeRoundRectCallout">
            <a:avLst>
              <a:gd name="adj1" fmla="val -78287"/>
              <a:gd name="adj2" fmla="val 110588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Receive signal from the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 3: make LED run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show how to output signal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#11111110B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RET</a:t>
            </a: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smtClean="0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Basic concepts of I/O control</a:t>
            </a:r>
          </a:p>
          <a:p>
            <a:r>
              <a:rPr lang="en-US" altLang="zh-TW" smtClean="0"/>
              <a:t>I/O model of legacy 8051 processor</a:t>
            </a:r>
          </a:p>
          <a:p>
            <a:r>
              <a:rPr lang="en-US" altLang="zh-TW" smtClean="0"/>
              <a:t>SiliconLab C8051F040 I/O control</a:t>
            </a:r>
          </a:p>
          <a:p>
            <a:r>
              <a:rPr lang="en-US" altLang="zh-TW" smtClean="0"/>
              <a:t>Simplified programming model</a:t>
            </a:r>
            <a:endParaRPr lang="zh-TW" alt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#00000001B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RET</a:t>
            </a:r>
            <a:endParaRPr lang="zh-TW" altLang="en-US" sz="1600"/>
          </a:p>
        </p:txBody>
      </p:sp>
      <p:sp>
        <p:nvSpPr>
          <p:cNvPr id="55300" name="AutoShape 4"/>
          <p:cNvSpPr>
            <a:spLocks noChangeArrowheads="1"/>
          </p:cNvSpPr>
          <p:nvPr/>
        </p:nvSpPr>
        <p:spPr bwMode="auto">
          <a:xfrm>
            <a:off x="1042988" y="3357563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78417"/>
              <a:gd name="adj2" fmla="val -130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control the LED through content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#11111110B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RET</a:t>
            </a:r>
            <a:endParaRPr lang="zh-TW" altLang="en-US" sz="1600"/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971550" y="3860800"/>
            <a:ext cx="1871663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3708400" y="2060575"/>
            <a:ext cx="2519363" cy="2520950"/>
          </a:xfrm>
          <a:prstGeom prst="wedgeRoundRectCallout">
            <a:avLst>
              <a:gd name="adj1" fmla="val -83458"/>
              <a:gd name="adj2" fmla="val 24810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 marL="182563" indent="-1825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TW" sz="1600"/>
              <a:t>rotate right (RR) A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4356100" y="26368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00000001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356100" y="3284538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00000010</a:t>
            </a: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356100" y="4005263"/>
            <a:ext cx="129698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00000100</a:t>
            </a:r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>
            <a:off x="4859338" y="2997200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6330" name="AutoShape 10"/>
          <p:cNvSpPr>
            <a:spLocks noChangeArrowheads="1"/>
          </p:cNvSpPr>
          <p:nvPr/>
        </p:nvSpPr>
        <p:spPr bwMode="auto">
          <a:xfrm>
            <a:off x="4859338" y="3716338"/>
            <a:ext cx="217487" cy="2159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Demo: rotate the LED light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825" y="2133600"/>
            <a:ext cx="3862388" cy="42576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MAIN: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A, #11111110B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PSW, #00H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Loop: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MOV 	P0, 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LCALL	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RR	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LJMP	Loop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16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MOV	R0, #50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Delay:	MOV	R1, #40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Delay1:	MOV	R2, #249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Delay2:	DJNZ	R2, Delay2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R1, Delay1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DJNZ	R0, Delay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		RET</a:t>
            </a:r>
            <a:endParaRPr lang="zh-TW" altLang="en-US" sz="1600"/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1042988" y="3644900"/>
            <a:ext cx="1871662" cy="2889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708400" y="3068638"/>
            <a:ext cx="2519363" cy="792162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call a function at label “Delay”</a:t>
            </a:r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179388" y="4797425"/>
            <a:ext cx="4032250" cy="15843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5003800" y="4724400"/>
            <a:ext cx="2519363" cy="792163"/>
          </a:xfrm>
          <a:prstGeom prst="wedgeRoundRectCallout">
            <a:avLst>
              <a:gd name="adj1" fmla="val -80056"/>
              <a:gd name="adj2" fmla="val 33167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/>
              <a:t>a nested loop to delay some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Next Lab: Timer and Interrupt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Your Work at Lab 03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make LED run but using the timer interrupt to trigger pattern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Pre-Lab Report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Q1: what is interrupt?</a:t>
            </a:r>
          </a:p>
          <a:p>
            <a:pPr lvl="1" eaLnBrk="1" hangingPunct="1"/>
            <a:r>
              <a:rPr lang="en-US" altLang="zh-TW" smtClean="0"/>
              <a:t>check Mano: logic and computer design fundamentals, Section 10-9</a:t>
            </a:r>
          </a:p>
          <a:p>
            <a:pPr eaLnBrk="1" hangingPunct="1"/>
            <a:endParaRPr lang="en-US" altLang="zh-TW" smtClean="0"/>
          </a:p>
          <a:p>
            <a:pPr eaLnBrk="1" hangingPunct="1"/>
            <a:r>
              <a:rPr lang="en-US" altLang="zh-TW" smtClean="0"/>
              <a:t>Q2: how to setup an ISR on 8051</a:t>
            </a:r>
          </a:p>
          <a:p>
            <a:pPr lvl="1" eaLnBrk="1" hangingPunct="1"/>
            <a:r>
              <a:rPr lang="en-US" altLang="zh-TW" smtClean="0"/>
              <a:t>ISR: interrupt service routine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Preparations before the Lab</a:t>
            </a:r>
            <a:endParaRPr lang="zh-TW" altLang="en-US" smtClean="0"/>
          </a:p>
        </p:txBody>
      </p:sp>
      <p:sp>
        <p:nvSpPr>
          <p:cNvPr id="194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Read the data sheet of SiliconLab C8051F040 SoC</a:t>
            </a:r>
          </a:p>
          <a:p>
            <a:pPr lvl="1"/>
            <a:r>
              <a:rPr lang="en-US" altLang="zh-TW" smtClean="0"/>
              <a:t>Chap. 17</a:t>
            </a:r>
          </a:p>
          <a:p>
            <a:r>
              <a:rPr lang="en-US" altLang="zh-TW" smtClean="0"/>
              <a:t>Read the schematics of the Big8051 experiment board</a:t>
            </a:r>
          </a:p>
          <a:p>
            <a:pPr lvl="1"/>
            <a:r>
              <a:rPr lang="en-US" altLang="zh-TW" smtClean="0"/>
              <a:t>On LEDs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</a:t>
            </a:r>
            <a:endParaRPr lang="zh-TW" altLang="en-US" smtClean="0"/>
          </a:p>
        </p:txBody>
      </p:sp>
      <p:sp>
        <p:nvSpPr>
          <p:cNvPr id="204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Q1: Explain what is watch-dog timer</a:t>
            </a:r>
          </a:p>
          <a:p>
            <a:pPr lvl="1"/>
            <a:r>
              <a:rPr lang="en-US" altLang="zh-TW" smtClean="0"/>
              <a:t>Somewhere in your OS textbook</a:t>
            </a:r>
          </a:p>
          <a:p>
            <a:r>
              <a:rPr lang="en-US" altLang="zh-TW" smtClean="0"/>
              <a:t>Q2: Explain what is memory-mapped I/O</a:t>
            </a:r>
          </a:p>
          <a:p>
            <a:pPr lvl="1"/>
            <a:r>
              <a:rPr lang="en-US" altLang="zh-TW" smtClean="0"/>
              <a:t>Check the textbooks of Computer Organization, Computer Architecture, or OS</a:t>
            </a:r>
            <a:endParaRPr lang="zh-TW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539750" y="2017713"/>
            <a:ext cx="8415338" cy="1339850"/>
          </a:xfrm>
        </p:spPr>
        <p:txBody>
          <a:bodyPr/>
          <a:lstStyle/>
          <a:p>
            <a:r>
              <a:rPr lang="en-US" altLang="zh-TW" sz="2400" smtClean="0"/>
              <a:t>Q3:</a:t>
            </a:r>
          </a:p>
          <a:p>
            <a:pPr lvl="1"/>
            <a:r>
              <a:rPr lang="en-US" altLang="zh-TW" sz="2000" smtClean="0"/>
              <a:t>Read Figure 17.1 of C8051F040 spec and the schematics of Big8051</a:t>
            </a:r>
          </a:p>
          <a:p>
            <a:pPr lvl="1"/>
            <a:r>
              <a:rPr lang="en-US" altLang="zh-TW" sz="2000" smtClean="0"/>
              <a:t>List all control signal values to turn-on an LED at P0.0</a:t>
            </a:r>
            <a:endParaRPr lang="zh-TW" altLang="en-US" sz="2000" smtClean="0"/>
          </a:p>
        </p:txBody>
      </p:sp>
      <p:pic>
        <p:nvPicPr>
          <p:cNvPr id="21508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357563"/>
            <a:ext cx="5141912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圓角矩形 4"/>
          <p:cNvSpPr>
            <a:spLocks noChangeArrowheads="1"/>
          </p:cNvSpPr>
          <p:nvPr/>
        </p:nvSpPr>
        <p:spPr bwMode="auto">
          <a:xfrm>
            <a:off x="1979613" y="3357563"/>
            <a:ext cx="1008062" cy="259238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/>
          </a:p>
        </p:txBody>
      </p:sp>
      <p:sp>
        <p:nvSpPr>
          <p:cNvPr id="21510" name="文字方塊 5"/>
          <p:cNvSpPr txBox="1">
            <a:spLocks noChangeArrowheads="1"/>
          </p:cNvSpPr>
          <p:nvPr/>
        </p:nvSpPr>
        <p:spPr bwMode="auto">
          <a:xfrm>
            <a:off x="433388" y="4333875"/>
            <a:ext cx="1435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Value of these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FF0000"/>
                </a:solidFill>
              </a:rPr>
              <a:t>Control signals</a:t>
            </a:r>
            <a:endParaRPr lang="zh-TW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Pre-Lab Report (cont’d)</a:t>
            </a:r>
            <a:endParaRPr lang="zh-TW" altLang="en-US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>
          <a:xfrm>
            <a:off x="250825" y="2017713"/>
            <a:ext cx="8704263" cy="1266825"/>
          </a:xfrm>
        </p:spPr>
        <p:txBody>
          <a:bodyPr/>
          <a:lstStyle/>
          <a:p>
            <a:r>
              <a:rPr lang="en-US" altLang="zh-TW" sz="2000" smtClean="0"/>
              <a:t>Q4:</a:t>
            </a:r>
          </a:p>
          <a:p>
            <a:pPr lvl="1"/>
            <a:r>
              <a:rPr lang="en-US" altLang="zh-TW" sz="1800" smtClean="0"/>
              <a:t>Read Figure 17.2 of C8051F040 spec</a:t>
            </a:r>
          </a:p>
          <a:p>
            <a:pPr lvl="1"/>
            <a:r>
              <a:rPr lang="en-US" altLang="zh-TW" sz="1800" smtClean="0"/>
              <a:t>List the values of all control registers to configure port P0 as a digital output port</a:t>
            </a:r>
            <a:endParaRPr lang="zh-TW" altLang="en-US" sz="1800" smtClean="0"/>
          </a:p>
        </p:txBody>
      </p:sp>
      <p:pic>
        <p:nvPicPr>
          <p:cNvPr id="22532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55963"/>
            <a:ext cx="37052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General I/O Control Model</a:t>
            </a:r>
            <a:endParaRPr lang="zh-TW" altLang="en-US" smtClean="0"/>
          </a:p>
        </p:txBody>
      </p:sp>
      <p:sp>
        <p:nvSpPr>
          <p:cNvPr id="2355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標楷體" pitchFamily="65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mylec</Template>
  <TotalTime>319</TotalTime>
  <Words>1024</Words>
  <Application>Microsoft Office PowerPoint</Application>
  <PresentationFormat>如螢幕大小 (4:3)</PresentationFormat>
  <Paragraphs>363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Times New Roman</vt:lpstr>
      <vt:lpstr>標楷體</vt:lpstr>
      <vt:lpstr>Arial</vt:lpstr>
      <vt:lpstr>Wingdings</vt:lpstr>
      <vt:lpstr>Calibri</vt:lpstr>
      <vt:lpstr>Blends</vt:lpstr>
      <vt:lpstr>1_Blends</vt:lpstr>
      <vt:lpstr>General Purpose Digital I/O (GPIO)</vt:lpstr>
      <vt:lpstr>Objectives of this lab</vt:lpstr>
      <vt:lpstr>Your work today</vt:lpstr>
      <vt:lpstr>Outline</vt:lpstr>
      <vt:lpstr>Preparations before the Lab</vt:lpstr>
      <vt:lpstr>Pre-Lab Report</vt:lpstr>
      <vt:lpstr>Pre-Lab Report (cont’d)</vt:lpstr>
      <vt:lpstr>Pre-Lab Report (cont’d)</vt:lpstr>
      <vt:lpstr>General I/O Control Model</vt:lpstr>
      <vt:lpstr>How a processor commands an I/O peripheral</vt:lpstr>
      <vt:lpstr>How a processor commands an I/O peripheral</vt:lpstr>
      <vt:lpstr>How to access control registers: the memory-mapped I/O</vt:lpstr>
      <vt:lpstr>How a processor commands an I/O peripheral</vt:lpstr>
      <vt:lpstr>General Purpose Digital I/O</vt:lpstr>
      <vt:lpstr>I/O Model of Legacy 8051 Processor</vt:lpstr>
      <vt:lpstr>Features of 8051 I/O</vt:lpstr>
      <vt:lpstr>Features of 8051 I/O</vt:lpstr>
      <vt:lpstr>Features of 8051 I/O</vt:lpstr>
      <vt:lpstr>Features of 8051 I/O</vt:lpstr>
      <vt:lpstr>Features of 8051 I/O</vt:lpstr>
      <vt:lpstr>Imagination on 8051 architecture</vt:lpstr>
      <vt:lpstr>How to program I/O ports?</vt:lpstr>
      <vt:lpstr>How 8051 send out dedicated control signals</vt:lpstr>
      <vt:lpstr>The case of input (receive)</vt:lpstr>
      <vt:lpstr>The case of input (receive)</vt:lpstr>
      <vt:lpstr>The case of input (receive)</vt:lpstr>
      <vt:lpstr>The GPIO of C8051F040 SoC</vt:lpstr>
      <vt:lpstr>Overview of SFR</vt:lpstr>
      <vt:lpstr>The port configuration</vt:lpstr>
      <vt:lpstr>The I/O pad</vt:lpstr>
      <vt:lpstr>The I/O pad</vt:lpstr>
      <vt:lpstr>Schematics of the LED</vt:lpstr>
      <vt:lpstr>Example 1</vt:lpstr>
      <vt:lpstr>Example Code</vt:lpstr>
      <vt:lpstr>Example 2: wait for a button pressed</vt:lpstr>
      <vt:lpstr>Demo: wait for a button pressed</vt:lpstr>
      <vt:lpstr>Demo: wait for a button pressed</vt:lpstr>
      <vt:lpstr>Example 3: make LED run</vt:lpstr>
      <vt:lpstr>Demo: rotate the LED light</vt:lpstr>
      <vt:lpstr>Demo: rotate the LED light</vt:lpstr>
      <vt:lpstr>Demo: rotate the LED light</vt:lpstr>
      <vt:lpstr>Demo: rotate the LED light</vt:lpstr>
      <vt:lpstr>The Next Lab: Timer and Interrupt</vt:lpstr>
      <vt:lpstr>Your Work at Lab 03</vt:lpstr>
      <vt:lpstr>Pre-Lab Report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63</cp:revision>
  <dcterms:created xsi:type="dcterms:W3CDTF">1601-01-01T00:00:00Z</dcterms:created>
  <dcterms:modified xsi:type="dcterms:W3CDTF">2017-09-30T18:21:38Z</dcterms:modified>
</cp:coreProperties>
</file>