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8CD29F5-DF76-4C4E-9F50-A251077354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8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A611D-9D43-4106-849D-53F83A992A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84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7E354-84B2-40B2-80BA-57FEF06FB1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98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A1ADD-BFE1-4D03-BF05-D6F3C998AB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838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B54DB-8E9C-4FA9-A38C-26F333ACC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5CAE-CE63-49A6-BE05-F0E1A20993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28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464D-6D23-4A5D-AD95-3F772F5117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17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F8571-AF3A-41E7-ACD0-7F9B6344A4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B60B-CFC1-446B-8FAE-39845026BA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6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898E5-0044-44F2-AC01-E5CDEF2FC5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35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00360-DE50-422F-A412-D65D5CC460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15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A7CCAAB-0192-4D40-98EB-781303D317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Purpose Digital I/O (GPIO)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3938" y="1262063"/>
            <a:ext cx="132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Lab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 of this lab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953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build up your imagination on how a program affects hardware signals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learn how to send/receive signals from an application processor to external devices through I/O pads</a:t>
            </a:r>
          </a:p>
        </p:txBody>
      </p:sp>
      <p:pic>
        <p:nvPicPr>
          <p:cNvPr id="4100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2988" y="3186113"/>
            <a:ext cx="2843212" cy="3195637"/>
            <a:chOff x="657" y="2007"/>
            <a:chExt cx="1791" cy="2013"/>
          </a:xfrm>
        </p:grpSpPr>
        <p:sp>
          <p:nvSpPr>
            <p:cNvPr id="4108" name="AutoShape 5"/>
            <p:cNvSpPr>
              <a:spLocks noChangeArrowheads="1"/>
            </p:cNvSpPr>
            <p:nvPr/>
          </p:nvSpPr>
          <p:spPr bwMode="auto">
            <a:xfrm>
              <a:off x="1746" y="2251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09" name="AutoShape 6"/>
            <p:cNvSpPr>
              <a:spLocks noChangeArrowheads="1"/>
            </p:cNvSpPr>
            <p:nvPr/>
          </p:nvSpPr>
          <p:spPr bwMode="auto">
            <a:xfrm>
              <a:off x="1746" y="3249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0" name="AutoShape 7"/>
            <p:cNvSpPr>
              <a:spLocks noChangeArrowheads="1"/>
            </p:cNvSpPr>
            <p:nvPr/>
          </p:nvSpPr>
          <p:spPr bwMode="auto">
            <a:xfrm>
              <a:off x="657" y="2160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1" name="AutoShape 8"/>
            <p:cNvSpPr>
              <a:spLocks noChangeArrowheads="1"/>
            </p:cNvSpPr>
            <p:nvPr/>
          </p:nvSpPr>
          <p:spPr bwMode="auto">
            <a:xfrm>
              <a:off x="657" y="2976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2" name="Text Box 9"/>
            <p:cNvSpPr txBox="1">
              <a:spLocks noChangeArrowheads="1"/>
            </p:cNvSpPr>
            <p:nvPr/>
          </p:nvSpPr>
          <p:spPr bwMode="auto">
            <a:xfrm>
              <a:off x="1915" y="2007"/>
              <a:ext cx="533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I/O pins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2138" y="3789363"/>
            <a:ext cx="2016125" cy="647700"/>
            <a:chOff x="1973" y="2387"/>
            <a:chExt cx="1270" cy="408"/>
          </a:xfrm>
        </p:grpSpPr>
        <p:sp>
          <p:nvSpPr>
            <p:cNvPr id="4106" name="Line 11"/>
            <p:cNvSpPr>
              <a:spLocks noChangeShapeType="1"/>
            </p:cNvSpPr>
            <p:nvPr/>
          </p:nvSpPr>
          <p:spPr bwMode="auto">
            <a:xfrm>
              <a:off x="1973" y="2568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7" name="AutoShape 12"/>
            <p:cNvSpPr>
              <a:spLocks noChangeArrowheads="1"/>
            </p:cNvSpPr>
            <p:nvPr/>
          </p:nvSpPr>
          <p:spPr bwMode="auto">
            <a:xfrm>
              <a:off x="2381" y="2387"/>
              <a:ext cx="86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to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LED)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32138" y="5229225"/>
            <a:ext cx="2519362" cy="647700"/>
            <a:chOff x="1973" y="3294"/>
            <a:chExt cx="1587" cy="408"/>
          </a:xfrm>
        </p:grpSpPr>
        <p:sp>
          <p:nvSpPr>
            <p:cNvPr id="4104" name="AutoShape 13"/>
            <p:cNvSpPr>
              <a:spLocks noChangeArrowheads="1"/>
            </p:cNvSpPr>
            <p:nvPr/>
          </p:nvSpPr>
          <p:spPr bwMode="auto">
            <a:xfrm>
              <a:off x="2472" y="3294"/>
              <a:ext cx="1088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from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keyboard)</a:t>
              </a:r>
            </a:p>
          </p:txBody>
        </p:sp>
        <p:sp>
          <p:nvSpPr>
            <p:cNvPr id="4105" name="Line 14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489825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a LED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initial: all LED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LED runs some pattern after some button pressed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you can design your own pattern</a:t>
            </a:r>
          </a:p>
        </p:txBody>
      </p:sp>
      <p:grpSp>
        <p:nvGrpSpPr>
          <p:cNvPr id="5124" name="Group 30"/>
          <p:cNvGrpSpPr>
            <a:grpSpLocks/>
          </p:cNvGrpSpPr>
          <p:nvPr/>
        </p:nvGrpSpPr>
        <p:grpSpPr bwMode="auto">
          <a:xfrm>
            <a:off x="3059113" y="4292600"/>
            <a:ext cx="5111750" cy="1223963"/>
            <a:chOff x="1927" y="2704"/>
            <a:chExt cx="3220" cy="771"/>
          </a:xfrm>
        </p:grpSpPr>
        <p:grpSp>
          <p:nvGrpSpPr>
            <p:cNvPr id="5128" name="Group 29"/>
            <p:cNvGrpSpPr>
              <a:grpSpLocks/>
            </p:cNvGrpSpPr>
            <p:nvPr/>
          </p:nvGrpSpPr>
          <p:grpSpPr bwMode="auto">
            <a:xfrm>
              <a:off x="2789" y="2704"/>
              <a:ext cx="2358" cy="771"/>
              <a:chOff x="2789" y="2704"/>
              <a:chExt cx="2358" cy="771"/>
            </a:xfrm>
          </p:grpSpPr>
          <p:sp>
            <p:nvSpPr>
              <p:cNvPr id="5135" name="Oval 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6" name="Oval 5"/>
              <p:cNvSpPr>
                <a:spLocks noChangeArrowheads="1"/>
              </p:cNvSpPr>
              <p:nvPr/>
            </p:nvSpPr>
            <p:spPr bwMode="auto">
              <a:xfrm>
                <a:off x="3197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7" name="Oval 6"/>
              <p:cNvSpPr>
                <a:spLocks noChangeArrowheads="1"/>
              </p:cNvSpPr>
              <p:nvPr/>
            </p:nvSpPr>
            <p:spPr bwMode="auto">
              <a:xfrm>
                <a:off x="3469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8" name="Oval 7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9" name="Oval 8"/>
              <p:cNvSpPr>
                <a:spLocks noChangeArrowheads="1"/>
              </p:cNvSpPr>
              <p:nvPr/>
            </p:nvSpPr>
            <p:spPr bwMode="auto">
              <a:xfrm>
                <a:off x="401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0" name="Oval 9"/>
              <p:cNvSpPr>
                <a:spLocks noChangeArrowheads="1"/>
              </p:cNvSpPr>
              <p:nvPr/>
            </p:nvSpPr>
            <p:spPr bwMode="auto">
              <a:xfrm>
                <a:off x="4286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1" name="Oval 10"/>
              <p:cNvSpPr>
                <a:spLocks noChangeArrowheads="1"/>
              </p:cNvSpPr>
              <p:nvPr/>
            </p:nvSpPr>
            <p:spPr bwMode="auto">
              <a:xfrm>
                <a:off x="4558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2" name="Oval 11"/>
              <p:cNvSpPr>
                <a:spLocks noChangeArrowheads="1"/>
              </p:cNvSpPr>
              <p:nvPr/>
            </p:nvSpPr>
            <p:spPr bwMode="auto">
              <a:xfrm>
                <a:off x="4830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3" name="Oval 12"/>
              <p:cNvSpPr>
                <a:spLocks noChangeArrowheads="1"/>
              </p:cNvSpPr>
              <p:nvPr/>
            </p:nvSpPr>
            <p:spPr bwMode="auto">
              <a:xfrm>
                <a:off x="2924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4" name="Oval 13"/>
              <p:cNvSpPr>
                <a:spLocks noChangeArrowheads="1"/>
              </p:cNvSpPr>
              <p:nvPr/>
            </p:nvSpPr>
            <p:spPr bwMode="auto">
              <a:xfrm>
                <a:off x="3196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5" name="Oval 14"/>
              <p:cNvSpPr>
                <a:spLocks noChangeArrowheads="1"/>
              </p:cNvSpPr>
              <p:nvPr/>
            </p:nvSpPr>
            <p:spPr bwMode="auto">
              <a:xfrm>
                <a:off x="3468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6" name="Oval 15"/>
              <p:cNvSpPr>
                <a:spLocks noChangeArrowheads="1"/>
              </p:cNvSpPr>
              <p:nvPr/>
            </p:nvSpPr>
            <p:spPr bwMode="auto">
              <a:xfrm>
                <a:off x="3740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7" name="Oval 16"/>
              <p:cNvSpPr>
                <a:spLocks noChangeArrowheads="1"/>
              </p:cNvSpPr>
              <p:nvPr/>
            </p:nvSpPr>
            <p:spPr bwMode="auto">
              <a:xfrm>
                <a:off x="4013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8" name="Oval 17"/>
              <p:cNvSpPr>
                <a:spLocks noChangeArrowheads="1"/>
              </p:cNvSpPr>
              <p:nvPr/>
            </p:nvSpPr>
            <p:spPr bwMode="auto">
              <a:xfrm>
                <a:off x="4285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9" name="Oval 18"/>
              <p:cNvSpPr>
                <a:spLocks noChangeArrowheads="1"/>
              </p:cNvSpPr>
              <p:nvPr/>
            </p:nvSpPr>
            <p:spPr bwMode="auto">
              <a:xfrm>
                <a:off x="4557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50" name="Oval 19"/>
              <p:cNvSpPr>
                <a:spLocks noChangeArrowheads="1"/>
              </p:cNvSpPr>
              <p:nvPr/>
            </p:nvSpPr>
            <p:spPr bwMode="auto">
              <a:xfrm>
                <a:off x="4829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51" name="Rectangle 20"/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358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129" name="Line 25"/>
            <p:cNvSpPr>
              <a:spLocks noChangeShapeType="1"/>
            </p:cNvSpPr>
            <p:nvPr/>
          </p:nvSpPr>
          <p:spPr bwMode="auto">
            <a:xfrm>
              <a:off x="2472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30" name="Group 27"/>
            <p:cNvGrpSpPr>
              <a:grpSpLocks/>
            </p:cNvGrpSpPr>
            <p:nvPr/>
          </p:nvGrpSpPr>
          <p:grpSpPr bwMode="auto">
            <a:xfrm>
              <a:off x="1927" y="3022"/>
              <a:ext cx="545" cy="181"/>
              <a:chOff x="1927" y="3022"/>
              <a:chExt cx="545" cy="181"/>
            </a:xfrm>
          </p:grpSpPr>
          <p:sp>
            <p:nvSpPr>
              <p:cNvPr id="5131" name="Line 22"/>
              <p:cNvSpPr>
                <a:spLocks noChangeShapeType="1"/>
              </p:cNvSpPr>
              <p:nvPr/>
            </p:nvSpPr>
            <p:spPr bwMode="auto">
              <a:xfrm>
                <a:off x="1927" y="32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" name="Line 23"/>
              <p:cNvSpPr>
                <a:spLocks noChangeShapeType="1"/>
              </p:cNvSpPr>
              <p:nvPr/>
            </p:nvSpPr>
            <p:spPr bwMode="auto">
              <a:xfrm>
                <a:off x="2154" y="311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" name="Line 24"/>
              <p:cNvSpPr>
                <a:spLocks noChangeShapeType="1"/>
              </p:cNvSpPr>
              <p:nvPr/>
            </p:nvSpPr>
            <p:spPr bwMode="auto">
              <a:xfrm flipV="1">
                <a:off x="229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" name="Line 26"/>
              <p:cNvSpPr>
                <a:spLocks noChangeShapeType="1"/>
              </p:cNvSpPr>
              <p:nvPr/>
            </p:nvSpPr>
            <p:spPr bwMode="auto">
              <a:xfrm>
                <a:off x="2336" y="320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4643438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0768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55086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10272" grpId="0" animBg="1"/>
      <p:bldP spid="102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Preparations before the Lab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the data sheet of SiliconLab C8051F040 SoC</a:t>
            </a:r>
          </a:p>
          <a:p>
            <a:pPr lvl="1"/>
            <a:r>
              <a:rPr lang="en-US" altLang="zh-TW" smtClean="0"/>
              <a:t>Chap. 17</a:t>
            </a:r>
          </a:p>
          <a:p>
            <a:r>
              <a:rPr lang="en-US" altLang="zh-TW" smtClean="0"/>
              <a:t>Read the schematics of the Big8051 experiment board</a:t>
            </a:r>
          </a:p>
          <a:p>
            <a:pPr lvl="1"/>
            <a:r>
              <a:rPr lang="en-US" altLang="zh-TW" smtClean="0"/>
              <a:t>On LEDs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</a:t>
            </a:r>
            <a:endParaRPr lang="zh-TW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Q1: Explain what is watch-dog timer</a:t>
            </a:r>
          </a:p>
          <a:p>
            <a:pPr lvl="1"/>
            <a:r>
              <a:rPr lang="en-US" altLang="zh-TW" smtClean="0"/>
              <a:t>Somewhere in your OS textbook</a:t>
            </a:r>
          </a:p>
          <a:p>
            <a:r>
              <a:rPr lang="en-US" altLang="zh-TW" smtClean="0"/>
              <a:t>Q2: Explain what is memory-mapped I/O</a:t>
            </a:r>
          </a:p>
          <a:p>
            <a:pPr lvl="1"/>
            <a:r>
              <a:rPr lang="en-US" altLang="zh-TW" smtClean="0"/>
              <a:t>Check the textbooks of Computer Organization, Computer Architecture, or OS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539750" y="2017713"/>
            <a:ext cx="8415338" cy="1339850"/>
          </a:xfrm>
        </p:spPr>
        <p:txBody>
          <a:bodyPr/>
          <a:lstStyle/>
          <a:p>
            <a:r>
              <a:rPr lang="en-US" altLang="zh-TW" sz="2400" smtClean="0"/>
              <a:t>Q3:</a:t>
            </a:r>
          </a:p>
          <a:p>
            <a:pPr lvl="1"/>
            <a:r>
              <a:rPr lang="en-US" altLang="zh-TW" sz="2000" smtClean="0"/>
              <a:t>Read Figure 17.1 of C8051F040 spec and the schematics of Big8051</a:t>
            </a:r>
          </a:p>
          <a:p>
            <a:pPr lvl="1"/>
            <a:r>
              <a:rPr lang="en-US" altLang="zh-TW" sz="2000" smtClean="0"/>
              <a:t>List all control signal values to turn-on an LED at P0.0</a:t>
            </a:r>
            <a:endParaRPr lang="zh-TW" altLang="en-US" sz="2000" smtClean="0"/>
          </a:p>
        </p:txBody>
      </p:sp>
      <p:pic>
        <p:nvPicPr>
          <p:cNvPr id="819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57563"/>
            <a:ext cx="5141912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圓角矩形 4"/>
          <p:cNvSpPr>
            <a:spLocks noChangeArrowheads="1"/>
          </p:cNvSpPr>
          <p:nvPr/>
        </p:nvSpPr>
        <p:spPr bwMode="auto">
          <a:xfrm>
            <a:off x="1979613" y="3357563"/>
            <a:ext cx="1008062" cy="25923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198" name="文字方塊 5"/>
          <p:cNvSpPr txBox="1">
            <a:spLocks noChangeArrowheads="1"/>
          </p:cNvSpPr>
          <p:nvPr/>
        </p:nvSpPr>
        <p:spPr bwMode="auto">
          <a:xfrm>
            <a:off x="433388" y="4333875"/>
            <a:ext cx="1435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Value of these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Control signals</a:t>
            </a:r>
            <a:endParaRPr lang="zh-TW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1266825"/>
          </a:xfrm>
        </p:spPr>
        <p:txBody>
          <a:bodyPr/>
          <a:lstStyle/>
          <a:p>
            <a:r>
              <a:rPr lang="en-US" altLang="zh-TW" sz="2000" smtClean="0"/>
              <a:t>Q4:</a:t>
            </a:r>
          </a:p>
          <a:p>
            <a:pPr lvl="1"/>
            <a:r>
              <a:rPr lang="en-US" altLang="zh-TW" sz="1800" smtClean="0"/>
              <a:t>Read Figure 17.2 of C8051F040 spec</a:t>
            </a:r>
          </a:p>
          <a:p>
            <a:pPr lvl="1"/>
            <a:r>
              <a:rPr lang="en-US" altLang="zh-TW" sz="1800" smtClean="0"/>
              <a:t>List the values of all control registers to configure port P0 as a digital output port</a:t>
            </a:r>
            <a:endParaRPr lang="zh-TW" altLang="en-US" sz="1800" smtClean="0"/>
          </a:p>
        </p:txBody>
      </p:sp>
      <p:pic>
        <p:nvPicPr>
          <p:cNvPr id="922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55963"/>
            <a:ext cx="3705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221</TotalTime>
  <Words>206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標楷體</vt:lpstr>
      <vt:lpstr>Times New Roman</vt:lpstr>
      <vt:lpstr>Wingdings</vt:lpstr>
      <vt:lpstr>Blends</vt:lpstr>
      <vt:lpstr>General Purpose Digital I/O (GPIO)</vt:lpstr>
      <vt:lpstr>Objectives of this lab</vt:lpstr>
      <vt:lpstr>Your Task</vt:lpstr>
      <vt:lpstr>Preparations before the Lab</vt:lpstr>
      <vt:lpstr>Pre-Lab Report</vt:lpstr>
      <vt:lpstr>Pre-Lab Report (cont’d)</vt:lpstr>
      <vt:lpstr>Pre-Lab Report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49</cp:revision>
  <dcterms:created xsi:type="dcterms:W3CDTF">1601-01-01T00:00:00Z</dcterms:created>
  <dcterms:modified xsi:type="dcterms:W3CDTF">2017-09-30T18:22:38Z</dcterms:modified>
</cp:coreProperties>
</file>