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97" r:id="rId2"/>
  </p:sldMasterIdLst>
  <p:sldIdLst>
    <p:sldId id="256" r:id="rId3"/>
    <p:sldId id="291" r:id="rId4"/>
    <p:sldId id="305" r:id="rId5"/>
    <p:sldId id="292" r:id="rId6"/>
    <p:sldId id="257" r:id="rId7"/>
    <p:sldId id="307" r:id="rId8"/>
    <p:sldId id="261" r:id="rId9"/>
    <p:sldId id="294" r:id="rId10"/>
    <p:sldId id="262" r:id="rId11"/>
    <p:sldId id="308" r:id="rId12"/>
    <p:sldId id="266" r:id="rId13"/>
    <p:sldId id="267" r:id="rId14"/>
    <p:sldId id="268" r:id="rId15"/>
    <p:sldId id="295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315" r:id="rId29"/>
    <p:sldId id="317" r:id="rId30"/>
    <p:sldId id="318" r:id="rId31"/>
    <p:sldId id="319" r:id="rId32"/>
    <p:sldId id="320" r:id="rId33"/>
    <p:sldId id="321" r:id="rId34"/>
    <p:sldId id="322" r:id="rId35"/>
    <p:sldId id="324" r:id="rId36"/>
    <p:sldId id="325" r:id="rId37"/>
    <p:sldId id="326" r:id="rId38"/>
    <p:sldId id="309" r:id="rId39"/>
    <p:sldId id="310" r:id="rId40"/>
    <p:sldId id="311" r:id="rId41"/>
    <p:sldId id="312" r:id="rId42"/>
    <p:sldId id="313" r:id="rId43"/>
    <p:sldId id="314" r:id="rId44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3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EE60358-3264-470B-B38C-5970CB5C6F2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915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8C0E5-BF97-4855-8B0E-B9EF238156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642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FE9D6-AFC6-4008-BD39-DD38D7DA64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847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 eaLnBrk="0" hangingPunct="0"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eaLnBrk="0" hangingPunct="0"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eaLnBrk="0" hangingPunct="0">
              <a:defRPr smtClean="0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fld id="{B1DC4F85-D75E-4732-BCD8-84C5197FD29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6731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11DA989A-EBC6-4523-9FBA-12FE2A366A6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52317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763D2D05-488F-4183-A9BA-1DAD1CD84A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2153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B19A6665-9884-44D7-B3C7-80BB1191B4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9932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4D09FC33-8098-4758-8403-9142A65E38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765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5BB315E4-F4A5-44CA-96E5-7588885159A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84804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92C262F4-2BC8-496E-BFC2-2C40E1513DB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9676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56019687-A941-469C-82F9-C691774D65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552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50451-260B-4A03-9B24-959402E2998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77309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CD2B0819-0ED2-4600-A10C-D6470F9276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2511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D2FA75AE-F819-432D-841F-E94400E41FF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93564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A9BE228F-FE69-46D2-A126-907B4D8F5B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001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DAE95-B198-4819-8345-1799A98CD0E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285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CE725-6454-43A5-888D-F66980F3503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833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3775-F960-4F8B-AD2F-7968B9891B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193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BE60D-DFF2-4B38-BE1F-717C1F9114B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548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84632-DB3F-41BA-AFF5-2CB1A69E488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771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E73AA-535E-44A2-96E1-2806D921AEF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273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40F1A-7E16-4E28-BA92-76CB4F10D85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856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01F9A31F-027C-4A97-94E6-81EFE0C896D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>
              <a:solidFill>
                <a:srgbClr val="000000"/>
              </a:solidFill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>
              <a:solidFill>
                <a:srgbClr val="000000"/>
              </a:solidFill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>
              <a:solidFill>
                <a:srgbClr val="000000"/>
              </a:solidFill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>
              <a:solidFill>
                <a:srgbClr val="000000"/>
              </a:solidFill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>
              <a:solidFill>
                <a:srgbClr val="000000"/>
              </a:solidFill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>
              <a:solidFill>
                <a:srgbClr val="000000"/>
              </a:solidFill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>
              <a:solidFill>
                <a:srgbClr val="000000"/>
              </a:solidFill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BA2C4C6-32F6-4AE0-8032-4DDE637397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keil.com/support/man/docs/c51/c51_le_interruptfuncs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8052.com/tutlcd.p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Button control and De-Bounce Filter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990600" y="592138"/>
            <a:ext cx="14795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/>
              <a:t>Lab 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 may write such a program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838200" y="2895600"/>
            <a:ext cx="2465388" cy="206216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count =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while (1) {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while (P1.3==0);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//goto here if P1.3==1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count++;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</p:txBody>
      </p:sp>
      <p:grpSp>
        <p:nvGrpSpPr>
          <p:cNvPr id="24580" name="Group 5"/>
          <p:cNvGrpSpPr>
            <a:grpSpLocks/>
          </p:cNvGrpSpPr>
          <p:nvPr/>
        </p:nvGrpSpPr>
        <p:grpSpPr bwMode="auto">
          <a:xfrm>
            <a:off x="4038600" y="2743200"/>
            <a:ext cx="4321175" cy="3024188"/>
            <a:chOff x="2426" y="2160"/>
            <a:chExt cx="2722" cy="1905"/>
          </a:xfrm>
        </p:grpSpPr>
        <p:grpSp>
          <p:nvGrpSpPr>
            <p:cNvPr id="24584" name="Group 6"/>
            <p:cNvGrpSpPr>
              <a:grpSpLocks/>
            </p:cNvGrpSpPr>
            <p:nvPr/>
          </p:nvGrpSpPr>
          <p:grpSpPr bwMode="auto">
            <a:xfrm>
              <a:off x="2426" y="2160"/>
              <a:ext cx="1542" cy="1905"/>
              <a:chOff x="2381" y="2115"/>
              <a:chExt cx="1542" cy="1905"/>
            </a:xfrm>
          </p:grpSpPr>
          <p:grpSp>
            <p:nvGrpSpPr>
              <p:cNvPr id="24587" name="Group 7"/>
              <p:cNvGrpSpPr>
                <a:grpSpLocks/>
              </p:cNvGrpSpPr>
              <p:nvPr/>
            </p:nvGrpSpPr>
            <p:grpSpPr bwMode="auto">
              <a:xfrm>
                <a:off x="3560" y="2251"/>
                <a:ext cx="251" cy="1587"/>
                <a:chOff x="3424" y="2024"/>
                <a:chExt cx="251" cy="1587"/>
              </a:xfrm>
            </p:grpSpPr>
            <p:sp>
              <p:nvSpPr>
                <p:cNvPr id="24592" name="Rectangle 8"/>
                <p:cNvSpPr>
                  <a:spLocks noChangeArrowheads="1"/>
                </p:cNvSpPr>
                <p:nvPr/>
              </p:nvSpPr>
              <p:spPr bwMode="auto">
                <a:xfrm>
                  <a:off x="3424" y="2296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600"/>
                </a:p>
              </p:txBody>
            </p:sp>
            <p:sp>
              <p:nvSpPr>
                <p:cNvPr id="24593" name="Rectangle 9"/>
                <p:cNvSpPr>
                  <a:spLocks noChangeArrowheads="1"/>
                </p:cNvSpPr>
                <p:nvPr/>
              </p:nvSpPr>
              <p:spPr bwMode="auto">
                <a:xfrm>
                  <a:off x="3424" y="2478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600"/>
                </a:p>
              </p:txBody>
            </p:sp>
            <p:sp>
              <p:nvSpPr>
                <p:cNvPr id="24594" name="Rectangle 10"/>
                <p:cNvSpPr>
                  <a:spLocks noChangeArrowheads="1"/>
                </p:cNvSpPr>
                <p:nvPr/>
              </p:nvSpPr>
              <p:spPr bwMode="auto">
                <a:xfrm>
                  <a:off x="3424" y="2659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600"/>
                </a:p>
              </p:txBody>
            </p:sp>
            <p:sp>
              <p:nvSpPr>
                <p:cNvPr id="24595" name="Rectangle 11"/>
                <p:cNvSpPr>
                  <a:spLocks noChangeArrowheads="1"/>
                </p:cNvSpPr>
                <p:nvPr/>
              </p:nvSpPr>
              <p:spPr bwMode="auto">
                <a:xfrm>
                  <a:off x="3424" y="2840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600"/>
                </a:p>
              </p:txBody>
            </p:sp>
            <p:sp>
              <p:nvSpPr>
                <p:cNvPr id="24596" name="Rectangle 12"/>
                <p:cNvSpPr>
                  <a:spLocks noChangeArrowheads="1"/>
                </p:cNvSpPr>
                <p:nvPr/>
              </p:nvSpPr>
              <p:spPr bwMode="auto">
                <a:xfrm>
                  <a:off x="3424" y="3022"/>
                  <a:ext cx="227" cy="40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sp>
              <p:nvSpPr>
                <p:cNvPr id="24597" name="Rectangle 13"/>
                <p:cNvSpPr>
                  <a:spLocks noChangeArrowheads="1"/>
                </p:cNvSpPr>
                <p:nvPr/>
              </p:nvSpPr>
              <p:spPr bwMode="auto">
                <a:xfrm>
                  <a:off x="3424" y="3430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600"/>
                </a:p>
              </p:txBody>
            </p:sp>
            <p:sp>
              <p:nvSpPr>
                <p:cNvPr id="2459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424" y="2024"/>
                  <a:ext cx="25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P1</a:t>
                  </a:r>
                </a:p>
              </p:txBody>
            </p:sp>
          </p:grpSp>
          <p:sp>
            <p:nvSpPr>
              <p:cNvPr id="24588" name="Oval 15"/>
              <p:cNvSpPr>
                <a:spLocks noChangeArrowheads="1"/>
              </p:cNvSpPr>
              <p:nvPr/>
            </p:nvSpPr>
            <p:spPr bwMode="auto">
              <a:xfrm>
                <a:off x="2472" y="2840"/>
                <a:ext cx="772" cy="49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CPU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core</a:t>
                </a:r>
              </a:p>
            </p:txBody>
          </p:sp>
          <p:sp>
            <p:nvSpPr>
              <p:cNvPr id="24589" name="AutoShape 16"/>
              <p:cNvSpPr>
                <a:spLocks noChangeArrowheads="1"/>
              </p:cNvSpPr>
              <p:nvPr/>
            </p:nvSpPr>
            <p:spPr bwMode="auto">
              <a:xfrm>
                <a:off x="3288" y="3022"/>
                <a:ext cx="227" cy="136"/>
              </a:xfrm>
              <a:prstGeom prst="leftRightArrow">
                <a:avLst>
                  <a:gd name="adj1" fmla="val 50000"/>
                  <a:gd name="adj2" fmla="val 33382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4590" name="Rectangle 17"/>
              <p:cNvSpPr>
                <a:spLocks noChangeArrowheads="1"/>
              </p:cNvSpPr>
              <p:nvPr/>
            </p:nvSpPr>
            <p:spPr bwMode="auto">
              <a:xfrm>
                <a:off x="2381" y="2115"/>
                <a:ext cx="1542" cy="19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4591" name="Text Box 18"/>
              <p:cNvSpPr txBox="1">
                <a:spLocks noChangeArrowheads="1"/>
              </p:cNvSpPr>
              <p:nvPr/>
            </p:nvSpPr>
            <p:spPr bwMode="auto">
              <a:xfrm>
                <a:off x="2414" y="2143"/>
                <a:ext cx="69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8051 MCU</a:t>
                </a:r>
              </a:p>
            </p:txBody>
          </p:sp>
        </p:grpSp>
        <p:sp>
          <p:nvSpPr>
            <p:cNvPr id="24585" name="Rectangle 19"/>
            <p:cNvSpPr>
              <a:spLocks noChangeArrowheads="1"/>
            </p:cNvSpPr>
            <p:nvPr/>
          </p:nvSpPr>
          <p:spPr bwMode="auto">
            <a:xfrm>
              <a:off x="4150" y="2886"/>
              <a:ext cx="998" cy="6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I/O device</a:t>
              </a:r>
            </a:p>
          </p:txBody>
        </p:sp>
        <p:sp>
          <p:nvSpPr>
            <p:cNvPr id="24586" name="Line 20"/>
            <p:cNvSpPr>
              <a:spLocks noChangeShapeType="1"/>
            </p:cNvSpPr>
            <p:nvPr/>
          </p:nvSpPr>
          <p:spPr bwMode="auto">
            <a:xfrm flipH="1">
              <a:off x="3833" y="3203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4581" name="Text Box 21"/>
          <p:cNvSpPr txBox="1">
            <a:spLocks noChangeArrowheads="1"/>
          </p:cNvSpPr>
          <p:nvPr/>
        </p:nvSpPr>
        <p:spPr bwMode="auto">
          <a:xfrm>
            <a:off x="5943600" y="4267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4582" name="AutoShape 22"/>
          <p:cNvSpPr>
            <a:spLocks noChangeArrowheads="1"/>
          </p:cNvSpPr>
          <p:nvPr/>
        </p:nvSpPr>
        <p:spPr bwMode="auto">
          <a:xfrm>
            <a:off x="6851650" y="2959100"/>
            <a:ext cx="2087563" cy="804863"/>
          </a:xfrm>
          <a:prstGeom prst="wedgeRoundRectCallout">
            <a:avLst>
              <a:gd name="adj1" fmla="val -78287"/>
              <a:gd name="adj2" fmla="val 11058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Button pressed</a:t>
            </a:r>
          </a:p>
        </p:txBody>
      </p:sp>
      <p:sp>
        <p:nvSpPr>
          <p:cNvPr id="24583" name="AutoShape 23"/>
          <p:cNvSpPr>
            <a:spLocks noChangeArrowheads="1"/>
          </p:cNvSpPr>
          <p:nvPr/>
        </p:nvSpPr>
        <p:spPr bwMode="auto">
          <a:xfrm>
            <a:off x="1230313" y="4084638"/>
            <a:ext cx="1970087" cy="6016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 may write such a program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1981200"/>
            <a:ext cx="7427913" cy="573088"/>
          </a:xfrm>
        </p:spPr>
        <p:txBody>
          <a:bodyPr/>
          <a:lstStyle/>
          <a:p>
            <a:pPr eaLnBrk="1" hangingPunct="1"/>
            <a:r>
              <a:rPr lang="en-US" altLang="zh-TW" smtClean="0"/>
              <a:t>What’s wrong with this program?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505200" y="3124200"/>
            <a:ext cx="5410200" cy="838200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You think you just hit the button once but the CPU sense it for hundreds of times</a:t>
            </a:r>
          </a:p>
        </p:txBody>
      </p:sp>
      <p:grpSp>
        <p:nvGrpSpPr>
          <p:cNvPr id="25605" name="Group 51"/>
          <p:cNvGrpSpPr>
            <a:grpSpLocks/>
          </p:cNvGrpSpPr>
          <p:nvPr/>
        </p:nvGrpSpPr>
        <p:grpSpPr bwMode="auto">
          <a:xfrm>
            <a:off x="3886200" y="4267200"/>
            <a:ext cx="4343400" cy="1600200"/>
            <a:chOff x="2160" y="2688"/>
            <a:chExt cx="2736" cy="1008"/>
          </a:xfrm>
        </p:grpSpPr>
        <p:grpSp>
          <p:nvGrpSpPr>
            <p:cNvPr id="25607" name="Group 8"/>
            <p:cNvGrpSpPr>
              <a:grpSpLocks/>
            </p:cNvGrpSpPr>
            <p:nvPr/>
          </p:nvGrpSpPr>
          <p:grpSpPr bwMode="auto">
            <a:xfrm>
              <a:off x="3792" y="2688"/>
              <a:ext cx="681" cy="212"/>
              <a:chOff x="3600" y="2688"/>
              <a:chExt cx="681" cy="212"/>
            </a:xfrm>
          </p:grpSpPr>
          <p:sp>
            <p:nvSpPr>
              <p:cNvPr id="25650" name="Line 6"/>
              <p:cNvSpPr>
                <a:spLocks noChangeShapeType="1"/>
              </p:cNvSpPr>
              <p:nvPr/>
            </p:nvSpPr>
            <p:spPr bwMode="auto">
              <a:xfrm>
                <a:off x="3600" y="278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51" name="Text Box 7"/>
              <p:cNvSpPr txBox="1">
                <a:spLocks noChangeArrowheads="1"/>
              </p:cNvSpPr>
              <p:nvPr/>
            </p:nvSpPr>
            <p:spPr bwMode="auto">
              <a:xfrm>
                <a:off x="3936" y="2688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25608" name="Text Box 9"/>
            <p:cNvSpPr txBox="1">
              <a:spLocks noChangeArrowheads="1"/>
            </p:cNvSpPr>
            <p:nvPr/>
          </p:nvSpPr>
          <p:spPr bwMode="auto">
            <a:xfrm>
              <a:off x="2246" y="2967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25609" name="Line 10"/>
            <p:cNvSpPr>
              <a:spLocks noChangeShapeType="1"/>
            </p:cNvSpPr>
            <p:nvPr/>
          </p:nvSpPr>
          <p:spPr bwMode="auto">
            <a:xfrm>
              <a:off x="268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5610" name="Group 15"/>
            <p:cNvGrpSpPr>
              <a:grpSpLocks/>
            </p:cNvGrpSpPr>
            <p:nvPr/>
          </p:nvGrpSpPr>
          <p:grpSpPr bwMode="auto">
            <a:xfrm>
              <a:off x="2928" y="3024"/>
              <a:ext cx="240" cy="192"/>
              <a:chOff x="2928" y="3024"/>
              <a:chExt cx="240" cy="192"/>
            </a:xfrm>
          </p:grpSpPr>
          <p:sp>
            <p:nvSpPr>
              <p:cNvPr id="25646" name="Line 11"/>
              <p:cNvSpPr>
                <a:spLocks noChangeShapeType="1"/>
              </p:cNvSpPr>
              <p:nvPr/>
            </p:nvSpPr>
            <p:spPr bwMode="auto">
              <a:xfrm flipV="1">
                <a:off x="292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47" name="Line 12"/>
              <p:cNvSpPr>
                <a:spLocks noChangeShapeType="1"/>
              </p:cNvSpPr>
              <p:nvPr/>
            </p:nvSpPr>
            <p:spPr bwMode="auto">
              <a:xfrm>
                <a:off x="2928" y="302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48" name="Line 13"/>
              <p:cNvSpPr>
                <a:spLocks noChangeShapeType="1"/>
              </p:cNvSpPr>
              <p:nvPr/>
            </p:nvSpPr>
            <p:spPr bwMode="auto">
              <a:xfrm>
                <a:off x="3024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49" name="Line 14"/>
              <p:cNvSpPr>
                <a:spLocks noChangeShapeType="1"/>
              </p:cNvSpPr>
              <p:nvPr/>
            </p:nvSpPr>
            <p:spPr bwMode="auto">
              <a:xfrm>
                <a:off x="3024" y="321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5611" name="Group 16"/>
            <p:cNvGrpSpPr>
              <a:grpSpLocks/>
            </p:cNvGrpSpPr>
            <p:nvPr/>
          </p:nvGrpSpPr>
          <p:grpSpPr bwMode="auto">
            <a:xfrm>
              <a:off x="3168" y="3024"/>
              <a:ext cx="240" cy="192"/>
              <a:chOff x="2928" y="3024"/>
              <a:chExt cx="240" cy="192"/>
            </a:xfrm>
          </p:grpSpPr>
          <p:sp>
            <p:nvSpPr>
              <p:cNvPr id="25642" name="Line 17"/>
              <p:cNvSpPr>
                <a:spLocks noChangeShapeType="1"/>
              </p:cNvSpPr>
              <p:nvPr/>
            </p:nvSpPr>
            <p:spPr bwMode="auto">
              <a:xfrm flipV="1">
                <a:off x="292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43" name="Line 18"/>
              <p:cNvSpPr>
                <a:spLocks noChangeShapeType="1"/>
              </p:cNvSpPr>
              <p:nvPr/>
            </p:nvSpPr>
            <p:spPr bwMode="auto">
              <a:xfrm>
                <a:off x="2928" y="302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44" name="Line 19"/>
              <p:cNvSpPr>
                <a:spLocks noChangeShapeType="1"/>
              </p:cNvSpPr>
              <p:nvPr/>
            </p:nvSpPr>
            <p:spPr bwMode="auto">
              <a:xfrm>
                <a:off x="3024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45" name="Line 20"/>
              <p:cNvSpPr>
                <a:spLocks noChangeShapeType="1"/>
              </p:cNvSpPr>
              <p:nvPr/>
            </p:nvSpPr>
            <p:spPr bwMode="auto">
              <a:xfrm>
                <a:off x="3024" y="321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5612" name="Group 21"/>
            <p:cNvGrpSpPr>
              <a:grpSpLocks/>
            </p:cNvGrpSpPr>
            <p:nvPr/>
          </p:nvGrpSpPr>
          <p:grpSpPr bwMode="auto">
            <a:xfrm>
              <a:off x="3408" y="3024"/>
              <a:ext cx="240" cy="192"/>
              <a:chOff x="2928" y="3024"/>
              <a:chExt cx="240" cy="192"/>
            </a:xfrm>
          </p:grpSpPr>
          <p:sp>
            <p:nvSpPr>
              <p:cNvPr id="25638" name="Line 22"/>
              <p:cNvSpPr>
                <a:spLocks noChangeShapeType="1"/>
              </p:cNvSpPr>
              <p:nvPr/>
            </p:nvSpPr>
            <p:spPr bwMode="auto">
              <a:xfrm flipV="1">
                <a:off x="292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39" name="Line 23"/>
              <p:cNvSpPr>
                <a:spLocks noChangeShapeType="1"/>
              </p:cNvSpPr>
              <p:nvPr/>
            </p:nvSpPr>
            <p:spPr bwMode="auto">
              <a:xfrm>
                <a:off x="2928" y="302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40" name="Line 24"/>
              <p:cNvSpPr>
                <a:spLocks noChangeShapeType="1"/>
              </p:cNvSpPr>
              <p:nvPr/>
            </p:nvSpPr>
            <p:spPr bwMode="auto">
              <a:xfrm>
                <a:off x="3024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41" name="Line 25"/>
              <p:cNvSpPr>
                <a:spLocks noChangeShapeType="1"/>
              </p:cNvSpPr>
              <p:nvPr/>
            </p:nvSpPr>
            <p:spPr bwMode="auto">
              <a:xfrm>
                <a:off x="3024" y="321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5613" name="Group 26"/>
            <p:cNvGrpSpPr>
              <a:grpSpLocks/>
            </p:cNvGrpSpPr>
            <p:nvPr/>
          </p:nvGrpSpPr>
          <p:grpSpPr bwMode="auto">
            <a:xfrm>
              <a:off x="3648" y="3024"/>
              <a:ext cx="240" cy="192"/>
              <a:chOff x="2928" y="3024"/>
              <a:chExt cx="240" cy="192"/>
            </a:xfrm>
          </p:grpSpPr>
          <p:sp>
            <p:nvSpPr>
              <p:cNvPr id="25634" name="Line 27"/>
              <p:cNvSpPr>
                <a:spLocks noChangeShapeType="1"/>
              </p:cNvSpPr>
              <p:nvPr/>
            </p:nvSpPr>
            <p:spPr bwMode="auto">
              <a:xfrm flipV="1">
                <a:off x="292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35" name="Line 28"/>
              <p:cNvSpPr>
                <a:spLocks noChangeShapeType="1"/>
              </p:cNvSpPr>
              <p:nvPr/>
            </p:nvSpPr>
            <p:spPr bwMode="auto">
              <a:xfrm>
                <a:off x="2928" y="302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36" name="Line 29"/>
              <p:cNvSpPr>
                <a:spLocks noChangeShapeType="1"/>
              </p:cNvSpPr>
              <p:nvPr/>
            </p:nvSpPr>
            <p:spPr bwMode="auto">
              <a:xfrm>
                <a:off x="3024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37" name="Line 30"/>
              <p:cNvSpPr>
                <a:spLocks noChangeShapeType="1"/>
              </p:cNvSpPr>
              <p:nvPr/>
            </p:nvSpPr>
            <p:spPr bwMode="auto">
              <a:xfrm>
                <a:off x="3024" y="321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5614" name="Text Box 31"/>
            <p:cNvSpPr txBox="1">
              <a:spLocks noChangeArrowheads="1"/>
            </p:cNvSpPr>
            <p:nvPr/>
          </p:nvSpPr>
          <p:spPr bwMode="auto">
            <a:xfrm>
              <a:off x="3888" y="3024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grpSp>
          <p:nvGrpSpPr>
            <p:cNvPr id="25615" name="Group 32"/>
            <p:cNvGrpSpPr>
              <a:grpSpLocks/>
            </p:cNvGrpSpPr>
            <p:nvPr/>
          </p:nvGrpSpPr>
          <p:grpSpPr bwMode="auto">
            <a:xfrm>
              <a:off x="4128" y="3024"/>
              <a:ext cx="240" cy="192"/>
              <a:chOff x="2928" y="3024"/>
              <a:chExt cx="240" cy="192"/>
            </a:xfrm>
          </p:grpSpPr>
          <p:sp>
            <p:nvSpPr>
              <p:cNvPr id="25630" name="Line 33"/>
              <p:cNvSpPr>
                <a:spLocks noChangeShapeType="1"/>
              </p:cNvSpPr>
              <p:nvPr/>
            </p:nvSpPr>
            <p:spPr bwMode="auto">
              <a:xfrm flipV="1">
                <a:off x="292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31" name="Line 34"/>
              <p:cNvSpPr>
                <a:spLocks noChangeShapeType="1"/>
              </p:cNvSpPr>
              <p:nvPr/>
            </p:nvSpPr>
            <p:spPr bwMode="auto">
              <a:xfrm>
                <a:off x="2928" y="302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32" name="Line 35"/>
              <p:cNvSpPr>
                <a:spLocks noChangeShapeType="1"/>
              </p:cNvSpPr>
              <p:nvPr/>
            </p:nvSpPr>
            <p:spPr bwMode="auto">
              <a:xfrm>
                <a:off x="3024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33" name="Line 36"/>
              <p:cNvSpPr>
                <a:spLocks noChangeShapeType="1"/>
              </p:cNvSpPr>
              <p:nvPr/>
            </p:nvSpPr>
            <p:spPr bwMode="auto">
              <a:xfrm>
                <a:off x="3024" y="321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5616" name="Group 37"/>
            <p:cNvGrpSpPr>
              <a:grpSpLocks/>
            </p:cNvGrpSpPr>
            <p:nvPr/>
          </p:nvGrpSpPr>
          <p:grpSpPr bwMode="auto">
            <a:xfrm>
              <a:off x="4368" y="3024"/>
              <a:ext cx="240" cy="192"/>
              <a:chOff x="2928" y="3024"/>
              <a:chExt cx="240" cy="192"/>
            </a:xfrm>
          </p:grpSpPr>
          <p:sp>
            <p:nvSpPr>
              <p:cNvPr id="25626" name="Line 38"/>
              <p:cNvSpPr>
                <a:spLocks noChangeShapeType="1"/>
              </p:cNvSpPr>
              <p:nvPr/>
            </p:nvSpPr>
            <p:spPr bwMode="auto">
              <a:xfrm flipV="1">
                <a:off x="292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27" name="Line 39"/>
              <p:cNvSpPr>
                <a:spLocks noChangeShapeType="1"/>
              </p:cNvSpPr>
              <p:nvPr/>
            </p:nvSpPr>
            <p:spPr bwMode="auto">
              <a:xfrm>
                <a:off x="2928" y="302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28" name="Line 40"/>
              <p:cNvSpPr>
                <a:spLocks noChangeShapeType="1"/>
              </p:cNvSpPr>
              <p:nvPr/>
            </p:nvSpPr>
            <p:spPr bwMode="auto">
              <a:xfrm>
                <a:off x="3024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29" name="Line 41"/>
              <p:cNvSpPr>
                <a:spLocks noChangeShapeType="1"/>
              </p:cNvSpPr>
              <p:nvPr/>
            </p:nvSpPr>
            <p:spPr bwMode="auto">
              <a:xfrm>
                <a:off x="3024" y="321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5617" name="Group 42"/>
            <p:cNvGrpSpPr>
              <a:grpSpLocks/>
            </p:cNvGrpSpPr>
            <p:nvPr/>
          </p:nvGrpSpPr>
          <p:grpSpPr bwMode="auto">
            <a:xfrm>
              <a:off x="4608" y="3024"/>
              <a:ext cx="240" cy="192"/>
              <a:chOff x="2928" y="3024"/>
              <a:chExt cx="240" cy="192"/>
            </a:xfrm>
          </p:grpSpPr>
          <p:sp>
            <p:nvSpPr>
              <p:cNvPr id="25622" name="Line 43"/>
              <p:cNvSpPr>
                <a:spLocks noChangeShapeType="1"/>
              </p:cNvSpPr>
              <p:nvPr/>
            </p:nvSpPr>
            <p:spPr bwMode="auto">
              <a:xfrm flipV="1">
                <a:off x="292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23" name="Line 44"/>
              <p:cNvSpPr>
                <a:spLocks noChangeShapeType="1"/>
              </p:cNvSpPr>
              <p:nvPr/>
            </p:nvSpPr>
            <p:spPr bwMode="auto">
              <a:xfrm>
                <a:off x="2928" y="302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24" name="Line 45"/>
              <p:cNvSpPr>
                <a:spLocks noChangeShapeType="1"/>
              </p:cNvSpPr>
              <p:nvPr/>
            </p:nvSpPr>
            <p:spPr bwMode="auto">
              <a:xfrm>
                <a:off x="3024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25" name="Line 46"/>
              <p:cNvSpPr>
                <a:spLocks noChangeShapeType="1"/>
              </p:cNvSpPr>
              <p:nvPr/>
            </p:nvSpPr>
            <p:spPr bwMode="auto">
              <a:xfrm>
                <a:off x="3024" y="321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5618" name="AutoShape 47"/>
            <p:cNvSpPr>
              <a:spLocks noChangeArrowheads="1"/>
            </p:cNvSpPr>
            <p:nvPr/>
          </p:nvSpPr>
          <p:spPr bwMode="auto">
            <a:xfrm>
              <a:off x="3216" y="3408"/>
              <a:ext cx="1200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hit button once</a:t>
              </a:r>
            </a:p>
          </p:txBody>
        </p:sp>
        <p:sp>
          <p:nvSpPr>
            <p:cNvPr id="25619" name="Line 48"/>
            <p:cNvSpPr>
              <a:spLocks noChangeShapeType="1"/>
            </p:cNvSpPr>
            <p:nvPr/>
          </p:nvSpPr>
          <p:spPr bwMode="auto">
            <a:xfrm>
              <a:off x="2736" y="355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0" name="Line 49"/>
            <p:cNvSpPr>
              <a:spLocks noChangeShapeType="1"/>
            </p:cNvSpPr>
            <p:nvPr/>
          </p:nvSpPr>
          <p:spPr bwMode="auto">
            <a:xfrm>
              <a:off x="4416" y="355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1" name="Text Box 50"/>
            <p:cNvSpPr txBox="1">
              <a:spLocks noChangeArrowheads="1"/>
            </p:cNvSpPr>
            <p:nvPr/>
          </p:nvSpPr>
          <p:spPr bwMode="auto">
            <a:xfrm>
              <a:off x="2160" y="3456"/>
              <a:ext cx="6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button_hit</a:t>
              </a:r>
            </a:p>
          </p:txBody>
        </p:sp>
      </p:grpSp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692150" y="2890838"/>
            <a:ext cx="2465388" cy="20621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count =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while (1) {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while (P1.3==0);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//goto here if P1.3==1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count++;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 may write such a program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1981200"/>
            <a:ext cx="7427913" cy="573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smtClean="0"/>
              <a:t>What’s wrong with this program?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505200" y="3124200"/>
            <a:ext cx="5410200" cy="5334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(2) Unstable signal when you pressed a button</a:t>
            </a:r>
          </a:p>
        </p:txBody>
      </p:sp>
      <p:grpSp>
        <p:nvGrpSpPr>
          <p:cNvPr id="26629" name="Group 6"/>
          <p:cNvGrpSpPr>
            <a:grpSpLocks/>
          </p:cNvGrpSpPr>
          <p:nvPr/>
        </p:nvGrpSpPr>
        <p:grpSpPr bwMode="auto">
          <a:xfrm>
            <a:off x="3429000" y="3581400"/>
            <a:ext cx="5272088" cy="2346325"/>
            <a:chOff x="768" y="1536"/>
            <a:chExt cx="3321" cy="1478"/>
          </a:xfrm>
        </p:grpSpPr>
        <p:grpSp>
          <p:nvGrpSpPr>
            <p:cNvPr id="26631" name="Group 7"/>
            <p:cNvGrpSpPr>
              <a:grpSpLocks/>
            </p:cNvGrpSpPr>
            <p:nvPr/>
          </p:nvGrpSpPr>
          <p:grpSpPr bwMode="auto">
            <a:xfrm>
              <a:off x="768" y="1536"/>
              <a:ext cx="3321" cy="740"/>
              <a:chOff x="528" y="1392"/>
              <a:chExt cx="3321" cy="740"/>
            </a:xfrm>
          </p:grpSpPr>
          <p:grpSp>
            <p:nvGrpSpPr>
              <p:cNvPr id="26636" name="Group 8"/>
              <p:cNvGrpSpPr>
                <a:grpSpLocks/>
              </p:cNvGrpSpPr>
              <p:nvPr/>
            </p:nvGrpSpPr>
            <p:grpSpPr bwMode="auto">
              <a:xfrm>
                <a:off x="3120" y="1392"/>
                <a:ext cx="729" cy="212"/>
                <a:chOff x="2688" y="1488"/>
                <a:chExt cx="729" cy="212"/>
              </a:xfrm>
            </p:grpSpPr>
            <p:sp>
              <p:nvSpPr>
                <p:cNvPr id="26667" name="Line 9"/>
                <p:cNvSpPr>
                  <a:spLocks noChangeShapeType="1"/>
                </p:cNvSpPr>
                <p:nvPr/>
              </p:nvSpPr>
              <p:spPr bwMode="auto">
                <a:xfrm>
                  <a:off x="2688" y="1632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6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072" y="1488"/>
                  <a:ext cx="345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time</a:t>
                  </a:r>
                </a:p>
              </p:txBody>
            </p:sp>
          </p:grpSp>
          <p:grpSp>
            <p:nvGrpSpPr>
              <p:cNvPr id="26637" name="Group 11"/>
              <p:cNvGrpSpPr>
                <a:grpSpLocks/>
              </p:cNvGrpSpPr>
              <p:nvPr/>
            </p:nvGrpSpPr>
            <p:grpSpPr bwMode="auto">
              <a:xfrm>
                <a:off x="1344" y="1776"/>
                <a:ext cx="2448" cy="288"/>
                <a:chOff x="960" y="2112"/>
                <a:chExt cx="2448" cy="288"/>
              </a:xfrm>
            </p:grpSpPr>
            <p:sp>
              <p:nvSpPr>
                <p:cNvPr id="26639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248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40" name="Line 13"/>
                <p:cNvSpPr>
                  <a:spLocks noChangeShapeType="1"/>
                </p:cNvSpPr>
                <p:nvPr/>
              </p:nvSpPr>
              <p:spPr bwMode="auto">
                <a:xfrm>
                  <a:off x="1248" y="211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41" name="Line 14"/>
                <p:cNvSpPr>
                  <a:spLocks noChangeShapeType="1"/>
                </p:cNvSpPr>
                <p:nvPr/>
              </p:nvSpPr>
              <p:spPr bwMode="auto">
                <a:xfrm>
                  <a:off x="1344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42" name="Line 15"/>
                <p:cNvSpPr>
                  <a:spLocks noChangeShapeType="1"/>
                </p:cNvSpPr>
                <p:nvPr/>
              </p:nvSpPr>
              <p:spPr bwMode="auto">
                <a:xfrm>
                  <a:off x="1344" y="2400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43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392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44" name="Line 17"/>
                <p:cNvSpPr>
                  <a:spLocks noChangeShapeType="1"/>
                </p:cNvSpPr>
                <p:nvPr/>
              </p:nvSpPr>
              <p:spPr bwMode="auto">
                <a:xfrm>
                  <a:off x="1392" y="211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45" name="Line 18"/>
                <p:cNvSpPr>
                  <a:spLocks noChangeShapeType="1"/>
                </p:cNvSpPr>
                <p:nvPr/>
              </p:nvSpPr>
              <p:spPr bwMode="auto">
                <a:xfrm>
                  <a:off x="1488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46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960" y="240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47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056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48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104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49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152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50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200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51" name="Line 24"/>
                <p:cNvSpPr>
                  <a:spLocks noChangeShapeType="1"/>
                </p:cNvSpPr>
                <p:nvPr/>
              </p:nvSpPr>
              <p:spPr bwMode="auto">
                <a:xfrm>
                  <a:off x="1488" y="2400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52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1584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53" name="Line 26"/>
                <p:cNvSpPr>
                  <a:spLocks noChangeShapeType="1"/>
                </p:cNvSpPr>
                <p:nvPr/>
              </p:nvSpPr>
              <p:spPr bwMode="auto">
                <a:xfrm>
                  <a:off x="1584" y="2112"/>
                  <a:ext cx="1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54" name="Line 27"/>
                <p:cNvSpPr>
                  <a:spLocks noChangeShapeType="1"/>
                </p:cNvSpPr>
                <p:nvPr/>
              </p:nvSpPr>
              <p:spPr bwMode="auto">
                <a:xfrm>
                  <a:off x="2688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55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784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56" name="Line 29"/>
                <p:cNvSpPr>
                  <a:spLocks noChangeShapeType="1"/>
                </p:cNvSpPr>
                <p:nvPr/>
              </p:nvSpPr>
              <p:spPr bwMode="auto">
                <a:xfrm>
                  <a:off x="2784" y="211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57" name="Line 30"/>
                <p:cNvSpPr>
                  <a:spLocks noChangeShapeType="1"/>
                </p:cNvSpPr>
                <p:nvPr/>
              </p:nvSpPr>
              <p:spPr bwMode="auto">
                <a:xfrm>
                  <a:off x="2880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58" name="Line 31"/>
                <p:cNvSpPr>
                  <a:spLocks noChangeShapeType="1"/>
                </p:cNvSpPr>
                <p:nvPr/>
              </p:nvSpPr>
              <p:spPr bwMode="auto">
                <a:xfrm>
                  <a:off x="2880" y="2400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59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928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60" name="Line 33"/>
                <p:cNvSpPr>
                  <a:spLocks noChangeShapeType="1"/>
                </p:cNvSpPr>
                <p:nvPr/>
              </p:nvSpPr>
              <p:spPr bwMode="auto">
                <a:xfrm>
                  <a:off x="2928" y="211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61" name="Line 34"/>
                <p:cNvSpPr>
                  <a:spLocks noChangeShapeType="1"/>
                </p:cNvSpPr>
                <p:nvPr/>
              </p:nvSpPr>
              <p:spPr bwMode="auto">
                <a:xfrm>
                  <a:off x="3024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62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2688" y="2400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63" name="Line 36"/>
                <p:cNvSpPr>
                  <a:spLocks noChangeShapeType="1"/>
                </p:cNvSpPr>
                <p:nvPr/>
              </p:nvSpPr>
              <p:spPr bwMode="auto">
                <a:xfrm>
                  <a:off x="3024" y="2400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64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3072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65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3120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66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3168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26638" name="Text Box 40"/>
              <p:cNvSpPr txBox="1">
                <a:spLocks noChangeArrowheads="1"/>
              </p:cNvSpPr>
              <p:nvPr/>
            </p:nvSpPr>
            <p:spPr bwMode="auto">
              <a:xfrm>
                <a:off x="528" y="1920"/>
                <a:ext cx="75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key_pressed</a:t>
                </a:r>
              </a:p>
            </p:txBody>
          </p:sp>
        </p:grpSp>
        <p:sp>
          <p:nvSpPr>
            <p:cNvPr id="26632" name="Line 41"/>
            <p:cNvSpPr>
              <a:spLocks noChangeShapeType="1"/>
            </p:cNvSpPr>
            <p:nvPr/>
          </p:nvSpPr>
          <p:spPr bwMode="auto">
            <a:xfrm>
              <a:off x="1632" y="2304"/>
              <a:ext cx="0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33" name="Line 42"/>
            <p:cNvSpPr>
              <a:spLocks noChangeShapeType="1"/>
            </p:cNvSpPr>
            <p:nvPr/>
          </p:nvSpPr>
          <p:spPr bwMode="auto">
            <a:xfrm>
              <a:off x="3840" y="2304"/>
              <a:ext cx="0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34" name="Line 43"/>
            <p:cNvSpPr>
              <a:spLocks noChangeShapeType="1"/>
            </p:cNvSpPr>
            <p:nvPr/>
          </p:nvSpPr>
          <p:spPr bwMode="auto">
            <a:xfrm>
              <a:off x="1632" y="2448"/>
              <a:ext cx="220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35" name="Text Box 44"/>
            <p:cNvSpPr txBox="1">
              <a:spLocks noChangeArrowheads="1"/>
            </p:cNvSpPr>
            <p:nvPr/>
          </p:nvSpPr>
          <p:spPr bwMode="auto">
            <a:xfrm>
              <a:off x="1584" y="2496"/>
              <a:ext cx="211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solidFill>
                    <a:schemeClr val="hlink"/>
                  </a:solidFill>
                </a:rPr>
                <a:t>you pressed just once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solidFill>
                    <a:schemeClr val="hlink"/>
                  </a:solidFill>
                </a:rPr>
                <a:t>but generate lots of pulses</a:t>
              </a:r>
            </a:p>
          </p:txBody>
        </p:sp>
      </p:grp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630238" y="2967038"/>
            <a:ext cx="2465387" cy="20621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count =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while (1) {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while (P1.3==0);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//goto here if P1.3==1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count++;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De-bounce filter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design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Things you need to know for your task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How to program 8051 to receive an input signal from the button?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mtClean="0">
                <a:solidFill>
                  <a:schemeClr val="folHlink"/>
                </a:solidFill>
              </a:rPr>
              <a:t>How to filter-out unstable signal when a button pressed?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TW" smtClean="0">
                <a:solidFill>
                  <a:schemeClr val="hlink"/>
                </a:solidFill>
              </a:rPr>
              <a:t>the de-bounce filter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How to make 7-seg display and button controller work together?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TW" smtClean="0"/>
              <a:t>time-sharing scheme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filter-out multiple pulses from a press</a:t>
            </a:r>
          </a:p>
        </p:txBody>
      </p:sp>
      <p:grpSp>
        <p:nvGrpSpPr>
          <p:cNvPr id="29699" name="Group 4"/>
          <p:cNvGrpSpPr>
            <a:grpSpLocks/>
          </p:cNvGrpSpPr>
          <p:nvPr/>
        </p:nvGrpSpPr>
        <p:grpSpPr bwMode="auto">
          <a:xfrm>
            <a:off x="1524000" y="3352800"/>
            <a:ext cx="5334000" cy="2955925"/>
            <a:chOff x="960" y="2112"/>
            <a:chExt cx="3360" cy="1862"/>
          </a:xfrm>
        </p:grpSpPr>
        <p:grpSp>
          <p:nvGrpSpPr>
            <p:cNvPr id="29700" name="Group 5"/>
            <p:cNvGrpSpPr>
              <a:grpSpLocks/>
            </p:cNvGrpSpPr>
            <p:nvPr/>
          </p:nvGrpSpPr>
          <p:grpSpPr bwMode="auto">
            <a:xfrm>
              <a:off x="3552" y="2112"/>
              <a:ext cx="729" cy="212"/>
              <a:chOff x="2688" y="1488"/>
              <a:chExt cx="729" cy="212"/>
            </a:xfrm>
          </p:grpSpPr>
          <p:sp>
            <p:nvSpPr>
              <p:cNvPr id="29757" name="Line 6"/>
              <p:cNvSpPr>
                <a:spLocks noChangeShapeType="1"/>
              </p:cNvSpPr>
              <p:nvPr/>
            </p:nvSpPr>
            <p:spPr bwMode="auto">
              <a:xfrm>
                <a:off x="2688" y="163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58" name="Text Box 7"/>
              <p:cNvSpPr txBox="1">
                <a:spLocks noChangeArrowheads="1"/>
              </p:cNvSpPr>
              <p:nvPr/>
            </p:nvSpPr>
            <p:spPr bwMode="auto">
              <a:xfrm>
                <a:off x="3072" y="1488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grpSp>
          <p:nvGrpSpPr>
            <p:cNvPr id="29701" name="Group 8"/>
            <p:cNvGrpSpPr>
              <a:grpSpLocks/>
            </p:cNvGrpSpPr>
            <p:nvPr/>
          </p:nvGrpSpPr>
          <p:grpSpPr bwMode="auto">
            <a:xfrm>
              <a:off x="1776" y="2880"/>
              <a:ext cx="2448" cy="288"/>
              <a:chOff x="960" y="2112"/>
              <a:chExt cx="2448" cy="288"/>
            </a:xfrm>
          </p:grpSpPr>
          <p:sp>
            <p:nvSpPr>
              <p:cNvPr id="29729" name="Line 9"/>
              <p:cNvSpPr>
                <a:spLocks noChangeShapeType="1"/>
              </p:cNvSpPr>
              <p:nvPr/>
            </p:nvSpPr>
            <p:spPr bwMode="auto">
              <a:xfrm flipV="1">
                <a:off x="1248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30" name="Line 10"/>
              <p:cNvSpPr>
                <a:spLocks noChangeShapeType="1"/>
              </p:cNvSpPr>
              <p:nvPr/>
            </p:nvSpPr>
            <p:spPr bwMode="auto">
              <a:xfrm>
                <a:off x="1248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31" name="Line 11"/>
              <p:cNvSpPr>
                <a:spLocks noChangeShapeType="1"/>
              </p:cNvSpPr>
              <p:nvPr/>
            </p:nvSpPr>
            <p:spPr bwMode="auto">
              <a:xfrm>
                <a:off x="1344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32" name="Line 12"/>
              <p:cNvSpPr>
                <a:spLocks noChangeShapeType="1"/>
              </p:cNvSpPr>
              <p:nvPr/>
            </p:nvSpPr>
            <p:spPr bwMode="auto">
              <a:xfrm>
                <a:off x="1344" y="2400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33" name="Line 13"/>
              <p:cNvSpPr>
                <a:spLocks noChangeShapeType="1"/>
              </p:cNvSpPr>
              <p:nvPr/>
            </p:nvSpPr>
            <p:spPr bwMode="auto">
              <a:xfrm flipV="1">
                <a:off x="1392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34" name="Line 14"/>
              <p:cNvSpPr>
                <a:spLocks noChangeShapeType="1"/>
              </p:cNvSpPr>
              <p:nvPr/>
            </p:nvSpPr>
            <p:spPr bwMode="auto">
              <a:xfrm>
                <a:off x="13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35" name="Line 15"/>
              <p:cNvSpPr>
                <a:spLocks noChangeShapeType="1"/>
              </p:cNvSpPr>
              <p:nvPr/>
            </p:nvSpPr>
            <p:spPr bwMode="auto">
              <a:xfrm>
                <a:off x="1488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36" name="Line 16"/>
              <p:cNvSpPr>
                <a:spLocks noChangeShapeType="1"/>
              </p:cNvSpPr>
              <p:nvPr/>
            </p:nvSpPr>
            <p:spPr bwMode="auto">
              <a:xfrm flipH="1">
                <a:off x="960" y="240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37" name="Line 17"/>
              <p:cNvSpPr>
                <a:spLocks noChangeShapeType="1"/>
              </p:cNvSpPr>
              <p:nvPr/>
            </p:nvSpPr>
            <p:spPr bwMode="auto">
              <a:xfrm flipV="1">
                <a:off x="1056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38" name="Line 18"/>
              <p:cNvSpPr>
                <a:spLocks noChangeShapeType="1"/>
              </p:cNvSpPr>
              <p:nvPr/>
            </p:nvSpPr>
            <p:spPr bwMode="auto">
              <a:xfrm flipV="1">
                <a:off x="1104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39" name="Line 19"/>
              <p:cNvSpPr>
                <a:spLocks noChangeShapeType="1"/>
              </p:cNvSpPr>
              <p:nvPr/>
            </p:nvSpPr>
            <p:spPr bwMode="auto">
              <a:xfrm flipV="1">
                <a:off x="1152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40" name="Line 20"/>
              <p:cNvSpPr>
                <a:spLocks noChangeShapeType="1"/>
              </p:cNvSpPr>
              <p:nvPr/>
            </p:nvSpPr>
            <p:spPr bwMode="auto">
              <a:xfrm flipV="1">
                <a:off x="1200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41" name="Line 21"/>
              <p:cNvSpPr>
                <a:spLocks noChangeShapeType="1"/>
              </p:cNvSpPr>
              <p:nvPr/>
            </p:nvSpPr>
            <p:spPr bwMode="auto">
              <a:xfrm>
                <a:off x="1488" y="240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42" name="Line 22"/>
              <p:cNvSpPr>
                <a:spLocks noChangeShapeType="1"/>
              </p:cNvSpPr>
              <p:nvPr/>
            </p:nvSpPr>
            <p:spPr bwMode="auto">
              <a:xfrm flipV="1">
                <a:off x="1584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43" name="Line 23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44" name="Line 24"/>
              <p:cNvSpPr>
                <a:spLocks noChangeShapeType="1"/>
              </p:cNvSpPr>
              <p:nvPr/>
            </p:nvSpPr>
            <p:spPr bwMode="auto">
              <a:xfrm>
                <a:off x="2688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45" name="Line 25"/>
              <p:cNvSpPr>
                <a:spLocks noChangeShapeType="1"/>
              </p:cNvSpPr>
              <p:nvPr/>
            </p:nvSpPr>
            <p:spPr bwMode="auto">
              <a:xfrm flipV="1">
                <a:off x="2784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46" name="Line 26"/>
              <p:cNvSpPr>
                <a:spLocks noChangeShapeType="1"/>
              </p:cNvSpPr>
              <p:nvPr/>
            </p:nvSpPr>
            <p:spPr bwMode="auto">
              <a:xfrm>
                <a:off x="2784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47" name="Line 27"/>
              <p:cNvSpPr>
                <a:spLocks noChangeShapeType="1"/>
              </p:cNvSpPr>
              <p:nvPr/>
            </p:nvSpPr>
            <p:spPr bwMode="auto">
              <a:xfrm>
                <a:off x="2880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48" name="Line 28"/>
              <p:cNvSpPr>
                <a:spLocks noChangeShapeType="1"/>
              </p:cNvSpPr>
              <p:nvPr/>
            </p:nvSpPr>
            <p:spPr bwMode="auto">
              <a:xfrm>
                <a:off x="2880" y="2400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49" name="Line 29"/>
              <p:cNvSpPr>
                <a:spLocks noChangeShapeType="1"/>
              </p:cNvSpPr>
              <p:nvPr/>
            </p:nvSpPr>
            <p:spPr bwMode="auto">
              <a:xfrm flipV="1">
                <a:off x="2928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50" name="Line 30"/>
              <p:cNvSpPr>
                <a:spLocks noChangeShapeType="1"/>
              </p:cNvSpPr>
              <p:nvPr/>
            </p:nvSpPr>
            <p:spPr bwMode="auto">
              <a:xfrm>
                <a:off x="2928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51" name="Line 31"/>
              <p:cNvSpPr>
                <a:spLocks noChangeShapeType="1"/>
              </p:cNvSpPr>
              <p:nvPr/>
            </p:nvSpPr>
            <p:spPr bwMode="auto">
              <a:xfrm>
                <a:off x="3024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52" name="Line 32"/>
              <p:cNvSpPr>
                <a:spLocks noChangeShapeType="1"/>
              </p:cNvSpPr>
              <p:nvPr/>
            </p:nvSpPr>
            <p:spPr bwMode="auto">
              <a:xfrm flipV="1">
                <a:off x="2688" y="240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53" name="Line 33"/>
              <p:cNvSpPr>
                <a:spLocks noChangeShapeType="1"/>
              </p:cNvSpPr>
              <p:nvPr/>
            </p:nvSpPr>
            <p:spPr bwMode="auto">
              <a:xfrm>
                <a:off x="3024" y="240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54" name="Line 34"/>
              <p:cNvSpPr>
                <a:spLocks noChangeShapeType="1"/>
              </p:cNvSpPr>
              <p:nvPr/>
            </p:nvSpPr>
            <p:spPr bwMode="auto">
              <a:xfrm flipV="1">
                <a:off x="3072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55" name="Line 35"/>
              <p:cNvSpPr>
                <a:spLocks noChangeShapeType="1"/>
              </p:cNvSpPr>
              <p:nvPr/>
            </p:nvSpPr>
            <p:spPr bwMode="auto">
              <a:xfrm flipV="1">
                <a:off x="3120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56" name="Line 36"/>
              <p:cNvSpPr>
                <a:spLocks noChangeShapeType="1"/>
              </p:cNvSpPr>
              <p:nvPr/>
            </p:nvSpPr>
            <p:spPr bwMode="auto">
              <a:xfrm flipV="1">
                <a:off x="3168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9702" name="Text Box 37"/>
            <p:cNvSpPr txBox="1">
              <a:spLocks noChangeArrowheads="1"/>
            </p:cNvSpPr>
            <p:nvPr/>
          </p:nvSpPr>
          <p:spPr bwMode="auto">
            <a:xfrm>
              <a:off x="960" y="3024"/>
              <a:ext cx="7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key_pressed</a:t>
              </a:r>
            </a:p>
          </p:txBody>
        </p:sp>
        <p:sp>
          <p:nvSpPr>
            <p:cNvPr id="29703" name="Line 38"/>
            <p:cNvSpPr>
              <a:spLocks noChangeShapeType="1"/>
            </p:cNvSpPr>
            <p:nvPr/>
          </p:nvSpPr>
          <p:spPr bwMode="auto">
            <a:xfrm>
              <a:off x="1824" y="3264"/>
              <a:ext cx="0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04" name="Line 39"/>
            <p:cNvSpPr>
              <a:spLocks noChangeShapeType="1"/>
            </p:cNvSpPr>
            <p:nvPr/>
          </p:nvSpPr>
          <p:spPr bwMode="auto">
            <a:xfrm>
              <a:off x="4032" y="3264"/>
              <a:ext cx="0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05" name="Line 40"/>
            <p:cNvSpPr>
              <a:spLocks noChangeShapeType="1"/>
            </p:cNvSpPr>
            <p:nvPr/>
          </p:nvSpPr>
          <p:spPr bwMode="auto">
            <a:xfrm>
              <a:off x="1824" y="3408"/>
              <a:ext cx="220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06" name="Text Box 41"/>
            <p:cNvSpPr txBox="1">
              <a:spLocks noChangeArrowheads="1"/>
            </p:cNvSpPr>
            <p:nvPr/>
          </p:nvSpPr>
          <p:spPr bwMode="auto">
            <a:xfrm>
              <a:off x="1776" y="3456"/>
              <a:ext cx="211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solidFill>
                    <a:schemeClr val="hlink"/>
                  </a:solidFill>
                </a:rPr>
                <a:t>you pressed just once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solidFill>
                    <a:schemeClr val="hlink"/>
                  </a:solidFill>
                </a:rPr>
                <a:t>but generate lots of pulses</a:t>
              </a:r>
            </a:p>
          </p:txBody>
        </p:sp>
        <p:sp>
          <p:nvSpPr>
            <p:cNvPr id="29707" name="Line 42"/>
            <p:cNvSpPr>
              <a:spLocks noChangeShapeType="1"/>
            </p:cNvSpPr>
            <p:nvPr/>
          </p:nvSpPr>
          <p:spPr bwMode="auto">
            <a:xfrm>
              <a:off x="1728" y="27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08" name="Line 43"/>
            <p:cNvSpPr>
              <a:spLocks noChangeShapeType="1"/>
            </p:cNvSpPr>
            <p:nvPr/>
          </p:nvSpPr>
          <p:spPr bwMode="auto">
            <a:xfrm flipV="1">
              <a:off x="1920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09" name="Line 44"/>
            <p:cNvSpPr>
              <a:spLocks noChangeShapeType="1"/>
            </p:cNvSpPr>
            <p:nvPr/>
          </p:nvSpPr>
          <p:spPr bwMode="auto">
            <a:xfrm>
              <a:off x="1920" y="249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0" name="Line 45"/>
            <p:cNvSpPr>
              <a:spLocks noChangeShapeType="1"/>
            </p:cNvSpPr>
            <p:nvPr/>
          </p:nvSpPr>
          <p:spPr bwMode="auto">
            <a:xfrm>
              <a:off x="2160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1" name="Line 46"/>
            <p:cNvSpPr>
              <a:spLocks noChangeShapeType="1"/>
            </p:cNvSpPr>
            <p:nvPr/>
          </p:nvSpPr>
          <p:spPr bwMode="auto">
            <a:xfrm>
              <a:off x="2160" y="27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2" name="Line 47"/>
            <p:cNvSpPr>
              <a:spLocks noChangeShapeType="1"/>
            </p:cNvSpPr>
            <p:nvPr/>
          </p:nvSpPr>
          <p:spPr bwMode="auto">
            <a:xfrm flipV="1">
              <a:off x="2400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3" name="Line 48"/>
            <p:cNvSpPr>
              <a:spLocks noChangeShapeType="1"/>
            </p:cNvSpPr>
            <p:nvPr/>
          </p:nvSpPr>
          <p:spPr bwMode="auto">
            <a:xfrm>
              <a:off x="2400" y="249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4" name="Line 49"/>
            <p:cNvSpPr>
              <a:spLocks noChangeShapeType="1"/>
            </p:cNvSpPr>
            <p:nvPr/>
          </p:nvSpPr>
          <p:spPr bwMode="auto">
            <a:xfrm>
              <a:off x="2640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5" name="Line 50"/>
            <p:cNvSpPr>
              <a:spLocks noChangeShapeType="1"/>
            </p:cNvSpPr>
            <p:nvPr/>
          </p:nvSpPr>
          <p:spPr bwMode="auto">
            <a:xfrm>
              <a:off x="2640" y="27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6" name="Line 51"/>
            <p:cNvSpPr>
              <a:spLocks noChangeShapeType="1"/>
            </p:cNvSpPr>
            <p:nvPr/>
          </p:nvSpPr>
          <p:spPr bwMode="auto">
            <a:xfrm flipV="1">
              <a:off x="2880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7" name="Line 52"/>
            <p:cNvSpPr>
              <a:spLocks noChangeShapeType="1"/>
            </p:cNvSpPr>
            <p:nvPr/>
          </p:nvSpPr>
          <p:spPr bwMode="auto">
            <a:xfrm>
              <a:off x="2880" y="249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8" name="Line 53"/>
            <p:cNvSpPr>
              <a:spLocks noChangeShapeType="1"/>
            </p:cNvSpPr>
            <p:nvPr/>
          </p:nvSpPr>
          <p:spPr bwMode="auto">
            <a:xfrm>
              <a:off x="3120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9" name="Line 54"/>
            <p:cNvSpPr>
              <a:spLocks noChangeShapeType="1"/>
            </p:cNvSpPr>
            <p:nvPr/>
          </p:nvSpPr>
          <p:spPr bwMode="auto">
            <a:xfrm>
              <a:off x="3120" y="27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0" name="Line 55"/>
            <p:cNvSpPr>
              <a:spLocks noChangeShapeType="1"/>
            </p:cNvSpPr>
            <p:nvPr/>
          </p:nvSpPr>
          <p:spPr bwMode="auto">
            <a:xfrm flipV="1">
              <a:off x="3360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1" name="Line 56"/>
            <p:cNvSpPr>
              <a:spLocks noChangeShapeType="1"/>
            </p:cNvSpPr>
            <p:nvPr/>
          </p:nvSpPr>
          <p:spPr bwMode="auto">
            <a:xfrm>
              <a:off x="3360" y="249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2" name="Line 57"/>
            <p:cNvSpPr>
              <a:spLocks noChangeShapeType="1"/>
            </p:cNvSpPr>
            <p:nvPr/>
          </p:nvSpPr>
          <p:spPr bwMode="auto">
            <a:xfrm>
              <a:off x="3600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3" name="Line 58"/>
            <p:cNvSpPr>
              <a:spLocks noChangeShapeType="1"/>
            </p:cNvSpPr>
            <p:nvPr/>
          </p:nvSpPr>
          <p:spPr bwMode="auto">
            <a:xfrm>
              <a:off x="3600" y="27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4" name="Line 59"/>
            <p:cNvSpPr>
              <a:spLocks noChangeShapeType="1"/>
            </p:cNvSpPr>
            <p:nvPr/>
          </p:nvSpPr>
          <p:spPr bwMode="auto">
            <a:xfrm flipV="1">
              <a:off x="3840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5" name="Line 60"/>
            <p:cNvSpPr>
              <a:spLocks noChangeShapeType="1"/>
            </p:cNvSpPr>
            <p:nvPr/>
          </p:nvSpPr>
          <p:spPr bwMode="auto">
            <a:xfrm>
              <a:off x="3840" y="249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6" name="Line 61"/>
            <p:cNvSpPr>
              <a:spLocks noChangeShapeType="1"/>
            </p:cNvSpPr>
            <p:nvPr/>
          </p:nvSpPr>
          <p:spPr bwMode="auto">
            <a:xfrm>
              <a:off x="4080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7" name="Line 62"/>
            <p:cNvSpPr>
              <a:spLocks noChangeShapeType="1"/>
            </p:cNvSpPr>
            <p:nvPr/>
          </p:nvSpPr>
          <p:spPr bwMode="auto">
            <a:xfrm>
              <a:off x="4080" y="27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8" name="Text Box 63"/>
            <p:cNvSpPr txBox="1">
              <a:spLocks noChangeArrowheads="1"/>
            </p:cNvSpPr>
            <p:nvPr/>
          </p:nvSpPr>
          <p:spPr bwMode="auto">
            <a:xfrm>
              <a:off x="1248" y="2592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filter-out multiple pulses from a press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/>
            <a:r>
              <a:rPr lang="en-US" altLang="zh-TW" smtClean="0"/>
              <a:t>use a counter to count the time to stable</a:t>
            </a:r>
          </a:p>
        </p:txBody>
      </p:sp>
      <p:grpSp>
        <p:nvGrpSpPr>
          <p:cNvPr id="52" name="群組 51"/>
          <p:cNvGrpSpPr/>
          <p:nvPr/>
        </p:nvGrpSpPr>
        <p:grpSpPr>
          <a:xfrm>
            <a:off x="0" y="3048000"/>
            <a:ext cx="8991600" cy="2546350"/>
            <a:chOff x="0" y="3048000"/>
            <a:chExt cx="8991600" cy="2546350"/>
          </a:xfrm>
        </p:grpSpPr>
        <p:sp>
          <p:nvSpPr>
            <p:cNvPr id="53" name="Line 4"/>
            <p:cNvSpPr>
              <a:spLocks noChangeShapeType="1"/>
            </p:cNvSpPr>
            <p:nvPr/>
          </p:nvSpPr>
          <p:spPr bwMode="auto">
            <a:xfrm>
              <a:off x="4495800" y="32766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" name="Text Box 5"/>
            <p:cNvSpPr txBox="1">
              <a:spLocks noChangeArrowheads="1"/>
            </p:cNvSpPr>
            <p:nvPr/>
          </p:nvSpPr>
          <p:spPr bwMode="auto">
            <a:xfrm>
              <a:off x="5105400" y="3048000"/>
              <a:ext cx="5476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sp>
          <p:nvSpPr>
            <p:cNvPr id="55" name="Line 6"/>
            <p:cNvSpPr>
              <a:spLocks noChangeShapeType="1"/>
            </p:cNvSpPr>
            <p:nvPr/>
          </p:nvSpPr>
          <p:spPr bwMode="auto">
            <a:xfrm flipV="1">
              <a:off x="22098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6" name="Line 7"/>
            <p:cNvSpPr>
              <a:spLocks noChangeShapeType="1"/>
            </p:cNvSpPr>
            <p:nvPr/>
          </p:nvSpPr>
          <p:spPr bwMode="auto">
            <a:xfrm>
              <a:off x="2209800" y="3581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" name="Line 8"/>
            <p:cNvSpPr>
              <a:spLocks noChangeShapeType="1"/>
            </p:cNvSpPr>
            <p:nvPr/>
          </p:nvSpPr>
          <p:spPr bwMode="auto">
            <a:xfrm>
              <a:off x="23622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8" name="Line 9"/>
            <p:cNvSpPr>
              <a:spLocks noChangeShapeType="1"/>
            </p:cNvSpPr>
            <p:nvPr/>
          </p:nvSpPr>
          <p:spPr bwMode="auto">
            <a:xfrm>
              <a:off x="2362200" y="4038600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" name="Line 10"/>
            <p:cNvSpPr>
              <a:spLocks noChangeShapeType="1"/>
            </p:cNvSpPr>
            <p:nvPr/>
          </p:nvSpPr>
          <p:spPr bwMode="auto">
            <a:xfrm flipV="1">
              <a:off x="24384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" name="Line 11"/>
            <p:cNvSpPr>
              <a:spLocks noChangeShapeType="1"/>
            </p:cNvSpPr>
            <p:nvPr/>
          </p:nvSpPr>
          <p:spPr bwMode="auto">
            <a:xfrm>
              <a:off x="2438400" y="3581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" name="Line 12"/>
            <p:cNvSpPr>
              <a:spLocks noChangeShapeType="1"/>
            </p:cNvSpPr>
            <p:nvPr/>
          </p:nvSpPr>
          <p:spPr bwMode="auto">
            <a:xfrm>
              <a:off x="25908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" name="Line 13"/>
            <p:cNvSpPr>
              <a:spLocks noChangeShapeType="1"/>
            </p:cNvSpPr>
            <p:nvPr/>
          </p:nvSpPr>
          <p:spPr bwMode="auto">
            <a:xfrm flipH="1">
              <a:off x="1219200" y="40386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" name="Line 14"/>
            <p:cNvSpPr>
              <a:spLocks noChangeShapeType="1"/>
            </p:cNvSpPr>
            <p:nvPr/>
          </p:nvSpPr>
          <p:spPr bwMode="auto">
            <a:xfrm flipV="1">
              <a:off x="19050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" name="Line 15"/>
            <p:cNvSpPr>
              <a:spLocks noChangeShapeType="1"/>
            </p:cNvSpPr>
            <p:nvPr/>
          </p:nvSpPr>
          <p:spPr bwMode="auto">
            <a:xfrm flipV="1">
              <a:off x="19812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" name="Line 16"/>
            <p:cNvSpPr>
              <a:spLocks noChangeShapeType="1"/>
            </p:cNvSpPr>
            <p:nvPr/>
          </p:nvSpPr>
          <p:spPr bwMode="auto">
            <a:xfrm flipV="1">
              <a:off x="20574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" name="Line 17"/>
            <p:cNvSpPr>
              <a:spLocks noChangeShapeType="1"/>
            </p:cNvSpPr>
            <p:nvPr/>
          </p:nvSpPr>
          <p:spPr bwMode="auto">
            <a:xfrm flipV="1">
              <a:off x="21336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" name="Line 18"/>
            <p:cNvSpPr>
              <a:spLocks noChangeShapeType="1"/>
            </p:cNvSpPr>
            <p:nvPr/>
          </p:nvSpPr>
          <p:spPr bwMode="auto">
            <a:xfrm>
              <a:off x="2590800" y="40386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" name="Line 19"/>
            <p:cNvSpPr>
              <a:spLocks noChangeShapeType="1"/>
            </p:cNvSpPr>
            <p:nvPr/>
          </p:nvSpPr>
          <p:spPr bwMode="auto">
            <a:xfrm flipV="1">
              <a:off x="27432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" name="Line 20"/>
            <p:cNvSpPr>
              <a:spLocks noChangeShapeType="1"/>
            </p:cNvSpPr>
            <p:nvPr/>
          </p:nvSpPr>
          <p:spPr bwMode="auto">
            <a:xfrm>
              <a:off x="2743200" y="3581400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" name="Line 21"/>
            <p:cNvSpPr>
              <a:spLocks noChangeShapeType="1"/>
            </p:cNvSpPr>
            <p:nvPr/>
          </p:nvSpPr>
          <p:spPr bwMode="auto">
            <a:xfrm>
              <a:off x="44958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" name="Line 22"/>
            <p:cNvSpPr>
              <a:spLocks noChangeShapeType="1"/>
            </p:cNvSpPr>
            <p:nvPr/>
          </p:nvSpPr>
          <p:spPr bwMode="auto">
            <a:xfrm flipV="1">
              <a:off x="46482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" name="Line 23"/>
            <p:cNvSpPr>
              <a:spLocks noChangeShapeType="1"/>
            </p:cNvSpPr>
            <p:nvPr/>
          </p:nvSpPr>
          <p:spPr bwMode="auto">
            <a:xfrm>
              <a:off x="4648200" y="3581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" name="Line 24"/>
            <p:cNvSpPr>
              <a:spLocks noChangeShapeType="1"/>
            </p:cNvSpPr>
            <p:nvPr/>
          </p:nvSpPr>
          <p:spPr bwMode="auto">
            <a:xfrm>
              <a:off x="48006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" name="Line 25"/>
            <p:cNvSpPr>
              <a:spLocks noChangeShapeType="1"/>
            </p:cNvSpPr>
            <p:nvPr/>
          </p:nvSpPr>
          <p:spPr bwMode="auto">
            <a:xfrm>
              <a:off x="4800600" y="4038600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" name="Line 26"/>
            <p:cNvSpPr>
              <a:spLocks noChangeShapeType="1"/>
            </p:cNvSpPr>
            <p:nvPr/>
          </p:nvSpPr>
          <p:spPr bwMode="auto">
            <a:xfrm flipV="1">
              <a:off x="48768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6" name="Line 27"/>
            <p:cNvSpPr>
              <a:spLocks noChangeShapeType="1"/>
            </p:cNvSpPr>
            <p:nvPr/>
          </p:nvSpPr>
          <p:spPr bwMode="auto">
            <a:xfrm>
              <a:off x="4876800" y="3581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7" name="Line 28"/>
            <p:cNvSpPr>
              <a:spLocks noChangeShapeType="1"/>
            </p:cNvSpPr>
            <p:nvPr/>
          </p:nvSpPr>
          <p:spPr bwMode="auto">
            <a:xfrm>
              <a:off x="50292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" name="Line 29"/>
            <p:cNvSpPr>
              <a:spLocks noChangeShapeType="1"/>
            </p:cNvSpPr>
            <p:nvPr/>
          </p:nvSpPr>
          <p:spPr bwMode="auto">
            <a:xfrm flipV="1">
              <a:off x="4495800" y="40386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" name="Line 30"/>
            <p:cNvSpPr>
              <a:spLocks noChangeShapeType="1"/>
            </p:cNvSpPr>
            <p:nvPr/>
          </p:nvSpPr>
          <p:spPr bwMode="auto">
            <a:xfrm>
              <a:off x="5029200" y="4038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" name="Line 31"/>
            <p:cNvSpPr>
              <a:spLocks noChangeShapeType="1"/>
            </p:cNvSpPr>
            <p:nvPr/>
          </p:nvSpPr>
          <p:spPr bwMode="auto">
            <a:xfrm flipV="1">
              <a:off x="51054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" name="Line 32"/>
            <p:cNvSpPr>
              <a:spLocks noChangeShapeType="1"/>
            </p:cNvSpPr>
            <p:nvPr/>
          </p:nvSpPr>
          <p:spPr bwMode="auto">
            <a:xfrm flipV="1">
              <a:off x="51816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" name="Line 33"/>
            <p:cNvSpPr>
              <a:spLocks noChangeShapeType="1"/>
            </p:cNvSpPr>
            <p:nvPr/>
          </p:nvSpPr>
          <p:spPr bwMode="auto">
            <a:xfrm flipV="1">
              <a:off x="52578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3" name="Text Box 34"/>
            <p:cNvSpPr txBox="1">
              <a:spLocks noChangeArrowheads="1"/>
            </p:cNvSpPr>
            <p:nvPr/>
          </p:nvSpPr>
          <p:spPr bwMode="auto">
            <a:xfrm>
              <a:off x="0" y="3810000"/>
              <a:ext cx="11906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key_pressed</a:t>
              </a:r>
            </a:p>
          </p:txBody>
        </p:sp>
        <p:sp>
          <p:nvSpPr>
            <p:cNvPr id="84" name="Rectangle 35"/>
            <p:cNvSpPr>
              <a:spLocks noChangeArrowheads="1"/>
            </p:cNvSpPr>
            <p:nvPr/>
          </p:nvSpPr>
          <p:spPr bwMode="auto">
            <a:xfrm>
              <a:off x="1828800" y="4419600"/>
              <a:ext cx="990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 smtClean="0"/>
                <a:t>unstable</a:t>
              </a:r>
              <a:endParaRPr lang="en-US" altLang="zh-TW" sz="1600" dirty="0"/>
            </a:p>
          </p:txBody>
        </p:sp>
        <p:sp>
          <p:nvSpPr>
            <p:cNvPr id="85" name="Text Box 36"/>
            <p:cNvSpPr txBox="1">
              <a:spLocks noChangeArrowheads="1"/>
            </p:cNvSpPr>
            <p:nvPr/>
          </p:nvSpPr>
          <p:spPr bwMode="auto">
            <a:xfrm>
              <a:off x="228600" y="4495800"/>
              <a:ext cx="7953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86" name="Rectangle 37"/>
            <p:cNvSpPr>
              <a:spLocks noChangeArrowheads="1"/>
            </p:cNvSpPr>
            <p:nvPr/>
          </p:nvSpPr>
          <p:spPr bwMode="auto">
            <a:xfrm>
              <a:off x="1219200" y="4419600"/>
              <a:ext cx="609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grpSp>
          <p:nvGrpSpPr>
            <p:cNvPr id="87" name="Group 38"/>
            <p:cNvGrpSpPr>
              <a:grpSpLocks/>
            </p:cNvGrpSpPr>
            <p:nvPr/>
          </p:nvGrpSpPr>
          <p:grpSpPr bwMode="auto">
            <a:xfrm>
              <a:off x="5410200" y="4419600"/>
              <a:ext cx="2971800" cy="457200"/>
              <a:chOff x="3504" y="2784"/>
              <a:chExt cx="1872" cy="288"/>
            </a:xfrm>
          </p:grpSpPr>
          <p:sp>
            <p:nvSpPr>
              <p:cNvPr id="97" name="Rectangle 39"/>
              <p:cNvSpPr>
                <a:spLocks noChangeArrowheads="1"/>
              </p:cNvSpPr>
              <p:nvPr/>
            </p:nvSpPr>
            <p:spPr bwMode="auto">
              <a:xfrm>
                <a:off x="3504" y="2784"/>
                <a:ext cx="2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98" name="Rectangle 40"/>
              <p:cNvSpPr>
                <a:spLocks noChangeArrowheads="1"/>
              </p:cNvSpPr>
              <p:nvPr/>
            </p:nvSpPr>
            <p:spPr bwMode="auto">
              <a:xfrm>
                <a:off x="3792" y="2784"/>
                <a:ext cx="2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N-1</a:t>
                </a:r>
              </a:p>
            </p:txBody>
          </p:sp>
          <p:sp>
            <p:nvSpPr>
              <p:cNvPr id="99" name="Rectangle 41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2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N-2</a:t>
                </a:r>
              </a:p>
            </p:txBody>
          </p:sp>
          <p:sp>
            <p:nvSpPr>
              <p:cNvPr id="100" name="Rectangle 42"/>
              <p:cNvSpPr>
                <a:spLocks noChangeArrowheads="1"/>
              </p:cNvSpPr>
              <p:nvPr/>
            </p:nvSpPr>
            <p:spPr bwMode="auto">
              <a:xfrm>
                <a:off x="4368" y="2784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101" name="Rectangle 43"/>
              <p:cNvSpPr>
                <a:spLocks noChangeArrowheads="1"/>
              </p:cNvSpPr>
              <p:nvPr/>
            </p:nvSpPr>
            <p:spPr bwMode="auto">
              <a:xfrm>
                <a:off x="4800" y="2784"/>
                <a:ext cx="2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02" name="Rectangle 44"/>
              <p:cNvSpPr>
                <a:spLocks noChangeArrowheads="1"/>
              </p:cNvSpPr>
              <p:nvPr/>
            </p:nvSpPr>
            <p:spPr bwMode="auto">
              <a:xfrm>
                <a:off x="5088" y="2784"/>
                <a:ext cx="2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sp>
          <p:nvSpPr>
            <p:cNvPr id="88" name="Text Box 45"/>
            <p:cNvSpPr txBox="1">
              <a:spLocks noChangeArrowheads="1"/>
            </p:cNvSpPr>
            <p:nvPr/>
          </p:nvSpPr>
          <p:spPr bwMode="auto">
            <a:xfrm>
              <a:off x="76200" y="5257800"/>
              <a:ext cx="9985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key_input</a:t>
              </a:r>
            </a:p>
          </p:txBody>
        </p:sp>
        <p:sp>
          <p:nvSpPr>
            <p:cNvPr id="89" name="Line 46"/>
            <p:cNvSpPr>
              <a:spLocks noChangeShapeType="1"/>
            </p:cNvSpPr>
            <p:nvPr/>
          </p:nvSpPr>
          <p:spPr bwMode="auto">
            <a:xfrm>
              <a:off x="1219200" y="5562600"/>
              <a:ext cx="6705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0" name="Line 47"/>
            <p:cNvSpPr>
              <a:spLocks noChangeShapeType="1"/>
            </p:cNvSpPr>
            <p:nvPr/>
          </p:nvSpPr>
          <p:spPr bwMode="auto">
            <a:xfrm flipV="1">
              <a:off x="7924800" y="51816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1" name="Line 48"/>
            <p:cNvSpPr>
              <a:spLocks noChangeShapeType="1"/>
            </p:cNvSpPr>
            <p:nvPr/>
          </p:nvSpPr>
          <p:spPr bwMode="auto">
            <a:xfrm>
              <a:off x="7924800" y="51816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" name="Line 49"/>
            <p:cNvSpPr>
              <a:spLocks noChangeShapeType="1"/>
            </p:cNvSpPr>
            <p:nvPr/>
          </p:nvSpPr>
          <p:spPr bwMode="auto">
            <a:xfrm>
              <a:off x="8382000" y="51816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" name="Line 50"/>
            <p:cNvSpPr>
              <a:spLocks noChangeShapeType="1"/>
            </p:cNvSpPr>
            <p:nvPr/>
          </p:nvSpPr>
          <p:spPr bwMode="auto">
            <a:xfrm>
              <a:off x="8382000" y="5562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4" name="Rectangle 51"/>
            <p:cNvSpPr>
              <a:spLocks noChangeArrowheads="1"/>
            </p:cNvSpPr>
            <p:nvPr/>
          </p:nvSpPr>
          <p:spPr bwMode="auto">
            <a:xfrm>
              <a:off x="8382000" y="4419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95" name="Rectangle 35"/>
            <p:cNvSpPr>
              <a:spLocks noChangeArrowheads="1"/>
            </p:cNvSpPr>
            <p:nvPr/>
          </p:nvSpPr>
          <p:spPr bwMode="auto">
            <a:xfrm>
              <a:off x="4419600" y="4419599"/>
              <a:ext cx="990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 smtClean="0"/>
                <a:t>unstable</a:t>
              </a:r>
              <a:endParaRPr lang="en-US" altLang="zh-TW" sz="1600" dirty="0"/>
            </a:p>
          </p:txBody>
        </p:sp>
        <p:sp>
          <p:nvSpPr>
            <p:cNvPr id="96" name="Rectangle 35"/>
            <p:cNvSpPr>
              <a:spLocks noChangeArrowheads="1"/>
            </p:cNvSpPr>
            <p:nvPr/>
          </p:nvSpPr>
          <p:spPr bwMode="auto">
            <a:xfrm>
              <a:off x="2809434" y="4419599"/>
              <a:ext cx="1610165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 smtClean="0"/>
                <a:t>N</a:t>
              </a:r>
              <a:endParaRPr lang="en-US" altLang="zh-TW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filter-out multiple pulses from a press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/>
            <a:r>
              <a:rPr lang="en-US" altLang="zh-TW" smtClean="0"/>
              <a:t>use a counter to count the time to stable</a:t>
            </a:r>
          </a:p>
        </p:txBody>
      </p:sp>
      <p:grpSp>
        <p:nvGrpSpPr>
          <p:cNvPr id="53" name="群組 52"/>
          <p:cNvGrpSpPr/>
          <p:nvPr/>
        </p:nvGrpSpPr>
        <p:grpSpPr>
          <a:xfrm>
            <a:off x="0" y="3048000"/>
            <a:ext cx="8991600" cy="2546350"/>
            <a:chOff x="0" y="3048000"/>
            <a:chExt cx="8991600" cy="2546350"/>
          </a:xfrm>
        </p:grpSpPr>
        <p:sp>
          <p:nvSpPr>
            <p:cNvPr id="54" name="Line 4"/>
            <p:cNvSpPr>
              <a:spLocks noChangeShapeType="1"/>
            </p:cNvSpPr>
            <p:nvPr/>
          </p:nvSpPr>
          <p:spPr bwMode="auto">
            <a:xfrm>
              <a:off x="4495800" y="32766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" name="Text Box 5"/>
            <p:cNvSpPr txBox="1">
              <a:spLocks noChangeArrowheads="1"/>
            </p:cNvSpPr>
            <p:nvPr/>
          </p:nvSpPr>
          <p:spPr bwMode="auto">
            <a:xfrm>
              <a:off x="5105400" y="3048000"/>
              <a:ext cx="5476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sp>
          <p:nvSpPr>
            <p:cNvPr id="56" name="Line 6"/>
            <p:cNvSpPr>
              <a:spLocks noChangeShapeType="1"/>
            </p:cNvSpPr>
            <p:nvPr/>
          </p:nvSpPr>
          <p:spPr bwMode="auto">
            <a:xfrm flipV="1">
              <a:off x="22098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" name="Line 7"/>
            <p:cNvSpPr>
              <a:spLocks noChangeShapeType="1"/>
            </p:cNvSpPr>
            <p:nvPr/>
          </p:nvSpPr>
          <p:spPr bwMode="auto">
            <a:xfrm>
              <a:off x="2209800" y="3581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8" name="Line 8"/>
            <p:cNvSpPr>
              <a:spLocks noChangeShapeType="1"/>
            </p:cNvSpPr>
            <p:nvPr/>
          </p:nvSpPr>
          <p:spPr bwMode="auto">
            <a:xfrm>
              <a:off x="23622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" name="Line 9"/>
            <p:cNvSpPr>
              <a:spLocks noChangeShapeType="1"/>
            </p:cNvSpPr>
            <p:nvPr/>
          </p:nvSpPr>
          <p:spPr bwMode="auto">
            <a:xfrm>
              <a:off x="2362200" y="4038600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 flipV="1">
              <a:off x="24384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>
              <a:off x="2438400" y="3581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" name="Line 12"/>
            <p:cNvSpPr>
              <a:spLocks noChangeShapeType="1"/>
            </p:cNvSpPr>
            <p:nvPr/>
          </p:nvSpPr>
          <p:spPr bwMode="auto">
            <a:xfrm>
              <a:off x="25908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" name="Line 13"/>
            <p:cNvSpPr>
              <a:spLocks noChangeShapeType="1"/>
            </p:cNvSpPr>
            <p:nvPr/>
          </p:nvSpPr>
          <p:spPr bwMode="auto">
            <a:xfrm flipH="1">
              <a:off x="1219200" y="40386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" name="Line 14"/>
            <p:cNvSpPr>
              <a:spLocks noChangeShapeType="1"/>
            </p:cNvSpPr>
            <p:nvPr/>
          </p:nvSpPr>
          <p:spPr bwMode="auto">
            <a:xfrm flipV="1">
              <a:off x="19050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" name="Line 15"/>
            <p:cNvSpPr>
              <a:spLocks noChangeShapeType="1"/>
            </p:cNvSpPr>
            <p:nvPr/>
          </p:nvSpPr>
          <p:spPr bwMode="auto">
            <a:xfrm flipV="1">
              <a:off x="19812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" name="Line 16"/>
            <p:cNvSpPr>
              <a:spLocks noChangeShapeType="1"/>
            </p:cNvSpPr>
            <p:nvPr/>
          </p:nvSpPr>
          <p:spPr bwMode="auto">
            <a:xfrm flipV="1">
              <a:off x="20574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" name="Line 17"/>
            <p:cNvSpPr>
              <a:spLocks noChangeShapeType="1"/>
            </p:cNvSpPr>
            <p:nvPr/>
          </p:nvSpPr>
          <p:spPr bwMode="auto">
            <a:xfrm flipV="1">
              <a:off x="21336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" name="Line 18"/>
            <p:cNvSpPr>
              <a:spLocks noChangeShapeType="1"/>
            </p:cNvSpPr>
            <p:nvPr/>
          </p:nvSpPr>
          <p:spPr bwMode="auto">
            <a:xfrm>
              <a:off x="2590800" y="40386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" name="Line 19"/>
            <p:cNvSpPr>
              <a:spLocks noChangeShapeType="1"/>
            </p:cNvSpPr>
            <p:nvPr/>
          </p:nvSpPr>
          <p:spPr bwMode="auto">
            <a:xfrm flipV="1">
              <a:off x="27432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" name="Line 20"/>
            <p:cNvSpPr>
              <a:spLocks noChangeShapeType="1"/>
            </p:cNvSpPr>
            <p:nvPr/>
          </p:nvSpPr>
          <p:spPr bwMode="auto">
            <a:xfrm>
              <a:off x="2743200" y="3581400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" name="Line 21"/>
            <p:cNvSpPr>
              <a:spLocks noChangeShapeType="1"/>
            </p:cNvSpPr>
            <p:nvPr/>
          </p:nvSpPr>
          <p:spPr bwMode="auto">
            <a:xfrm>
              <a:off x="44958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" name="Line 22"/>
            <p:cNvSpPr>
              <a:spLocks noChangeShapeType="1"/>
            </p:cNvSpPr>
            <p:nvPr/>
          </p:nvSpPr>
          <p:spPr bwMode="auto">
            <a:xfrm flipV="1">
              <a:off x="46482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" name="Line 23"/>
            <p:cNvSpPr>
              <a:spLocks noChangeShapeType="1"/>
            </p:cNvSpPr>
            <p:nvPr/>
          </p:nvSpPr>
          <p:spPr bwMode="auto">
            <a:xfrm>
              <a:off x="4648200" y="3581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" name="Line 24"/>
            <p:cNvSpPr>
              <a:spLocks noChangeShapeType="1"/>
            </p:cNvSpPr>
            <p:nvPr/>
          </p:nvSpPr>
          <p:spPr bwMode="auto">
            <a:xfrm>
              <a:off x="48006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" name="Line 25"/>
            <p:cNvSpPr>
              <a:spLocks noChangeShapeType="1"/>
            </p:cNvSpPr>
            <p:nvPr/>
          </p:nvSpPr>
          <p:spPr bwMode="auto">
            <a:xfrm>
              <a:off x="4800600" y="4038600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6" name="Line 26"/>
            <p:cNvSpPr>
              <a:spLocks noChangeShapeType="1"/>
            </p:cNvSpPr>
            <p:nvPr/>
          </p:nvSpPr>
          <p:spPr bwMode="auto">
            <a:xfrm flipV="1">
              <a:off x="48768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7" name="Line 27"/>
            <p:cNvSpPr>
              <a:spLocks noChangeShapeType="1"/>
            </p:cNvSpPr>
            <p:nvPr/>
          </p:nvSpPr>
          <p:spPr bwMode="auto">
            <a:xfrm>
              <a:off x="4876800" y="3581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" name="Line 28"/>
            <p:cNvSpPr>
              <a:spLocks noChangeShapeType="1"/>
            </p:cNvSpPr>
            <p:nvPr/>
          </p:nvSpPr>
          <p:spPr bwMode="auto">
            <a:xfrm>
              <a:off x="50292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" name="Line 29"/>
            <p:cNvSpPr>
              <a:spLocks noChangeShapeType="1"/>
            </p:cNvSpPr>
            <p:nvPr/>
          </p:nvSpPr>
          <p:spPr bwMode="auto">
            <a:xfrm flipV="1">
              <a:off x="4495800" y="40386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" name="Line 30"/>
            <p:cNvSpPr>
              <a:spLocks noChangeShapeType="1"/>
            </p:cNvSpPr>
            <p:nvPr/>
          </p:nvSpPr>
          <p:spPr bwMode="auto">
            <a:xfrm>
              <a:off x="5029200" y="4038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" name="Line 31"/>
            <p:cNvSpPr>
              <a:spLocks noChangeShapeType="1"/>
            </p:cNvSpPr>
            <p:nvPr/>
          </p:nvSpPr>
          <p:spPr bwMode="auto">
            <a:xfrm flipV="1">
              <a:off x="51054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" name="Line 32"/>
            <p:cNvSpPr>
              <a:spLocks noChangeShapeType="1"/>
            </p:cNvSpPr>
            <p:nvPr/>
          </p:nvSpPr>
          <p:spPr bwMode="auto">
            <a:xfrm flipV="1">
              <a:off x="51816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3" name="Line 33"/>
            <p:cNvSpPr>
              <a:spLocks noChangeShapeType="1"/>
            </p:cNvSpPr>
            <p:nvPr/>
          </p:nvSpPr>
          <p:spPr bwMode="auto">
            <a:xfrm flipV="1">
              <a:off x="52578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4" name="Text Box 34"/>
            <p:cNvSpPr txBox="1">
              <a:spLocks noChangeArrowheads="1"/>
            </p:cNvSpPr>
            <p:nvPr/>
          </p:nvSpPr>
          <p:spPr bwMode="auto">
            <a:xfrm>
              <a:off x="0" y="3810000"/>
              <a:ext cx="11906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key_pressed</a:t>
              </a:r>
            </a:p>
          </p:txBody>
        </p:sp>
        <p:sp>
          <p:nvSpPr>
            <p:cNvPr id="85" name="Rectangle 35"/>
            <p:cNvSpPr>
              <a:spLocks noChangeArrowheads="1"/>
            </p:cNvSpPr>
            <p:nvPr/>
          </p:nvSpPr>
          <p:spPr bwMode="auto">
            <a:xfrm>
              <a:off x="1828800" y="4419600"/>
              <a:ext cx="990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 smtClean="0"/>
                <a:t>unstable</a:t>
              </a:r>
              <a:endParaRPr lang="en-US" altLang="zh-TW" sz="1600" dirty="0"/>
            </a:p>
          </p:txBody>
        </p:sp>
        <p:sp>
          <p:nvSpPr>
            <p:cNvPr id="86" name="Text Box 36"/>
            <p:cNvSpPr txBox="1">
              <a:spLocks noChangeArrowheads="1"/>
            </p:cNvSpPr>
            <p:nvPr/>
          </p:nvSpPr>
          <p:spPr bwMode="auto">
            <a:xfrm>
              <a:off x="228600" y="4495800"/>
              <a:ext cx="7953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87" name="Rectangle 37"/>
            <p:cNvSpPr>
              <a:spLocks noChangeArrowheads="1"/>
            </p:cNvSpPr>
            <p:nvPr/>
          </p:nvSpPr>
          <p:spPr bwMode="auto">
            <a:xfrm>
              <a:off x="1219200" y="4419600"/>
              <a:ext cx="609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grpSp>
          <p:nvGrpSpPr>
            <p:cNvPr id="88" name="Group 38"/>
            <p:cNvGrpSpPr>
              <a:grpSpLocks/>
            </p:cNvGrpSpPr>
            <p:nvPr/>
          </p:nvGrpSpPr>
          <p:grpSpPr bwMode="auto">
            <a:xfrm>
              <a:off x="5410200" y="4419600"/>
              <a:ext cx="2971800" cy="457200"/>
              <a:chOff x="3504" y="2784"/>
              <a:chExt cx="1872" cy="288"/>
            </a:xfrm>
          </p:grpSpPr>
          <p:sp>
            <p:nvSpPr>
              <p:cNvPr id="98" name="Rectangle 39"/>
              <p:cNvSpPr>
                <a:spLocks noChangeArrowheads="1"/>
              </p:cNvSpPr>
              <p:nvPr/>
            </p:nvSpPr>
            <p:spPr bwMode="auto">
              <a:xfrm>
                <a:off x="3504" y="2784"/>
                <a:ext cx="2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99" name="Rectangle 40"/>
              <p:cNvSpPr>
                <a:spLocks noChangeArrowheads="1"/>
              </p:cNvSpPr>
              <p:nvPr/>
            </p:nvSpPr>
            <p:spPr bwMode="auto">
              <a:xfrm>
                <a:off x="3792" y="2784"/>
                <a:ext cx="2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N-1</a:t>
                </a:r>
              </a:p>
            </p:txBody>
          </p:sp>
          <p:sp>
            <p:nvSpPr>
              <p:cNvPr id="100" name="Rectangle 41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2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N-2</a:t>
                </a:r>
              </a:p>
            </p:txBody>
          </p:sp>
          <p:sp>
            <p:nvSpPr>
              <p:cNvPr id="101" name="Rectangle 42"/>
              <p:cNvSpPr>
                <a:spLocks noChangeArrowheads="1"/>
              </p:cNvSpPr>
              <p:nvPr/>
            </p:nvSpPr>
            <p:spPr bwMode="auto">
              <a:xfrm>
                <a:off x="4368" y="2784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102" name="Rectangle 43"/>
              <p:cNvSpPr>
                <a:spLocks noChangeArrowheads="1"/>
              </p:cNvSpPr>
              <p:nvPr/>
            </p:nvSpPr>
            <p:spPr bwMode="auto">
              <a:xfrm>
                <a:off x="4800" y="2784"/>
                <a:ext cx="2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03" name="Rectangle 44"/>
              <p:cNvSpPr>
                <a:spLocks noChangeArrowheads="1"/>
              </p:cNvSpPr>
              <p:nvPr/>
            </p:nvSpPr>
            <p:spPr bwMode="auto">
              <a:xfrm>
                <a:off x="5088" y="2784"/>
                <a:ext cx="2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sp>
          <p:nvSpPr>
            <p:cNvPr id="89" name="Text Box 45"/>
            <p:cNvSpPr txBox="1">
              <a:spLocks noChangeArrowheads="1"/>
            </p:cNvSpPr>
            <p:nvPr/>
          </p:nvSpPr>
          <p:spPr bwMode="auto">
            <a:xfrm>
              <a:off x="76200" y="5257800"/>
              <a:ext cx="9985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key_input</a:t>
              </a:r>
            </a:p>
          </p:txBody>
        </p:sp>
        <p:sp>
          <p:nvSpPr>
            <p:cNvPr id="90" name="Line 46"/>
            <p:cNvSpPr>
              <a:spLocks noChangeShapeType="1"/>
            </p:cNvSpPr>
            <p:nvPr/>
          </p:nvSpPr>
          <p:spPr bwMode="auto">
            <a:xfrm>
              <a:off x="1219200" y="5562600"/>
              <a:ext cx="6705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1" name="Line 47"/>
            <p:cNvSpPr>
              <a:spLocks noChangeShapeType="1"/>
            </p:cNvSpPr>
            <p:nvPr/>
          </p:nvSpPr>
          <p:spPr bwMode="auto">
            <a:xfrm flipV="1">
              <a:off x="7924800" y="51816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" name="Line 48"/>
            <p:cNvSpPr>
              <a:spLocks noChangeShapeType="1"/>
            </p:cNvSpPr>
            <p:nvPr/>
          </p:nvSpPr>
          <p:spPr bwMode="auto">
            <a:xfrm>
              <a:off x="7924800" y="51816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" name="Line 49"/>
            <p:cNvSpPr>
              <a:spLocks noChangeShapeType="1"/>
            </p:cNvSpPr>
            <p:nvPr/>
          </p:nvSpPr>
          <p:spPr bwMode="auto">
            <a:xfrm>
              <a:off x="8382000" y="51816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4" name="Line 50"/>
            <p:cNvSpPr>
              <a:spLocks noChangeShapeType="1"/>
            </p:cNvSpPr>
            <p:nvPr/>
          </p:nvSpPr>
          <p:spPr bwMode="auto">
            <a:xfrm>
              <a:off x="8382000" y="5562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5" name="Rectangle 51"/>
            <p:cNvSpPr>
              <a:spLocks noChangeArrowheads="1"/>
            </p:cNvSpPr>
            <p:nvPr/>
          </p:nvSpPr>
          <p:spPr bwMode="auto">
            <a:xfrm>
              <a:off x="8382000" y="4419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96" name="Rectangle 35"/>
            <p:cNvSpPr>
              <a:spLocks noChangeArrowheads="1"/>
            </p:cNvSpPr>
            <p:nvPr/>
          </p:nvSpPr>
          <p:spPr bwMode="auto">
            <a:xfrm>
              <a:off x="4419600" y="4419599"/>
              <a:ext cx="990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 smtClean="0"/>
                <a:t>unstable</a:t>
              </a:r>
              <a:endParaRPr lang="en-US" altLang="zh-TW" sz="1600" dirty="0"/>
            </a:p>
          </p:txBody>
        </p:sp>
        <p:sp>
          <p:nvSpPr>
            <p:cNvPr id="97" name="Rectangle 35"/>
            <p:cNvSpPr>
              <a:spLocks noChangeArrowheads="1"/>
            </p:cNvSpPr>
            <p:nvPr/>
          </p:nvSpPr>
          <p:spPr bwMode="auto">
            <a:xfrm>
              <a:off x="2809434" y="4419599"/>
              <a:ext cx="1610165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 smtClean="0"/>
                <a:t>N</a:t>
              </a:r>
              <a:endParaRPr lang="en-US" altLang="zh-TW" sz="1600" dirty="0"/>
            </a:p>
          </p:txBody>
        </p:sp>
      </p:grpSp>
      <p:sp>
        <p:nvSpPr>
          <p:cNvPr id="31790" name="AutoShape 52"/>
          <p:cNvSpPr>
            <a:spLocks noChangeArrowheads="1"/>
          </p:cNvSpPr>
          <p:nvPr/>
        </p:nvSpPr>
        <p:spPr bwMode="auto">
          <a:xfrm>
            <a:off x="5029200" y="3124200"/>
            <a:ext cx="3657600" cy="762000"/>
          </a:xfrm>
          <a:prstGeom prst="wedgeRoundRectCallout">
            <a:avLst>
              <a:gd name="adj1" fmla="val -75782"/>
              <a:gd name="adj2" fmla="val 119375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solidFill>
                <a:schemeClr val="hlink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keep counter=N when key_pressed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filter-out multiple pulses from a press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/>
            <a:r>
              <a:rPr lang="en-US" altLang="zh-TW" smtClean="0"/>
              <a:t>use a counter to count the time to stable</a:t>
            </a:r>
          </a:p>
        </p:txBody>
      </p:sp>
      <p:sp>
        <p:nvSpPr>
          <p:cNvPr id="32814" name="AutoShape 52"/>
          <p:cNvSpPr>
            <a:spLocks noChangeArrowheads="1"/>
          </p:cNvSpPr>
          <p:nvPr/>
        </p:nvSpPr>
        <p:spPr bwMode="auto">
          <a:xfrm>
            <a:off x="4953000" y="2362200"/>
            <a:ext cx="3657600" cy="762000"/>
          </a:xfrm>
          <a:prstGeom prst="wedgeRoundRectCallout">
            <a:avLst>
              <a:gd name="adj1" fmla="val -16278"/>
              <a:gd name="adj2" fmla="val 21625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solidFill>
                <a:schemeClr val="hlink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count-down to 0 when key released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0" y="3048000"/>
            <a:ext cx="8991600" cy="2546350"/>
            <a:chOff x="0" y="3048000"/>
            <a:chExt cx="8991600" cy="2546350"/>
          </a:xfrm>
        </p:grpSpPr>
        <p:sp>
          <p:nvSpPr>
            <p:cNvPr id="32772" name="Line 4"/>
            <p:cNvSpPr>
              <a:spLocks noChangeShapeType="1"/>
            </p:cNvSpPr>
            <p:nvPr/>
          </p:nvSpPr>
          <p:spPr bwMode="auto">
            <a:xfrm>
              <a:off x="4495800" y="32766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73" name="Text Box 5"/>
            <p:cNvSpPr txBox="1">
              <a:spLocks noChangeArrowheads="1"/>
            </p:cNvSpPr>
            <p:nvPr/>
          </p:nvSpPr>
          <p:spPr bwMode="auto">
            <a:xfrm>
              <a:off x="5105400" y="3048000"/>
              <a:ext cx="5476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sp>
          <p:nvSpPr>
            <p:cNvPr id="32774" name="Line 6"/>
            <p:cNvSpPr>
              <a:spLocks noChangeShapeType="1"/>
            </p:cNvSpPr>
            <p:nvPr/>
          </p:nvSpPr>
          <p:spPr bwMode="auto">
            <a:xfrm flipV="1">
              <a:off x="22098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75" name="Line 7"/>
            <p:cNvSpPr>
              <a:spLocks noChangeShapeType="1"/>
            </p:cNvSpPr>
            <p:nvPr/>
          </p:nvSpPr>
          <p:spPr bwMode="auto">
            <a:xfrm>
              <a:off x="2209800" y="3581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76" name="Line 8"/>
            <p:cNvSpPr>
              <a:spLocks noChangeShapeType="1"/>
            </p:cNvSpPr>
            <p:nvPr/>
          </p:nvSpPr>
          <p:spPr bwMode="auto">
            <a:xfrm>
              <a:off x="23622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>
              <a:off x="2362200" y="4038600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 flipV="1">
              <a:off x="24384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>
              <a:off x="2438400" y="3581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>
              <a:off x="25908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 flipH="1">
              <a:off x="1219200" y="40386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 flipV="1">
              <a:off x="19050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 flipV="1">
              <a:off x="19812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4" name="Line 16"/>
            <p:cNvSpPr>
              <a:spLocks noChangeShapeType="1"/>
            </p:cNvSpPr>
            <p:nvPr/>
          </p:nvSpPr>
          <p:spPr bwMode="auto">
            <a:xfrm flipV="1">
              <a:off x="20574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 flipV="1">
              <a:off x="21336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6" name="Line 18"/>
            <p:cNvSpPr>
              <a:spLocks noChangeShapeType="1"/>
            </p:cNvSpPr>
            <p:nvPr/>
          </p:nvSpPr>
          <p:spPr bwMode="auto">
            <a:xfrm>
              <a:off x="2590800" y="40386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 flipV="1">
              <a:off x="27432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8" name="Line 20"/>
            <p:cNvSpPr>
              <a:spLocks noChangeShapeType="1"/>
            </p:cNvSpPr>
            <p:nvPr/>
          </p:nvSpPr>
          <p:spPr bwMode="auto">
            <a:xfrm>
              <a:off x="2743200" y="3581400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9" name="Line 21"/>
            <p:cNvSpPr>
              <a:spLocks noChangeShapeType="1"/>
            </p:cNvSpPr>
            <p:nvPr/>
          </p:nvSpPr>
          <p:spPr bwMode="auto">
            <a:xfrm>
              <a:off x="44958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0" name="Line 22"/>
            <p:cNvSpPr>
              <a:spLocks noChangeShapeType="1"/>
            </p:cNvSpPr>
            <p:nvPr/>
          </p:nvSpPr>
          <p:spPr bwMode="auto">
            <a:xfrm flipV="1">
              <a:off x="46482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1" name="Line 23"/>
            <p:cNvSpPr>
              <a:spLocks noChangeShapeType="1"/>
            </p:cNvSpPr>
            <p:nvPr/>
          </p:nvSpPr>
          <p:spPr bwMode="auto">
            <a:xfrm>
              <a:off x="4648200" y="3581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2" name="Line 24"/>
            <p:cNvSpPr>
              <a:spLocks noChangeShapeType="1"/>
            </p:cNvSpPr>
            <p:nvPr/>
          </p:nvSpPr>
          <p:spPr bwMode="auto">
            <a:xfrm>
              <a:off x="48006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3" name="Line 25"/>
            <p:cNvSpPr>
              <a:spLocks noChangeShapeType="1"/>
            </p:cNvSpPr>
            <p:nvPr/>
          </p:nvSpPr>
          <p:spPr bwMode="auto">
            <a:xfrm>
              <a:off x="4800600" y="4038600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4" name="Line 26"/>
            <p:cNvSpPr>
              <a:spLocks noChangeShapeType="1"/>
            </p:cNvSpPr>
            <p:nvPr/>
          </p:nvSpPr>
          <p:spPr bwMode="auto">
            <a:xfrm flipV="1">
              <a:off x="48768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5" name="Line 27"/>
            <p:cNvSpPr>
              <a:spLocks noChangeShapeType="1"/>
            </p:cNvSpPr>
            <p:nvPr/>
          </p:nvSpPr>
          <p:spPr bwMode="auto">
            <a:xfrm>
              <a:off x="4876800" y="3581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>
              <a:off x="50292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7" name="Line 29"/>
            <p:cNvSpPr>
              <a:spLocks noChangeShapeType="1"/>
            </p:cNvSpPr>
            <p:nvPr/>
          </p:nvSpPr>
          <p:spPr bwMode="auto">
            <a:xfrm flipV="1">
              <a:off x="4495800" y="40386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>
              <a:off x="5029200" y="4038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9" name="Line 31"/>
            <p:cNvSpPr>
              <a:spLocks noChangeShapeType="1"/>
            </p:cNvSpPr>
            <p:nvPr/>
          </p:nvSpPr>
          <p:spPr bwMode="auto">
            <a:xfrm flipV="1">
              <a:off x="51054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 flipV="1">
              <a:off x="51816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 flipV="1">
              <a:off x="52578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02" name="Text Box 34"/>
            <p:cNvSpPr txBox="1">
              <a:spLocks noChangeArrowheads="1"/>
            </p:cNvSpPr>
            <p:nvPr/>
          </p:nvSpPr>
          <p:spPr bwMode="auto">
            <a:xfrm>
              <a:off x="0" y="3810000"/>
              <a:ext cx="11906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key_pressed</a:t>
              </a:r>
            </a:p>
          </p:txBody>
        </p:sp>
        <p:sp>
          <p:nvSpPr>
            <p:cNvPr id="32803" name="Rectangle 35"/>
            <p:cNvSpPr>
              <a:spLocks noChangeArrowheads="1"/>
            </p:cNvSpPr>
            <p:nvPr/>
          </p:nvSpPr>
          <p:spPr bwMode="auto">
            <a:xfrm>
              <a:off x="1828800" y="4419600"/>
              <a:ext cx="990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 smtClean="0"/>
                <a:t>unstable</a:t>
              </a:r>
              <a:endParaRPr lang="en-US" altLang="zh-TW" sz="1600" dirty="0"/>
            </a:p>
          </p:txBody>
        </p:sp>
        <p:sp>
          <p:nvSpPr>
            <p:cNvPr id="32804" name="Text Box 36"/>
            <p:cNvSpPr txBox="1">
              <a:spLocks noChangeArrowheads="1"/>
            </p:cNvSpPr>
            <p:nvPr/>
          </p:nvSpPr>
          <p:spPr bwMode="auto">
            <a:xfrm>
              <a:off x="228600" y="4495800"/>
              <a:ext cx="7953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32805" name="Rectangle 37"/>
            <p:cNvSpPr>
              <a:spLocks noChangeArrowheads="1"/>
            </p:cNvSpPr>
            <p:nvPr/>
          </p:nvSpPr>
          <p:spPr bwMode="auto">
            <a:xfrm>
              <a:off x="1219200" y="4419600"/>
              <a:ext cx="609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grpSp>
          <p:nvGrpSpPr>
            <p:cNvPr id="32806" name="Group 38"/>
            <p:cNvGrpSpPr>
              <a:grpSpLocks/>
            </p:cNvGrpSpPr>
            <p:nvPr/>
          </p:nvGrpSpPr>
          <p:grpSpPr bwMode="auto">
            <a:xfrm>
              <a:off x="5410200" y="4419600"/>
              <a:ext cx="2971800" cy="457200"/>
              <a:chOff x="3504" y="2784"/>
              <a:chExt cx="1872" cy="288"/>
            </a:xfrm>
          </p:grpSpPr>
          <p:sp>
            <p:nvSpPr>
              <p:cNvPr id="32815" name="Rectangle 39"/>
              <p:cNvSpPr>
                <a:spLocks noChangeArrowheads="1"/>
              </p:cNvSpPr>
              <p:nvPr/>
            </p:nvSpPr>
            <p:spPr bwMode="auto">
              <a:xfrm>
                <a:off x="3504" y="2784"/>
                <a:ext cx="2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32816" name="Rectangle 40"/>
              <p:cNvSpPr>
                <a:spLocks noChangeArrowheads="1"/>
              </p:cNvSpPr>
              <p:nvPr/>
            </p:nvSpPr>
            <p:spPr bwMode="auto">
              <a:xfrm>
                <a:off x="3792" y="2784"/>
                <a:ext cx="2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N-1</a:t>
                </a:r>
              </a:p>
            </p:txBody>
          </p:sp>
          <p:sp>
            <p:nvSpPr>
              <p:cNvPr id="32817" name="Rectangle 41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2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N-2</a:t>
                </a:r>
              </a:p>
            </p:txBody>
          </p:sp>
          <p:sp>
            <p:nvSpPr>
              <p:cNvPr id="32818" name="Rectangle 42"/>
              <p:cNvSpPr>
                <a:spLocks noChangeArrowheads="1"/>
              </p:cNvSpPr>
              <p:nvPr/>
            </p:nvSpPr>
            <p:spPr bwMode="auto">
              <a:xfrm>
                <a:off x="4368" y="2784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32819" name="Rectangle 43"/>
              <p:cNvSpPr>
                <a:spLocks noChangeArrowheads="1"/>
              </p:cNvSpPr>
              <p:nvPr/>
            </p:nvSpPr>
            <p:spPr bwMode="auto">
              <a:xfrm>
                <a:off x="4800" y="2784"/>
                <a:ext cx="2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2820" name="Rectangle 44"/>
              <p:cNvSpPr>
                <a:spLocks noChangeArrowheads="1"/>
              </p:cNvSpPr>
              <p:nvPr/>
            </p:nvSpPr>
            <p:spPr bwMode="auto">
              <a:xfrm>
                <a:off x="5088" y="2784"/>
                <a:ext cx="2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sp>
          <p:nvSpPr>
            <p:cNvPr id="32807" name="Text Box 45"/>
            <p:cNvSpPr txBox="1">
              <a:spLocks noChangeArrowheads="1"/>
            </p:cNvSpPr>
            <p:nvPr/>
          </p:nvSpPr>
          <p:spPr bwMode="auto">
            <a:xfrm>
              <a:off x="76200" y="5257800"/>
              <a:ext cx="9985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key_input</a:t>
              </a:r>
            </a:p>
          </p:txBody>
        </p:sp>
        <p:sp>
          <p:nvSpPr>
            <p:cNvPr id="32808" name="Line 46"/>
            <p:cNvSpPr>
              <a:spLocks noChangeShapeType="1"/>
            </p:cNvSpPr>
            <p:nvPr/>
          </p:nvSpPr>
          <p:spPr bwMode="auto">
            <a:xfrm>
              <a:off x="1219200" y="5562600"/>
              <a:ext cx="6705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09" name="Line 47"/>
            <p:cNvSpPr>
              <a:spLocks noChangeShapeType="1"/>
            </p:cNvSpPr>
            <p:nvPr/>
          </p:nvSpPr>
          <p:spPr bwMode="auto">
            <a:xfrm flipV="1">
              <a:off x="7924800" y="51816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10" name="Line 48"/>
            <p:cNvSpPr>
              <a:spLocks noChangeShapeType="1"/>
            </p:cNvSpPr>
            <p:nvPr/>
          </p:nvSpPr>
          <p:spPr bwMode="auto">
            <a:xfrm>
              <a:off x="7924800" y="51816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11" name="Line 49"/>
            <p:cNvSpPr>
              <a:spLocks noChangeShapeType="1"/>
            </p:cNvSpPr>
            <p:nvPr/>
          </p:nvSpPr>
          <p:spPr bwMode="auto">
            <a:xfrm>
              <a:off x="8382000" y="51816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12" name="Line 50"/>
            <p:cNvSpPr>
              <a:spLocks noChangeShapeType="1"/>
            </p:cNvSpPr>
            <p:nvPr/>
          </p:nvSpPr>
          <p:spPr bwMode="auto">
            <a:xfrm>
              <a:off x="8382000" y="5562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13" name="Rectangle 51"/>
            <p:cNvSpPr>
              <a:spLocks noChangeArrowheads="1"/>
            </p:cNvSpPr>
            <p:nvPr/>
          </p:nvSpPr>
          <p:spPr bwMode="auto">
            <a:xfrm>
              <a:off x="8382000" y="4419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53" name="Rectangle 35"/>
            <p:cNvSpPr>
              <a:spLocks noChangeArrowheads="1"/>
            </p:cNvSpPr>
            <p:nvPr/>
          </p:nvSpPr>
          <p:spPr bwMode="auto">
            <a:xfrm>
              <a:off x="4419600" y="4419599"/>
              <a:ext cx="990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 smtClean="0"/>
                <a:t>unstable</a:t>
              </a:r>
              <a:endParaRPr lang="en-US" altLang="zh-TW" sz="1600" dirty="0"/>
            </a:p>
          </p:txBody>
        </p:sp>
        <p:sp>
          <p:nvSpPr>
            <p:cNvPr id="54" name="Rectangle 35"/>
            <p:cNvSpPr>
              <a:spLocks noChangeArrowheads="1"/>
            </p:cNvSpPr>
            <p:nvPr/>
          </p:nvSpPr>
          <p:spPr bwMode="auto">
            <a:xfrm>
              <a:off x="2809434" y="4419599"/>
              <a:ext cx="1610165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 smtClean="0"/>
                <a:t>N</a:t>
              </a:r>
              <a:endParaRPr lang="en-US" altLang="zh-TW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filter-out multiple pulses from a press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/>
            <a:r>
              <a:rPr lang="en-US" altLang="zh-TW" smtClean="0"/>
              <a:t>use a counter to count the time to stable</a:t>
            </a:r>
          </a:p>
        </p:txBody>
      </p:sp>
      <p:grpSp>
        <p:nvGrpSpPr>
          <p:cNvPr id="53" name="群組 52"/>
          <p:cNvGrpSpPr/>
          <p:nvPr/>
        </p:nvGrpSpPr>
        <p:grpSpPr>
          <a:xfrm>
            <a:off x="0" y="3048000"/>
            <a:ext cx="8991600" cy="2546350"/>
            <a:chOff x="0" y="3048000"/>
            <a:chExt cx="8991600" cy="2546350"/>
          </a:xfrm>
        </p:grpSpPr>
        <p:sp>
          <p:nvSpPr>
            <p:cNvPr id="54" name="Line 4"/>
            <p:cNvSpPr>
              <a:spLocks noChangeShapeType="1"/>
            </p:cNvSpPr>
            <p:nvPr/>
          </p:nvSpPr>
          <p:spPr bwMode="auto">
            <a:xfrm>
              <a:off x="4495800" y="32766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" name="Text Box 5"/>
            <p:cNvSpPr txBox="1">
              <a:spLocks noChangeArrowheads="1"/>
            </p:cNvSpPr>
            <p:nvPr/>
          </p:nvSpPr>
          <p:spPr bwMode="auto">
            <a:xfrm>
              <a:off x="5105400" y="3048000"/>
              <a:ext cx="5476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sp>
          <p:nvSpPr>
            <p:cNvPr id="56" name="Line 6"/>
            <p:cNvSpPr>
              <a:spLocks noChangeShapeType="1"/>
            </p:cNvSpPr>
            <p:nvPr/>
          </p:nvSpPr>
          <p:spPr bwMode="auto">
            <a:xfrm flipV="1">
              <a:off x="22098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" name="Line 7"/>
            <p:cNvSpPr>
              <a:spLocks noChangeShapeType="1"/>
            </p:cNvSpPr>
            <p:nvPr/>
          </p:nvSpPr>
          <p:spPr bwMode="auto">
            <a:xfrm>
              <a:off x="2209800" y="3581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8" name="Line 8"/>
            <p:cNvSpPr>
              <a:spLocks noChangeShapeType="1"/>
            </p:cNvSpPr>
            <p:nvPr/>
          </p:nvSpPr>
          <p:spPr bwMode="auto">
            <a:xfrm>
              <a:off x="23622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" name="Line 9"/>
            <p:cNvSpPr>
              <a:spLocks noChangeShapeType="1"/>
            </p:cNvSpPr>
            <p:nvPr/>
          </p:nvSpPr>
          <p:spPr bwMode="auto">
            <a:xfrm>
              <a:off x="2362200" y="4038600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 flipV="1">
              <a:off x="24384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>
              <a:off x="2438400" y="3581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" name="Line 12"/>
            <p:cNvSpPr>
              <a:spLocks noChangeShapeType="1"/>
            </p:cNvSpPr>
            <p:nvPr/>
          </p:nvSpPr>
          <p:spPr bwMode="auto">
            <a:xfrm>
              <a:off x="25908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" name="Line 13"/>
            <p:cNvSpPr>
              <a:spLocks noChangeShapeType="1"/>
            </p:cNvSpPr>
            <p:nvPr/>
          </p:nvSpPr>
          <p:spPr bwMode="auto">
            <a:xfrm flipH="1">
              <a:off x="1219200" y="40386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" name="Line 14"/>
            <p:cNvSpPr>
              <a:spLocks noChangeShapeType="1"/>
            </p:cNvSpPr>
            <p:nvPr/>
          </p:nvSpPr>
          <p:spPr bwMode="auto">
            <a:xfrm flipV="1">
              <a:off x="19050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" name="Line 15"/>
            <p:cNvSpPr>
              <a:spLocks noChangeShapeType="1"/>
            </p:cNvSpPr>
            <p:nvPr/>
          </p:nvSpPr>
          <p:spPr bwMode="auto">
            <a:xfrm flipV="1">
              <a:off x="19812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" name="Line 16"/>
            <p:cNvSpPr>
              <a:spLocks noChangeShapeType="1"/>
            </p:cNvSpPr>
            <p:nvPr/>
          </p:nvSpPr>
          <p:spPr bwMode="auto">
            <a:xfrm flipV="1">
              <a:off x="20574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" name="Line 17"/>
            <p:cNvSpPr>
              <a:spLocks noChangeShapeType="1"/>
            </p:cNvSpPr>
            <p:nvPr/>
          </p:nvSpPr>
          <p:spPr bwMode="auto">
            <a:xfrm flipV="1">
              <a:off x="21336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" name="Line 18"/>
            <p:cNvSpPr>
              <a:spLocks noChangeShapeType="1"/>
            </p:cNvSpPr>
            <p:nvPr/>
          </p:nvSpPr>
          <p:spPr bwMode="auto">
            <a:xfrm>
              <a:off x="2590800" y="40386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" name="Line 19"/>
            <p:cNvSpPr>
              <a:spLocks noChangeShapeType="1"/>
            </p:cNvSpPr>
            <p:nvPr/>
          </p:nvSpPr>
          <p:spPr bwMode="auto">
            <a:xfrm flipV="1">
              <a:off x="27432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" name="Line 20"/>
            <p:cNvSpPr>
              <a:spLocks noChangeShapeType="1"/>
            </p:cNvSpPr>
            <p:nvPr/>
          </p:nvSpPr>
          <p:spPr bwMode="auto">
            <a:xfrm>
              <a:off x="2743200" y="3581400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" name="Line 21"/>
            <p:cNvSpPr>
              <a:spLocks noChangeShapeType="1"/>
            </p:cNvSpPr>
            <p:nvPr/>
          </p:nvSpPr>
          <p:spPr bwMode="auto">
            <a:xfrm>
              <a:off x="44958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" name="Line 22"/>
            <p:cNvSpPr>
              <a:spLocks noChangeShapeType="1"/>
            </p:cNvSpPr>
            <p:nvPr/>
          </p:nvSpPr>
          <p:spPr bwMode="auto">
            <a:xfrm flipV="1">
              <a:off x="46482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" name="Line 23"/>
            <p:cNvSpPr>
              <a:spLocks noChangeShapeType="1"/>
            </p:cNvSpPr>
            <p:nvPr/>
          </p:nvSpPr>
          <p:spPr bwMode="auto">
            <a:xfrm>
              <a:off x="4648200" y="3581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" name="Line 24"/>
            <p:cNvSpPr>
              <a:spLocks noChangeShapeType="1"/>
            </p:cNvSpPr>
            <p:nvPr/>
          </p:nvSpPr>
          <p:spPr bwMode="auto">
            <a:xfrm>
              <a:off x="48006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" name="Line 25"/>
            <p:cNvSpPr>
              <a:spLocks noChangeShapeType="1"/>
            </p:cNvSpPr>
            <p:nvPr/>
          </p:nvSpPr>
          <p:spPr bwMode="auto">
            <a:xfrm>
              <a:off x="4800600" y="4038600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6" name="Line 26"/>
            <p:cNvSpPr>
              <a:spLocks noChangeShapeType="1"/>
            </p:cNvSpPr>
            <p:nvPr/>
          </p:nvSpPr>
          <p:spPr bwMode="auto">
            <a:xfrm flipV="1">
              <a:off x="48768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7" name="Line 27"/>
            <p:cNvSpPr>
              <a:spLocks noChangeShapeType="1"/>
            </p:cNvSpPr>
            <p:nvPr/>
          </p:nvSpPr>
          <p:spPr bwMode="auto">
            <a:xfrm>
              <a:off x="4876800" y="3581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" name="Line 28"/>
            <p:cNvSpPr>
              <a:spLocks noChangeShapeType="1"/>
            </p:cNvSpPr>
            <p:nvPr/>
          </p:nvSpPr>
          <p:spPr bwMode="auto">
            <a:xfrm>
              <a:off x="50292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" name="Line 29"/>
            <p:cNvSpPr>
              <a:spLocks noChangeShapeType="1"/>
            </p:cNvSpPr>
            <p:nvPr/>
          </p:nvSpPr>
          <p:spPr bwMode="auto">
            <a:xfrm flipV="1">
              <a:off x="4495800" y="40386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" name="Line 30"/>
            <p:cNvSpPr>
              <a:spLocks noChangeShapeType="1"/>
            </p:cNvSpPr>
            <p:nvPr/>
          </p:nvSpPr>
          <p:spPr bwMode="auto">
            <a:xfrm>
              <a:off x="5029200" y="4038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" name="Line 31"/>
            <p:cNvSpPr>
              <a:spLocks noChangeShapeType="1"/>
            </p:cNvSpPr>
            <p:nvPr/>
          </p:nvSpPr>
          <p:spPr bwMode="auto">
            <a:xfrm flipV="1">
              <a:off x="51054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" name="Line 32"/>
            <p:cNvSpPr>
              <a:spLocks noChangeShapeType="1"/>
            </p:cNvSpPr>
            <p:nvPr/>
          </p:nvSpPr>
          <p:spPr bwMode="auto">
            <a:xfrm flipV="1">
              <a:off x="51816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3" name="Line 33"/>
            <p:cNvSpPr>
              <a:spLocks noChangeShapeType="1"/>
            </p:cNvSpPr>
            <p:nvPr/>
          </p:nvSpPr>
          <p:spPr bwMode="auto">
            <a:xfrm flipV="1">
              <a:off x="52578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4" name="Text Box 34"/>
            <p:cNvSpPr txBox="1">
              <a:spLocks noChangeArrowheads="1"/>
            </p:cNvSpPr>
            <p:nvPr/>
          </p:nvSpPr>
          <p:spPr bwMode="auto">
            <a:xfrm>
              <a:off x="0" y="3810000"/>
              <a:ext cx="11906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key_pressed</a:t>
              </a:r>
            </a:p>
          </p:txBody>
        </p:sp>
        <p:sp>
          <p:nvSpPr>
            <p:cNvPr id="85" name="Rectangle 35"/>
            <p:cNvSpPr>
              <a:spLocks noChangeArrowheads="1"/>
            </p:cNvSpPr>
            <p:nvPr/>
          </p:nvSpPr>
          <p:spPr bwMode="auto">
            <a:xfrm>
              <a:off x="1828800" y="4419600"/>
              <a:ext cx="990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 smtClean="0"/>
                <a:t>unstable</a:t>
              </a:r>
              <a:endParaRPr lang="en-US" altLang="zh-TW" sz="1600" dirty="0"/>
            </a:p>
          </p:txBody>
        </p:sp>
        <p:sp>
          <p:nvSpPr>
            <p:cNvPr id="86" name="Text Box 36"/>
            <p:cNvSpPr txBox="1">
              <a:spLocks noChangeArrowheads="1"/>
            </p:cNvSpPr>
            <p:nvPr/>
          </p:nvSpPr>
          <p:spPr bwMode="auto">
            <a:xfrm>
              <a:off x="228600" y="4495800"/>
              <a:ext cx="7953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87" name="Rectangle 37"/>
            <p:cNvSpPr>
              <a:spLocks noChangeArrowheads="1"/>
            </p:cNvSpPr>
            <p:nvPr/>
          </p:nvSpPr>
          <p:spPr bwMode="auto">
            <a:xfrm>
              <a:off x="1219200" y="4419600"/>
              <a:ext cx="609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grpSp>
          <p:nvGrpSpPr>
            <p:cNvPr id="88" name="Group 38"/>
            <p:cNvGrpSpPr>
              <a:grpSpLocks/>
            </p:cNvGrpSpPr>
            <p:nvPr/>
          </p:nvGrpSpPr>
          <p:grpSpPr bwMode="auto">
            <a:xfrm>
              <a:off x="5410200" y="4419600"/>
              <a:ext cx="2971800" cy="457200"/>
              <a:chOff x="3504" y="2784"/>
              <a:chExt cx="1872" cy="288"/>
            </a:xfrm>
          </p:grpSpPr>
          <p:sp>
            <p:nvSpPr>
              <p:cNvPr id="98" name="Rectangle 39"/>
              <p:cNvSpPr>
                <a:spLocks noChangeArrowheads="1"/>
              </p:cNvSpPr>
              <p:nvPr/>
            </p:nvSpPr>
            <p:spPr bwMode="auto">
              <a:xfrm>
                <a:off x="3504" y="2784"/>
                <a:ext cx="2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99" name="Rectangle 40"/>
              <p:cNvSpPr>
                <a:spLocks noChangeArrowheads="1"/>
              </p:cNvSpPr>
              <p:nvPr/>
            </p:nvSpPr>
            <p:spPr bwMode="auto">
              <a:xfrm>
                <a:off x="3792" y="2784"/>
                <a:ext cx="2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N-1</a:t>
                </a:r>
              </a:p>
            </p:txBody>
          </p:sp>
          <p:sp>
            <p:nvSpPr>
              <p:cNvPr id="100" name="Rectangle 41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2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N-2</a:t>
                </a:r>
              </a:p>
            </p:txBody>
          </p:sp>
          <p:sp>
            <p:nvSpPr>
              <p:cNvPr id="101" name="Rectangle 42"/>
              <p:cNvSpPr>
                <a:spLocks noChangeArrowheads="1"/>
              </p:cNvSpPr>
              <p:nvPr/>
            </p:nvSpPr>
            <p:spPr bwMode="auto">
              <a:xfrm>
                <a:off x="4368" y="2784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102" name="Rectangle 43"/>
              <p:cNvSpPr>
                <a:spLocks noChangeArrowheads="1"/>
              </p:cNvSpPr>
              <p:nvPr/>
            </p:nvSpPr>
            <p:spPr bwMode="auto">
              <a:xfrm>
                <a:off x="4800" y="2784"/>
                <a:ext cx="2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03" name="Rectangle 44"/>
              <p:cNvSpPr>
                <a:spLocks noChangeArrowheads="1"/>
              </p:cNvSpPr>
              <p:nvPr/>
            </p:nvSpPr>
            <p:spPr bwMode="auto">
              <a:xfrm>
                <a:off x="5088" y="2784"/>
                <a:ext cx="2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sp>
          <p:nvSpPr>
            <p:cNvPr id="89" name="Text Box 45"/>
            <p:cNvSpPr txBox="1">
              <a:spLocks noChangeArrowheads="1"/>
            </p:cNvSpPr>
            <p:nvPr/>
          </p:nvSpPr>
          <p:spPr bwMode="auto">
            <a:xfrm>
              <a:off x="76200" y="5257800"/>
              <a:ext cx="9985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key_input</a:t>
              </a:r>
            </a:p>
          </p:txBody>
        </p:sp>
        <p:sp>
          <p:nvSpPr>
            <p:cNvPr id="90" name="Line 46"/>
            <p:cNvSpPr>
              <a:spLocks noChangeShapeType="1"/>
            </p:cNvSpPr>
            <p:nvPr/>
          </p:nvSpPr>
          <p:spPr bwMode="auto">
            <a:xfrm>
              <a:off x="1219200" y="5562600"/>
              <a:ext cx="6705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1" name="Line 47"/>
            <p:cNvSpPr>
              <a:spLocks noChangeShapeType="1"/>
            </p:cNvSpPr>
            <p:nvPr/>
          </p:nvSpPr>
          <p:spPr bwMode="auto">
            <a:xfrm flipV="1">
              <a:off x="7924800" y="51816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" name="Line 48"/>
            <p:cNvSpPr>
              <a:spLocks noChangeShapeType="1"/>
            </p:cNvSpPr>
            <p:nvPr/>
          </p:nvSpPr>
          <p:spPr bwMode="auto">
            <a:xfrm>
              <a:off x="7924800" y="51816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" name="Line 49"/>
            <p:cNvSpPr>
              <a:spLocks noChangeShapeType="1"/>
            </p:cNvSpPr>
            <p:nvPr/>
          </p:nvSpPr>
          <p:spPr bwMode="auto">
            <a:xfrm>
              <a:off x="8382000" y="51816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4" name="Line 50"/>
            <p:cNvSpPr>
              <a:spLocks noChangeShapeType="1"/>
            </p:cNvSpPr>
            <p:nvPr/>
          </p:nvSpPr>
          <p:spPr bwMode="auto">
            <a:xfrm>
              <a:off x="8382000" y="5562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5" name="Rectangle 51"/>
            <p:cNvSpPr>
              <a:spLocks noChangeArrowheads="1"/>
            </p:cNvSpPr>
            <p:nvPr/>
          </p:nvSpPr>
          <p:spPr bwMode="auto">
            <a:xfrm>
              <a:off x="8382000" y="4419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96" name="Rectangle 35"/>
            <p:cNvSpPr>
              <a:spLocks noChangeArrowheads="1"/>
            </p:cNvSpPr>
            <p:nvPr/>
          </p:nvSpPr>
          <p:spPr bwMode="auto">
            <a:xfrm>
              <a:off x="4419600" y="4419599"/>
              <a:ext cx="990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 smtClean="0"/>
                <a:t>unstable</a:t>
              </a:r>
              <a:endParaRPr lang="en-US" altLang="zh-TW" sz="1600" dirty="0"/>
            </a:p>
          </p:txBody>
        </p:sp>
        <p:sp>
          <p:nvSpPr>
            <p:cNvPr id="97" name="Rectangle 35"/>
            <p:cNvSpPr>
              <a:spLocks noChangeArrowheads="1"/>
            </p:cNvSpPr>
            <p:nvPr/>
          </p:nvSpPr>
          <p:spPr bwMode="auto">
            <a:xfrm>
              <a:off x="2809434" y="4419599"/>
              <a:ext cx="1610165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 smtClean="0"/>
                <a:t>N</a:t>
              </a:r>
              <a:endParaRPr lang="en-US" altLang="zh-TW" sz="1600" dirty="0"/>
            </a:p>
          </p:txBody>
        </p:sp>
      </p:grpSp>
      <p:sp>
        <p:nvSpPr>
          <p:cNvPr id="33838" name="AutoShape 52"/>
          <p:cNvSpPr>
            <a:spLocks noChangeArrowheads="1"/>
          </p:cNvSpPr>
          <p:nvPr/>
        </p:nvSpPr>
        <p:spPr bwMode="auto">
          <a:xfrm>
            <a:off x="4495800" y="3657600"/>
            <a:ext cx="3657600" cy="762000"/>
          </a:xfrm>
          <a:prstGeom prst="wedgeRoundRectCallout">
            <a:avLst>
              <a:gd name="adj1" fmla="val 46486"/>
              <a:gd name="adj2" fmla="val 153125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solidFill>
                <a:schemeClr val="hlink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 one-cycle pulse for each key press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Your Task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03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Control the LED display by pressing a button</a:t>
            </a:r>
          </a:p>
        </p:txBody>
      </p:sp>
      <p:grpSp>
        <p:nvGrpSpPr>
          <p:cNvPr id="16388" name="群組 48"/>
          <p:cNvGrpSpPr>
            <a:grpSpLocks/>
          </p:cNvGrpSpPr>
          <p:nvPr/>
        </p:nvGrpSpPr>
        <p:grpSpPr bwMode="auto">
          <a:xfrm>
            <a:off x="1057275" y="3695700"/>
            <a:ext cx="5699125" cy="1181100"/>
            <a:chOff x="1057275" y="3695700"/>
            <a:chExt cx="5699125" cy="1181100"/>
          </a:xfrm>
        </p:grpSpPr>
        <p:sp>
          <p:nvSpPr>
            <p:cNvPr id="16389" name="Rectangle 5"/>
            <p:cNvSpPr>
              <a:spLocks noChangeArrowheads="1"/>
            </p:cNvSpPr>
            <p:nvPr/>
          </p:nvSpPr>
          <p:spPr bwMode="auto">
            <a:xfrm>
              <a:off x="2667000" y="3810000"/>
              <a:ext cx="1981200" cy="1066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8051</a:t>
              </a:r>
            </a:p>
          </p:txBody>
        </p:sp>
        <p:grpSp>
          <p:nvGrpSpPr>
            <p:cNvPr id="16390" name="Group 6"/>
            <p:cNvGrpSpPr>
              <a:grpSpLocks/>
            </p:cNvGrpSpPr>
            <p:nvPr/>
          </p:nvGrpSpPr>
          <p:grpSpPr bwMode="auto">
            <a:xfrm>
              <a:off x="1057275" y="4114800"/>
              <a:ext cx="1077913" cy="187325"/>
              <a:chOff x="1242" y="2016"/>
              <a:chExt cx="679" cy="118"/>
            </a:xfrm>
          </p:grpSpPr>
          <p:sp>
            <p:nvSpPr>
              <p:cNvPr id="16401" name="Line 7"/>
              <p:cNvSpPr>
                <a:spLocks noChangeShapeType="1"/>
              </p:cNvSpPr>
              <p:nvPr/>
            </p:nvSpPr>
            <p:spPr bwMode="auto">
              <a:xfrm flipV="1">
                <a:off x="1488" y="2016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02" name="Line 8"/>
              <p:cNvSpPr>
                <a:spLocks noChangeShapeType="1"/>
              </p:cNvSpPr>
              <p:nvPr/>
            </p:nvSpPr>
            <p:spPr bwMode="auto">
              <a:xfrm>
                <a:off x="1296" y="211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03" name="Line 9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04" name="Oval 10"/>
              <p:cNvSpPr>
                <a:spLocks noChangeArrowheads="1"/>
              </p:cNvSpPr>
              <p:nvPr/>
            </p:nvSpPr>
            <p:spPr bwMode="auto">
              <a:xfrm>
                <a:off x="1242" y="2085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6405" name="Oval 11"/>
              <p:cNvSpPr>
                <a:spLocks noChangeArrowheads="1"/>
              </p:cNvSpPr>
              <p:nvPr/>
            </p:nvSpPr>
            <p:spPr bwMode="auto">
              <a:xfrm>
                <a:off x="1873" y="208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16391" name="Line 12"/>
            <p:cNvSpPr>
              <a:spLocks noChangeShapeType="1"/>
            </p:cNvSpPr>
            <p:nvPr/>
          </p:nvSpPr>
          <p:spPr bwMode="auto">
            <a:xfrm>
              <a:off x="2133600" y="4267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2" name="Text Box 20"/>
            <p:cNvSpPr txBox="1">
              <a:spLocks noChangeArrowheads="1"/>
            </p:cNvSpPr>
            <p:nvPr/>
          </p:nvSpPr>
          <p:spPr bwMode="auto">
            <a:xfrm>
              <a:off x="1600200" y="3733800"/>
              <a:ext cx="330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6393" name="Line 94"/>
            <p:cNvSpPr>
              <a:spLocks noChangeShapeType="1"/>
            </p:cNvSpPr>
            <p:nvPr/>
          </p:nvSpPr>
          <p:spPr bwMode="auto">
            <a:xfrm>
              <a:off x="4648200" y="43434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6394" name="Group 24"/>
            <p:cNvGrpSpPr>
              <a:grpSpLocks/>
            </p:cNvGrpSpPr>
            <p:nvPr/>
          </p:nvGrpSpPr>
          <p:grpSpPr bwMode="auto">
            <a:xfrm>
              <a:off x="5384800" y="3695700"/>
              <a:ext cx="1371600" cy="990600"/>
              <a:chOff x="1920" y="2640"/>
              <a:chExt cx="864" cy="624"/>
            </a:xfrm>
          </p:grpSpPr>
          <p:sp>
            <p:nvSpPr>
              <p:cNvPr id="16395" name="Oval 18"/>
              <p:cNvSpPr>
                <a:spLocks noChangeArrowheads="1"/>
              </p:cNvSpPr>
              <p:nvPr/>
            </p:nvSpPr>
            <p:spPr bwMode="auto">
              <a:xfrm>
                <a:off x="2160" y="3024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6396" name="Oval 19"/>
              <p:cNvSpPr>
                <a:spLocks noChangeArrowheads="1"/>
              </p:cNvSpPr>
              <p:nvPr/>
            </p:nvSpPr>
            <p:spPr bwMode="auto">
              <a:xfrm>
                <a:off x="1968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6397" name="Oval 20"/>
              <p:cNvSpPr>
                <a:spLocks noChangeArrowheads="1"/>
              </p:cNvSpPr>
              <p:nvPr/>
            </p:nvSpPr>
            <p:spPr bwMode="auto">
              <a:xfrm>
                <a:off x="2352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6398" name="Oval 21"/>
              <p:cNvSpPr>
                <a:spLocks noChangeArrowheads="1"/>
              </p:cNvSpPr>
              <p:nvPr/>
            </p:nvSpPr>
            <p:spPr bwMode="auto">
              <a:xfrm>
                <a:off x="2544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6399" name="AutoShape 22"/>
              <p:cNvSpPr>
                <a:spLocks noChangeArrowheads="1"/>
              </p:cNvSpPr>
              <p:nvPr/>
            </p:nvSpPr>
            <p:spPr bwMode="auto">
              <a:xfrm>
                <a:off x="1920" y="2928"/>
                <a:ext cx="864" cy="33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6400" name="Text Box 23"/>
              <p:cNvSpPr txBox="1">
                <a:spLocks noChangeArrowheads="1"/>
              </p:cNvSpPr>
              <p:nvPr/>
            </p:nvSpPr>
            <p:spPr bwMode="auto">
              <a:xfrm>
                <a:off x="2016" y="2640"/>
                <a:ext cx="3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LED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De-Bounce Filter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filter-out multiple pulses from a press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/>
            <a:r>
              <a:rPr lang="en-US" altLang="zh-TW" smtClean="0"/>
              <a:t>write a program for the hardware concept</a:t>
            </a:r>
          </a:p>
        </p:txBody>
      </p:sp>
      <p:grpSp>
        <p:nvGrpSpPr>
          <p:cNvPr id="53" name="群組 52"/>
          <p:cNvGrpSpPr/>
          <p:nvPr/>
        </p:nvGrpSpPr>
        <p:grpSpPr>
          <a:xfrm>
            <a:off x="0" y="3048000"/>
            <a:ext cx="8991600" cy="2546350"/>
            <a:chOff x="0" y="3048000"/>
            <a:chExt cx="8991600" cy="2546350"/>
          </a:xfrm>
        </p:grpSpPr>
        <p:sp>
          <p:nvSpPr>
            <p:cNvPr id="54" name="Line 4"/>
            <p:cNvSpPr>
              <a:spLocks noChangeShapeType="1"/>
            </p:cNvSpPr>
            <p:nvPr/>
          </p:nvSpPr>
          <p:spPr bwMode="auto">
            <a:xfrm>
              <a:off x="4495800" y="32766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" name="Text Box 5"/>
            <p:cNvSpPr txBox="1">
              <a:spLocks noChangeArrowheads="1"/>
            </p:cNvSpPr>
            <p:nvPr/>
          </p:nvSpPr>
          <p:spPr bwMode="auto">
            <a:xfrm>
              <a:off x="5105400" y="3048000"/>
              <a:ext cx="5476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sp>
          <p:nvSpPr>
            <p:cNvPr id="56" name="Line 6"/>
            <p:cNvSpPr>
              <a:spLocks noChangeShapeType="1"/>
            </p:cNvSpPr>
            <p:nvPr/>
          </p:nvSpPr>
          <p:spPr bwMode="auto">
            <a:xfrm flipV="1">
              <a:off x="22098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" name="Line 7"/>
            <p:cNvSpPr>
              <a:spLocks noChangeShapeType="1"/>
            </p:cNvSpPr>
            <p:nvPr/>
          </p:nvSpPr>
          <p:spPr bwMode="auto">
            <a:xfrm>
              <a:off x="2209800" y="3581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8" name="Line 8"/>
            <p:cNvSpPr>
              <a:spLocks noChangeShapeType="1"/>
            </p:cNvSpPr>
            <p:nvPr/>
          </p:nvSpPr>
          <p:spPr bwMode="auto">
            <a:xfrm>
              <a:off x="23622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" name="Line 9"/>
            <p:cNvSpPr>
              <a:spLocks noChangeShapeType="1"/>
            </p:cNvSpPr>
            <p:nvPr/>
          </p:nvSpPr>
          <p:spPr bwMode="auto">
            <a:xfrm>
              <a:off x="2362200" y="4038600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 flipV="1">
              <a:off x="24384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>
              <a:off x="2438400" y="3581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" name="Line 12"/>
            <p:cNvSpPr>
              <a:spLocks noChangeShapeType="1"/>
            </p:cNvSpPr>
            <p:nvPr/>
          </p:nvSpPr>
          <p:spPr bwMode="auto">
            <a:xfrm>
              <a:off x="25908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" name="Line 13"/>
            <p:cNvSpPr>
              <a:spLocks noChangeShapeType="1"/>
            </p:cNvSpPr>
            <p:nvPr/>
          </p:nvSpPr>
          <p:spPr bwMode="auto">
            <a:xfrm flipH="1">
              <a:off x="1219200" y="40386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" name="Line 14"/>
            <p:cNvSpPr>
              <a:spLocks noChangeShapeType="1"/>
            </p:cNvSpPr>
            <p:nvPr/>
          </p:nvSpPr>
          <p:spPr bwMode="auto">
            <a:xfrm flipV="1">
              <a:off x="19050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" name="Line 15"/>
            <p:cNvSpPr>
              <a:spLocks noChangeShapeType="1"/>
            </p:cNvSpPr>
            <p:nvPr/>
          </p:nvSpPr>
          <p:spPr bwMode="auto">
            <a:xfrm flipV="1">
              <a:off x="19812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" name="Line 16"/>
            <p:cNvSpPr>
              <a:spLocks noChangeShapeType="1"/>
            </p:cNvSpPr>
            <p:nvPr/>
          </p:nvSpPr>
          <p:spPr bwMode="auto">
            <a:xfrm flipV="1">
              <a:off x="20574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" name="Line 17"/>
            <p:cNvSpPr>
              <a:spLocks noChangeShapeType="1"/>
            </p:cNvSpPr>
            <p:nvPr/>
          </p:nvSpPr>
          <p:spPr bwMode="auto">
            <a:xfrm flipV="1">
              <a:off x="21336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" name="Line 18"/>
            <p:cNvSpPr>
              <a:spLocks noChangeShapeType="1"/>
            </p:cNvSpPr>
            <p:nvPr/>
          </p:nvSpPr>
          <p:spPr bwMode="auto">
            <a:xfrm>
              <a:off x="2590800" y="40386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" name="Line 19"/>
            <p:cNvSpPr>
              <a:spLocks noChangeShapeType="1"/>
            </p:cNvSpPr>
            <p:nvPr/>
          </p:nvSpPr>
          <p:spPr bwMode="auto">
            <a:xfrm flipV="1">
              <a:off x="27432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" name="Line 20"/>
            <p:cNvSpPr>
              <a:spLocks noChangeShapeType="1"/>
            </p:cNvSpPr>
            <p:nvPr/>
          </p:nvSpPr>
          <p:spPr bwMode="auto">
            <a:xfrm>
              <a:off x="2743200" y="3581400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" name="Line 21"/>
            <p:cNvSpPr>
              <a:spLocks noChangeShapeType="1"/>
            </p:cNvSpPr>
            <p:nvPr/>
          </p:nvSpPr>
          <p:spPr bwMode="auto">
            <a:xfrm>
              <a:off x="44958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" name="Line 22"/>
            <p:cNvSpPr>
              <a:spLocks noChangeShapeType="1"/>
            </p:cNvSpPr>
            <p:nvPr/>
          </p:nvSpPr>
          <p:spPr bwMode="auto">
            <a:xfrm flipV="1">
              <a:off x="46482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" name="Line 23"/>
            <p:cNvSpPr>
              <a:spLocks noChangeShapeType="1"/>
            </p:cNvSpPr>
            <p:nvPr/>
          </p:nvSpPr>
          <p:spPr bwMode="auto">
            <a:xfrm>
              <a:off x="4648200" y="3581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" name="Line 24"/>
            <p:cNvSpPr>
              <a:spLocks noChangeShapeType="1"/>
            </p:cNvSpPr>
            <p:nvPr/>
          </p:nvSpPr>
          <p:spPr bwMode="auto">
            <a:xfrm>
              <a:off x="48006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" name="Line 25"/>
            <p:cNvSpPr>
              <a:spLocks noChangeShapeType="1"/>
            </p:cNvSpPr>
            <p:nvPr/>
          </p:nvSpPr>
          <p:spPr bwMode="auto">
            <a:xfrm>
              <a:off x="4800600" y="4038600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6" name="Line 26"/>
            <p:cNvSpPr>
              <a:spLocks noChangeShapeType="1"/>
            </p:cNvSpPr>
            <p:nvPr/>
          </p:nvSpPr>
          <p:spPr bwMode="auto">
            <a:xfrm flipV="1">
              <a:off x="48768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7" name="Line 27"/>
            <p:cNvSpPr>
              <a:spLocks noChangeShapeType="1"/>
            </p:cNvSpPr>
            <p:nvPr/>
          </p:nvSpPr>
          <p:spPr bwMode="auto">
            <a:xfrm>
              <a:off x="4876800" y="3581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" name="Line 28"/>
            <p:cNvSpPr>
              <a:spLocks noChangeShapeType="1"/>
            </p:cNvSpPr>
            <p:nvPr/>
          </p:nvSpPr>
          <p:spPr bwMode="auto">
            <a:xfrm>
              <a:off x="50292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" name="Line 29"/>
            <p:cNvSpPr>
              <a:spLocks noChangeShapeType="1"/>
            </p:cNvSpPr>
            <p:nvPr/>
          </p:nvSpPr>
          <p:spPr bwMode="auto">
            <a:xfrm flipV="1">
              <a:off x="4495800" y="40386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" name="Line 30"/>
            <p:cNvSpPr>
              <a:spLocks noChangeShapeType="1"/>
            </p:cNvSpPr>
            <p:nvPr/>
          </p:nvSpPr>
          <p:spPr bwMode="auto">
            <a:xfrm>
              <a:off x="5029200" y="4038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" name="Line 31"/>
            <p:cNvSpPr>
              <a:spLocks noChangeShapeType="1"/>
            </p:cNvSpPr>
            <p:nvPr/>
          </p:nvSpPr>
          <p:spPr bwMode="auto">
            <a:xfrm flipV="1">
              <a:off x="51054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" name="Line 32"/>
            <p:cNvSpPr>
              <a:spLocks noChangeShapeType="1"/>
            </p:cNvSpPr>
            <p:nvPr/>
          </p:nvSpPr>
          <p:spPr bwMode="auto">
            <a:xfrm flipV="1">
              <a:off x="51816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3" name="Line 33"/>
            <p:cNvSpPr>
              <a:spLocks noChangeShapeType="1"/>
            </p:cNvSpPr>
            <p:nvPr/>
          </p:nvSpPr>
          <p:spPr bwMode="auto">
            <a:xfrm flipV="1">
              <a:off x="52578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4" name="Text Box 34"/>
            <p:cNvSpPr txBox="1">
              <a:spLocks noChangeArrowheads="1"/>
            </p:cNvSpPr>
            <p:nvPr/>
          </p:nvSpPr>
          <p:spPr bwMode="auto">
            <a:xfrm>
              <a:off x="0" y="3810000"/>
              <a:ext cx="11906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key_pressed</a:t>
              </a:r>
            </a:p>
          </p:txBody>
        </p:sp>
        <p:sp>
          <p:nvSpPr>
            <p:cNvPr id="85" name="Rectangle 35"/>
            <p:cNvSpPr>
              <a:spLocks noChangeArrowheads="1"/>
            </p:cNvSpPr>
            <p:nvPr/>
          </p:nvSpPr>
          <p:spPr bwMode="auto">
            <a:xfrm>
              <a:off x="1828800" y="4419600"/>
              <a:ext cx="990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 smtClean="0"/>
                <a:t>unstable</a:t>
              </a:r>
              <a:endParaRPr lang="en-US" altLang="zh-TW" sz="1600" dirty="0"/>
            </a:p>
          </p:txBody>
        </p:sp>
        <p:sp>
          <p:nvSpPr>
            <p:cNvPr id="86" name="Text Box 36"/>
            <p:cNvSpPr txBox="1">
              <a:spLocks noChangeArrowheads="1"/>
            </p:cNvSpPr>
            <p:nvPr/>
          </p:nvSpPr>
          <p:spPr bwMode="auto">
            <a:xfrm>
              <a:off x="228600" y="4495800"/>
              <a:ext cx="7953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87" name="Rectangle 37"/>
            <p:cNvSpPr>
              <a:spLocks noChangeArrowheads="1"/>
            </p:cNvSpPr>
            <p:nvPr/>
          </p:nvSpPr>
          <p:spPr bwMode="auto">
            <a:xfrm>
              <a:off x="1219200" y="4419600"/>
              <a:ext cx="609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grpSp>
          <p:nvGrpSpPr>
            <p:cNvPr id="88" name="Group 38"/>
            <p:cNvGrpSpPr>
              <a:grpSpLocks/>
            </p:cNvGrpSpPr>
            <p:nvPr/>
          </p:nvGrpSpPr>
          <p:grpSpPr bwMode="auto">
            <a:xfrm>
              <a:off x="5410200" y="4419600"/>
              <a:ext cx="2971800" cy="457200"/>
              <a:chOff x="3504" y="2784"/>
              <a:chExt cx="1872" cy="288"/>
            </a:xfrm>
          </p:grpSpPr>
          <p:sp>
            <p:nvSpPr>
              <p:cNvPr id="98" name="Rectangle 39"/>
              <p:cNvSpPr>
                <a:spLocks noChangeArrowheads="1"/>
              </p:cNvSpPr>
              <p:nvPr/>
            </p:nvSpPr>
            <p:spPr bwMode="auto">
              <a:xfrm>
                <a:off x="3504" y="2784"/>
                <a:ext cx="2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99" name="Rectangle 40"/>
              <p:cNvSpPr>
                <a:spLocks noChangeArrowheads="1"/>
              </p:cNvSpPr>
              <p:nvPr/>
            </p:nvSpPr>
            <p:spPr bwMode="auto">
              <a:xfrm>
                <a:off x="3792" y="2784"/>
                <a:ext cx="2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N-1</a:t>
                </a:r>
              </a:p>
            </p:txBody>
          </p:sp>
          <p:sp>
            <p:nvSpPr>
              <p:cNvPr id="100" name="Rectangle 41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2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N-2</a:t>
                </a:r>
              </a:p>
            </p:txBody>
          </p:sp>
          <p:sp>
            <p:nvSpPr>
              <p:cNvPr id="101" name="Rectangle 42"/>
              <p:cNvSpPr>
                <a:spLocks noChangeArrowheads="1"/>
              </p:cNvSpPr>
              <p:nvPr/>
            </p:nvSpPr>
            <p:spPr bwMode="auto">
              <a:xfrm>
                <a:off x="4368" y="2784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102" name="Rectangle 43"/>
              <p:cNvSpPr>
                <a:spLocks noChangeArrowheads="1"/>
              </p:cNvSpPr>
              <p:nvPr/>
            </p:nvSpPr>
            <p:spPr bwMode="auto">
              <a:xfrm>
                <a:off x="4800" y="2784"/>
                <a:ext cx="2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03" name="Rectangle 44"/>
              <p:cNvSpPr>
                <a:spLocks noChangeArrowheads="1"/>
              </p:cNvSpPr>
              <p:nvPr/>
            </p:nvSpPr>
            <p:spPr bwMode="auto">
              <a:xfrm>
                <a:off x="5088" y="2784"/>
                <a:ext cx="2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sp>
          <p:nvSpPr>
            <p:cNvPr id="89" name="Text Box 45"/>
            <p:cNvSpPr txBox="1">
              <a:spLocks noChangeArrowheads="1"/>
            </p:cNvSpPr>
            <p:nvPr/>
          </p:nvSpPr>
          <p:spPr bwMode="auto">
            <a:xfrm>
              <a:off x="76200" y="5257800"/>
              <a:ext cx="9985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key_input</a:t>
              </a:r>
            </a:p>
          </p:txBody>
        </p:sp>
        <p:sp>
          <p:nvSpPr>
            <p:cNvPr id="90" name="Line 46"/>
            <p:cNvSpPr>
              <a:spLocks noChangeShapeType="1"/>
            </p:cNvSpPr>
            <p:nvPr/>
          </p:nvSpPr>
          <p:spPr bwMode="auto">
            <a:xfrm>
              <a:off x="1219200" y="5562600"/>
              <a:ext cx="6705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1" name="Line 47"/>
            <p:cNvSpPr>
              <a:spLocks noChangeShapeType="1"/>
            </p:cNvSpPr>
            <p:nvPr/>
          </p:nvSpPr>
          <p:spPr bwMode="auto">
            <a:xfrm flipV="1">
              <a:off x="7924800" y="51816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" name="Line 48"/>
            <p:cNvSpPr>
              <a:spLocks noChangeShapeType="1"/>
            </p:cNvSpPr>
            <p:nvPr/>
          </p:nvSpPr>
          <p:spPr bwMode="auto">
            <a:xfrm>
              <a:off x="7924800" y="51816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" name="Line 49"/>
            <p:cNvSpPr>
              <a:spLocks noChangeShapeType="1"/>
            </p:cNvSpPr>
            <p:nvPr/>
          </p:nvSpPr>
          <p:spPr bwMode="auto">
            <a:xfrm>
              <a:off x="8382000" y="51816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4" name="Line 50"/>
            <p:cNvSpPr>
              <a:spLocks noChangeShapeType="1"/>
            </p:cNvSpPr>
            <p:nvPr/>
          </p:nvSpPr>
          <p:spPr bwMode="auto">
            <a:xfrm>
              <a:off x="8382000" y="5562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5" name="Rectangle 51"/>
            <p:cNvSpPr>
              <a:spLocks noChangeArrowheads="1"/>
            </p:cNvSpPr>
            <p:nvPr/>
          </p:nvSpPr>
          <p:spPr bwMode="auto">
            <a:xfrm>
              <a:off x="8382000" y="4419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96" name="Rectangle 35"/>
            <p:cNvSpPr>
              <a:spLocks noChangeArrowheads="1"/>
            </p:cNvSpPr>
            <p:nvPr/>
          </p:nvSpPr>
          <p:spPr bwMode="auto">
            <a:xfrm>
              <a:off x="4419600" y="4419599"/>
              <a:ext cx="990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 smtClean="0"/>
                <a:t>unstable</a:t>
              </a:r>
              <a:endParaRPr lang="en-US" altLang="zh-TW" sz="1600" dirty="0"/>
            </a:p>
          </p:txBody>
        </p:sp>
        <p:sp>
          <p:nvSpPr>
            <p:cNvPr id="97" name="Rectangle 35"/>
            <p:cNvSpPr>
              <a:spLocks noChangeArrowheads="1"/>
            </p:cNvSpPr>
            <p:nvPr/>
          </p:nvSpPr>
          <p:spPr bwMode="auto">
            <a:xfrm>
              <a:off x="2809434" y="4419599"/>
              <a:ext cx="1610165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 smtClean="0"/>
                <a:t>N</a:t>
              </a:r>
              <a:endParaRPr lang="en-US" altLang="zh-TW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4030662" cy="1462087"/>
          </a:xfrm>
        </p:spPr>
        <p:txBody>
          <a:bodyPr/>
          <a:lstStyle/>
          <a:p>
            <a:pPr eaLnBrk="1" hangingPunct="1"/>
            <a:r>
              <a:rPr lang="en-US" altLang="zh-TW" smtClean="0"/>
              <a:t>De-Bounce filter</a:t>
            </a:r>
            <a:br>
              <a:rPr lang="en-US" altLang="zh-TW" smtClean="0"/>
            </a:br>
            <a:r>
              <a:rPr lang="en-US" altLang="zh-TW" smtClean="0"/>
              <a:t>programming</a:t>
            </a:r>
          </a:p>
        </p:txBody>
      </p:sp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5029200" y="304800"/>
            <a:ext cx="3827463" cy="466566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defTabSz="44291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 defTabSz="4429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 defTabSz="442913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 defTabSz="442913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 defTabSz="442913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while (1)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//Stage 1: wait for a button pressed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key_hold = P0;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} while (!key_hold);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//Stage 2: wait for key released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key_release =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count = 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while (!key_release)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key_hold = P0;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if (key_hold)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	count = 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else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	count--;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	if (count==0) key_release = 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}//Stage 2: wait for key released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//Stage 3:move LED pattern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LED_pattern = (LED_pattern &lt;&lt; 1)+1;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if (LED_pattern=0xff) LED_pattern = 0xfe;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P1 = LED_pattern;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}//while (1)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495800"/>
            <a:ext cx="7104063" cy="2077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4030662" cy="1462087"/>
          </a:xfrm>
        </p:spPr>
        <p:txBody>
          <a:bodyPr/>
          <a:lstStyle/>
          <a:p>
            <a:pPr eaLnBrk="1" hangingPunct="1"/>
            <a:r>
              <a:rPr lang="en-US" altLang="zh-TW" smtClean="0"/>
              <a:t>De-Bounce filter</a:t>
            </a:r>
            <a:br>
              <a:rPr lang="en-US" altLang="zh-TW" smtClean="0"/>
            </a:br>
            <a:r>
              <a:rPr lang="en-US" altLang="zh-TW" smtClean="0"/>
              <a:t>programming</a:t>
            </a:r>
          </a:p>
        </p:txBody>
      </p:sp>
      <p:sp>
        <p:nvSpPr>
          <p:cNvPr id="37892" name="AutoShape 5"/>
          <p:cNvSpPr>
            <a:spLocks noChangeArrowheads="1"/>
          </p:cNvSpPr>
          <p:nvPr/>
        </p:nvSpPr>
        <p:spPr bwMode="auto">
          <a:xfrm>
            <a:off x="5867400" y="685800"/>
            <a:ext cx="20574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7893" name="AutoShape 6"/>
          <p:cNvSpPr>
            <a:spLocks noChangeArrowheads="1"/>
          </p:cNvSpPr>
          <p:nvPr/>
        </p:nvSpPr>
        <p:spPr bwMode="auto">
          <a:xfrm>
            <a:off x="1143000" y="4876800"/>
            <a:ext cx="5334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7894" name="AutoShape 7"/>
          <p:cNvSpPr>
            <a:spLocks noChangeArrowheads="1"/>
          </p:cNvSpPr>
          <p:nvPr/>
        </p:nvSpPr>
        <p:spPr bwMode="auto">
          <a:xfrm>
            <a:off x="1524000" y="3657600"/>
            <a:ext cx="1524000" cy="762000"/>
          </a:xfrm>
          <a:prstGeom prst="wedgeRoundRectCallout">
            <a:avLst>
              <a:gd name="adj1" fmla="val -58125"/>
              <a:gd name="adj2" fmla="val 10750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wait for key pressed</a:t>
            </a:r>
          </a:p>
        </p:txBody>
      </p:sp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5029200" y="304800"/>
            <a:ext cx="3827463" cy="466566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defTabSz="44291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 defTabSz="4429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 defTabSz="442913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 defTabSz="442913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 defTabSz="442913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while (1)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//Stage 1: wait for a button pressed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key_hold = P0;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} while (!key_hold);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//Stage 2: wait for key released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key_release =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count = 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while (!key_release)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key_hold = P0;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if (key_hold)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	count = 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else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	count--;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	if (count==0) key_release = 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}//Stage 2: wait for key released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//Stage 3:move LED pattern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LED_pattern = (LED_pattern &lt;&lt; 1)+1;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if (LED_pattern=0xff) LED_pattern = 0xfe;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P1 = LED_pattern;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}//while (1)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419600"/>
            <a:ext cx="7104063" cy="2077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De-Bounce filter</a:t>
            </a:r>
            <a:br>
              <a:rPr lang="en-US" altLang="zh-TW" smtClean="0"/>
            </a:br>
            <a:r>
              <a:rPr lang="en-US" altLang="zh-TW" smtClean="0"/>
              <a:t>programming</a:t>
            </a:r>
          </a:p>
        </p:txBody>
      </p:sp>
      <p:sp>
        <p:nvSpPr>
          <p:cNvPr id="38915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4038600" cy="16764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keep counter=N when key hold</a:t>
            </a:r>
          </a:p>
          <a:p>
            <a:pPr eaLnBrk="1" hangingPunct="1"/>
            <a:r>
              <a:rPr lang="en-US" altLang="zh-TW" sz="2400" smtClean="0"/>
              <a:t>start count-down when key_hold=0</a:t>
            </a:r>
          </a:p>
        </p:txBody>
      </p:sp>
      <p:sp>
        <p:nvSpPr>
          <p:cNvPr id="38917" name="AutoShape 5"/>
          <p:cNvSpPr>
            <a:spLocks noChangeArrowheads="1"/>
          </p:cNvSpPr>
          <p:nvPr/>
        </p:nvSpPr>
        <p:spPr bwMode="auto">
          <a:xfrm>
            <a:off x="5867400" y="1371600"/>
            <a:ext cx="2971800" cy="2514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8918" name="AutoShape 6"/>
          <p:cNvSpPr>
            <a:spLocks noChangeArrowheads="1"/>
          </p:cNvSpPr>
          <p:nvPr/>
        </p:nvSpPr>
        <p:spPr bwMode="auto">
          <a:xfrm>
            <a:off x="1600200" y="4876800"/>
            <a:ext cx="26670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8920" name="Text Box 6"/>
          <p:cNvSpPr txBox="1">
            <a:spLocks noChangeArrowheads="1"/>
          </p:cNvSpPr>
          <p:nvPr/>
        </p:nvSpPr>
        <p:spPr bwMode="auto">
          <a:xfrm>
            <a:off x="5029200" y="304800"/>
            <a:ext cx="3827463" cy="466566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defTabSz="44291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 defTabSz="4429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 defTabSz="442913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 defTabSz="442913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 defTabSz="442913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while (1)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//Stage 1: wait for a button pressed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key_hold = P0;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} while (!key_hold);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//Stage 2: wait for key released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key_release =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count = 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while (!key_release)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key_hold = P0;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if (key_hold)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	count = 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else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	count--;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	if (count==0) key_release = 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}//Stage 2: wait for key released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//Stage 3:move LED pattern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LED_pattern = (LED_pattern &lt;&lt; 1)+1;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if (LED_pattern=0xff) LED_pattern = 0xfe;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P1 = LED_pattern;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}//while (1)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8" y="4536281"/>
            <a:ext cx="7104063" cy="2077015"/>
          </a:xfrm>
          <a:prstGeom prst="rect">
            <a:avLst/>
          </a:prstGeom>
        </p:spPr>
      </p:pic>
      <p:sp>
        <p:nvSpPr>
          <p:cNvPr id="38919" name="AutoShape 7"/>
          <p:cNvSpPr>
            <a:spLocks noChangeArrowheads="1"/>
          </p:cNvSpPr>
          <p:nvPr/>
        </p:nvSpPr>
        <p:spPr bwMode="auto">
          <a:xfrm>
            <a:off x="5105400" y="5257800"/>
            <a:ext cx="2514600" cy="990600"/>
          </a:xfrm>
          <a:prstGeom prst="wedgeRoundRectCallout">
            <a:avLst>
              <a:gd name="adj1" fmla="val -83144"/>
              <a:gd name="adj2" fmla="val -6730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trying to figure out when a key is totally released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De-Bounce filter</a:t>
            </a:r>
            <a:br>
              <a:rPr lang="en-US" altLang="zh-TW" smtClean="0"/>
            </a:br>
            <a:r>
              <a:rPr lang="en-US" altLang="zh-TW" smtClean="0"/>
              <a:t>programming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4038600" cy="16764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keep counter=N when key hold</a:t>
            </a:r>
          </a:p>
          <a:p>
            <a:pPr eaLnBrk="1" hangingPunct="1"/>
            <a:r>
              <a:rPr lang="en-US" altLang="zh-TW" sz="2400" smtClean="0"/>
              <a:t>start count-down when key_hold=0</a:t>
            </a:r>
          </a:p>
        </p:txBody>
      </p:sp>
      <p:sp>
        <p:nvSpPr>
          <p:cNvPr id="39941" name="AutoShape 6"/>
          <p:cNvSpPr>
            <a:spLocks noChangeArrowheads="1"/>
          </p:cNvSpPr>
          <p:nvPr/>
        </p:nvSpPr>
        <p:spPr bwMode="auto">
          <a:xfrm>
            <a:off x="5867400" y="1371600"/>
            <a:ext cx="2971800" cy="2514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9942" name="AutoShape 7"/>
          <p:cNvSpPr>
            <a:spLocks noChangeArrowheads="1"/>
          </p:cNvSpPr>
          <p:nvPr/>
        </p:nvSpPr>
        <p:spPr bwMode="auto">
          <a:xfrm>
            <a:off x="1600200" y="4876800"/>
            <a:ext cx="7620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9944" name="Text Box 6"/>
          <p:cNvSpPr txBox="1">
            <a:spLocks noChangeArrowheads="1"/>
          </p:cNvSpPr>
          <p:nvPr/>
        </p:nvSpPr>
        <p:spPr bwMode="auto">
          <a:xfrm>
            <a:off x="5029200" y="304800"/>
            <a:ext cx="3827463" cy="466566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defTabSz="44291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 defTabSz="4429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 defTabSz="442913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 defTabSz="442913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 defTabSz="442913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while (1)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//Stage 1: wait for a button pressed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key_hold = P0;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} while (!key_hold);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//Stage 2: wait for key released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key_release =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count = 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while (!key_release)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key_hold = P0;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if (key_hold)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	count = 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else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	count--;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	if (count==0) key_release = 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}//Stage 2: wait for key released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//Stage 3:move LED pattern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LED_pattern = (LED_pattern &lt;&lt; 1)+1;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if (LED_pattern=0xff) LED_pattern = 0xfe;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P1 = LED_pattern;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}//while (1)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9" y="4503456"/>
            <a:ext cx="7104063" cy="2077015"/>
          </a:xfrm>
          <a:prstGeom prst="rect">
            <a:avLst/>
          </a:prstGeom>
        </p:spPr>
      </p:pic>
      <p:sp>
        <p:nvSpPr>
          <p:cNvPr id="39943" name="AutoShape 8"/>
          <p:cNvSpPr>
            <a:spLocks noChangeArrowheads="1"/>
          </p:cNvSpPr>
          <p:nvPr/>
        </p:nvSpPr>
        <p:spPr bwMode="auto">
          <a:xfrm>
            <a:off x="3048000" y="5638800"/>
            <a:ext cx="2514600" cy="990600"/>
          </a:xfrm>
          <a:prstGeom prst="wedgeRoundRectCallout">
            <a:avLst>
              <a:gd name="adj1" fmla="val -83144"/>
              <a:gd name="adj2" fmla="val -6730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unstable counter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De-Bounce filter</a:t>
            </a:r>
            <a:br>
              <a:rPr lang="en-US" altLang="zh-TW" smtClean="0"/>
            </a:br>
            <a:r>
              <a:rPr lang="en-US" altLang="zh-TW" smtClean="0"/>
              <a:t>programming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4038600" cy="16764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keep counter=N when key hold</a:t>
            </a:r>
          </a:p>
          <a:p>
            <a:pPr eaLnBrk="1" hangingPunct="1"/>
            <a:r>
              <a:rPr lang="en-US" altLang="zh-TW" sz="2400" smtClean="0"/>
              <a:t>start count-down when key_hold=0</a:t>
            </a:r>
          </a:p>
        </p:txBody>
      </p:sp>
      <p:sp>
        <p:nvSpPr>
          <p:cNvPr id="40965" name="AutoShape 6"/>
          <p:cNvSpPr>
            <a:spLocks noChangeArrowheads="1"/>
          </p:cNvSpPr>
          <p:nvPr/>
        </p:nvSpPr>
        <p:spPr bwMode="auto">
          <a:xfrm>
            <a:off x="5867400" y="2895600"/>
            <a:ext cx="2971800" cy="990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0966" name="AutoShape 7"/>
          <p:cNvSpPr>
            <a:spLocks noChangeArrowheads="1"/>
          </p:cNvSpPr>
          <p:nvPr/>
        </p:nvSpPr>
        <p:spPr bwMode="auto">
          <a:xfrm>
            <a:off x="4267200" y="4953000"/>
            <a:ext cx="2286000" cy="1143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0968" name="Text Box 6"/>
          <p:cNvSpPr txBox="1">
            <a:spLocks noChangeArrowheads="1"/>
          </p:cNvSpPr>
          <p:nvPr/>
        </p:nvSpPr>
        <p:spPr bwMode="auto">
          <a:xfrm>
            <a:off x="5029200" y="304800"/>
            <a:ext cx="3827463" cy="466566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defTabSz="44291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 defTabSz="4429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 defTabSz="442913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 defTabSz="442913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 defTabSz="442913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while (1)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//Stage 1: wait for a button pressed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key_hold = P0;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} while (!key_hold);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//Stage 2: wait for key released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key_release =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count = 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while (!key_release)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key_hold = P0;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if (key_hold)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	count = 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else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	count--;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	if (count==0) key_release = 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}//Stage 2: wait for key released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//Stage 3:move LED pattern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LED_pattern = (LED_pattern &lt;&lt; 1)+1;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if (LED_pattern=0xff) LED_pattern = 0xfe;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P1 = LED_pattern;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}//while (1)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5356"/>
            <a:ext cx="7104063" cy="2077015"/>
          </a:xfrm>
          <a:prstGeom prst="rect">
            <a:avLst/>
          </a:prstGeom>
        </p:spPr>
      </p:pic>
      <p:sp>
        <p:nvSpPr>
          <p:cNvPr id="40967" name="AutoShape 8"/>
          <p:cNvSpPr>
            <a:spLocks noChangeArrowheads="1"/>
          </p:cNvSpPr>
          <p:nvPr/>
        </p:nvSpPr>
        <p:spPr bwMode="auto">
          <a:xfrm>
            <a:off x="1905000" y="3886200"/>
            <a:ext cx="2514600" cy="990600"/>
          </a:xfrm>
          <a:prstGeom prst="wedgeRoundRectCallout">
            <a:avLst>
              <a:gd name="adj1" fmla="val 73106"/>
              <a:gd name="adj2" fmla="val 4951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count-down to 0 when a key is totally released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How to make two I/O devices work simultaneously</a:t>
            </a:r>
          </a:p>
        </p:txBody>
      </p:sp>
      <p:sp>
        <p:nvSpPr>
          <p:cNvPr id="4198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About the bonus</a:t>
            </a:r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 may write such a program</a:t>
            </a: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609600" y="2590800"/>
            <a:ext cx="2581275" cy="13239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while (1) {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wait_button_pressed ();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btn_count++;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LED_display 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 may write such a program</a:t>
            </a:r>
          </a:p>
        </p:txBody>
      </p:sp>
      <p:sp>
        <p:nvSpPr>
          <p:cNvPr id="44035" name="AutoShape 4"/>
          <p:cNvSpPr>
            <a:spLocks noChangeArrowheads="1"/>
          </p:cNvSpPr>
          <p:nvPr/>
        </p:nvSpPr>
        <p:spPr bwMode="auto">
          <a:xfrm>
            <a:off x="3886200" y="1981200"/>
            <a:ext cx="4724400" cy="4648200"/>
          </a:xfrm>
          <a:prstGeom prst="wedgeRoundRectCallout">
            <a:avLst>
              <a:gd name="adj1" fmla="val -67023"/>
              <a:gd name="adj2" fmla="val -2797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35718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 defTabSz="357188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 defTabSz="357188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 defTabSz="357188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 defTabSz="357188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defTabSz="357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defTabSz="357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defTabSz="357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defTabSz="357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	key_hold = P0;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} while (!key_hold);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//Stage 2: wait for key released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key_release =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count = 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while (!key_release)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	key_hold = P0;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	if (key_hold)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		count = 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	else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		count--;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		if (count==0) key_release = 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}//Stage 2: wait for key released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solidFill>
                <a:srgbClr val="000000"/>
              </a:solidFill>
            </a:endParaRP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609600" y="2590800"/>
            <a:ext cx="2581275" cy="13239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while (1) {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wait_button_pressed ();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btn_count++;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LED_display 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Grading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Basic: each hit of the button moves up/down the LED (75%)</a:t>
            </a:r>
          </a:p>
          <a:p>
            <a:pPr eaLnBrk="1" hangingPunct="1"/>
            <a:r>
              <a:rPr lang="en-US" altLang="zh-TW" sz="2800" smtClean="0"/>
              <a:t>Bonus 1: (+15%)</a:t>
            </a:r>
          </a:p>
          <a:p>
            <a:pPr lvl="1" eaLnBrk="1" hangingPunct="1"/>
            <a:r>
              <a:rPr lang="en-US" altLang="zh-TW" sz="2400" smtClean="0"/>
              <a:t>the LED runs automatically</a:t>
            </a:r>
          </a:p>
          <a:p>
            <a:pPr lvl="1" eaLnBrk="1" hangingPunct="1"/>
            <a:r>
              <a:rPr lang="en-US" altLang="zh-TW" sz="2400" smtClean="0"/>
              <a:t>Hitting the button will change the pattern</a:t>
            </a:r>
          </a:p>
          <a:p>
            <a:pPr lvl="1" eaLnBrk="1" hangingPunct="1"/>
            <a:r>
              <a:rPr lang="en-US" altLang="zh-TW" sz="2400" smtClean="0"/>
              <a:t>Hint: use timer interrupt to make two I/O devices work simultaneously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 may write such a program</a:t>
            </a:r>
          </a:p>
        </p:txBody>
      </p:sp>
      <p:sp>
        <p:nvSpPr>
          <p:cNvPr id="45059" name="AutoShape 4"/>
          <p:cNvSpPr>
            <a:spLocks noChangeArrowheads="1"/>
          </p:cNvSpPr>
          <p:nvPr/>
        </p:nvSpPr>
        <p:spPr bwMode="auto">
          <a:xfrm>
            <a:off x="3810000" y="2667000"/>
            <a:ext cx="2971800" cy="1752600"/>
          </a:xfrm>
          <a:prstGeom prst="wedgeRoundRectCallout">
            <a:avLst>
              <a:gd name="adj1" fmla="val -88130"/>
              <a:gd name="adj2" fmla="val -2995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35718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 defTabSz="357188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 defTabSz="357188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 defTabSz="357188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 defTabSz="357188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defTabSz="357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defTabSz="357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defTabSz="357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defTabSz="357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//scan for each digit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for (i=0;i&lt;3;i++)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    P0 = pattern (digit[i]);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609600" y="2590800"/>
            <a:ext cx="2581275" cy="13239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while (1) {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wait_button_pressed ();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btn_count++;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LED_display 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 may write such a program</a:t>
            </a:r>
          </a:p>
        </p:txBody>
      </p:sp>
      <p:sp>
        <p:nvSpPr>
          <p:cNvPr id="4608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2590800" cy="83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What’s wrong with this program?</a:t>
            </a:r>
          </a:p>
        </p:txBody>
      </p:sp>
      <p:sp>
        <p:nvSpPr>
          <p:cNvPr id="46084" name="AutoShape 5"/>
          <p:cNvSpPr>
            <a:spLocks noChangeArrowheads="1"/>
          </p:cNvSpPr>
          <p:nvPr/>
        </p:nvSpPr>
        <p:spPr bwMode="auto">
          <a:xfrm>
            <a:off x="3886200" y="1981200"/>
            <a:ext cx="4724400" cy="4648200"/>
          </a:xfrm>
          <a:prstGeom prst="wedgeRoundRectCallout">
            <a:avLst>
              <a:gd name="adj1" fmla="val -66125"/>
              <a:gd name="adj2" fmla="val -1994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35718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 defTabSz="357188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 defTabSz="357188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 defTabSz="357188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 defTabSz="357188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defTabSz="357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defTabSz="357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defTabSz="357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defTabSz="357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	key_hold = ~P0;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} while (!key_hold);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//Stage 2: wait for key released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key_release =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count = 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while (!key_release)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	key_hold = ~P0;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	if (key_hold)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		count = 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	else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		count--;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		if (count==0) key_release = 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}//Stage 2: wait for key released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solidFill>
                <a:srgbClr val="000000"/>
              </a:solidFill>
            </a:endParaRPr>
          </a:p>
        </p:txBody>
      </p:sp>
      <p:sp>
        <p:nvSpPr>
          <p:cNvPr id="46085" name="AutoShape 6"/>
          <p:cNvSpPr>
            <a:spLocks noChangeArrowheads="1"/>
          </p:cNvSpPr>
          <p:nvPr/>
        </p:nvSpPr>
        <p:spPr bwMode="auto">
          <a:xfrm>
            <a:off x="609600" y="4800600"/>
            <a:ext cx="2971800" cy="1752600"/>
          </a:xfrm>
          <a:prstGeom prst="wedgeRoundRectCallout">
            <a:avLst>
              <a:gd name="adj1" fmla="val -9245"/>
              <a:gd name="adj2" fmla="val -94491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35718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 defTabSz="357188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 defTabSz="357188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 defTabSz="357188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 defTabSz="357188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defTabSz="357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defTabSz="357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defTabSz="357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defTabSz="357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//scan for each digit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for (i=0;i&lt;3;i++)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    P0 = pattern (digit[i]);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46086" name="Text Box 4"/>
          <p:cNvSpPr txBox="1">
            <a:spLocks noChangeArrowheads="1"/>
          </p:cNvSpPr>
          <p:nvPr/>
        </p:nvSpPr>
        <p:spPr bwMode="auto">
          <a:xfrm>
            <a:off x="609600" y="2995613"/>
            <a:ext cx="2581275" cy="13239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while (1) {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wait_button_pressed ();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btn_count++;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LED_display 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 may write such a program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What’s wrong with this program?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017713"/>
            <a:ext cx="4306888" cy="1868487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hlink"/>
                </a:solidFill>
              </a:rPr>
              <a:t>You will never see button control and digit display work together</a:t>
            </a:r>
          </a:p>
        </p:txBody>
      </p:sp>
      <p:sp>
        <p:nvSpPr>
          <p:cNvPr id="47109" name="Line 8"/>
          <p:cNvSpPr>
            <a:spLocks noChangeShapeType="1"/>
          </p:cNvSpPr>
          <p:nvPr/>
        </p:nvSpPr>
        <p:spPr bwMode="auto">
          <a:xfrm>
            <a:off x="1905000" y="609600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10" name="Text Box 9"/>
          <p:cNvSpPr txBox="1">
            <a:spLocks noChangeArrowheads="1"/>
          </p:cNvSpPr>
          <p:nvPr/>
        </p:nvSpPr>
        <p:spPr bwMode="auto">
          <a:xfrm>
            <a:off x="8596313" y="5791200"/>
            <a:ext cx="547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47111" name="Rectangle 10"/>
          <p:cNvSpPr>
            <a:spLocks noChangeArrowheads="1"/>
          </p:cNvSpPr>
          <p:nvPr/>
        </p:nvSpPr>
        <p:spPr bwMode="auto">
          <a:xfrm>
            <a:off x="2286000" y="5562600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button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control</a:t>
            </a:r>
          </a:p>
        </p:txBody>
      </p:sp>
      <p:sp>
        <p:nvSpPr>
          <p:cNvPr id="47112" name="Rectangle 11"/>
          <p:cNvSpPr>
            <a:spLocks noChangeArrowheads="1"/>
          </p:cNvSpPr>
          <p:nvPr/>
        </p:nvSpPr>
        <p:spPr bwMode="auto">
          <a:xfrm>
            <a:off x="3733800" y="5562600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LED display</a:t>
            </a:r>
          </a:p>
        </p:txBody>
      </p:sp>
      <p:sp>
        <p:nvSpPr>
          <p:cNvPr id="47113" name="Rectangle 12"/>
          <p:cNvSpPr>
            <a:spLocks noChangeArrowheads="1"/>
          </p:cNvSpPr>
          <p:nvPr/>
        </p:nvSpPr>
        <p:spPr bwMode="auto">
          <a:xfrm>
            <a:off x="5181600" y="5562600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button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control</a:t>
            </a:r>
          </a:p>
        </p:txBody>
      </p:sp>
      <p:sp>
        <p:nvSpPr>
          <p:cNvPr id="47114" name="Rectangle 13"/>
          <p:cNvSpPr>
            <a:spLocks noChangeArrowheads="1"/>
          </p:cNvSpPr>
          <p:nvPr/>
        </p:nvSpPr>
        <p:spPr bwMode="auto">
          <a:xfrm>
            <a:off x="6629400" y="5562600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LED display</a:t>
            </a:r>
          </a:p>
        </p:txBody>
      </p:sp>
      <p:sp>
        <p:nvSpPr>
          <p:cNvPr id="47115" name="Line 14"/>
          <p:cNvSpPr>
            <a:spLocks noChangeShapeType="1"/>
          </p:cNvSpPr>
          <p:nvPr/>
        </p:nvSpPr>
        <p:spPr bwMode="auto">
          <a:xfrm flipV="1">
            <a:off x="22860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16" name="Line 15"/>
          <p:cNvSpPr>
            <a:spLocks noChangeShapeType="1"/>
          </p:cNvSpPr>
          <p:nvPr/>
        </p:nvSpPr>
        <p:spPr bwMode="auto">
          <a:xfrm flipV="1">
            <a:off x="37338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17" name="Line 16"/>
          <p:cNvSpPr>
            <a:spLocks noChangeShapeType="1"/>
          </p:cNvSpPr>
          <p:nvPr/>
        </p:nvSpPr>
        <p:spPr bwMode="auto">
          <a:xfrm>
            <a:off x="22860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18" name="Text Box 17"/>
          <p:cNvSpPr txBox="1">
            <a:spLocks noChangeArrowheads="1"/>
          </p:cNvSpPr>
          <p:nvPr/>
        </p:nvSpPr>
        <p:spPr bwMode="auto">
          <a:xfrm>
            <a:off x="2346325" y="4862513"/>
            <a:ext cx="1117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for seconds</a:t>
            </a:r>
          </a:p>
        </p:txBody>
      </p:sp>
      <p:sp>
        <p:nvSpPr>
          <p:cNvPr id="47119" name="Line 18"/>
          <p:cNvSpPr>
            <a:spLocks noChangeShapeType="1"/>
          </p:cNvSpPr>
          <p:nvPr/>
        </p:nvSpPr>
        <p:spPr bwMode="auto">
          <a:xfrm flipV="1">
            <a:off x="37338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20" name="Line 19"/>
          <p:cNvSpPr>
            <a:spLocks noChangeShapeType="1"/>
          </p:cNvSpPr>
          <p:nvPr/>
        </p:nvSpPr>
        <p:spPr bwMode="auto">
          <a:xfrm flipV="1">
            <a:off x="51816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21" name="Line 20"/>
          <p:cNvSpPr>
            <a:spLocks noChangeShapeType="1"/>
          </p:cNvSpPr>
          <p:nvPr/>
        </p:nvSpPr>
        <p:spPr bwMode="auto">
          <a:xfrm>
            <a:off x="37338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22" name="Text Box 21"/>
          <p:cNvSpPr txBox="1">
            <a:spLocks noChangeArrowheads="1"/>
          </p:cNvSpPr>
          <p:nvPr/>
        </p:nvSpPr>
        <p:spPr bwMode="auto">
          <a:xfrm>
            <a:off x="3794125" y="4862513"/>
            <a:ext cx="1117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for seconds</a:t>
            </a:r>
          </a:p>
        </p:txBody>
      </p:sp>
      <p:sp>
        <p:nvSpPr>
          <p:cNvPr id="47123" name="Text Box 4"/>
          <p:cNvSpPr txBox="1">
            <a:spLocks noChangeArrowheads="1"/>
          </p:cNvSpPr>
          <p:nvPr/>
        </p:nvSpPr>
        <p:spPr bwMode="auto">
          <a:xfrm>
            <a:off x="614363" y="3059113"/>
            <a:ext cx="2581275" cy="13239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while (1) {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wait_button_pressed ();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btn_count++;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LED_display 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Time-sharing to control multiple I/O devices</a:t>
            </a:r>
          </a:p>
        </p:txBody>
      </p:sp>
      <p:sp>
        <p:nvSpPr>
          <p:cNvPr id="4813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correct scheme</a:t>
            </a:r>
          </a:p>
        </p:txBody>
      </p:sp>
      <p:sp>
        <p:nvSpPr>
          <p:cNvPr id="49155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time-sharing to control all the I/O devices</a:t>
            </a:r>
          </a:p>
        </p:txBody>
      </p:sp>
      <p:grpSp>
        <p:nvGrpSpPr>
          <p:cNvPr id="49156" name="Group 24"/>
          <p:cNvGrpSpPr>
            <a:grpSpLocks/>
          </p:cNvGrpSpPr>
          <p:nvPr/>
        </p:nvGrpSpPr>
        <p:grpSpPr bwMode="auto">
          <a:xfrm>
            <a:off x="381000" y="3048000"/>
            <a:ext cx="8763000" cy="2089150"/>
            <a:chOff x="192" y="1776"/>
            <a:chExt cx="5520" cy="1316"/>
          </a:xfrm>
        </p:grpSpPr>
        <p:sp>
          <p:nvSpPr>
            <p:cNvPr id="49160" name="Line 4"/>
            <p:cNvSpPr>
              <a:spLocks noChangeShapeType="1"/>
            </p:cNvSpPr>
            <p:nvPr/>
          </p:nvSpPr>
          <p:spPr bwMode="auto">
            <a:xfrm>
              <a:off x="192" y="2736"/>
              <a:ext cx="55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61" name="Rectangle 5"/>
            <p:cNvSpPr>
              <a:spLocks noChangeArrowheads="1"/>
            </p:cNvSpPr>
            <p:nvPr/>
          </p:nvSpPr>
          <p:spPr bwMode="auto">
            <a:xfrm>
              <a:off x="336" y="2256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LED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display</a:t>
              </a:r>
            </a:p>
          </p:txBody>
        </p:sp>
        <p:sp>
          <p:nvSpPr>
            <p:cNvPr id="49162" name="Rectangle 6"/>
            <p:cNvSpPr>
              <a:spLocks noChangeArrowheads="1"/>
            </p:cNvSpPr>
            <p:nvPr/>
          </p:nvSpPr>
          <p:spPr bwMode="auto">
            <a:xfrm>
              <a:off x="768" y="2256"/>
              <a:ext cx="86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button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control</a:t>
              </a:r>
            </a:p>
          </p:txBody>
        </p:sp>
        <p:sp>
          <p:nvSpPr>
            <p:cNvPr id="49163" name="Rectangle 7"/>
            <p:cNvSpPr>
              <a:spLocks noChangeArrowheads="1"/>
            </p:cNvSpPr>
            <p:nvPr/>
          </p:nvSpPr>
          <p:spPr bwMode="auto">
            <a:xfrm>
              <a:off x="1632" y="2256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LED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display</a:t>
              </a:r>
            </a:p>
          </p:txBody>
        </p:sp>
        <p:sp>
          <p:nvSpPr>
            <p:cNvPr id="49164" name="Rectangle 8"/>
            <p:cNvSpPr>
              <a:spLocks noChangeArrowheads="1"/>
            </p:cNvSpPr>
            <p:nvPr/>
          </p:nvSpPr>
          <p:spPr bwMode="auto">
            <a:xfrm>
              <a:off x="2064" y="2256"/>
              <a:ext cx="86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button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control</a:t>
              </a:r>
            </a:p>
          </p:txBody>
        </p:sp>
        <p:sp>
          <p:nvSpPr>
            <p:cNvPr id="49165" name="Rectangle 9"/>
            <p:cNvSpPr>
              <a:spLocks noChangeArrowheads="1"/>
            </p:cNvSpPr>
            <p:nvPr/>
          </p:nvSpPr>
          <p:spPr bwMode="auto">
            <a:xfrm>
              <a:off x="2928" y="2256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LED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display</a:t>
              </a:r>
            </a:p>
          </p:txBody>
        </p:sp>
        <p:sp>
          <p:nvSpPr>
            <p:cNvPr id="49166" name="Rectangle 10"/>
            <p:cNvSpPr>
              <a:spLocks noChangeArrowheads="1"/>
            </p:cNvSpPr>
            <p:nvPr/>
          </p:nvSpPr>
          <p:spPr bwMode="auto">
            <a:xfrm>
              <a:off x="3360" y="2256"/>
              <a:ext cx="86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button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control</a:t>
              </a:r>
            </a:p>
          </p:txBody>
        </p:sp>
        <p:sp>
          <p:nvSpPr>
            <p:cNvPr id="49167" name="Rectangle 11"/>
            <p:cNvSpPr>
              <a:spLocks noChangeArrowheads="1"/>
            </p:cNvSpPr>
            <p:nvPr/>
          </p:nvSpPr>
          <p:spPr bwMode="auto">
            <a:xfrm>
              <a:off x="4224" y="2256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LED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display</a:t>
              </a:r>
            </a:p>
          </p:txBody>
        </p:sp>
        <p:sp>
          <p:nvSpPr>
            <p:cNvPr id="49168" name="Rectangle 12"/>
            <p:cNvSpPr>
              <a:spLocks noChangeArrowheads="1"/>
            </p:cNvSpPr>
            <p:nvPr/>
          </p:nvSpPr>
          <p:spPr bwMode="auto">
            <a:xfrm>
              <a:off x="4656" y="2256"/>
              <a:ext cx="86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button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control</a:t>
              </a:r>
            </a:p>
          </p:txBody>
        </p:sp>
        <p:sp>
          <p:nvSpPr>
            <p:cNvPr id="49169" name="Line 13"/>
            <p:cNvSpPr>
              <a:spLocks noChangeShapeType="1"/>
            </p:cNvSpPr>
            <p:nvPr/>
          </p:nvSpPr>
          <p:spPr bwMode="auto">
            <a:xfrm flipV="1">
              <a:off x="336" y="2016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70" name="Line 14"/>
            <p:cNvSpPr>
              <a:spLocks noChangeShapeType="1"/>
            </p:cNvSpPr>
            <p:nvPr/>
          </p:nvSpPr>
          <p:spPr bwMode="auto">
            <a:xfrm flipV="1">
              <a:off x="5520" y="2016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71" name="Line 15"/>
            <p:cNvSpPr>
              <a:spLocks noChangeShapeType="1"/>
            </p:cNvSpPr>
            <p:nvPr/>
          </p:nvSpPr>
          <p:spPr bwMode="auto">
            <a:xfrm>
              <a:off x="336" y="2112"/>
              <a:ext cx="518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72" name="Text Box 16"/>
            <p:cNvSpPr txBox="1">
              <a:spLocks noChangeArrowheads="1"/>
            </p:cNvSpPr>
            <p:nvPr/>
          </p:nvSpPr>
          <p:spPr bwMode="auto">
            <a:xfrm>
              <a:off x="2064" y="1776"/>
              <a:ext cx="17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rgbClr val="FF0000"/>
                  </a:solidFill>
                </a:rPr>
                <a:t>switches in mini-seconds!</a:t>
              </a:r>
            </a:p>
          </p:txBody>
        </p:sp>
        <p:sp>
          <p:nvSpPr>
            <p:cNvPr id="49173" name="Line 17"/>
            <p:cNvSpPr>
              <a:spLocks noChangeShapeType="1"/>
            </p:cNvSpPr>
            <p:nvPr/>
          </p:nvSpPr>
          <p:spPr bwMode="auto">
            <a:xfrm flipV="1">
              <a:off x="768" y="2736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74" name="Line 18"/>
            <p:cNvSpPr>
              <a:spLocks noChangeShapeType="1"/>
            </p:cNvSpPr>
            <p:nvPr/>
          </p:nvSpPr>
          <p:spPr bwMode="auto">
            <a:xfrm flipV="1">
              <a:off x="1632" y="2736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75" name="Line 19"/>
            <p:cNvSpPr>
              <a:spLocks noChangeShapeType="1"/>
            </p:cNvSpPr>
            <p:nvPr/>
          </p:nvSpPr>
          <p:spPr bwMode="auto">
            <a:xfrm>
              <a:off x="768" y="2832"/>
              <a:ext cx="86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76" name="Text Box 20"/>
            <p:cNvSpPr txBox="1">
              <a:spLocks noChangeArrowheads="1"/>
            </p:cNvSpPr>
            <p:nvPr/>
          </p:nvSpPr>
          <p:spPr bwMode="auto">
            <a:xfrm>
              <a:off x="1008" y="2880"/>
              <a:ext cx="3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0000"/>
                  </a:solidFill>
                </a:rPr>
                <a:t>1 ms</a:t>
              </a:r>
            </a:p>
          </p:txBody>
        </p:sp>
        <p:sp>
          <p:nvSpPr>
            <p:cNvPr id="49177" name="Line 21"/>
            <p:cNvSpPr>
              <a:spLocks noChangeShapeType="1"/>
            </p:cNvSpPr>
            <p:nvPr/>
          </p:nvSpPr>
          <p:spPr bwMode="auto">
            <a:xfrm flipV="1">
              <a:off x="2064" y="2736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78" name="Line 22"/>
            <p:cNvSpPr>
              <a:spLocks noChangeShapeType="1"/>
            </p:cNvSpPr>
            <p:nvPr/>
          </p:nvSpPr>
          <p:spPr bwMode="auto">
            <a:xfrm>
              <a:off x="1632" y="2832"/>
              <a:ext cx="43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79" name="Text Box 23"/>
            <p:cNvSpPr txBox="1">
              <a:spLocks noChangeArrowheads="1"/>
            </p:cNvSpPr>
            <p:nvPr/>
          </p:nvSpPr>
          <p:spPr bwMode="auto">
            <a:xfrm>
              <a:off x="1632" y="2880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0000"/>
                  </a:solidFill>
                </a:rPr>
                <a:t>0.1 ms</a:t>
              </a:r>
            </a:p>
          </p:txBody>
        </p:sp>
      </p:grpSp>
      <p:grpSp>
        <p:nvGrpSpPr>
          <p:cNvPr id="49157" name="Group 28"/>
          <p:cNvGrpSpPr>
            <a:grpSpLocks/>
          </p:cNvGrpSpPr>
          <p:nvPr/>
        </p:nvGrpSpPr>
        <p:grpSpPr bwMode="auto">
          <a:xfrm>
            <a:off x="6324600" y="2819400"/>
            <a:ext cx="1004888" cy="336550"/>
            <a:chOff x="3984" y="1776"/>
            <a:chExt cx="633" cy="212"/>
          </a:xfrm>
        </p:grpSpPr>
        <p:sp>
          <p:nvSpPr>
            <p:cNvPr id="49158" name="Line 26"/>
            <p:cNvSpPr>
              <a:spLocks noChangeShapeType="1"/>
            </p:cNvSpPr>
            <p:nvPr/>
          </p:nvSpPr>
          <p:spPr bwMode="auto">
            <a:xfrm>
              <a:off x="3984" y="18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59" name="Text Box 27"/>
            <p:cNvSpPr txBox="1">
              <a:spLocks noChangeArrowheads="1"/>
            </p:cNvSpPr>
            <p:nvPr/>
          </p:nvSpPr>
          <p:spPr bwMode="auto">
            <a:xfrm>
              <a:off x="4272" y="1776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time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scheme for time sharing control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main program: for button control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timer ISR: to scan for digit display</a:t>
            </a:r>
          </a:p>
        </p:txBody>
      </p:sp>
      <p:sp>
        <p:nvSpPr>
          <p:cNvPr id="50180" name="AutoShape 25"/>
          <p:cNvSpPr>
            <a:spLocks noChangeArrowheads="1"/>
          </p:cNvSpPr>
          <p:nvPr/>
        </p:nvSpPr>
        <p:spPr bwMode="auto">
          <a:xfrm>
            <a:off x="3962400" y="4876800"/>
            <a:ext cx="1905000" cy="838200"/>
          </a:xfrm>
          <a:prstGeom prst="wedgeRoundRectCallout">
            <a:avLst>
              <a:gd name="adj1" fmla="val -43000"/>
              <a:gd name="adj2" fmla="val -10038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infinite loop in the main program</a:t>
            </a:r>
          </a:p>
        </p:txBody>
      </p:sp>
      <p:sp>
        <p:nvSpPr>
          <p:cNvPr id="50181" name="AutoShape 26"/>
          <p:cNvSpPr>
            <a:spLocks noChangeArrowheads="1"/>
          </p:cNvSpPr>
          <p:nvPr/>
        </p:nvSpPr>
        <p:spPr bwMode="auto">
          <a:xfrm>
            <a:off x="533400" y="5486400"/>
            <a:ext cx="1905000" cy="838200"/>
          </a:xfrm>
          <a:prstGeom prst="wedgeRoundRectCallout">
            <a:avLst>
              <a:gd name="adj1" fmla="val -31750"/>
              <a:gd name="adj2" fmla="val -16856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triggered by timer interrupt</a:t>
            </a:r>
          </a:p>
        </p:txBody>
      </p:sp>
      <p:grpSp>
        <p:nvGrpSpPr>
          <p:cNvPr id="50182" name="Group 27"/>
          <p:cNvGrpSpPr>
            <a:grpSpLocks/>
          </p:cNvGrpSpPr>
          <p:nvPr/>
        </p:nvGrpSpPr>
        <p:grpSpPr bwMode="auto">
          <a:xfrm>
            <a:off x="6324600" y="2819400"/>
            <a:ext cx="1004888" cy="336550"/>
            <a:chOff x="3984" y="1776"/>
            <a:chExt cx="633" cy="212"/>
          </a:xfrm>
        </p:grpSpPr>
        <p:sp>
          <p:nvSpPr>
            <p:cNvPr id="50204" name="Line 28"/>
            <p:cNvSpPr>
              <a:spLocks noChangeShapeType="1"/>
            </p:cNvSpPr>
            <p:nvPr/>
          </p:nvSpPr>
          <p:spPr bwMode="auto">
            <a:xfrm>
              <a:off x="3984" y="18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205" name="Text Box 29"/>
            <p:cNvSpPr txBox="1">
              <a:spLocks noChangeArrowheads="1"/>
            </p:cNvSpPr>
            <p:nvPr/>
          </p:nvSpPr>
          <p:spPr bwMode="auto">
            <a:xfrm>
              <a:off x="4272" y="1776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time</a:t>
              </a:r>
            </a:p>
          </p:txBody>
        </p:sp>
      </p:grpSp>
      <p:grpSp>
        <p:nvGrpSpPr>
          <p:cNvPr id="50183" name="Group 24"/>
          <p:cNvGrpSpPr>
            <a:grpSpLocks/>
          </p:cNvGrpSpPr>
          <p:nvPr/>
        </p:nvGrpSpPr>
        <p:grpSpPr bwMode="auto">
          <a:xfrm>
            <a:off x="381000" y="3048000"/>
            <a:ext cx="8763000" cy="2089150"/>
            <a:chOff x="192" y="1776"/>
            <a:chExt cx="5520" cy="1316"/>
          </a:xfrm>
        </p:grpSpPr>
        <p:sp>
          <p:nvSpPr>
            <p:cNvPr id="50184" name="Line 4"/>
            <p:cNvSpPr>
              <a:spLocks noChangeShapeType="1"/>
            </p:cNvSpPr>
            <p:nvPr/>
          </p:nvSpPr>
          <p:spPr bwMode="auto">
            <a:xfrm>
              <a:off x="192" y="2736"/>
              <a:ext cx="55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185" name="Rectangle 5"/>
            <p:cNvSpPr>
              <a:spLocks noChangeArrowheads="1"/>
            </p:cNvSpPr>
            <p:nvPr/>
          </p:nvSpPr>
          <p:spPr bwMode="auto">
            <a:xfrm>
              <a:off x="336" y="2256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LED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display</a:t>
              </a:r>
            </a:p>
          </p:txBody>
        </p:sp>
        <p:sp>
          <p:nvSpPr>
            <p:cNvPr id="50186" name="Rectangle 6"/>
            <p:cNvSpPr>
              <a:spLocks noChangeArrowheads="1"/>
            </p:cNvSpPr>
            <p:nvPr/>
          </p:nvSpPr>
          <p:spPr bwMode="auto">
            <a:xfrm>
              <a:off x="768" y="2256"/>
              <a:ext cx="86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button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control</a:t>
              </a:r>
            </a:p>
          </p:txBody>
        </p:sp>
        <p:sp>
          <p:nvSpPr>
            <p:cNvPr id="50187" name="Rectangle 7"/>
            <p:cNvSpPr>
              <a:spLocks noChangeArrowheads="1"/>
            </p:cNvSpPr>
            <p:nvPr/>
          </p:nvSpPr>
          <p:spPr bwMode="auto">
            <a:xfrm>
              <a:off x="1632" y="2256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LED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display</a:t>
              </a:r>
            </a:p>
          </p:txBody>
        </p:sp>
        <p:sp>
          <p:nvSpPr>
            <p:cNvPr id="50188" name="Rectangle 8"/>
            <p:cNvSpPr>
              <a:spLocks noChangeArrowheads="1"/>
            </p:cNvSpPr>
            <p:nvPr/>
          </p:nvSpPr>
          <p:spPr bwMode="auto">
            <a:xfrm>
              <a:off x="2064" y="2256"/>
              <a:ext cx="86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button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control</a:t>
              </a:r>
            </a:p>
          </p:txBody>
        </p:sp>
        <p:sp>
          <p:nvSpPr>
            <p:cNvPr id="50189" name="Rectangle 9"/>
            <p:cNvSpPr>
              <a:spLocks noChangeArrowheads="1"/>
            </p:cNvSpPr>
            <p:nvPr/>
          </p:nvSpPr>
          <p:spPr bwMode="auto">
            <a:xfrm>
              <a:off x="2928" y="2256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LED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display</a:t>
              </a:r>
            </a:p>
          </p:txBody>
        </p:sp>
        <p:sp>
          <p:nvSpPr>
            <p:cNvPr id="50190" name="Rectangle 10"/>
            <p:cNvSpPr>
              <a:spLocks noChangeArrowheads="1"/>
            </p:cNvSpPr>
            <p:nvPr/>
          </p:nvSpPr>
          <p:spPr bwMode="auto">
            <a:xfrm>
              <a:off x="3360" y="2256"/>
              <a:ext cx="86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button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control</a:t>
              </a:r>
            </a:p>
          </p:txBody>
        </p:sp>
        <p:sp>
          <p:nvSpPr>
            <p:cNvPr id="50191" name="Rectangle 11"/>
            <p:cNvSpPr>
              <a:spLocks noChangeArrowheads="1"/>
            </p:cNvSpPr>
            <p:nvPr/>
          </p:nvSpPr>
          <p:spPr bwMode="auto">
            <a:xfrm>
              <a:off x="4224" y="2256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LED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display</a:t>
              </a:r>
            </a:p>
          </p:txBody>
        </p:sp>
        <p:sp>
          <p:nvSpPr>
            <p:cNvPr id="50192" name="Rectangle 12"/>
            <p:cNvSpPr>
              <a:spLocks noChangeArrowheads="1"/>
            </p:cNvSpPr>
            <p:nvPr/>
          </p:nvSpPr>
          <p:spPr bwMode="auto">
            <a:xfrm>
              <a:off x="4656" y="2256"/>
              <a:ext cx="86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button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control</a:t>
              </a:r>
            </a:p>
          </p:txBody>
        </p:sp>
        <p:sp>
          <p:nvSpPr>
            <p:cNvPr id="50193" name="Line 13"/>
            <p:cNvSpPr>
              <a:spLocks noChangeShapeType="1"/>
            </p:cNvSpPr>
            <p:nvPr/>
          </p:nvSpPr>
          <p:spPr bwMode="auto">
            <a:xfrm flipV="1">
              <a:off x="336" y="2016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194" name="Line 14"/>
            <p:cNvSpPr>
              <a:spLocks noChangeShapeType="1"/>
            </p:cNvSpPr>
            <p:nvPr/>
          </p:nvSpPr>
          <p:spPr bwMode="auto">
            <a:xfrm flipV="1">
              <a:off x="5520" y="2016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195" name="Line 15"/>
            <p:cNvSpPr>
              <a:spLocks noChangeShapeType="1"/>
            </p:cNvSpPr>
            <p:nvPr/>
          </p:nvSpPr>
          <p:spPr bwMode="auto">
            <a:xfrm>
              <a:off x="336" y="2112"/>
              <a:ext cx="518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196" name="Text Box 16"/>
            <p:cNvSpPr txBox="1">
              <a:spLocks noChangeArrowheads="1"/>
            </p:cNvSpPr>
            <p:nvPr/>
          </p:nvSpPr>
          <p:spPr bwMode="auto">
            <a:xfrm>
              <a:off x="2064" y="1776"/>
              <a:ext cx="17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rgbClr val="FF0000"/>
                  </a:solidFill>
                </a:rPr>
                <a:t>switches in mini-seconds!</a:t>
              </a:r>
            </a:p>
          </p:txBody>
        </p:sp>
        <p:sp>
          <p:nvSpPr>
            <p:cNvPr id="50197" name="Line 17"/>
            <p:cNvSpPr>
              <a:spLocks noChangeShapeType="1"/>
            </p:cNvSpPr>
            <p:nvPr/>
          </p:nvSpPr>
          <p:spPr bwMode="auto">
            <a:xfrm flipV="1">
              <a:off x="768" y="2736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198" name="Line 18"/>
            <p:cNvSpPr>
              <a:spLocks noChangeShapeType="1"/>
            </p:cNvSpPr>
            <p:nvPr/>
          </p:nvSpPr>
          <p:spPr bwMode="auto">
            <a:xfrm flipV="1">
              <a:off x="1632" y="2736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199" name="Line 19"/>
            <p:cNvSpPr>
              <a:spLocks noChangeShapeType="1"/>
            </p:cNvSpPr>
            <p:nvPr/>
          </p:nvSpPr>
          <p:spPr bwMode="auto">
            <a:xfrm>
              <a:off x="768" y="2832"/>
              <a:ext cx="86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200" name="Text Box 20"/>
            <p:cNvSpPr txBox="1">
              <a:spLocks noChangeArrowheads="1"/>
            </p:cNvSpPr>
            <p:nvPr/>
          </p:nvSpPr>
          <p:spPr bwMode="auto">
            <a:xfrm>
              <a:off x="1008" y="2880"/>
              <a:ext cx="3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0000"/>
                  </a:solidFill>
                </a:rPr>
                <a:t>1 ms</a:t>
              </a:r>
            </a:p>
          </p:txBody>
        </p:sp>
        <p:sp>
          <p:nvSpPr>
            <p:cNvPr id="50201" name="Line 21"/>
            <p:cNvSpPr>
              <a:spLocks noChangeShapeType="1"/>
            </p:cNvSpPr>
            <p:nvPr/>
          </p:nvSpPr>
          <p:spPr bwMode="auto">
            <a:xfrm flipV="1">
              <a:off x="2064" y="2736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202" name="Line 22"/>
            <p:cNvSpPr>
              <a:spLocks noChangeShapeType="1"/>
            </p:cNvSpPr>
            <p:nvPr/>
          </p:nvSpPr>
          <p:spPr bwMode="auto">
            <a:xfrm>
              <a:off x="1632" y="2832"/>
              <a:ext cx="43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203" name="Text Box 23"/>
            <p:cNvSpPr txBox="1">
              <a:spLocks noChangeArrowheads="1"/>
            </p:cNvSpPr>
            <p:nvPr/>
          </p:nvSpPr>
          <p:spPr bwMode="auto">
            <a:xfrm>
              <a:off x="1632" y="2880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0000"/>
                  </a:solidFill>
                </a:rPr>
                <a:t>0.1 ms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3725862" cy="1295400"/>
          </a:xfrm>
        </p:spPr>
        <p:txBody>
          <a:bodyPr/>
          <a:lstStyle/>
          <a:p>
            <a:pPr eaLnBrk="1" hangingPunct="1"/>
            <a:r>
              <a:rPr lang="en-US" altLang="zh-TW" sz="3200" smtClean="0"/>
              <a:t>A scheme for</a:t>
            </a:r>
            <a:br>
              <a:rPr lang="en-US" altLang="zh-TW" sz="3200" smtClean="0"/>
            </a:br>
            <a:r>
              <a:rPr lang="en-US" altLang="zh-TW" sz="3200" smtClean="0"/>
              <a:t>time sharing control</a:t>
            </a:r>
          </a:p>
        </p:txBody>
      </p:sp>
      <p:grpSp>
        <p:nvGrpSpPr>
          <p:cNvPr id="51203" name="Group 31"/>
          <p:cNvGrpSpPr>
            <a:grpSpLocks/>
          </p:cNvGrpSpPr>
          <p:nvPr/>
        </p:nvGrpSpPr>
        <p:grpSpPr bwMode="auto">
          <a:xfrm>
            <a:off x="381000" y="4267200"/>
            <a:ext cx="8763000" cy="2393950"/>
            <a:chOff x="0" y="2112"/>
            <a:chExt cx="5520" cy="1508"/>
          </a:xfrm>
        </p:grpSpPr>
        <p:sp>
          <p:nvSpPr>
            <p:cNvPr id="51206" name="Line 5"/>
            <p:cNvSpPr>
              <a:spLocks noChangeShapeType="1"/>
            </p:cNvSpPr>
            <p:nvPr/>
          </p:nvSpPr>
          <p:spPr bwMode="auto">
            <a:xfrm>
              <a:off x="0" y="3264"/>
              <a:ext cx="55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07" name="Rectangle 6"/>
            <p:cNvSpPr>
              <a:spLocks noChangeArrowheads="1"/>
            </p:cNvSpPr>
            <p:nvPr/>
          </p:nvSpPr>
          <p:spPr bwMode="auto">
            <a:xfrm>
              <a:off x="144" y="2784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 smtClean="0">
                  <a:solidFill>
                    <a:srgbClr val="000000"/>
                  </a:solidFill>
                </a:rPr>
                <a:t>LED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 smtClean="0">
                  <a:solidFill>
                    <a:srgbClr val="000000"/>
                  </a:solidFill>
                </a:rPr>
                <a:t>Display</a:t>
              </a:r>
              <a:endParaRPr lang="en-US" altLang="zh-TW" sz="1600" dirty="0">
                <a:solidFill>
                  <a:srgbClr val="000000"/>
                </a:solidFill>
              </a:endParaRPr>
            </a:p>
          </p:txBody>
        </p:sp>
        <p:sp>
          <p:nvSpPr>
            <p:cNvPr id="51208" name="Rectangle 7"/>
            <p:cNvSpPr>
              <a:spLocks noChangeArrowheads="1"/>
            </p:cNvSpPr>
            <p:nvPr/>
          </p:nvSpPr>
          <p:spPr bwMode="auto">
            <a:xfrm>
              <a:off x="576" y="2784"/>
              <a:ext cx="86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button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control</a:t>
              </a:r>
            </a:p>
          </p:txBody>
        </p:sp>
        <p:sp>
          <p:nvSpPr>
            <p:cNvPr id="51209" name="Rectangle 8"/>
            <p:cNvSpPr>
              <a:spLocks noChangeArrowheads="1"/>
            </p:cNvSpPr>
            <p:nvPr/>
          </p:nvSpPr>
          <p:spPr bwMode="auto">
            <a:xfrm>
              <a:off x="1440" y="2784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>
                  <a:solidFill>
                    <a:srgbClr val="000000"/>
                  </a:solidFill>
                </a:rPr>
                <a:t>LED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>
                  <a:solidFill>
                    <a:srgbClr val="000000"/>
                  </a:solidFill>
                </a:rPr>
                <a:t>Display</a:t>
              </a:r>
              <a:endParaRPr lang="en-US" altLang="zh-TW" sz="1600" dirty="0">
                <a:solidFill>
                  <a:srgbClr val="000000"/>
                </a:solidFill>
              </a:endParaRPr>
            </a:p>
          </p:txBody>
        </p:sp>
        <p:sp>
          <p:nvSpPr>
            <p:cNvPr id="51210" name="Rectangle 9"/>
            <p:cNvSpPr>
              <a:spLocks noChangeArrowheads="1"/>
            </p:cNvSpPr>
            <p:nvPr/>
          </p:nvSpPr>
          <p:spPr bwMode="auto">
            <a:xfrm>
              <a:off x="1872" y="2784"/>
              <a:ext cx="86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button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control</a:t>
              </a:r>
            </a:p>
          </p:txBody>
        </p:sp>
        <p:sp>
          <p:nvSpPr>
            <p:cNvPr id="51211" name="Rectangle 10"/>
            <p:cNvSpPr>
              <a:spLocks noChangeArrowheads="1"/>
            </p:cNvSpPr>
            <p:nvPr/>
          </p:nvSpPr>
          <p:spPr bwMode="auto">
            <a:xfrm>
              <a:off x="2736" y="2784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>
                  <a:solidFill>
                    <a:srgbClr val="000000"/>
                  </a:solidFill>
                </a:rPr>
                <a:t>LED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>
                  <a:solidFill>
                    <a:srgbClr val="000000"/>
                  </a:solidFill>
                </a:rPr>
                <a:t>Display</a:t>
              </a:r>
              <a:endParaRPr lang="en-US" altLang="zh-TW" sz="1600" dirty="0">
                <a:solidFill>
                  <a:srgbClr val="000000"/>
                </a:solidFill>
              </a:endParaRPr>
            </a:p>
          </p:txBody>
        </p:sp>
        <p:sp>
          <p:nvSpPr>
            <p:cNvPr id="51212" name="Rectangle 11"/>
            <p:cNvSpPr>
              <a:spLocks noChangeArrowheads="1"/>
            </p:cNvSpPr>
            <p:nvPr/>
          </p:nvSpPr>
          <p:spPr bwMode="auto">
            <a:xfrm>
              <a:off x="3168" y="2784"/>
              <a:ext cx="86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button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control</a:t>
              </a:r>
            </a:p>
          </p:txBody>
        </p:sp>
        <p:sp>
          <p:nvSpPr>
            <p:cNvPr id="51213" name="Rectangle 12"/>
            <p:cNvSpPr>
              <a:spLocks noChangeArrowheads="1"/>
            </p:cNvSpPr>
            <p:nvPr/>
          </p:nvSpPr>
          <p:spPr bwMode="auto">
            <a:xfrm>
              <a:off x="4032" y="2784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>
                  <a:solidFill>
                    <a:srgbClr val="000000"/>
                  </a:solidFill>
                </a:rPr>
                <a:t>LED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>
                  <a:solidFill>
                    <a:srgbClr val="000000"/>
                  </a:solidFill>
                </a:rPr>
                <a:t>Display</a:t>
              </a:r>
              <a:endParaRPr lang="en-US" altLang="zh-TW" sz="1600" dirty="0">
                <a:solidFill>
                  <a:srgbClr val="000000"/>
                </a:solidFill>
              </a:endParaRPr>
            </a:p>
          </p:txBody>
        </p:sp>
        <p:sp>
          <p:nvSpPr>
            <p:cNvPr id="51214" name="Rectangle 13"/>
            <p:cNvSpPr>
              <a:spLocks noChangeArrowheads="1"/>
            </p:cNvSpPr>
            <p:nvPr/>
          </p:nvSpPr>
          <p:spPr bwMode="auto">
            <a:xfrm>
              <a:off x="4464" y="2784"/>
              <a:ext cx="86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button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control</a:t>
              </a:r>
            </a:p>
          </p:txBody>
        </p:sp>
        <p:sp>
          <p:nvSpPr>
            <p:cNvPr id="51215" name="Line 18"/>
            <p:cNvSpPr>
              <a:spLocks noChangeShapeType="1"/>
            </p:cNvSpPr>
            <p:nvPr/>
          </p:nvSpPr>
          <p:spPr bwMode="auto">
            <a:xfrm flipV="1">
              <a:off x="576" y="3264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6" name="Line 20"/>
            <p:cNvSpPr>
              <a:spLocks noChangeShapeType="1"/>
            </p:cNvSpPr>
            <p:nvPr/>
          </p:nvSpPr>
          <p:spPr bwMode="auto">
            <a:xfrm>
              <a:off x="576" y="3360"/>
              <a:ext cx="86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7" name="Text Box 21"/>
            <p:cNvSpPr txBox="1">
              <a:spLocks noChangeArrowheads="1"/>
            </p:cNvSpPr>
            <p:nvPr/>
          </p:nvSpPr>
          <p:spPr bwMode="auto">
            <a:xfrm>
              <a:off x="816" y="3408"/>
              <a:ext cx="3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0000"/>
                  </a:solidFill>
                </a:rPr>
                <a:t>1 ms</a:t>
              </a:r>
            </a:p>
          </p:txBody>
        </p:sp>
        <p:sp>
          <p:nvSpPr>
            <p:cNvPr id="51218" name="AutoShape 25"/>
            <p:cNvSpPr>
              <a:spLocks noChangeArrowheads="1"/>
            </p:cNvSpPr>
            <p:nvPr/>
          </p:nvSpPr>
          <p:spPr bwMode="auto">
            <a:xfrm>
              <a:off x="1776" y="2112"/>
              <a:ext cx="1200" cy="480"/>
            </a:xfrm>
            <a:prstGeom prst="wedgeRoundRectCallout">
              <a:avLst>
                <a:gd name="adj1" fmla="val -12250"/>
                <a:gd name="adj2" fmla="val 117708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infinite loop in the main program</a:t>
              </a:r>
            </a:p>
          </p:txBody>
        </p:sp>
        <p:sp>
          <p:nvSpPr>
            <p:cNvPr id="51219" name="AutoShape 26"/>
            <p:cNvSpPr>
              <a:spLocks noChangeArrowheads="1"/>
            </p:cNvSpPr>
            <p:nvPr/>
          </p:nvSpPr>
          <p:spPr bwMode="auto">
            <a:xfrm>
              <a:off x="144" y="2208"/>
              <a:ext cx="1584" cy="384"/>
            </a:xfrm>
            <a:prstGeom prst="wedgeRoundRectCallout">
              <a:avLst>
                <a:gd name="adj1" fmla="val -35037"/>
                <a:gd name="adj2" fmla="val 116667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triggered by timer interrupt</a:t>
              </a:r>
            </a:p>
          </p:txBody>
        </p:sp>
        <p:sp>
          <p:nvSpPr>
            <p:cNvPr id="51220" name="Line 27"/>
            <p:cNvSpPr>
              <a:spLocks noChangeShapeType="1"/>
            </p:cNvSpPr>
            <p:nvPr/>
          </p:nvSpPr>
          <p:spPr bwMode="auto">
            <a:xfrm flipV="1">
              <a:off x="1440" y="3264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1204" name="Text Box 30"/>
          <p:cNvSpPr txBox="1">
            <a:spLocks noChangeArrowheads="1"/>
          </p:cNvSpPr>
          <p:nvPr/>
        </p:nvSpPr>
        <p:spPr bwMode="auto">
          <a:xfrm>
            <a:off x="5105400" y="228600"/>
            <a:ext cx="3827463" cy="48482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defTabSz="44291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 defTabSz="4429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 defTabSz="442913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 defTabSz="442913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 defTabSz="442913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</a:rPr>
              <a:t>main 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</a:rPr>
              <a:t>     ….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</a:rPr>
              <a:t>	while (1)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</a:rPr>
              <a:t>		//Stage 1: wait for a button pressed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</a:rPr>
              <a:t>		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</a:rPr>
              <a:t>			key_hold = P0;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</a:rPr>
              <a:t>		} while (!key_hold);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2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</a:rPr>
              <a:t>		//Stage 2: wait for key released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</a:rPr>
              <a:t>		key_release =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</a:rPr>
              <a:t>		count = 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</a:rPr>
              <a:t>		while (!key_release)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</a:rPr>
              <a:t>			key_hold = P0;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</a:rPr>
              <a:t>			if (key_hold)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</a:rPr>
              <a:t>				count = 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</a:rPr>
              <a:t>		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</a:rPr>
              <a:t>			else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</a:rPr>
              <a:t>				count--;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</a:rPr>
              <a:t>				if (count==0) key_release = 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</a:rPr>
              <a:t>		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</a:rPr>
              <a:t>		}//Stage 2: wait for key released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2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</a:rPr>
              <a:t>		//Stage 3: increment button counter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</a:rPr>
              <a:t>		button_count++;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</a:rPr>
              <a:t>	}//while (1)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1205" name="Text Box 32"/>
          <p:cNvSpPr txBox="1">
            <a:spLocks noChangeArrowheads="1"/>
          </p:cNvSpPr>
          <p:nvPr/>
        </p:nvSpPr>
        <p:spPr bwMode="auto">
          <a:xfrm>
            <a:off x="1752600" y="2362200"/>
            <a:ext cx="2057400" cy="83026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Timer_ISR 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    switch LED pattern;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Appendix: Programming 8051 in C Language</a:t>
            </a:r>
            <a:endParaRPr lang="zh-TW" altLang="en-US" smtClean="0"/>
          </a:p>
        </p:txBody>
      </p:sp>
      <p:sp>
        <p:nvSpPr>
          <p:cNvPr id="52227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How to access a control register?</a:t>
            </a:r>
            <a:endParaRPr lang="zh-TW" altLang="en-US" smtClean="0"/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182687"/>
          </a:xfrm>
        </p:spPr>
        <p:txBody>
          <a:bodyPr/>
          <a:lstStyle/>
          <a:p>
            <a:r>
              <a:rPr lang="en-US" altLang="zh-TW" sz="2800" smtClean="0"/>
              <a:t>In memory-mapped I/O</a:t>
            </a:r>
          </a:p>
          <a:p>
            <a:r>
              <a:rPr lang="en-US" altLang="zh-TW" sz="2800" smtClean="0"/>
              <a:t>Just access through a pointor</a:t>
            </a:r>
            <a:endParaRPr lang="zh-TW" altLang="en-US" sz="2800" smtClean="0"/>
          </a:p>
        </p:txBody>
      </p:sp>
      <p:sp>
        <p:nvSpPr>
          <p:cNvPr id="53252" name="文字方塊 3"/>
          <p:cNvSpPr txBox="1">
            <a:spLocks noChangeArrowheads="1"/>
          </p:cNvSpPr>
          <p:nvPr/>
        </p:nvSpPr>
        <p:spPr bwMode="auto">
          <a:xfrm>
            <a:off x="2819400" y="3548063"/>
            <a:ext cx="1619250" cy="1076325"/>
          </a:xfrm>
          <a:prstGeom prst="rect">
            <a:avLst/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char *p;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p = (char*) 0x80;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*p = 0xaa;</a:t>
            </a: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How to setup an interrupt service routine</a:t>
            </a:r>
            <a:endParaRPr lang="zh-TW" altLang="en-US" smtClean="0"/>
          </a:p>
        </p:txBody>
      </p:sp>
      <p:sp>
        <p:nvSpPr>
          <p:cNvPr id="54275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335087"/>
          </a:xfrm>
        </p:spPr>
        <p:txBody>
          <a:bodyPr/>
          <a:lstStyle/>
          <a:p>
            <a:r>
              <a:rPr lang="en-US" altLang="zh-TW" sz="2000" smtClean="0"/>
              <a:t>use “interrupt” directive</a:t>
            </a:r>
          </a:p>
          <a:p>
            <a:r>
              <a:rPr lang="en-US" altLang="zh-TW" sz="2000" smtClean="0"/>
              <a:t>The ISR table of Keil-C compiler:</a:t>
            </a:r>
            <a:r>
              <a:rPr lang="zh-TW" altLang="en-US" sz="2000" smtClean="0"/>
              <a:t> </a:t>
            </a:r>
            <a:r>
              <a:rPr lang="en-US" altLang="zh-TW" sz="2000" smtClean="0">
                <a:hlinkClick r:id="rId2"/>
              </a:rPr>
              <a:t>http://www.keil.com/support/man/docs/c51/c51_le_interruptfuncs.htm</a:t>
            </a:r>
            <a:endParaRPr lang="en-US" altLang="zh-TW" sz="2000" smtClean="0"/>
          </a:p>
          <a:p>
            <a:r>
              <a:rPr lang="en-US" altLang="zh-TW" sz="2000" smtClean="0"/>
              <a:t>Check demo LED_shift</a:t>
            </a:r>
          </a:p>
        </p:txBody>
      </p:sp>
      <p:pic>
        <p:nvPicPr>
          <p:cNvPr id="54276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638" y="3733800"/>
            <a:ext cx="4703762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Things you need to know for your task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How to program 8051 to receive an input signal from the button?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How to filter-out unstable signal when a button pressed?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TW" smtClean="0"/>
              <a:t>the de-bounce filter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The Next Lab</a:t>
            </a:r>
            <a:endParaRPr lang="zh-TW" altLang="en-US" smtClean="0"/>
          </a:p>
        </p:txBody>
      </p:sp>
      <p:sp>
        <p:nvSpPr>
          <p:cNvPr id="55299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Lab 05: LCD Programming</a:t>
            </a:r>
            <a:endParaRPr lang="zh-TW" altLang="en-US" smtClean="0"/>
          </a:p>
        </p:txBody>
      </p:sp>
      <p:sp>
        <p:nvSpPr>
          <p:cNvPr id="5632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r>
              <a:rPr lang="en-US" altLang="zh-TW" smtClean="0"/>
              <a:t>Display “Hello World!” on the LCD</a:t>
            </a:r>
            <a:endParaRPr lang="zh-TW" altLang="en-US" smtClean="0"/>
          </a:p>
        </p:txBody>
      </p:sp>
      <p:pic>
        <p:nvPicPr>
          <p:cNvPr id="5632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49600"/>
            <a:ext cx="7458075" cy="253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Pre-Lab Question</a:t>
            </a:r>
            <a:endParaRPr lang="zh-TW" altLang="en-US" smtClean="0"/>
          </a:p>
        </p:txBody>
      </p:sp>
      <p:sp>
        <p:nvSpPr>
          <p:cNvPr id="57347" name="內容版面配置區 2"/>
          <p:cNvSpPr>
            <a:spLocks noGrp="1"/>
          </p:cNvSpPr>
          <p:nvPr>
            <p:ph idx="1"/>
          </p:nvPr>
        </p:nvSpPr>
        <p:spPr>
          <a:xfrm>
            <a:off x="457200" y="2017713"/>
            <a:ext cx="8497888" cy="4114800"/>
          </a:xfrm>
        </p:spPr>
        <p:txBody>
          <a:bodyPr/>
          <a:lstStyle/>
          <a:p>
            <a:r>
              <a:rPr lang="en-US" altLang="zh-TW" sz="2800" smtClean="0"/>
              <a:t>Explain how to send a command/character to the LCD</a:t>
            </a:r>
          </a:p>
          <a:p>
            <a:pPr lvl="1"/>
            <a:r>
              <a:rPr lang="en-US" altLang="zh-TW" sz="2400" smtClean="0"/>
              <a:t>Show the timing waveform covering the following signals</a:t>
            </a:r>
          </a:p>
          <a:p>
            <a:pPr lvl="2"/>
            <a:r>
              <a:rPr lang="en-US" altLang="zh-TW" sz="2000" smtClean="0"/>
              <a:t>RS, RW, E, D [7:4]</a:t>
            </a:r>
          </a:p>
          <a:p>
            <a:pPr lvl="2"/>
            <a:endParaRPr lang="en-US" altLang="zh-TW" sz="1600" smtClean="0"/>
          </a:p>
          <a:p>
            <a:r>
              <a:rPr lang="en-US" altLang="zh-TW" sz="2000" smtClean="0"/>
              <a:t>Reference: </a:t>
            </a:r>
          </a:p>
          <a:p>
            <a:pPr lvl="1"/>
            <a:r>
              <a:rPr lang="en-US" altLang="zh-TW" sz="1800" smtClean="0">
                <a:hlinkClick r:id="rId2"/>
              </a:rPr>
              <a:t>http://www.8052.com/tutlcd.phtml</a:t>
            </a:r>
            <a:endParaRPr lang="en-US" altLang="zh-TW" sz="1800" smtClean="0"/>
          </a:p>
          <a:p>
            <a:pPr lvl="1"/>
            <a:r>
              <a:rPr lang="en-US" altLang="zh-TW" sz="1800" smtClean="0"/>
              <a:t>http://www.eeherald.com/section/design-guide/sample_lcd_c_programs.html</a:t>
            </a:r>
            <a:endParaRPr lang="zh-TW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receive a button input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How to detect the push button</a:t>
            </a:r>
            <a:endParaRPr lang="zh-TW" altLang="en-US" smtClean="0"/>
          </a:p>
        </p:txBody>
      </p:sp>
      <p:sp>
        <p:nvSpPr>
          <p:cNvPr id="2048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725487"/>
          </a:xfrm>
        </p:spPr>
        <p:txBody>
          <a:bodyPr/>
          <a:lstStyle/>
          <a:p>
            <a:r>
              <a:rPr lang="en-US" altLang="zh-TW" smtClean="0"/>
              <a:t>A hit generates a logic 1 to an GPIO pin</a:t>
            </a:r>
            <a:endParaRPr lang="zh-TW" altLang="en-US" smtClean="0"/>
          </a:p>
        </p:txBody>
      </p:sp>
      <p:pic>
        <p:nvPicPr>
          <p:cNvPr id="2048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3106738"/>
            <a:ext cx="6996112" cy="33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count number of hits to a button?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deal with unstable signal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Things you need to know for your task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How to program 8051 to receive an input signal from the button?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mtClean="0">
                <a:solidFill>
                  <a:schemeClr val="hlink"/>
                </a:solidFill>
              </a:rPr>
              <a:t>How to filter-out unstable signal when a button pressed?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TW" smtClean="0"/>
              <a:t>the de-bounce filter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How to make 7-seg display and button controller work together?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TW" smtClean="0"/>
              <a:t>time-sharing scheme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 may write such a program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838200" y="2895600"/>
            <a:ext cx="2465388" cy="206216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count =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while (1) {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while (P1.3==0);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//goto here if P1.3==1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count++;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</p:txBody>
      </p:sp>
      <p:grpSp>
        <p:nvGrpSpPr>
          <p:cNvPr id="23556" name="Group 5"/>
          <p:cNvGrpSpPr>
            <a:grpSpLocks/>
          </p:cNvGrpSpPr>
          <p:nvPr/>
        </p:nvGrpSpPr>
        <p:grpSpPr bwMode="auto">
          <a:xfrm>
            <a:off x="4038600" y="2743200"/>
            <a:ext cx="4321175" cy="3024188"/>
            <a:chOff x="2426" y="2160"/>
            <a:chExt cx="2722" cy="1905"/>
          </a:xfrm>
        </p:grpSpPr>
        <p:grpSp>
          <p:nvGrpSpPr>
            <p:cNvPr id="23560" name="Group 6"/>
            <p:cNvGrpSpPr>
              <a:grpSpLocks/>
            </p:cNvGrpSpPr>
            <p:nvPr/>
          </p:nvGrpSpPr>
          <p:grpSpPr bwMode="auto">
            <a:xfrm>
              <a:off x="2426" y="2160"/>
              <a:ext cx="1542" cy="1905"/>
              <a:chOff x="2381" y="2115"/>
              <a:chExt cx="1542" cy="1905"/>
            </a:xfrm>
          </p:grpSpPr>
          <p:grpSp>
            <p:nvGrpSpPr>
              <p:cNvPr id="23563" name="Group 7"/>
              <p:cNvGrpSpPr>
                <a:grpSpLocks/>
              </p:cNvGrpSpPr>
              <p:nvPr/>
            </p:nvGrpSpPr>
            <p:grpSpPr bwMode="auto">
              <a:xfrm>
                <a:off x="3560" y="2251"/>
                <a:ext cx="251" cy="1587"/>
                <a:chOff x="3424" y="2024"/>
                <a:chExt cx="251" cy="1587"/>
              </a:xfrm>
            </p:grpSpPr>
            <p:sp>
              <p:nvSpPr>
                <p:cNvPr id="23568" name="Rectangle 8"/>
                <p:cNvSpPr>
                  <a:spLocks noChangeArrowheads="1"/>
                </p:cNvSpPr>
                <p:nvPr/>
              </p:nvSpPr>
              <p:spPr bwMode="auto">
                <a:xfrm>
                  <a:off x="3424" y="2296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600"/>
                </a:p>
              </p:txBody>
            </p:sp>
            <p:sp>
              <p:nvSpPr>
                <p:cNvPr id="23569" name="Rectangle 9"/>
                <p:cNvSpPr>
                  <a:spLocks noChangeArrowheads="1"/>
                </p:cNvSpPr>
                <p:nvPr/>
              </p:nvSpPr>
              <p:spPr bwMode="auto">
                <a:xfrm>
                  <a:off x="3424" y="2478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600"/>
                </a:p>
              </p:txBody>
            </p:sp>
            <p:sp>
              <p:nvSpPr>
                <p:cNvPr id="23570" name="Rectangle 10"/>
                <p:cNvSpPr>
                  <a:spLocks noChangeArrowheads="1"/>
                </p:cNvSpPr>
                <p:nvPr/>
              </p:nvSpPr>
              <p:spPr bwMode="auto">
                <a:xfrm>
                  <a:off x="3424" y="2659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600"/>
                </a:p>
              </p:txBody>
            </p:sp>
            <p:sp>
              <p:nvSpPr>
                <p:cNvPr id="23571" name="Rectangle 11"/>
                <p:cNvSpPr>
                  <a:spLocks noChangeArrowheads="1"/>
                </p:cNvSpPr>
                <p:nvPr/>
              </p:nvSpPr>
              <p:spPr bwMode="auto">
                <a:xfrm>
                  <a:off x="3424" y="2840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600"/>
                </a:p>
              </p:txBody>
            </p:sp>
            <p:sp>
              <p:nvSpPr>
                <p:cNvPr id="23572" name="Rectangle 12"/>
                <p:cNvSpPr>
                  <a:spLocks noChangeArrowheads="1"/>
                </p:cNvSpPr>
                <p:nvPr/>
              </p:nvSpPr>
              <p:spPr bwMode="auto">
                <a:xfrm>
                  <a:off x="3424" y="3022"/>
                  <a:ext cx="227" cy="40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sp>
              <p:nvSpPr>
                <p:cNvPr id="23573" name="Rectangle 13"/>
                <p:cNvSpPr>
                  <a:spLocks noChangeArrowheads="1"/>
                </p:cNvSpPr>
                <p:nvPr/>
              </p:nvSpPr>
              <p:spPr bwMode="auto">
                <a:xfrm>
                  <a:off x="3424" y="3430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600"/>
                </a:p>
              </p:txBody>
            </p:sp>
            <p:sp>
              <p:nvSpPr>
                <p:cNvPr id="2357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424" y="2024"/>
                  <a:ext cx="25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P1</a:t>
                  </a:r>
                </a:p>
              </p:txBody>
            </p:sp>
          </p:grpSp>
          <p:sp>
            <p:nvSpPr>
              <p:cNvPr id="23564" name="Oval 15"/>
              <p:cNvSpPr>
                <a:spLocks noChangeArrowheads="1"/>
              </p:cNvSpPr>
              <p:nvPr/>
            </p:nvSpPr>
            <p:spPr bwMode="auto">
              <a:xfrm>
                <a:off x="2472" y="2840"/>
                <a:ext cx="772" cy="49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CPU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core</a:t>
                </a:r>
              </a:p>
            </p:txBody>
          </p:sp>
          <p:sp>
            <p:nvSpPr>
              <p:cNvPr id="23565" name="AutoShape 16"/>
              <p:cNvSpPr>
                <a:spLocks noChangeArrowheads="1"/>
              </p:cNvSpPr>
              <p:nvPr/>
            </p:nvSpPr>
            <p:spPr bwMode="auto">
              <a:xfrm>
                <a:off x="3288" y="3022"/>
                <a:ext cx="227" cy="136"/>
              </a:xfrm>
              <a:prstGeom prst="leftRightArrow">
                <a:avLst>
                  <a:gd name="adj1" fmla="val 50000"/>
                  <a:gd name="adj2" fmla="val 33382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3566" name="Rectangle 17"/>
              <p:cNvSpPr>
                <a:spLocks noChangeArrowheads="1"/>
              </p:cNvSpPr>
              <p:nvPr/>
            </p:nvSpPr>
            <p:spPr bwMode="auto">
              <a:xfrm>
                <a:off x="2381" y="2115"/>
                <a:ext cx="1542" cy="19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3567" name="Text Box 18"/>
              <p:cNvSpPr txBox="1">
                <a:spLocks noChangeArrowheads="1"/>
              </p:cNvSpPr>
              <p:nvPr/>
            </p:nvSpPr>
            <p:spPr bwMode="auto">
              <a:xfrm>
                <a:off x="2414" y="2143"/>
                <a:ext cx="69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8051 MCU</a:t>
                </a:r>
              </a:p>
            </p:txBody>
          </p:sp>
        </p:grpSp>
        <p:sp>
          <p:nvSpPr>
            <p:cNvPr id="23561" name="Rectangle 19"/>
            <p:cNvSpPr>
              <a:spLocks noChangeArrowheads="1"/>
            </p:cNvSpPr>
            <p:nvPr/>
          </p:nvSpPr>
          <p:spPr bwMode="auto">
            <a:xfrm>
              <a:off x="4150" y="2886"/>
              <a:ext cx="998" cy="6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I/O device</a:t>
              </a:r>
            </a:p>
          </p:txBody>
        </p:sp>
        <p:sp>
          <p:nvSpPr>
            <p:cNvPr id="23562" name="Line 20"/>
            <p:cNvSpPr>
              <a:spLocks noChangeShapeType="1"/>
            </p:cNvSpPr>
            <p:nvPr/>
          </p:nvSpPr>
          <p:spPr bwMode="auto">
            <a:xfrm flipH="1">
              <a:off x="3833" y="3203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3557" name="Text Box 21"/>
          <p:cNvSpPr txBox="1">
            <a:spLocks noChangeArrowheads="1"/>
          </p:cNvSpPr>
          <p:nvPr/>
        </p:nvSpPr>
        <p:spPr bwMode="auto">
          <a:xfrm>
            <a:off x="5943600" y="4267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3558" name="AutoShape 22"/>
          <p:cNvSpPr>
            <a:spLocks noChangeArrowheads="1"/>
          </p:cNvSpPr>
          <p:nvPr/>
        </p:nvSpPr>
        <p:spPr bwMode="auto">
          <a:xfrm>
            <a:off x="6851650" y="2684463"/>
            <a:ext cx="2087563" cy="1079500"/>
          </a:xfrm>
          <a:prstGeom prst="wedgeRoundRectCallout">
            <a:avLst>
              <a:gd name="adj1" fmla="val -78287"/>
              <a:gd name="adj2" fmla="val 11058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prepare to receive input from an I/O device</a:t>
            </a:r>
          </a:p>
        </p:txBody>
      </p:sp>
      <p:sp>
        <p:nvSpPr>
          <p:cNvPr id="23559" name="AutoShape 23"/>
          <p:cNvSpPr>
            <a:spLocks noChangeArrowheads="1"/>
          </p:cNvSpPr>
          <p:nvPr/>
        </p:nvSpPr>
        <p:spPr bwMode="auto">
          <a:xfrm>
            <a:off x="1219200" y="3657600"/>
            <a:ext cx="16764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685</TotalTime>
  <Words>1101</Words>
  <Application>Microsoft Office PowerPoint</Application>
  <PresentationFormat>如螢幕大小 (4:3)</PresentationFormat>
  <Paragraphs>548</Paragraphs>
  <Slides>42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42</vt:i4>
      </vt:variant>
    </vt:vector>
  </HeadingPairs>
  <TitlesOfParts>
    <vt:vector size="48" baseType="lpstr">
      <vt:lpstr>新細明體</vt:lpstr>
      <vt:lpstr>標楷體</vt:lpstr>
      <vt:lpstr>Times New Roman</vt:lpstr>
      <vt:lpstr>Wingdings</vt:lpstr>
      <vt:lpstr>Blends</vt:lpstr>
      <vt:lpstr>1_Blends</vt:lpstr>
      <vt:lpstr>Button control and De-Bounce Filter</vt:lpstr>
      <vt:lpstr>Your Task</vt:lpstr>
      <vt:lpstr>Grading</vt:lpstr>
      <vt:lpstr>Things you need to know for your task</vt:lpstr>
      <vt:lpstr>How to receive a button input</vt:lpstr>
      <vt:lpstr>How to detect the push button</vt:lpstr>
      <vt:lpstr>How to count number of hits to a button?</vt:lpstr>
      <vt:lpstr>Things you need to know for your task</vt:lpstr>
      <vt:lpstr>You may write such a program</vt:lpstr>
      <vt:lpstr>You may write such a program</vt:lpstr>
      <vt:lpstr>You may write such a program</vt:lpstr>
      <vt:lpstr>You may write such a program</vt:lpstr>
      <vt:lpstr>De-bounce filter</vt:lpstr>
      <vt:lpstr>Things you need to know for your task</vt:lpstr>
      <vt:lpstr>How to filter-out multiple pulses from a press</vt:lpstr>
      <vt:lpstr>How to filter-out multiple pulses from a press</vt:lpstr>
      <vt:lpstr>How to filter-out multiple pulses from a press</vt:lpstr>
      <vt:lpstr>How to filter-out multiple pulses from a press</vt:lpstr>
      <vt:lpstr>How to filter-out multiple pulses from a press</vt:lpstr>
      <vt:lpstr>De-Bounce Filter</vt:lpstr>
      <vt:lpstr>How to filter-out multiple pulses from a press</vt:lpstr>
      <vt:lpstr>De-Bounce filter programming</vt:lpstr>
      <vt:lpstr>De-Bounce filter programming</vt:lpstr>
      <vt:lpstr>De-Bounce filter programming</vt:lpstr>
      <vt:lpstr>De-Bounce filter programming</vt:lpstr>
      <vt:lpstr>De-Bounce filter programming</vt:lpstr>
      <vt:lpstr>How to make two I/O devices work simultaneously</vt:lpstr>
      <vt:lpstr>You may write such a program</vt:lpstr>
      <vt:lpstr>You may write such a program</vt:lpstr>
      <vt:lpstr>You may write such a program</vt:lpstr>
      <vt:lpstr>You may write such a program</vt:lpstr>
      <vt:lpstr>You may write such a program</vt:lpstr>
      <vt:lpstr>Time-sharing to control multiple I/O devices</vt:lpstr>
      <vt:lpstr>The correct scheme</vt:lpstr>
      <vt:lpstr>A scheme for time sharing control</vt:lpstr>
      <vt:lpstr>A scheme for time sharing control</vt:lpstr>
      <vt:lpstr>Appendix: Programming 8051 in C Language</vt:lpstr>
      <vt:lpstr>How to access a control register?</vt:lpstr>
      <vt:lpstr>How to setup an interrupt service routine</vt:lpstr>
      <vt:lpstr>The Next Lab</vt:lpstr>
      <vt:lpstr>Lab 05: LCD Programming</vt:lpstr>
      <vt:lpstr>Pre-Lab 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50</cp:revision>
  <cp:lastPrinted>2017-10-30T14:16:27Z</cp:lastPrinted>
  <dcterms:created xsi:type="dcterms:W3CDTF">2009-10-19T05:35:28Z</dcterms:created>
  <dcterms:modified xsi:type="dcterms:W3CDTF">2017-10-30T14:46:44Z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