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F1234D3-356E-4AA1-875F-E36D1B269EC2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81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5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903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739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742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476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473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172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61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78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28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27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74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15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96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48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47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1234D3-356E-4AA1-875F-E36D1B269EC2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90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Mid-Term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Multi-Function Digital Watch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150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Basic: Digital Clock (50</a:t>
            </a:r>
            <a:r>
              <a:rPr lang="en-US" altLang="zh-TW" sz="3600" dirty="0" smtClean="0"/>
              <a:t>%)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Clock </a:t>
            </a:r>
            <a:r>
              <a:rPr lang="en-US" altLang="zh-TW" dirty="0"/>
              <a:t>Mode :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display </a:t>
            </a:r>
            <a:r>
              <a:rPr lang="en-US" altLang="zh-TW" dirty="0"/>
              <a:t>time </a:t>
            </a:r>
            <a:r>
              <a:rPr lang="en-US" altLang="zh-TW" dirty="0" err="1"/>
              <a:t>hh:mm:ss</a:t>
            </a:r>
            <a:r>
              <a:rPr lang="en-US" altLang="zh-TW" dirty="0"/>
              <a:t> and refresh every </a:t>
            </a:r>
            <a:r>
              <a:rPr lang="en-US" altLang="zh-TW" dirty="0" smtClean="0"/>
              <a:t>second</a:t>
            </a:r>
          </a:p>
          <a:p>
            <a:r>
              <a:rPr lang="en-US" altLang="zh-TW" dirty="0" smtClean="0"/>
              <a:t>A “Mode Button” to change to other functionality</a:t>
            </a:r>
          </a:p>
          <a:p>
            <a:pPr lvl="1"/>
            <a:r>
              <a:rPr lang="en-US" altLang="zh-TW" dirty="0" smtClean="0"/>
              <a:t>Such as “Calculator Mode”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0" name="左-右雙向箭號 39"/>
          <p:cNvSpPr/>
          <p:nvPr/>
        </p:nvSpPr>
        <p:spPr>
          <a:xfrm>
            <a:off x="8507242" y="4768962"/>
            <a:ext cx="909637" cy="180975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2" name="群組 51"/>
          <p:cNvGrpSpPr/>
          <p:nvPr/>
        </p:nvGrpSpPr>
        <p:grpSpPr>
          <a:xfrm>
            <a:off x="9460212" y="4186893"/>
            <a:ext cx="1675459" cy="1453807"/>
            <a:chOff x="4659612" y="3267189"/>
            <a:chExt cx="1675459" cy="1453807"/>
          </a:xfrm>
        </p:grpSpPr>
        <p:grpSp>
          <p:nvGrpSpPr>
            <p:cNvPr id="32" name="群組 31"/>
            <p:cNvGrpSpPr/>
            <p:nvPr/>
          </p:nvGrpSpPr>
          <p:grpSpPr>
            <a:xfrm>
              <a:off x="4716292" y="3587321"/>
              <a:ext cx="1562100" cy="1133675"/>
              <a:chOff x="2044529" y="3282521"/>
              <a:chExt cx="1562100" cy="1133675"/>
            </a:xfrm>
          </p:grpSpPr>
          <p:sp>
            <p:nvSpPr>
              <p:cNvPr id="33" name="圓角矩形 32"/>
              <p:cNvSpPr/>
              <p:nvPr/>
            </p:nvSpPr>
            <p:spPr>
              <a:xfrm>
                <a:off x="2044529" y="3282521"/>
                <a:ext cx="1562100" cy="704850"/>
              </a:xfrm>
              <a:prstGeom prst="roundRect">
                <a:avLst/>
              </a:prstGeom>
              <a:solidFill>
                <a:srgbClr val="9BDA7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zh-TW" sz="1200" kern="100" dirty="0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1200" kern="100" dirty="0" smtClean="0">
                    <a:solidFill>
                      <a:srgbClr val="595959"/>
                    </a:solidFill>
                    <a:effectLst/>
                    <a:latin typeface="Microsoft Tai Le" panose="020B0502040204020203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 </a:t>
                </a:r>
                <a:endParaRPr lang="zh-TW" sz="1200" kern="100" dirty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橢圓 33"/>
              <p:cNvSpPr/>
              <p:nvPr/>
            </p:nvSpPr>
            <p:spPr>
              <a:xfrm>
                <a:off x="2098332" y="4258304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橢圓 34"/>
              <p:cNvSpPr/>
              <p:nvPr/>
            </p:nvSpPr>
            <p:spPr>
              <a:xfrm>
                <a:off x="2355936" y="4258304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2613540" y="4258304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2871144" y="4258304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/>
              <p:cNvSpPr/>
              <p:nvPr/>
            </p:nvSpPr>
            <p:spPr>
              <a:xfrm>
                <a:off x="3128748" y="4258304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/>
              <p:cNvSpPr/>
              <p:nvPr/>
            </p:nvSpPr>
            <p:spPr>
              <a:xfrm>
                <a:off x="3386352" y="4258304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4659612" y="3267189"/>
              <a:ext cx="16754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Calculator Mode</a:t>
              </a: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5934401" y="4186893"/>
            <a:ext cx="2472828" cy="1959908"/>
            <a:chOff x="1133801" y="3267189"/>
            <a:chExt cx="2472828" cy="1959908"/>
          </a:xfrm>
        </p:grpSpPr>
        <p:grpSp>
          <p:nvGrpSpPr>
            <p:cNvPr id="31" name="群組 30"/>
            <p:cNvGrpSpPr/>
            <p:nvPr/>
          </p:nvGrpSpPr>
          <p:grpSpPr>
            <a:xfrm>
              <a:off x="2044529" y="3587321"/>
              <a:ext cx="1562100" cy="1133675"/>
              <a:chOff x="2044529" y="3282521"/>
              <a:chExt cx="1562100" cy="1133675"/>
            </a:xfrm>
          </p:grpSpPr>
          <p:sp>
            <p:nvSpPr>
              <p:cNvPr id="16" name="圓角矩形 15"/>
              <p:cNvSpPr/>
              <p:nvPr/>
            </p:nvSpPr>
            <p:spPr>
              <a:xfrm>
                <a:off x="2044529" y="3282521"/>
                <a:ext cx="1562100" cy="704850"/>
              </a:xfrm>
              <a:prstGeom prst="roundRect">
                <a:avLst/>
              </a:prstGeom>
              <a:solidFill>
                <a:srgbClr val="9BDA7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sz="1200" kern="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Microsoft Tai Le" panose="020B0502040204020203" pitchFamily="34" charset="0"/>
                    <a:ea typeface="Microsoft YaHei" panose="020B0503020204020204" pitchFamily="34" charset="-122"/>
                    <a:cs typeface="Microsoft Tai Le" panose="020B0502040204020203" pitchFamily="34" charset="0"/>
                  </a:rPr>
                  <a:t>Clock</a:t>
                </a:r>
              </a:p>
              <a:p>
                <a:pPr>
                  <a:spcAft>
                    <a:spcPts val="0"/>
                  </a:spcAft>
                </a:pPr>
                <a:r>
                  <a:rPr lang="en-US" altLang="zh-TW" sz="1200" kern="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icrosoft Tai Le" panose="020B0502040204020203" pitchFamily="34" charset="0"/>
                    <a:ea typeface="Microsoft YaHei" panose="020B0503020204020204" pitchFamily="34" charset="-122"/>
                    <a:cs typeface="Microsoft Tai Le" panose="020B0502040204020203" pitchFamily="34" charset="0"/>
                  </a:rPr>
                  <a:t>        </a:t>
                </a:r>
                <a:r>
                  <a:rPr lang="en-US" altLang="zh-TW" sz="1200" kern="1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icrosoft Tai Le" panose="020B0502040204020203" pitchFamily="34" charset="0"/>
                    <a:ea typeface="Microsoft YaHei" panose="020B0503020204020204" pitchFamily="34" charset="-122"/>
                    <a:cs typeface="Microsoft Tai Le" panose="020B0502040204020203" pitchFamily="34" charset="0"/>
                  </a:rPr>
                  <a:t>hh:mm:ss</a:t>
                </a:r>
                <a:endParaRPr lang="zh-TW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Microsoft Tai Le" panose="020B0502040204020203" pitchFamily="34" charset="0"/>
                  <a:ea typeface="Microsoft YaHei" panose="020B0503020204020204" pitchFamily="34" charset="-122"/>
                  <a:cs typeface="Microsoft Tai Le" panose="020B0502040204020203" pitchFamily="34" charset="0"/>
                </a:endParaRPr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2098332" y="4258304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2355936" y="4258304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橢圓 18"/>
              <p:cNvSpPr/>
              <p:nvPr/>
            </p:nvSpPr>
            <p:spPr>
              <a:xfrm>
                <a:off x="2613540" y="4258304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橢圓 19"/>
              <p:cNvSpPr/>
              <p:nvPr/>
            </p:nvSpPr>
            <p:spPr>
              <a:xfrm>
                <a:off x="2871144" y="4258304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橢圓 20"/>
              <p:cNvSpPr/>
              <p:nvPr/>
            </p:nvSpPr>
            <p:spPr>
              <a:xfrm>
                <a:off x="3128748" y="4258304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3386352" y="4258304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2184922" y="3267189"/>
              <a:ext cx="12813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Clock Mode</a:t>
              </a:r>
              <a:endParaRPr lang="zh-TW" alt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33801" y="4919320"/>
              <a:ext cx="1122423" cy="307777"/>
            </a:xfrm>
            <a:prstGeom prst="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TW" sz="1400" dirty="0" smtClean="0"/>
                <a:t>Mode Button</a:t>
              </a:r>
              <a:endParaRPr lang="zh-TW" altLang="en-US" sz="1400" dirty="0"/>
            </a:p>
          </p:txBody>
        </p:sp>
        <p:cxnSp>
          <p:nvCxnSpPr>
            <p:cNvPr id="46" name="直線單箭頭接點 45"/>
            <p:cNvCxnSpPr>
              <a:stCxn id="44" idx="0"/>
              <a:endCxn id="17" idx="2"/>
            </p:cNvCxnSpPr>
            <p:nvPr/>
          </p:nvCxnSpPr>
          <p:spPr>
            <a:xfrm flipV="1">
              <a:off x="1695013" y="4642050"/>
              <a:ext cx="403319" cy="277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035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Basic Calculator Mode(+10</a:t>
            </a:r>
            <a:r>
              <a:rPr lang="en-US" altLang="zh-TW" sz="3600" dirty="0"/>
              <a:t>%)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Calculator </a:t>
            </a:r>
            <a:r>
              <a:rPr lang="en-US" altLang="zh-TW" dirty="0" smtClean="0"/>
              <a:t>Mode : </a:t>
            </a:r>
          </a:p>
          <a:p>
            <a:pPr lvl="1"/>
            <a:r>
              <a:rPr lang="en-US" altLang="zh-TW" dirty="0" smtClean="0"/>
              <a:t>basic </a:t>
            </a:r>
            <a:r>
              <a:rPr lang="en-US" altLang="zh-TW" dirty="0"/>
              <a:t>compute for 8-bit number(127~-128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/>
              <a:t>Input : </a:t>
            </a:r>
            <a:r>
              <a:rPr lang="en-US" altLang="zh-TW" dirty="0" smtClean="0"/>
              <a:t>12 + 65 </a:t>
            </a:r>
            <a:r>
              <a:rPr lang="en-US" altLang="zh-TW" dirty="0"/>
              <a:t>= , Output : 77</a:t>
            </a:r>
            <a:endParaRPr lang="zh-TW" altLang="zh-TW" dirty="0"/>
          </a:p>
          <a:p>
            <a:pPr lvl="2"/>
            <a:r>
              <a:rPr lang="en-US" altLang="zh-TW" dirty="0"/>
              <a:t>Input : </a:t>
            </a:r>
            <a:r>
              <a:rPr lang="en-US" altLang="zh-TW" dirty="0" smtClean="0"/>
              <a:t>12 </a:t>
            </a:r>
            <a:r>
              <a:rPr lang="en-US" altLang="zh-TW" dirty="0"/>
              <a:t>– </a:t>
            </a:r>
            <a:r>
              <a:rPr lang="en-US" altLang="zh-TW" dirty="0" smtClean="0"/>
              <a:t>65 = </a:t>
            </a:r>
            <a:r>
              <a:rPr lang="en-US" altLang="zh-TW" dirty="0"/>
              <a:t>, Output : </a:t>
            </a:r>
            <a:r>
              <a:rPr lang="en-US" altLang="zh-TW" dirty="0" smtClean="0"/>
              <a:t>-53</a:t>
            </a:r>
            <a:endParaRPr lang="zh-TW" altLang="zh-TW" dirty="0"/>
          </a:p>
          <a:p>
            <a:pPr lvl="2"/>
            <a:r>
              <a:rPr lang="en-US" altLang="zh-TW" dirty="0"/>
              <a:t>Input : 21 x 3 = , Output : 63</a:t>
            </a:r>
            <a:endParaRPr lang="zh-TW" altLang="zh-TW" dirty="0"/>
          </a:p>
          <a:p>
            <a:pPr lvl="2"/>
            <a:r>
              <a:rPr lang="en-US" altLang="zh-TW" dirty="0"/>
              <a:t>Input : 21 / 3 = , Output : </a:t>
            </a:r>
            <a:r>
              <a:rPr lang="en-US" altLang="zh-TW" dirty="0" smtClean="0"/>
              <a:t>7</a:t>
            </a:r>
          </a:p>
          <a:p>
            <a:pPr lvl="2"/>
            <a:r>
              <a:rPr lang="en-US" altLang="zh-TW" dirty="0"/>
              <a:t>Input : </a:t>
            </a:r>
            <a:r>
              <a:rPr lang="en-US" altLang="zh-TW" dirty="0" smtClean="0"/>
              <a:t>20 </a:t>
            </a:r>
            <a:r>
              <a:rPr lang="en-US" altLang="zh-TW" dirty="0"/>
              <a:t>/ 3 = , Output : </a:t>
            </a:r>
            <a:r>
              <a:rPr lang="en-US" altLang="zh-TW" dirty="0" smtClean="0"/>
              <a:t>6</a:t>
            </a:r>
            <a:endParaRPr lang="en-US" altLang="zh-TW" dirty="0"/>
          </a:p>
          <a:p>
            <a:pPr lvl="2"/>
            <a:endParaRPr lang="zh-TW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8" name="群組 47"/>
          <p:cNvGrpSpPr/>
          <p:nvPr/>
        </p:nvGrpSpPr>
        <p:grpSpPr>
          <a:xfrm>
            <a:off x="5979319" y="2869970"/>
            <a:ext cx="5199979" cy="1971700"/>
            <a:chOff x="6209978" y="2556932"/>
            <a:chExt cx="5199979" cy="1971700"/>
          </a:xfrm>
        </p:grpSpPr>
        <p:sp>
          <p:nvSpPr>
            <p:cNvPr id="49" name="向右箭號 48"/>
            <p:cNvSpPr/>
            <p:nvPr/>
          </p:nvSpPr>
          <p:spPr>
            <a:xfrm>
              <a:off x="8754378" y="3146939"/>
              <a:ext cx="909637" cy="18097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0" name="群組 49"/>
            <p:cNvGrpSpPr/>
            <p:nvPr/>
          </p:nvGrpSpPr>
          <p:grpSpPr>
            <a:xfrm>
              <a:off x="9734498" y="2556932"/>
              <a:ext cx="1675459" cy="1459229"/>
              <a:chOff x="4686762" y="3259251"/>
              <a:chExt cx="1675459" cy="1459229"/>
            </a:xfrm>
          </p:grpSpPr>
          <p:grpSp>
            <p:nvGrpSpPr>
              <p:cNvPr id="63" name="群組 62"/>
              <p:cNvGrpSpPr/>
              <p:nvPr/>
            </p:nvGrpSpPr>
            <p:grpSpPr>
              <a:xfrm>
                <a:off x="4716292" y="3587321"/>
                <a:ext cx="1616400" cy="1131159"/>
                <a:chOff x="2044529" y="3282521"/>
                <a:chExt cx="1616400" cy="1131159"/>
              </a:xfrm>
            </p:grpSpPr>
            <p:sp>
              <p:nvSpPr>
                <p:cNvPr id="65" name="圓角矩形 64"/>
                <p:cNvSpPr/>
                <p:nvPr/>
              </p:nvSpPr>
              <p:spPr>
                <a:xfrm>
                  <a:off x="2044529" y="3282521"/>
                  <a:ext cx="1616400" cy="704850"/>
                </a:xfrm>
                <a:prstGeom prst="roundRect">
                  <a:avLst/>
                </a:prstGeom>
                <a:solidFill>
                  <a:srgbClr val="9BDA7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altLang="zh-TW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icrosoft Tai Le" panose="020B0502040204020203" pitchFamily="34" charset="0"/>
                      <a:cs typeface="Microsoft Tai Le" panose="020B0502040204020203" pitchFamily="34" charset="0"/>
                    </a:rPr>
                    <a:t>12+65=</a:t>
                  </a:r>
                </a:p>
                <a:p>
                  <a:r>
                    <a:rPr lang="en-US" altLang="zh-TW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icrosoft Tai Le" panose="020B0502040204020203" pitchFamily="34" charset="0"/>
                      <a:cs typeface="Microsoft Tai Le" panose="020B0502040204020203" pitchFamily="34" charset="0"/>
                    </a:rPr>
                    <a:t>77</a:t>
                  </a:r>
                  <a:endParaRPr lang="en-US" altLang="zh-TW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icrosoft Tai Le" panose="020B0502040204020203" pitchFamily="34" charset="0"/>
                    <a:cs typeface="Microsoft Tai Le" panose="020B0502040204020203" pitchFamily="34" charset="0"/>
                  </a:endParaRPr>
                </a:p>
              </p:txBody>
            </p:sp>
            <p:sp>
              <p:nvSpPr>
                <p:cNvPr id="66" name="橢圓 65"/>
                <p:cNvSpPr/>
                <p:nvPr/>
              </p:nvSpPr>
              <p:spPr>
                <a:xfrm>
                  <a:off x="2139222" y="4255788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7" name="橢圓 66"/>
                <p:cNvSpPr/>
                <p:nvPr/>
              </p:nvSpPr>
              <p:spPr>
                <a:xfrm>
                  <a:off x="2396826" y="4255788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8" name="橢圓 67"/>
                <p:cNvSpPr/>
                <p:nvPr/>
              </p:nvSpPr>
              <p:spPr>
                <a:xfrm>
                  <a:off x="2654430" y="4255788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9" name="橢圓 68"/>
                <p:cNvSpPr/>
                <p:nvPr/>
              </p:nvSpPr>
              <p:spPr>
                <a:xfrm>
                  <a:off x="2912034" y="4255788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0" name="橢圓 69"/>
                <p:cNvSpPr/>
                <p:nvPr/>
              </p:nvSpPr>
              <p:spPr>
                <a:xfrm>
                  <a:off x="3169638" y="4255788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1" name="橢圓 70"/>
                <p:cNvSpPr/>
                <p:nvPr/>
              </p:nvSpPr>
              <p:spPr>
                <a:xfrm>
                  <a:off x="3427242" y="4255788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64" name="矩形 63"/>
              <p:cNvSpPr/>
              <p:nvPr/>
            </p:nvSpPr>
            <p:spPr>
              <a:xfrm>
                <a:off x="4686762" y="3259251"/>
                <a:ext cx="16754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Calculator Mode</a:t>
                </a:r>
              </a:p>
            </p:txBody>
          </p:sp>
        </p:grpSp>
        <p:grpSp>
          <p:nvGrpSpPr>
            <p:cNvPr id="51" name="群組 50"/>
            <p:cNvGrpSpPr/>
            <p:nvPr/>
          </p:nvGrpSpPr>
          <p:grpSpPr>
            <a:xfrm>
              <a:off x="6209978" y="2556932"/>
              <a:ext cx="2469156" cy="1971700"/>
              <a:chOff x="1162242" y="3259251"/>
              <a:chExt cx="2469156" cy="1971700"/>
            </a:xfrm>
          </p:grpSpPr>
          <p:grpSp>
            <p:nvGrpSpPr>
              <p:cNvPr id="52" name="群組 51"/>
              <p:cNvGrpSpPr/>
              <p:nvPr/>
            </p:nvGrpSpPr>
            <p:grpSpPr>
              <a:xfrm>
                <a:off x="1987849" y="3587321"/>
                <a:ext cx="1617489" cy="1133675"/>
                <a:chOff x="1987849" y="3282521"/>
                <a:chExt cx="1617489" cy="1133675"/>
              </a:xfrm>
            </p:grpSpPr>
            <p:sp>
              <p:nvSpPr>
                <p:cNvPr id="56" name="圓角矩形 55"/>
                <p:cNvSpPr/>
                <p:nvPr/>
              </p:nvSpPr>
              <p:spPr>
                <a:xfrm>
                  <a:off x="1987849" y="3282521"/>
                  <a:ext cx="1617489" cy="704850"/>
                </a:xfrm>
                <a:prstGeom prst="roundRect">
                  <a:avLst/>
                </a:prstGeom>
                <a:solidFill>
                  <a:srgbClr val="9BDA7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altLang="zh-TW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icrosoft Tai Le" panose="020B0502040204020203" pitchFamily="34" charset="0"/>
                      <a:cs typeface="Microsoft Tai Le" panose="020B0502040204020203" pitchFamily="34" charset="0"/>
                    </a:rPr>
                    <a:t>12+65=</a:t>
                  </a:r>
                </a:p>
                <a:p>
                  <a:endParaRPr lang="en-US" altLang="zh-TW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icrosoft Tai Le" panose="020B0502040204020203" pitchFamily="34" charset="0"/>
                    <a:cs typeface="Microsoft Tai Le" panose="020B0502040204020203" pitchFamily="34" charset="0"/>
                  </a:endParaRPr>
                </a:p>
              </p:txBody>
            </p:sp>
            <p:sp>
              <p:nvSpPr>
                <p:cNvPr id="57" name="橢圓 56"/>
                <p:cNvSpPr/>
                <p:nvPr/>
              </p:nvSpPr>
              <p:spPr>
                <a:xfrm>
                  <a:off x="2098332" y="4258304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8" name="橢圓 57"/>
                <p:cNvSpPr/>
                <p:nvPr/>
              </p:nvSpPr>
              <p:spPr>
                <a:xfrm>
                  <a:off x="2355936" y="4258304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9" name="橢圓 58"/>
                <p:cNvSpPr/>
                <p:nvPr/>
              </p:nvSpPr>
              <p:spPr>
                <a:xfrm>
                  <a:off x="2613540" y="4258304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0" name="橢圓 59"/>
                <p:cNvSpPr/>
                <p:nvPr/>
              </p:nvSpPr>
              <p:spPr>
                <a:xfrm>
                  <a:off x="2871144" y="4258304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1" name="橢圓 60"/>
                <p:cNvSpPr/>
                <p:nvPr/>
              </p:nvSpPr>
              <p:spPr>
                <a:xfrm>
                  <a:off x="3128748" y="4258304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2" name="橢圓 61"/>
                <p:cNvSpPr/>
                <p:nvPr/>
              </p:nvSpPr>
              <p:spPr>
                <a:xfrm>
                  <a:off x="3386352" y="4258304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53" name="矩形 52"/>
              <p:cNvSpPr/>
              <p:nvPr/>
            </p:nvSpPr>
            <p:spPr>
              <a:xfrm>
                <a:off x="1955939" y="3259251"/>
                <a:ext cx="16754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Calculator Mode</a:t>
                </a: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162242" y="4923174"/>
                <a:ext cx="1122423" cy="307777"/>
              </a:xfrm>
              <a:prstGeom prst="rect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dirty="0" smtClean="0"/>
                  <a:t>Mode Button</a:t>
                </a:r>
                <a:endParaRPr lang="zh-TW" altLang="en-US" sz="1400" dirty="0"/>
              </a:p>
            </p:txBody>
          </p:sp>
          <p:cxnSp>
            <p:nvCxnSpPr>
              <p:cNvPr id="55" name="直線單箭頭接點 54"/>
              <p:cNvCxnSpPr>
                <a:stCxn id="54" idx="0"/>
                <a:endCxn id="57" idx="2"/>
              </p:cNvCxnSpPr>
              <p:nvPr/>
            </p:nvCxnSpPr>
            <p:spPr>
              <a:xfrm flipV="1">
                <a:off x="1723454" y="4642050"/>
                <a:ext cx="374878" cy="2811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3519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Bonus at Calculator Mode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Compute </a:t>
            </a:r>
            <a:r>
              <a:rPr lang="en-US" altLang="zh-TW" dirty="0"/>
              <a:t>for </a:t>
            </a:r>
            <a:r>
              <a:rPr lang="en-US" altLang="zh-TW" dirty="0" smtClean="0"/>
              <a:t>32-bit number</a:t>
            </a:r>
          </a:p>
          <a:p>
            <a:pPr lvl="1"/>
            <a:r>
              <a:rPr lang="en-US" altLang="zh-TW" dirty="0"/>
              <a:t>Addition</a:t>
            </a:r>
            <a:r>
              <a:rPr lang="zh-TW" altLang="zh-TW" dirty="0"/>
              <a:t> and Subtraction for 32-bit </a:t>
            </a:r>
            <a:r>
              <a:rPr lang="zh-TW" altLang="zh-TW" dirty="0" smtClean="0"/>
              <a:t>(</a:t>
            </a:r>
            <a:r>
              <a:rPr lang="en-US" altLang="zh-TW" dirty="0" smtClean="0"/>
              <a:t>+</a:t>
            </a:r>
            <a:r>
              <a:rPr lang="zh-TW" altLang="zh-TW" dirty="0" smtClean="0"/>
              <a:t>10</a:t>
            </a:r>
            <a:r>
              <a:rPr lang="zh-TW" altLang="zh-TW" dirty="0"/>
              <a:t>%</a:t>
            </a:r>
            <a:r>
              <a:rPr lang="zh-TW" altLang="zh-TW" dirty="0" smtClean="0"/>
              <a:t>)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1234567890+123456789=1358024679</a:t>
            </a:r>
          </a:p>
          <a:p>
            <a:pPr lvl="1"/>
            <a:r>
              <a:rPr lang="en-US" altLang="zh-TW" dirty="0" smtClean="0"/>
              <a:t>Multiplication for</a:t>
            </a:r>
            <a:r>
              <a:rPr lang="zh-TW" altLang="zh-TW" dirty="0" smtClean="0"/>
              <a:t> </a:t>
            </a:r>
            <a:r>
              <a:rPr lang="zh-TW" altLang="zh-TW" dirty="0"/>
              <a:t>32-bit </a:t>
            </a:r>
            <a:r>
              <a:rPr lang="zh-TW" altLang="zh-TW" dirty="0" smtClean="0"/>
              <a:t>(</a:t>
            </a:r>
            <a:r>
              <a:rPr lang="en-US" altLang="zh-TW" dirty="0" smtClean="0"/>
              <a:t>+</a:t>
            </a:r>
            <a:r>
              <a:rPr lang="zh-TW" altLang="zh-TW" dirty="0" smtClean="0"/>
              <a:t>10</a:t>
            </a:r>
            <a:r>
              <a:rPr lang="zh-TW" altLang="zh-TW" dirty="0"/>
              <a:t>%</a:t>
            </a:r>
            <a:r>
              <a:rPr lang="zh-TW" altLang="zh-TW" dirty="0" smtClean="0"/>
              <a:t>)</a:t>
            </a:r>
            <a:endParaRPr lang="en-US" altLang="zh-TW" dirty="0" smtClean="0"/>
          </a:p>
          <a:p>
            <a:pPr lvl="1"/>
            <a:r>
              <a:rPr lang="en-US" altLang="zh-TW" dirty="0"/>
              <a:t>Division</a:t>
            </a:r>
            <a:r>
              <a:rPr lang="zh-TW" altLang="zh-TW" dirty="0"/>
              <a:t> </a:t>
            </a:r>
            <a:r>
              <a:rPr lang="en-US" altLang="zh-TW" dirty="0" smtClean="0"/>
              <a:t>for </a:t>
            </a:r>
            <a:r>
              <a:rPr lang="zh-TW" altLang="zh-TW" dirty="0" smtClean="0"/>
              <a:t>32</a:t>
            </a:r>
            <a:r>
              <a:rPr lang="zh-TW" altLang="zh-TW" dirty="0"/>
              <a:t>-bit </a:t>
            </a:r>
            <a:r>
              <a:rPr lang="zh-TW" altLang="zh-TW" dirty="0" smtClean="0"/>
              <a:t>(</a:t>
            </a:r>
            <a:r>
              <a:rPr lang="en-US" altLang="zh-TW" dirty="0" smtClean="0"/>
              <a:t>+</a:t>
            </a:r>
            <a:r>
              <a:rPr lang="zh-TW" altLang="zh-TW" dirty="0" smtClean="0"/>
              <a:t>15</a:t>
            </a:r>
            <a:r>
              <a:rPr lang="zh-TW" altLang="zh-TW" dirty="0"/>
              <a:t>%)</a:t>
            </a:r>
          </a:p>
          <a:p>
            <a:pPr lvl="1"/>
            <a:endParaRPr lang="zh-TW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5979319" y="2869970"/>
            <a:ext cx="5199979" cy="1971700"/>
            <a:chOff x="6209978" y="2556932"/>
            <a:chExt cx="5199979" cy="1971700"/>
          </a:xfrm>
        </p:grpSpPr>
        <p:sp>
          <p:nvSpPr>
            <p:cNvPr id="49" name="向右箭號 48"/>
            <p:cNvSpPr/>
            <p:nvPr/>
          </p:nvSpPr>
          <p:spPr>
            <a:xfrm>
              <a:off x="8754378" y="3146939"/>
              <a:ext cx="909637" cy="18097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0" name="群組 49"/>
            <p:cNvGrpSpPr/>
            <p:nvPr/>
          </p:nvGrpSpPr>
          <p:grpSpPr>
            <a:xfrm>
              <a:off x="9734498" y="2556932"/>
              <a:ext cx="1675459" cy="1459229"/>
              <a:chOff x="4686762" y="3259251"/>
              <a:chExt cx="1675459" cy="1459229"/>
            </a:xfrm>
          </p:grpSpPr>
          <p:grpSp>
            <p:nvGrpSpPr>
              <p:cNvPr id="63" name="群組 62"/>
              <p:cNvGrpSpPr/>
              <p:nvPr/>
            </p:nvGrpSpPr>
            <p:grpSpPr>
              <a:xfrm>
                <a:off x="4716292" y="3587321"/>
                <a:ext cx="1616400" cy="1131159"/>
                <a:chOff x="2044529" y="3282521"/>
                <a:chExt cx="1616400" cy="1131159"/>
              </a:xfrm>
            </p:grpSpPr>
            <p:sp>
              <p:nvSpPr>
                <p:cNvPr id="65" name="圓角矩形 64"/>
                <p:cNvSpPr/>
                <p:nvPr/>
              </p:nvSpPr>
              <p:spPr>
                <a:xfrm>
                  <a:off x="2044529" y="3282521"/>
                  <a:ext cx="1616400" cy="704850"/>
                </a:xfrm>
                <a:prstGeom prst="roundRect">
                  <a:avLst/>
                </a:prstGeom>
                <a:solidFill>
                  <a:srgbClr val="9BDA7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altLang="zh-TW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icrosoft Tai Le" panose="020B0502040204020203" pitchFamily="34" charset="0"/>
                      <a:cs typeface="Microsoft Tai Le" panose="020B0502040204020203" pitchFamily="34" charset="0"/>
                    </a:rPr>
                    <a:t>1234567890+123456789=1358024679</a:t>
                  </a:r>
                </a:p>
              </p:txBody>
            </p:sp>
            <p:sp>
              <p:nvSpPr>
                <p:cNvPr id="66" name="橢圓 65"/>
                <p:cNvSpPr/>
                <p:nvPr/>
              </p:nvSpPr>
              <p:spPr>
                <a:xfrm>
                  <a:off x="2139222" y="4255788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7" name="橢圓 66"/>
                <p:cNvSpPr/>
                <p:nvPr/>
              </p:nvSpPr>
              <p:spPr>
                <a:xfrm>
                  <a:off x="2396826" y="4255788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8" name="橢圓 67"/>
                <p:cNvSpPr/>
                <p:nvPr/>
              </p:nvSpPr>
              <p:spPr>
                <a:xfrm>
                  <a:off x="2654430" y="4255788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9" name="橢圓 68"/>
                <p:cNvSpPr/>
                <p:nvPr/>
              </p:nvSpPr>
              <p:spPr>
                <a:xfrm>
                  <a:off x="2912034" y="4255788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0" name="橢圓 69"/>
                <p:cNvSpPr/>
                <p:nvPr/>
              </p:nvSpPr>
              <p:spPr>
                <a:xfrm>
                  <a:off x="3169638" y="4255788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1" name="橢圓 70"/>
                <p:cNvSpPr/>
                <p:nvPr/>
              </p:nvSpPr>
              <p:spPr>
                <a:xfrm>
                  <a:off x="3427242" y="4255788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64" name="矩形 63"/>
              <p:cNvSpPr/>
              <p:nvPr/>
            </p:nvSpPr>
            <p:spPr>
              <a:xfrm>
                <a:off x="4686762" y="3259251"/>
                <a:ext cx="16754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Calculator Mode</a:t>
                </a:r>
              </a:p>
            </p:txBody>
          </p:sp>
        </p:grpSp>
        <p:grpSp>
          <p:nvGrpSpPr>
            <p:cNvPr id="51" name="群組 50"/>
            <p:cNvGrpSpPr/>
            <p:nvPr/>
          </p:nvGrpSpPr>
          <p:grpSpPr>
            <a:xfrm>
              <a:off x="6209978" y="2556932"/>
              <a:ext cx="2469156" cy="1971700"/>
              <a:chOff x="1162242" y="3259251"/>
              <a:chExt cx="2469156" cy="1971700"/>
            </a:xfrm>
          </p:grpSpPr>
          <p:grpSp>
            <p:nvGrpSpPr>
              <p:cNvPr id="52" name="群組 51"/>
              <p:cNvGrpSpPr/>
              <p:nvPr/>
            </p:nvGrpSpPr>
            <p:grpSpPr>
              <a:xfrm>
                <a:off x="1987849" y="3587321"/>
                <a:ext cx="1617489" cy="1133675"/>
                <a:chOff x="1987849" y="3282521"/>
                <a:chExt cx="1617489" cy="1133675"/>
              </a:xfrm>
            </p:grpSpPr>
            <p:sp>
              <p:nvSpPr>
                <p:cNvPr id="56" name="圓角矩形 55"/>
                <p:cNvSpPr/>
                <p:nvPr/>
              </p:nvSpPr>
              <p:spPr>
                <a:xfrm>
                  <a:off x="1987849" y="3282521"/>
                  <a:ext cx="1617489" cy="704850"/>
                </a:xfrm>
                <a:prstGeom prst="roundRect">
                  <a:avLst/>
                </a:prstGeom>
                <a:solidFill>
                  <a:srgbClr val="9BDA7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altLang="zh-TW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icrosoft Tai Le" panose="020B0502040204020203" pitchFamily="34" charset="0"/>
                      <a:cs typeface="Microsoft Tai Le" panose="020B0502040204020203" pitchFamily="34" charset="0"/>
                    </a:rPr>
                    <a:t>1234567890+123456789=</a:t>
                  </a:r>
                </a:p>
              </p:txBody>
            </p:sp>
            <p:sp>
              <p:nvSpPr>
                <p:cNvPr id="57" name="橢圓 56"/>
                <p:cNvSpPr/>
                <p:nvPr/>
              </p:nvSpPr>
              <p:spPr>
                <a:xfrm>
                  <a:off x="2098332" y="4258304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8" name="橢圓 57"/>
                <p:cNvSpPr/>
                <p:nvPr/>
              </p:nvSpPr>
              <p:spPr>
                <a:xfrm>
                  <a:off x="2355936" y="4258304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9" name="橢圓 58"/>
                <p:cNvSpPr/>
                <p:nvPr/>
              </p:nvSpPr>
              <p:spPr>
                <a:xfrm>
                  <a:off x="2613540" y="4258304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0" name="橢圓 59"/>
                <p:cNvSpPr/>
                <p:nvPr/>
              </p:nvSpPr>
              <p:spPr>
                <a:xfrm>
                  <a:off x="2871144" y="4258304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1" name="橢圓 60"/>
                <p:cNvSpPr/>
                <p:nvPr/>
              </p:nvSpPr>
              <p:spPr>
                <a:xfrm>
                  <a:off x="3128748" y="4258304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2" name="橢圓 61"/>
                <p:cNvSpPr/>
                <p:nvPr/>
              </p:nvSpPr>
              <p:spPr>
                <a:xfrm>
                  <a:off x="3386352" y="4258304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53" name="矩形 52"/>
              <p:cNvSpPr/>
              <p:nvPr/>
            </p:nvSpPr>
            <p:spPr>
              <a:xfrm>
                <a:off x="1955939" y="3259251"/>
                <a:ext cx="16754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Calculator Mode</a:t>
                </a: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162242" y="4923174"/>
                <a:ext cx="1122423" cy="307777"/>
              </a:xfrm>
              <a:prstGeom prst="rect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dirty="0" smtClean="0"/>
                  <a:t>Mode Button</a:t>
                </a:r>
                <a:endParaRPr lang="zh-TW" altLang="en-US" sz="1400" dirty="0"/>
              </a:p>
            </p:txBody>
          </p:sp>
          <p:cxnSp>
            <p:nvCxnSpPr>
              <p:cNvPr id="55" name="直線單箭頭接點 54"/>
              <p:cNvCxnSpPr>
                <a:stCxn id="54" idx="0"/>
                <a:endCxn id="57" idx="2"/>
              </p:cNvCxnSpPr>
              <p:nvPr/>
            </p:nvCxnSpPr>
            <p:spPr>
              <a:xfrm flipV="1">
                <a:off x="1723454" y="4642050"/>
                <a:ext cx="374878" cy="2811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5420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Bonus at </a:t>
            </a:r>
            <a:r>
              <a:rPr lang="en-US" altLang="zh-TW" dirty="0" smtClean="0"/>
              <a:t>C</a:t>
            </a:r>
            <a:r>
              <a:rPr lang="en-US" altLang="zh-TW" dirty="0" smtClean="0"/>
              <a:t>alculator Mode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Engineering </a:t>
            </a:r>
            <a:r>
              <a:rPr lang="en-US" altLang="zh-TW" dirty="0"/>
              <a:t>Calculator</a:t>
            </a:r>
            <a:r>
              <a:rPr lang="en-US" altLang="zh-TW" dirty="0" smtClean="0"/>
              <a:t>(+15%)</a:t>
            </a:r>
          </a:p>
          <a:p>
            <a:pPr lvl="1"/>
            <a:r>
              <a:rPr lang="en-US" altLang="zh-TW" dirty="0" smtClean="0"/>
              <a:t>1 </a:t>
            </a:r>
            <a:r>
              <a:rPr lang="en-US" altLang="zh-TW" dirty="0"/>
              <a:t>+ 2 x 3 = 7</a:t>
            </a:r>
            <a:endParaRPr lang="zh-TW" altLang="zh-TW" dirty="0"/>
          </a:p>
          <a:p>
            <a:pPr lvl="1"/>
            <a:r>
              <a:rPr lang="en-US" altLang="zh-TW" dirty="0" smtClean="0"/>
              <a:t>28 </a:t>
            </a:r>
            <a:r>
              <a:rPr lang="en-US" altLang="zh-TW" dirty="0"/>
              <a:t>/ 4 + 9 x 3 – 2 x 3 x 3 = 16</a:t>
            </a:r>
            <a:endParaRPr lang="zh-TW" altLang="zh-TW" dirty="0"/>
          </a:p>
          <a:p>
            <a:pPr lvl="1"/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5979319" y="2869970"/>
            <a:ext cx="5199979" cy="1971700"/>
            <a:chOff x="6209978" y="2556932"/>
            <a:chExt cx="5199979" cy="1971700"/>
          </a:xfrm>
        </p:grpSpPr>
        <p:sp>
          <p:nvSpPr>
            <p:cNvPr id="5" name="向右箭號 4"/>
            <p:cNvSpPr/>
            <p:nvPr/>
          </p:nvSpPr>
          <p:spPr>
            <a:xfrm>
              <a:off x="8754378" y="3146939"/>
              <a:ext cx="909637" cy="18097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9734498" y="2556932"/>
              <a:ext cx="1675459" cy="1459229"/>
              <a:chOff x="4686762" y="3259251"/>
              <a:chExt cx="1675459" cy="1459229"/>
            </a:xfrm>
          </p:grpSpPr>
          <p:grpSp>
            <p:nvGrpSpPr>
              <p:cNvPr id="19" name="群組 18"/>
              <p:cNvGrpSpPr/>
              <p:nvPr/>
            </p:nvGrpSpPr>
            <p:grpSpPr>
              <a:xfrm>
                <a:off x="4716292" y="3587321"/>
                <a:ext cx="1616400" cy="1131159"/>
                <a:chOff x="2044529" y="3282521"/>
                <a:chExt cx="1616400" cy="1131159"/>
              </a:xfrm>
            </p:grpSpPr>
            <p:sp>
              <p:nvSpPr>
                <p:cNvPr id="21" name="圓角矩形 20"/>
                <p:cNvSpPr/>
                <p:nvPr/>
              </p:nvSpPr>
              <p:spPr>
                <a:xfrm>
                  <a:off x="2044529" y="3282521"/>
                  <a:ext cx="1616400" cy="704850"/>
                </a:xfrm>
                <a:prstGeom prst="roundRect">
                  <a:avLst/>
                </a:prstGeom>
                <a:solidFill>
                  <a:srgbClr val="9BDA7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altLang="zh-TW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icrosoft Tai Le" panose="020B0502040204020203" pitchFamily="34" charset="0"/>
                      <a:cs typeface="Microsoft Tai Le" panose="020B0502040204020203" pitchFamily="34" charset="0"/>
                    </a:rPr>
                    <a:t>28/ 4+9x3–2x3x3= </a:t>
                  </a:r>
                </a:p>
                <a:p>
                  <a:r>
                    <a:rPr lang="en-US" altLang="zh-TW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icrosoft Tai Le" panose="020B0502040204020203" pitchFamily="34" charset="0"/>
                      <a:cs typeface="Microsoft Tai Le" panose="020B0502040204020203" pitchFamily="34" charset="0"/>
                    </a:rPr>
                    <a:t>16</a:t>
                  </a:r>
                  <a:endParaRPr lang="en-US" altLang="zh-TW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icrosoft Tai Le" panose="020B0502040204020203" pitchFamily="34" charset="0"/>
                    <a:cs typeface="Microsoft Tai Le" panose="020B0502040204020203" pitchFamily="34" charset="0"/>
                  </a:endParaRPr>
                </a:p>
              </p:txBody>
            </p:sp>
            <p:sp>
              <p:nvSpPr>
                <p:cNvPr id="22" name="橢圓 21"/>
                <p:cNvSpPr/>
                <p:nvPr/>
              </p:nvSpPr>
              <p:spPr>
                <a:xfrm>
                  <a:off x="2139222" y="4255788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橢圓 22"/>
                <p:cNvSpPr/>
                <p:nvPr/>
              </p:nvSpPr>
              <p:spPr>
                <a:xfrm>
                  <a:off x="2396826" y="4255788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橢圓 23"/>
                <p:cNvSpPr/>
                <p:nvPr/>
              </p:nvSpPr>
              <p:spPr>
                <a:xfrm>
                  <a:off x="2654430" y="4255788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5" name="橢圓 24"/>
                <p:cNvSpPr/>
                <p:nvPr/>
              </p:nvSpPr>
              <p:spPr>
                <a:xfrm>
                  <a:off x="2912034" y="4255788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" name="橢圓 25"/>
                <p:cNvSpPr/>
                <p:nvPr/>
              </p:nvSpPr>
              <p:spPr>
                <a:xfrm>
                  <a:off x="3169638" y="4255788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橢圓 26"/>
                <p:cNvSpPr/>
                <p:nvPr/>
              </p:nvSpPr>
              <p:spPr>
                <a:xfrm>
                  <a:off x="3427242" y="4255788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0" name="矩形 19"/>
              <p:cNvSpPr/>
              <p:nvPr/>
            </p:nvSpPr>
            <p:spPr>
              <a:xfrm>
                <a:off x="4686762" y="3259251"/>
                <a:ext cx="16754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Calculator Mode</a:t>
                </a:r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6209978" y="2556932"/>
              <a:ext cx="2469156" cy="1971700"/>
              <a:chOff x="1162242" y="3259251"/>
              <a:chExt cx="2469156" cy="1971700"/>
            </a:xfrm>
          </p:grpSpPr>
          <p:grpSp>
            <p:nvGrpSpPr>
              <p:cNvPr id="8" name="群組 7"/>
              <p:cNvGrpSpPr/>
              <p:nvPr/>
            </p:nvGrpSpPr>
            <p:grpSpPr>
              <a:xfrm>
                <a:off x="1987849" y="3587321"/>
                <a:ext cx="1617489" cy="1133675"/>
                <a:chOff x="1987849" y="3282521"/>
                <a:chExt cx="1617489" cy="1133675"/>
              </a:xfrm>
            </p:grpSpPr>
            <p:sp>
              <p:nvSpPr>
                <p:cNvPr id="12" name="圓角矩形 11"/>
                <p:cNvSpPr/>
                <p:nvPr/>
              </p:nvSpPr>
              <p:spPr>
                <a:xfrm>
                  <a:off x="1987849" y="3282521"/>
                  <a:ext cx="1617489" cy="704850"/>
                </a:xfrm>
                <a:prstGeom prst="roundRect">
                  <a:avLst/>
                </a:prstGeom>
                <a:solidFill>
                  <a:srgbClr val="9BDA7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altLang="zh-TW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icrosoft Tai Le" panose="020B0502040204020203" pitchFamily="34" charset="0"/>
                      <a:cs typeface="Microsoft Tai Le" panose="020B0502040204020203" pitchFamily="34" charset="0"/>
                    </a:rPr>
                    <a:t>28/ 4+9x3–2x3x3= </a:t>
                  </a:r>
                </a:p>
                <a:p>
                  <a:endParaRPr lang="en-US" altLang="zh-TW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icrosoft Tai Le" panose="020B0502040204020203" pitchFamily="34" charset="0"/>
                    <a:cs typeface="Microsoft Tai Le" panose="020B0502040204020203" pitchFamily="34" charset="0"/>
                  </a:endParaRPr>
                </a:p>
              </p:txBody>
            </p:sp>
            <p:sp>
              <p:nvSpPr>
                <p:cNvPr id="13" name="橢圓 12"/>
                <p:cNvSpPr/>
                <p:nvPr/>
              </p:nvSpPr>
              <p:spPr>
                <a:xfrm>
                  <a:off x="2098332" y="4258304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橢圓 13"/>
                <p:cNvSpPr/>
                <p:nvPr/>
              </p:nvSpPr>
              <p:spPr>
                <a:xfrm>
                  <a:off x="2355936" y="4258304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" name="橢圓 14"/>
                <p:cNvSpPr/>
                <p:nvPr/>
              </p:nvSpPr>
              <p:spPr>
                <a:xfrm>
                  <a:off x="2613540" y="4258304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" name="橢圓 15"/>
                <p:cNvSpPr/>
                <p:nvPr/>
              </p:nvSpPr>
              <p:spPr>
                <a:xfrm>
                  <a:off x="2871144" y="4258304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" name="橢圓 16"/>
                <p:cNvSpPr/>
                <p:nvPr/>
              </p:nvSpPr>
              <p:spPr>
                <a:xfrm>
                  <a:off x="3128748" y="4258304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" name="橢圓 17"/>
                <p:cNvSpPr/>
                <p:nvPr/>
              </p:nvSpPr>
              <p:spPr>
                <a:xfrm>
                  <a:off x="3386352" y="4258304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9" name="矩形 8"/>
              <p:cNvSpPr/>
              <p:nvPr/>
            </p:nvSpPr>
            <p:spPr>
              <a:xfrm>
                <a:off x="1955939" y="3259251"/>
                <a:ext cx="16754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Calculator Mode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162242" y="4923174"/>
                <a:ext cx="1122423" cy="307777"/>
              </a:xfrm>
              <a:prstGeom prst="rect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dirty="0" smtClean="0"/>
                  <a:t>Mode Button</a:t>
                </a:r>
                <a:endParaRPr lang="zh-TW" altLang="en-US" sz="1400" dirty="0"/>
              </a:p>
            </p:txBody>
          </p:sp>
          <p:cxnSp>
            <p:nvCxnSpPr>
              <p:cNvPr id="11" name="直線單箭頭接點 10"/>
              <p:cNvCxnSpPr>
                <a:stCxn id="10" idx="0"/>
                <a:endCxn id="13" idx="2"/>
              </p:cNvCxnSpPr>
              <p:nvPr/>
            </p:nvCxnSpPr>
            <p:spPr>
              <a:xfrm flipV="1">
                <a:off x="1723454" y="4642050"/>
                <a:ext cx="374878" cy="2811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6894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Bonus at Calculator Mode (+</a:t>
            </a:r>
            <a:r>
              <a:rPr lang="en-US" altLang="zh-TW" dirty="0" smtClean="0"/>
              <a:t>15%)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556932"/>
            <a:ext cx="5529333" cy="331893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Arithmetic</a:t>
            </a:r>
            <a:r>
              <a:rPr lang="zh-TW" altLang="en-US" dirty="0" smtClean="0"/>
              <a:t> </a:t>
            </a:r>
            <a:r>
              <a:rPr lang="en-US" altLang="zh-TW" dirty="0" smtClean="0"/>
              <a:t>Question Provider</a:t>
            </a:r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en-US" altLang="zh-TW" sz="1400" dirty="0" smtClean="0">
                <a:latin typeface="+mj-ea"/>
                <a:ea typeface="+mj-ea"/>
              </a:rPr>
              <a:t>LCD</a:t>
            </a:r>
            <a:r>
              <a:rPr lang="zh-TW" altLang="en-US" sz="1400" dirty="0" smtClean="0">
                <a:latin typeface="+mj-ea"/>
                <a:ea typeface="+mj-ea"/>
              </a:rPr>
              <a:t>顯示算術題目</a:t>
            </a:r>
            <a:r>
              <a:rPr lang="zh-TW" altLang="en-US" sz="1400" dirty="0">
                <a:latin typeface="+mj-ea"/>
              </a:rPr>
              <a:t>。</a:t>
            </a:r>
            <a:endParaRPr lang="en-US" altLang="zh-TW" sz="1400" dirty="0" smtClean="0">
              <a:latin typeface="+mj-ea"/>
              <a:ea typeface="+mj-ea"/>
            </a:endParaRPr>
          </a:p>
          <a:p>
            <a:pPr lvl="1"/>
            <a:r>
              <a:rPr lang="zh-TW" altLang="en-US" sz="1400" dirty="0" smtClean="0">
                <a:latin typeface="+mj-ea"/>
                <a:ea typeface="+mj-ea"/>
              </a:rPr>
              <a:t>由</a:t>
            </a:r>
            <a:r>
              <a:rPr lang="en-US" altLang="zh-TW" sz="1400" dirty="0" smtClean="0">
                <a:latin typeface="+mj-ea"/>
                <a:ea typeface="+mj-ea"/>
              </a:rPr>
              <a:t>Buttons</a:t>
            </a:r>
            <a:r>
              <a:rPr lang="zh-TW" altLang="en-US" sz="1400" dirty="0" smtClean="0">
                <a:latin typeface="+mj-ea"/>
                <a:ea typeface="+mj-ea"/>
              </a:rPr>
              <a:t>輸入答案</a:t>
            </a:r>
            <a:r>
              <a:rPr lang="zh-TW" altLang="en-US" sz="1400" dirty="0">
                <a:latin typeface="+mj-ea"/>
              </a:rPr>
              <a:t>。</a:t>
            </a:r>
            <a:endParaRPr lang="en-US" altLang="zh-TW" sz="1400" dirty="0" smtClean="0">
              <a:latin typeface="+mj-ea"/>
              <a:ea typeface="+mj-ea"/>
            </a:endParaRPr>
          </a:p>
          <a:p>
            <a:pPr lvl="1"/>
            <a:r>
              <a:rPr lang="zh-TW" altLang="en-US" sz="1400" dirty="0" smtClean="0">
                <a:latin typeface="+mj-ea"/>
                <a:ea typeface="+mj-ea"/>
              </a:rPr>
              <a:t>按下</a:t>
            </a:r>
            <a:r>
              <a:rPr lang="en-US" altLang="zh-TW" sz="1400" dirty="0" smtClean="0">
                <a:latin typeface="+mj-ea"/>
                <a:ea typeface="+mj-ea"/>
              </a:rPr>
              <a:t>Send</a:t>
            </a:r>
            <a:r>
              <a:rPr lang="zh-TW" altLang="en-US" sz="1400" dirty="0">
                <a:latin typeface="+mj-ea"/>
                <a:ea typeface="+mj-ea"/>
              </a:rPr>
              <a:t> </a:t>
            </a:r>
            <a:r>
              <a:rPr lang="en-US" altLang="zh-TW" sz="1400" dirty="0" smtClean="0">
                <a:latin typeface="+mj-ea"/>
                <a:ea typeface="+mj-ea"/>
              </a:rPr>
              <a:t>Button</a:t>
            </a:r>
            <a:r>
              <a:rPr lang="zh-TW" altLang="en-US" sz="1400" dirty="0" smtClean="0">
                <a:latin typeface="+mj-ea"/>
                <a:ea typeface="+mj-ea"/>
              </a:rPr>
              <a:t>送出答案。</a:t>
            </a:r>
            <a:endParaRPr lang="en-US" altLang="zh-TW" sz="1400" dirty="0" smtClean="0">
              <a:latin typeface="+mj-ea"/>
              <a:ea typeface="+mj-ea"/>
            </a:endParaRPr>
          </a:p>
          <a:p>
            <a:pPr lvl="1"/>
            <a:r>
              <a:rPr lang="zh-TW" altLang="en-US" sz="1400" dirty="0" smtClean="0">
                <a:latin typeface="+mj-ea"/>
                <a:ea typeface="+mj-ea"/>
              </a:rPr>
              <a:t>輸入答案正確分數加一分，並由</a:t>
            </a:r>
            <a:r>
              <a:rPr lang="en-US" altLang="zh-TW" sz="1400" dirty="0" smtClean="0">
                <a:latin typeface="+mj-ea"/>
                <a:ea typeface="+mj-ea"/>
              </a:rPr>
              <a:t>LCD</a:t>
            </a:r>
            <a:r>
              <a:rPr lang="zh-TW" altLang="en-US" sz="1400" dirty="0" smtClean="0">
                <a:latin typeface="+mj-ea"/>
                <a:ea typeface="+mj-ea"/>
              </a:rPr>
              <a:t>顯示目前總分</a:t>
            </a:r>
            <a:r>
              <a:rPr lang="zh-TW" altLang="en-US" sz="1400" dirty="0">
                <a:latin typeface="+mj-ea"/>
              </a:rPr>
              <a:t>。</a:t>
            </a:r>
            <a:endParaRPr lang="en-US" altLang="zh-TW" sz="1400" dirty="0" smtClean="0">
              <a:latin typeface="+mj-ea"/>
              <a:ea typeface="+mj-ea"/>
            </a:endParaRPr>
          </a:p>
          <a:p>
            <a:pPr lvl="1"/>
            <a:r>
              <a:rPr lang="zh-TW" altLang="en-US" sz="1400" dirty="0" smtClean="0">
                <a:latin typeface="+mj-ea"/>
                <a:ea typeface="+mj-ea"/>
              </a:rPr>
              <a:t>輸入答案錯誤分數不變</a:t>
            </a:r>
            <a:r>
              <a:rPr lang="zh-TW" altLang="en-US" sz="1400" dirty="0">
                <a:latin typeface="+mj-ea"/>
                <a:ea typeface="+mj-ea"/>
              </a:rPr>
              <a:t>，並由</a:t>
            </a:r>
            <a:r>
              <a:rPr lang="en-US" altLang="zh-TW" sz="1400" dirty="0">
                <a:latin typeface="+mj-ea"/>
                <a:ea typeface="+mj-ea"/>
              </a:rPr>
              <a:t>LCD</a:t>
            </a:r>
            <a:r>
              <a:rPr lang="zh-TW" altLang="en-US" sz="1400" dirty="0">
                <a:latin typeface="+mj-ea"/>
                <a:ea typeface="+mj-ea"/>
              </a:rPr>
              <a:t>顯示目前總</a:t>
            </a:r>
            <a:r>
              <a:rPr lang="zh-TW" altLang="en-US" sz="1400" dirty="0" smtClean="0">
                <a:latin typeface="+mj-ea"/>
                <a:ea typeface="+mj-ea"/>
              </a:rPr>
              <a:t>分</a:t>
            </a:r>
            <a:r>
              <a:rPr lang="zh-TW" altLang="en-US" sz="1400" dirty="0">
                <a:latin typeface="+mj-ea"/>
              </a:rPr>
              <a:t>。</a:t>
            </a:r>
            <a:endParaRPr lang="en-US" altLang="zh-TW" sz="1400" dirty="0" smtClean="0">
              <a:latin typeface="+mj-ea"/>
              <a:ea typeface="+mj-ea"/>
            </a:endParaRPr>
          </a:p>
          <a:p>
            <a:pPr lvl="1"/>
            <a:r>
              <a:rPr lang="zh-TW" altLang="en-US" sz="1400" dirty="0" smtClean="0">
                <a:latin typeface="+mj-ea"/>
                <a:ea typeface="+mj-ea"/>
              </a:rPr>
              <a:t>總共</a:t>
            </a:r>
            <a:r>
              <a:rPr lang="en-US" altLang="zh-TW" sz="1400" dirty="0" smtClean="0">
                <a:latin typeface="+mj-ea"/>
                <a:ea typeface="+mj-ea"/>
              </a:rPr>
              <a:t>20</a:t>
            </a:r>
            <a:r>
              <a:rPr lang="zh-TW" altLang="en-US" sz="1400" dirty="0" smtClean="0">
                <a:latin typeface="+mj-ea"/>
                <a:ea typeface="+mj-ea"/>
              </a:rPr>
              <a:t>題，前</a:t>
            </a:r>
            <a:r>
              <a:rPr lang="en-US" altLang="zh-TW" sz="1400" dirty="0" smtClean="0">
                <a:latin typeface="+mj-ea"/>
                <a:ea typeface="+mj-ea"/>
              </a:rPr>
              <a:t>5</a:t>
            </a:r>
            <a:r>
              <a:rPr lang="zh-TW" altLang="en-US" sz="1400" dirty="0" smtClean="0">
                <a:latin typeface="+mj-ea"/>
                <a:ea typeface="+mj-ea"/>
              </a:rPr>
              <a:t>題回答時間為</a:t>
            </a:r>
            <a:r>
              <a:rPr lang="en-US" altLang="zh-TW" sz="1400" dirty="0" smtClean="0">
                <a:latin typeface="+mj-ea"/>
                <a:ea typeface="+mj-ea"/>
              </a:rPr>
              <a:t>3</a:t>
            </a:r>
            <a:r>
              <a:rPr lang="zh-TW" altLang="en-US" sz="1400" dirty="0" smtClean="0">
                <a:latin typeface="+mj-ea"/>
                <a:ea typeface="+mj-ea"/>
              </a:rPr>
              <a:t>秒，中間</a:t>
            </a:r>
            <a:r>
              <a:rPr lang="en-US" altLang="zh-TW" sz="1400" dirty="0" smtClean="0">
                <a:latin typeface="+mj-ea"/>
                <a:ea typeface="+mj-ea"/>
              </a:rPr>
              <a:t>10</a:t>
            </a:r>
            <a:r>
              <a:rPr lang="zh-TW" altLang="en-US" sz="1400" dirty="0" smtClean="0">
                <a:latin typeface="+mj-ea"/>
                <a:ea typeface="+mj-ea"/>
              </a:rPr>
              <a:t>題回答時間為</a:t>
            </a:r>
            <a:r>
              <a:rPr lang="en-US" altLang="zh-TW" sz="1400" dirty="0" smtClean="0">
                <a:latin typeface="+mj-ea"/>
                <a:ea typeface="+mj-ea"/>
              </a:rPr>
              <a:t>2</a:t>
            </a:r>
            <a:r>
              <a:rPr lang="zh-TW" altLang="en-US" sz="1400" dirty="0" smtClean="0">
                <a:latin typeface="+mj-ea"/>
                <a:ea typeface="+mj-ea"/>
              </a:rPr>
              <a:t>秒，最後</a:t>
            </a:r>
            <a:r>
              <a:rPr lang="en-US" altLang="zh-TW" sz="1400" dirty="0" smtClean="0">
                <a:latin typeface="+mj-ea"/>
                <a:ea typeface="+mj-ea"/>
              </a:rPr>
              <a:t>5</a:t>
            </a:r>
            <a:r>
              <a:rPr lang="zh-TW" altLang="en-US" sz="1400" dirty="0" smtClean="0">
                <a:latin typeface="+mj-ea"/>
                <a:ea typeface="+mj-ea"/>
              </a:rPr>
              <a:t>題回答時間為</a:t>
            </a:r>
            <a:r>
              <a:rPr lang="en-US" altLang="zh-TW" sz="1400" dirty="0" smtClean="0">
                <a:latin typeface="+mj-ea"/>
                <a:ea typeface="+mj-ea"/>
              </a:rPr>
              <a:t>1</a:t>
            </a:r>
            <a:r>
              <a:rPr lang="zh-TW" altLang="en-US" sz="1400" dirty="0" smtClean="0">
                <a:latin typeface="+mj-ea"/>
                <a:ea typeface="+mj-ea"/>
              </a:rPr>
              <a:t>秒。</a:t>
            </a:r>
            <a:endParaRPr lang="en-US" altLang="zh-TW" sz="1400" dirty="0" smtClean="0">
              <a:latin typeface="+mj-ea"/>
              <a:ea typeface="+mj-ea"/>
            </a:endParaRPr>
          </a:p>
          <a:p>
            <a:pPr lvl="1"/>
            <a:r>
              <a:rPr lang="zh-TW" altLang="en-US" sz="1400" dirty="0" smtClean="0">
                <a:latin typeface="+mj-ea"/>
                <a:ea typeface="+mj-ea"/>
              </a:rPr>
              <a:t>回答時，</a:t>
            </a:r>
            <a:r>
              <a:rPr lang="en-US" altLang="zh-TW" sz="1400" dirty="0" smtClean="0">
                <a:latin typeface="+mj-ea"/>
                <a:ea typeface="+mj-ea"/>
              </a:rPr>
              <a:t>LED</a:t>
            </a:r>
            <a:r>
              <a:rPr lang="zh-TW" altLang="en-US" sz="1400" dirty="0">
                <a:latin typeface="+mj-ea"/>
                <a:ea typeface="+mj-ea"/>
              </a:rPr>
              <a:t>燈由高亮到</a:t>
            </a:r>
            <a:r>
              <a:rPr lang="zh-TW" altLang="en-US" sz="1400" dirty="0" smtClean="0">
                <a:latin typeface="+mj-ea"/>
                <a:ea typeface="+mj-ea"/>
              </a:rPr>
              <a:t>低。</a:t>
            </a:r>
            <a:endParaRPr lang="en-US" altLang="zh-TW" sz="1400" dirty="0">
              <a:latin typeface="+mj-ea"/>
              <a:ea typeface="+mj-ea"/>
            </a:endParaRPr>
          </a:p>
          <a:p>
            <a:pPr lvl="1"/>
            <a:endParaRPr lang="en-US" altLang="zh-TW" sz="1400" dirty="0" smtClean="0">
              <a:latin typeface="+mj-ea"/>
              <a:ea typeface="+mj-ea"/>
            </a:endParaRPr>
          </a:p>
          <a:p>
            <a:endParaRPr lang="en-US" altLang="zh-TW" sz="1800" dirty="0" smtClean="0">
              <a:latin typeface="+mj-ea"/>
              <a:ea typeface="+mj-ea"/>
            </a:endParaRPr>
          </a:p>
        </p:txBody>
      </p:sp>
      <p:sp>
        <p:nvSpPr>
          <p:cNvPr id="29" name="向右箭號 28"/>
          <p:cNvSpPr/>
          <p:nvPr/>
        </p:nvSpPr>
        <p:spPr>
          <a:xfrm>
            <a:off x="8566258" y="3212841"/>
            <a:ext cx="909637" cy="18097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1" name="群組 120"/>
          <p:cNvGrpSpPr/>
          <p:nvPr/>
        </p:nvGrpSpPr>
        <p:grpSpPr>
          <a:xfrm>
            <a:off x="5663018" y="2622834"/>
            <a:ext cx="2877689" cy="2625915"/>
            <a:chOff x="5663018" y="2622834"/>
            <a:chExt cx="2877689" cy="2625915"/>
          </a:xfrm>
        </p:grpSpPr>
        <p:sp>
          <p:nvSpPr>
            <p:cNvPr id="36" name="圓角矩形 35"/>
            <p:cNvSpPr/>
            <p:nvPr/>
          </p:nvSpPr>
          <p:spPr>
            <a:xfrm>
              <a:off x="6847465" y="2950904"/>
              <a:ext cx="1617489" cy="704850"/>
            </a:xfrm>
            <a:prstGeom prst="roundRect">
              <a:avLst/>
            </a:prstGeom>
            <a:solidFill>
              <a:srgbClr val="9BDA7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Tai Le" panose="020B0502040204020203" pitchFamily="34" charset="0"/>
                  <a:cs typeface="Microsoft Tai Le" panose="020B0502040204020203" pitchFamily="34" charset="0"/>
                </a:rPr>
                <a:t>123+111=</a:t>
              </a:r>
            </a:p>
            <a:p>
              <a:endParaRPr lang="en-US" altLang="zh-TW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815555" y="2622834"/>
              <a:ext cx="17251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Arithmetic</a:t>
              </a:r>
              <a:r>
                <a:rPr lang="en-US" altLang="zh-TW" dirty="0" smtClean="0"/>
                <a:t> Mode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5663018" y="3501865"/>
              <a:ext cx="1122423" cy="307777"/>
            </a:xfrm>
            <a:prstGeom prst="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TW" sz="1400" dirty="0" smtClean="0"/>
                <a:t>Mode Button</a:t>
              </a:r>
              <a:endParaRPr lang="zh-TW" altLang="en-US" sz="1400" dirty="0"/>
            </a:p>
          </p:txBody>
        </p:sp>
        <p:cxnSp>
          <p:nvCxnSpPr>
            <p:cNvPr id="35" name="直線單箭頭接點 34"/>
            <p:cNvCxnSpPr>
              <a:stCxn id="34" idx="2"/>
              <a:endCxn id="37" idx="2"/>
            </p:cNvCxnSpPr>
            <p:nvPr/>
          </p:nvCxnSpPr>
          <p:spPr>
            <a:xfrm>
              <a:off x="6224230" y="3809642"/>
              <a:ext cx="733718" cy="195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群組 119"/>
            <p:cNvGrpSpPr/>
            <p:nvPr/>
          </p:nvGrpSpPr>
          <p:grpSpPr>
            <a:xfrm>
              <a:off x="6950862" y="3926687"/>
              <a:ext cx="1452998" cy="1322062"/>
              <a:chOff x="6950862" y="3926687"/>
              <a:chExt cx="1452998" cy="1322062"/>
            </a:xfrm>
          </p:grpSpPr>
          <p:sp>
            <p:nvSpPr>
              <p:cNvPr id="37" name="橢圓 36"/>
              <p:cNvSpPr/>
              <p:nvPr/>
            </p:nvSpPr>
            <p:spPr>
              <a:xfrm>
                <a:off x="6957948" y="392668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/>
              <p:cNvSpPr/>
              <p:nvPr/>
            </p:nvSpPr>
            <p:spPr>
              <a:xfrm>
                <a:off x="7215552" y="392668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/>
              <p:cNvSpPr/>
              <p:nvPr/>
            </p:nvSpPr>
            <p:spPr>
              <a:xfrm>
                <a:off x="7473156" y="392668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橢圓 39"/>
              <p:cNvSpPr/>
              <p:nvPr/>
            </p:nvSpPr>
            <p:spPr>
              <a:xfrm>
                <a:off x="7730760" y="392668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/>
              <p:cNvSpPr/>
              <p:nvPr/>
            </p:nvSpPr>
            <p:spPr>
              <a:xfrm>
                <a:off x="7988364" y="392668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/>
              <p:cNvSpPr/>
              <p:nvPr/>
            </p:nvSpPr>
            <p:spPr>
              <a:xfrm>
                <a:off x="8245968" y="392668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橢圓 53"/>
              <p:cNvSpPr/>
              <p:nvPr/>
            </p:nvSpPr>
            <p:spPr>
              <a:xfrm>
                <a:off x="6954405" y="4159521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橢圓 54"/>
              <p:cNvSpPr/>
              <p:nvPr/>
            </p:nvSpPr>
            <p:spPr>
              <a:xfrm>
                <a:off x="7212009" y="4159521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橢圓 55"/>
              <p:cNvSpPr/>
              <p:nvPr/>
            </p:nvSpPr>
            <p:spPr>
              <a:xfrm>
                <a:off x="7469613" y="4159521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橢圓 56"/>
              <p:cNvSpPr/>
              <p:nvPr/>
            </p:nvSpPr>
            <p:spPr>
              <a:xfrm>
                <a:off x="7727217" y="4159521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橢圓 57"/>
              <p:cNvSpPr/>
              <p:nvPr/>
            </p:nvSpPr>
            <p:spPr>
              <a:xfrm>
                <a:off x="7984821" y="4159521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橢圓 58"/>
              <p:cNvSpPr/>
              <p:nvPr/>
            </p:nvSpPr>
            <p:spPr>
              <a:xfrm>
                <a:off x="8242425" y="4159521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" name="橢圓 95"/>
              <p:cNvSpPr/>
              <p:nvPr/>
            </p:nvSpPr>
            <p:spPr>
              <a:xfrm>
                <a:off x="6954405" y="4392355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橢圓 96"/>
              <p:cNvSpPr/>
              <p:nvPr/>
            </p:nvSpPr>
            <p:spPr>
              <a:xfrm>
                <a:off x="7212009" y="4392355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橢圓 97"/>
              <p:cNvSpPr/>
              <p:nvPr/>
            </p:nvSpPr>
            <p:spPr>
              <a:xfrm>
                <a:off x="7469613" y="4392355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橢圓 98"/>
              <p:cNvSpPr/>
              <p:nvPr/>
            </p:nvSpPr>
            <p:spPr>
              <a:xfrm>
                <a:off x="7727217" y="4392355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橢圓 99"/>
              <p:cNvSpPr/>
              <p:nvPr/>
            </p:nvSpPr>
            <p:spPr>
              <a:xfrm>
                <a:off x="7984821" y="4392355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橢圓 100"/>
              <p:cNvSpPr/>
              <p:nvPr/>
            </p:nvSpPr>
            <p:spPr>
              <a:xfrm>
                <a:off x="8242425" y="4392355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橢圓 101"/>
              <p:cNvSpPr/>
              <p:nvPr/>
            </p:nvSpPr>
            <p:spPr>
              <a:xfrm>
                <a:off x="6954405" y="4625189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橢圓 102"/>
              <p:cNvSpPr/>
              <p:nvPr/>
            </p:nvSpPr>
            <p:spPr>
              <a:xfrm>
                <a:off x="7215552" y="4625189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橢圓 103"/>
              <p:cNvSpPr/>
              <p:nvPr/>
            </p:nvSpPr>
            <p:spPr>
              <a:xfrm>
                <a:off x="7473156" y="4625189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橢圓 104"/>
              <p:cNvSpPr/>
              <p:nvPr/>
            </p:nvSpPr>
            <p:spPr>
              <a:xfrm>
                <a:off x="7730760" y="4625189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橢圓 105"/>
              <p:cNvSpPr/>
              <p:nvPr/>
            </p:nvSpPr>
            <p:spPr>
              <a:xfrm>
                <a:off x="7988364" y="4625189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橢圓 106"/>
              <p:cNvSpPr/>
              <p:nvPr/>
            </p:nvSpPr>
            <p:spPr>
              <a:xfrm>
                <a:off x="8245968" y="4625189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橢圓 107"/>
              <p:cNvSpPr/>
              <p:nvPr/>
            </p:nvSpPr>
            <p:spPr>
              <a:xfrm>
                <a:off x="6950862" y="4858023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橢圓 108"/>
              <p:cNvSpPr/>
              <p:nvPr/>
            </p:nvSpPr>
            <p:spPr>
              <a:xfrm>
                <a:off x="7212009" y="4858023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0" name="橢圓 109"/>
              <p:cNvSpPr/>
              <p:nvPr/>
            </p:nvSpPr>
            <p:spPr>
              <a:xfrm>
                <a:off x="7469613" y="4858023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橢圓 110"/>
              <p:cNvSpPr/>
              <p:nvPr/>
            </p:nvSpPr>
            <p:spPr>
              <a:xfrm>
                <a:off x="7727217" y="4858023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橢圓 111"/>
              <p:cNvSpPr/>
              <p:nvPr/>
            </p:nvSpPr>
            <p:spPr>
              <a:xfrm>
                <a:off x="7984821" y="4858023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橢圓 112"/>
              <p:cNvSpPr/>
              <p:nvPr/>
            </p:nvSpPr>
            <p:spPr>
              <a:xfrm>
                <a:off x="8242425" y="4858023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橢圓 113"/>
              <p:cNvSpPr/>
              <p:nvPr/>
            </p:nvSpPr>
            <p:spPr>
              <a:xfrm>
                <a:off x="6950862" y="509085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5" name="橢圓 114"/>
              <p:cNvSpPr/>
              <p:nvPr/>
            </p:nvSpPr>
            <p:spPr>
              <a:xfrm>
                <a:off x="7212009" y="509085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6" name="橢圓 115"/>
              <p:cNvSpPr/>
              <p:nvPr/>
            </p:nvSpPr>
            <p:spPr>
              <a:xfrm>
                <a:off x="7469613" y="509085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7" name="橢圓 116"/>
              <p:cNvSpPr/>
              <p:nvPr/>
            </p:nvSpPr>
            <p:spPr>
              <a:xfrm>
                <a:off x="7727217" y="509085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8" name="橢圓 117"/>
              <p:cNvSpPr/>
              <p:nvPr/>
            </p:nvSpPr>
            <p:spPr>
              <a:xfrm>
                <a:off x="7984821" y="509085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橢圓 118"/>
              <p:cNvSpPr/>
              <p:nvPr/>
            </p:nvSpPr>
            <p:spPr>
              <a:xfrm>
                <a:off x="8242425" y="509085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22" name="群組 121"/>
          <p:cNvGrpSpPr/>
          <p:nvPr/>
        </p:nvGrpSpPr>
        <p:grpSpPr>
          <a:xfrm>
            <a:off x="9577199" y="2622834"/>
            <a:ext cx="1725152" cy="2625915"/>
            <a:chOff x="6815555" y="2622834"/>
            <a:chExt cx="1725152" cy="2625915"/>
          </a:xfrm>
        </p:grpSpPr>
        <p:sp>
          <p:nvSpPr>
            <p:cNvPr id="123" name="圓角矩形 122"/>
            <p:cNvSpPr/>
            <p:nvPr/>
          </p:nvSpPr>
          <p:spPr>
            <a:xfrm>
              <a:off x="6847465" y="2950904"/>
              <a:ext cx="1617489" cy="704850"/>
            </a:xfrm>
            <a:prstGeom prst="roundRect">
              <a:avLst/>
            </a:prstGeom>
            <a:solidFill>
              <a:srgbClr val="9BDA7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Tai Le" panose="020B0502040204020203" pitchFamily="34" charset="0"/>
                  <a:cs typeface="Microsoft Tai Le" panose="020B0502040204020203" pitchFamily="34" charset="0"/>
                </a:rPr>
                <a:t>Correct</a:t>
              </a:r>
            </a:p>
            <a:p>
              <a:r>
                <a:rPr lang="en-US" altLang="zh-TW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Tai Le" panose="020B0502040204020203" pitchFamily="34" charset="0"/>
                  <a:cs typeface="Microsoft Tai Le" panose="020B0502040204020203" pitchFamily="34" charset="0"/>
                </a:rPr>
                <a:t>Score : 1</a:t>
              </a:r>
            </a:p>
          </p:txBody>
        </p:sp>
        <p:sp>
          <p:nvSpPr>
            <p:cNvPr id="124" name="矩形 123"/>
            <p:cNvSpPr/>
            <p:nvPr/>
          </p:nvSpPr>
          <p:spPr>
            <a:xfrm>
              <a:off x="6815555" y="2622834"/>
              <a:ext cx="17251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Arithmetic</a:t>
              </a:r>
              <a:r>
                <a:rPr lang="en-US" altLang="zh-TW" dirty="0" smtClean="0"/>
                <a:t> Mode</a:t>
              </a:r>
            </a:p>
          </p:txBody>
        </p:sp>
        <p:grpSp>
          <p:nvGrpSpPr>
            <p:cNvPr id="127" name="群組 126"/>
            <p:cNvGrpSpPr/>
            <p:nvPr/>
          </p:nvGrpSpPr>
          <p:grpSpPr>
            <a:xfrm>
              <a:off x="6954405" y="3926687"/>
              <a:ext cx="1449455" cy="1322062"/>
              <a:chOff x="6954405" y="3926687"/>
              <a:chExt cx="1449455" cy="1322062"/>
            </a:xfrm>
          </p:grpSpPr>
          <p:sp>
            <p:nvSpPr>
              <p:cNvPr id="128" name="橢圓 127"/>
              <p:cNvSpPr/>
              <p:nvPr/>
            </p:nvSpPr>
            <p:spPr>
              <a:xfrm>
                <a:off x="6957948" y="392668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9" name="橢圓 128"/>
              <p:cNvSpPr/>
              <p:nvPr/>
            </p:nvSpPr>
            <p:spPr>
              <a:xfrm>
                <a:off x="7215552" y="392668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" name="橢圓 129"/>
              <p:cNvSpPr/>
              <p:nvPr/>
            </p:nvSpPr>
            <p:spPr>
              <a:xfrm>
                <a:off x="7473156" y="392668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" name="橢圓 130"/>
              <p:cNvSpPr/>
              <p:nvPr/>
            </p:nvSpPr>
            <p:spPr>
              <a:xfrm>
                <a:off x="7730760" y="392668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2" name="橢圓 131"/>
              <p:cNvSpPr/>
              <p:nvPr/>
            </p:nvSpPr>
            <p:spPr>
              <a:xfrm>
                <a:off x="7988364" y="392668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3" name="橢圓 132"/>
              <p:cNvSpPr/>
              <p:nvPr/>
            </p:nvSpPr>
            <p:spPr>
              <a:xfrm>
                <a:off x="8245968" y="392668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橢圓 133"/>
              <p:cNvSpPr/>
              <p:nvPr/>
            </p:nvSpPr>
            <p:spPr>
              <a:xfrm>
                <a:off x="6957948" y="4159521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5" name="橢圓 134"/>
              <p:cNvSpPr/>
              <p:nvPr/>
            </p:nvSpPr>
            <p:spPr>
              <a:xfrm>
                <a:off x="7215552" y="4159521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6" name="橢圓 135"/>
              <p:cNvSpPr/>
              <p:nvPr/>
            </p:nvSpPr>
            <p:spPr>
              <a:xfrm>
                <a:off x="7473156" y="4159521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7" name="橢圓 136"/>
              <p:cNvSpPr/>
              <p:nvPr/>
            </p:nvSpPr>
            <p:spPr>
              <a:xfrm>
                <a:off x="7730760" y="4159521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橢圓 137"/>
              <p:cNvSpPr/>
              <p:nvPr/>
            </p:nvSpPr>
            <p:spPr>
              <a:xfrm>
                <a:off x="7988364" y="4159521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9" name="橢圓 138"/>
              <p:cNvSpPr/>
              <p:nvPr/>
            </p:nvSpPr>
            <p:spPr>
              <a:xfrm>
                <a:off x="8245968" y="4159521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0" name="橢圓 139"/>
              <p:cNvSpPr/>
              <p:nvPr/>
            </p:nvSpPr>
            <p:spPr>
              <a:xfrm>
                <a:off x="6957948" y="4392355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" name="橢圓 140"/>
              <p:cNvSpPr/>
              <p:nvPr/>
            </p:nvSpPr>
            <p:spPr>
              <a:xfrm>
                <a:off x="7215552" y="4392355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2" name="橢圓 141"/>
              <p:cNvSpPr/>
              <p:nvPr/>
            </p:nvSpPr>
            <p:spPr>
              <a:xfrm>
                <a:off x="7473156" y="4392355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3" name="橢圓 142"/>
              <p:cNvSpPr/>
              <p:nvPr/>
            </p:nvSpPr>
            <p:spPr>
              <a:xfrm>
                <a:off x="7730760" y="4392355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4" name="橢圓 143"/>
              <p:cNvSpPr/>
              <p:nvPr/>
            </p:nvSpPr>
            <p:spPr>
              <a:xfrm>
                <a:off x="7988364" y="4392355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5" name="橢圓 144"/>
              <p:cNvSpPr/>
              <p:nvPr/>
            </p:nvSpPr>
            <p:spPr>
              <a:xfrm>
                <a:off x="8245968" y="4392355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6" name="橢圓 145"/>
              <p:cNvSpPr/>
              <p:nvPr/>
            </p:nvSpPr>
            <p:spPr>
              <a:xfrm>
                <a:off x="6957948" y="4625189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7" name="橢圓 146"/>
              <p:cNvSpPr/>
              <p:nvPr/>
            </p:nvSpPr>
            <p:spPr>
              <a:xfrm>
                <a:off x="7215552" y="4625189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8" name="橢圓 147"/>
              <p:cNvSpPr/>
              <p:nvPr/>
            </p:nvSpPr>
            <p:spPr>
              <a:xfrm>
                <a:off x="7473156" y="4625189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9" name="橢圓 148"/>
              <p:cNvSpPr/>
              <p:nvPr/>
            </p:nvSpPr>
            <p:spPr>
              <a:xfrm>
                <a:off x="7730760" y="4625189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0" name="橢圓 149"/>
              <p:cNvSpPr/>
              <p:nvPr/>
            </p:nvSpPr>
            <p:spPr>
              <a:xfrm>
                <a:off x="7988364" y="4625189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1" name="橢圓 150"/>
              <p:cNvSpPr/>
              <p:nvPr/>
            </p:nvSpPr>
            <p:spPr>
              <a:xfrm>
                <a:off x="8245968" y="4625189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2" name="橢圓 151"/>
              <p:cNvSpPr/>
              <p:nvPr/>
            </p:nvSpPr>
            <p:spPr>
              <a:xfrm>
                <a:off x="6954405" y="4858023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" name="橢圓 152"/>
              <p:cNvSpPr/>
              <p:nvPr/>
            </p:nvSpPr>
            <p:spPr>
              <a:xfrm>
                <a:off x="7212009" y="4858023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" name="橢圓 153"/>
              <p:cNvSpPr/>
              <p:nvPr/>
            </p:nvSpPr>
            <p:spPr>
              <a:xfrm>
                <a:off x="7469613" y="4858023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5" name="橢圓 154"/>
              <p:cNvSpPr/>
              <p:nvPr/>
            </p:nvSpPr>
            <p:spPr>
              <a:xfrm>
                <a:off x="7727217" y="4858023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6" name="橢圓 155"/>
              <p:cNvSpPr/>
              <p:nvPr/>
            </p:nvSpPr>
            <p:spPr>
              <a:xfrm>
                <a:off x="7984821" y="4858023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7" name="橢圓 156"/>
              <p:cNvSpPr/>
              <p:nvPr/>
            </p:nvSpPr>
            <p:spPr>
              <a:xfrm>
                <a:off x="8242425" y="4858023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橢圓 157"/>
              <p:cNvSpPr/>
              <p:nvPr/>
            </p:nvSpPr>
            <p:spPr>
              <a:xfrm>
                <a:off x="6954405" y="509085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9" name="橢圓 158"/>
              <p:cNvSpPr/>
              <p:nvPr/>
            </p:nvSpPr>
            <p:spPr>
              <a:xfrm>
                <a:off x="7212009" y="509085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0" name="橢圓 159"/>
              <p:cNvSpPr/>
              <p:nvPr/>
            </p:nvSpPr>
            <p:spPr>
              <a:xfrm>
                <a:off x="7469613" y="509085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1" name="橢圓 160"/>
              <p:cNvSpPr/>
              <p:nvPr/>
            </p:nvSpPr>
            <p:spPr>
              <a:xfrm>
                <a:off x="7727217" y="509085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2" name="橢圓 161"/>
              <p:cNvSpPr/>
              <p:nvPr/>
            </p:nvSpPr>
            <p:spPr>
              <a:xfrm>
                <a:off x="7984821" y="509085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橢圓 162"/>
              <p:cNvSpPr/>
              <p:nvPr/>
            </p:nvSpPr>
            <p:spPr>
              <a:xfrm>
                <a:off x="8242425" y="509085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64" name="矩形 163"/>
          <p:cNvSpPr/>
          <p:nvPr/>
        </p:nvSpPr>
        <p:spPr>
          <a:xfrm>
            <a:off x="5724510" y="4543139"/>
            <a:ext cx="1059906" cy="307777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Send Button</a:t>
            </a:r>
            <a:endParaRPr lang="zh-TW" altLang="en-US" sz="1400" dirty="0"/>
          </a:p>
        </p:txBody>
      </p:sp>
      <p:cxnSp>
        <p:nvCxnSpPr>
          <p:cNvPr id="165" name="直線單箭頭接點 164"/>
          <p:cNvCxnSpPr>
            <a:stCxn id="164" idx="0"/>
            <a:endCxn id="54" idx="2"/>
          </p:cNvCxnSpPr>
          <p:nvPr/>
        </p:nvCxnSpPr>
        <p:spPr>
          <a:xfrm flipV="1">
            <a:off x="6254463" y="4238467"/>
            <a:ext cx="699942" cy="304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8540707" y="3420072"/>
            <a:ext cx="8723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Input 234</a:t>
            </a:r>
            <a:endParaRPr lang="zh-TW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51283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Alarm Mode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Press “Mode” button to set the alarm time (+10%)</a:t>
            </a:r>
          </a:p>
          <a:p>
            <a:pPr lvl="1"/>
            <a:r>
              <a:rPr lang="en-US" altLang="zh-TW" dirty="0" smtClean="0"/>
              <a:t>One digit each time</a:t>
            </a:r>
          </a:p>
          <a:p>
            <a:pPr lvl="1"/>
            <a:r>
              <a:rPr lang="en-US" altLang="zh-TW" dirty="0" smtClean="0"/>
              <a:t>Press “number” to set current digit</a:t>
            </a:r>
          </a:p>
          <a:p>
            <a:pPr lvl="1"/>
            <a:r>
              <a:rPr lang="en-US" altLang="zh-TW" dirty="0" smtClean="0"/>
              <a:t>Press “Mode” button to switch to the next digit</a:t>
            </a:r>
          </a:p>
          <a:p>
            <a:pPr lvl="1"/>
            <a:r>
              <a:rPr lang="en-US" altLang="zh-TW" dirty="0" smtClean="0"/>
              <a:t>Turn back to Clock Mode after the last digit been set</a:t>
            </a:r>
          </a:p>
          <a:p>
            <a:r>
              <a:rPr lang="en-US" altLang="zh-TW" dirty="0" smtClean="0"/>
              <a:t>Blink on the digit been set (+10%)</a:t>
            </a:r>
          </a:p>
          <a:p>
            <a:r>
              <a:rPr lang="en-US" altLang="zh-TW" dirty="0" smtClean="0"/>
              <a:t>Show alarm by some running LED pattern (+5%)</a:t>
            </a:r>
          </a:p>
          <a:p>
            <a:r>
              <a:rPr lang="en-US" altLang="zh-TW" dirty="0" smtClean="0"/>
              <a:t>Show alarm by “running text” on LCD (+10%)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005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421</Words>
  <Application>Microsoft Office PowerPoint</Application>
  <PresentationFormat>寬螢幕</PresentationFormat>
  <Paragraphs>78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Microsoft YaHei</vt:lpstr>
      <vt:lpstr>微軟正黑體</vt:lpstr>
      <vt:lpstr>新細明體</vt:lpstr>
      <vt:lpstr>Arial</vt:lpstr>
      <vt:lpstr>Garamond</vt:lpstr>
      <vt:lpstr>Microsoft Tai Le</vt:lpstr>
      <vt:lpstr>Times New Roman</vt:lpstr>
      <vt:lpstr>有機</vt:lpstr>
      <vt:lpstr>Mid-Term Project</vt:lpstr>
      <vt:lpstr>Basic: Digital Clock (50%)</vt:lpstr>
      <vt:lpstr>Basic Calculator Mode(+10%)</vt:lpstr>
      <vt:lpstr>Bonus at Calculator Mode</vt:lpstr>
      <vt:lpstr>Bonus at Calculator Mode</vt:lpstr>
      <vt:lpstr>Bonus at Calculator Mode (+15%)</vt:lpstr>
      <vt:lpstr>Alarm Mode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Project</dc:title>
  <dc:creator>Dust</dc:creator>
  <cp:lastModifiedBy>odie</cp:lastModifiedBy>
  <cp:revision>37</cp:revision>
  <dcterms:created xsi:type="dcterms:W3CDTF">2016-11-08T09:15:57Z</dcterms:created>
  <dcterms:modified xsi:type="dcterms:W3CDTF">2017-11-13T15:46:26Z</dcterms:modified>
</cp:coreProperties>
</file>