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65"/>
  </p:handoutMasterIdLst>
  <p:sldIdLst>
    <p:sldId id="256" r:id="rId2"/>
    <p:sldId id="260" r:id="rId3"/>
    <p:sldId id="330" r:id="rId4"/>
    <p:sldId id="262" r:id="rId5"/>
    <p:sldId id="263" r:id="rId6"/>
    <p:sldId id="264" r:id="rId7"/>
    <p:sldId id="265" r:id="rId8"/>
    <p:sldId id="266" r:id="rId9"/>
    <p:sldId id="267" r:id="rId10"/>
    <p:sldId id="32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24" r:id="rId34"/>
    <p:sldId id="290" r:id="rId35"/>
    <p:sldId id="314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25" r:id="rId46"/>
    <p:sldId id="300" r:id="rId47"/>
    <p:sldId id="326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5" r:id="rId58"/>
    <p:sldId id="310" r:id="rId59"/>
    <p:sldId id="311" r:id="rId60"/>
    <p:sldId id="312" r:id="rId61"/>
    <p:sldId id="313" r:id="rId62"/>
    <p:sldId id="327" r:id="rId63"/>
    <p:sldId id="318" r:id="rId64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A286A1-4C2B-4A46-949E-3DC845411581}" type="datetimeFigureOut">
              <a:rPr lang="zh-TW" altLang="en-US"/>
              <a:pPr>
                <a:defRPr/>
              </a:pPr>
              <a:t>2018/9/17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584D43-34B2-4205-8A29-83FDE7436B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2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5D3793-720B-40B6-AD6D-02995529EA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9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EF467-E891-4F09-984E-C82C0D2C60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4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5942-105B-42B7-836C-81911B8B31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96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FB9DA-5C65-46A4-BEFF-4A8E246536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4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C330-1CD1-4DC9-98F1-24A08F6819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271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F132-4D69-4D84-88A0-0845D65E5A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0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18E6-678F-47D5-B1DF-7F0D83C32C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164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799CD-B7DC-4220-8801-EAAEBFE26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9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CFBBD-C35D-453E-90AC-95A6AE18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08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FCDAD-2B0A-4E6E-80FF-975BCDCA25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38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BFCF0-A411-48B0-95A7-CDB6F71F46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0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E3F2147-7AEA-4DF7-9971-7FC5E4405D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68580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what’s the major difference between assembly programming and high-level language programming?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A: you have to imagine how hardware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hardware design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path: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536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function units to perform computation</a:t>
            </a:r>
            <a:endParaRPr lang="en-US" altLang="zh-TW" sz="2800" i="1" smtClean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6392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3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742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741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1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741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844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947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050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050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050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050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2050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20488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489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20490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151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2151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21512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Architecture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Guide you to write your first 8051 assembly program</a:t>
            </a:r>
          </a:p>
          <a:p>
            <a:pPr lvl="1" eaLnBrk="1" hangingPunct="1"/>
            <a:r>
              <a:rPr lang="en-US" altLang="zh-TW" sz="2000" smtClean="0"/>
              <a:t>and perhaps your first assembly program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400" smtClean="0"/>
              <a:t>Your work: write a program to compute</a:t>
            </a:r>
          </a:p>
          <a:p>
            <a:pPr eaLnBrk="1" hangingPunct="1"/>
            <a:endParaRPr lang="en-US" altLang="zh-TW" sz="24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where A[i], B[i] are integer arrays (8-bit) in 8051’s internal memory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048000" y="3810000"/>
          <a:ext cx="20574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方程式" r:id="rId3" imgW="1054100" imgH="431800" progId="Equation.3">
                  <p:embed/>
                </p:oleObj>
              </mc:Choice>
              <mc:Fallback>
                <p:oleObj name="方程式" r:id="rId3" imgW="1054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20574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3576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3597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361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1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3598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360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0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3599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36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0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360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3601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360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0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3602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60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3582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359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3583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359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3584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359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358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3586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358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3587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8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3578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9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3580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3581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3558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3559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3567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6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1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2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3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4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3575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3560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61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3562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3563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3564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3565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3566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flow of an arithmetic instruction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4583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4602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4623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46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4624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463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4625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463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46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4627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46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4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62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4603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4608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462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2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4609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461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2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4610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461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1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461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4612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461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1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4613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61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4604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5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4606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4607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4584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4585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4593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4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5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6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7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8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9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600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460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4586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7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4588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4589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4590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4591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4592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4581" name="AutoShape 60"/>
          <p:cNvSpPr>
            <a:spLocks noChangeArrowheads="1"/>
          </p:cNvSpPr>
          <p:nvPr/>
        </p:nvSpPr>
        <p:spPr bwMode="auto">
          <a:xfrm>
            <a:off x="5791200" y="37338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2" name="AutoShape 61"/>
          <p:cNvSpPr>
            <a:spLocks noChangeArrowheads="1"/>
          </p:cNvSpPr>
          <p:nvPr/>
        </p:nvSpPr>
        <p:spPr bwMode="auto">
          <a:xfrm flipH="1" flipV="1">
            <a:off x="1752600" y="36576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data movement between memory and registers</a:t>
            </a:r>
          </a:p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instruction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5607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5626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47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6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5648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5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5649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5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56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51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5652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5627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32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4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5633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4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5634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4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563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36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3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5637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3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5628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9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5630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5631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5608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5609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5617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8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1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2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3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4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5625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5610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1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5612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5613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5614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5615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5616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5605" name="AutoShape 60"/>
          <p:cNvSpPr>
            <a:spLocks noChangeArrowheads="1"/>
          </p:cNvSpPr>
          <p:nvPr/>
        </p:nvSpPr>
        <p:spPr bwMode="auto">
          <a:xfrm>
            <a:off x="3429000" y="24384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6" name="AutoShape 61"/>
          <p:cNvSpPr>
            <a:spLocks noChangeArrowheads="1"/>
          </p:cNvSpPr>
          <p:nvPr/>
        </p:nvSpPr>
        <p:spPr bwMode="auto">
          <a:xfrm flipH="1" flipV="1">
            <a:off x="3200400" y="51816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also for registers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6650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71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8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6672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6673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8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66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75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6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6651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56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6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6657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6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6658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6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665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60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6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6661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6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6652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53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6654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6655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6632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6633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6641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2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6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7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664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6634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5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6636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663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6638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6639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6640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6629" name="AutoShape 60"/>
          <p:cNvSpPr>
            <a:spLocks noChangeArrowheads="1"/>
          </p:cNvSpPr>
          <p:nvPr/>
        </p:nvSpPr>
        <p:spPr bwMode="auto">
          <a:xfrm>
            <a:off x="3276600" y="2438400"/>
            <a:ext cx="2362200" cy="838200"/>
          </a:xfrm>
          <a:prstGeom prst="curvedDownArrow">
            <a:avLst>
              <a:gd name="adj1" fmla="val 56364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AutoShape 61"/>
          <p:cNvSpPr>
            <a:spLocks noChangeArrowheads="1"/>
          </p:cNvSpPr>
          <p:nvPr/>
        </p:nvSpPr>
        <p:spPr bwMode="auto">
          <a:xfrm flipH="1" flipV="1">
            <a:off x="2895600" y="5181600"/>
            <a:ext cx="2590800" cy="838200"/>
          </a:xfrm>
          <a:prstGeom prst="curvedDownArrow">
            <a:avLst>
              <a:gd name="adj1" fmla="val 61818"/>
              <a:gd name="adj2" fmla="val 12363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905000" cy="2209800"/>
          </a:xfrm>
        </p:spPr>
        <p:txBody>
          <a:bodyPr/>
          <a:lstStyle/>
          <a:p>
            <a:pPr marL="157163" indent="-157163" eaLnBrk="1" hangingPunct="1"/>
            <a:r>
              <a:rPr lang="en-US" altLang="zh-TW" sz="1600" smtClean="0"/>
              <a:t>Feature: most of instructions have limited use on registers</a:t>
            </a:r>
          </a:p>
          <a:p>
            <a:pPr marL="157163" indent="-157163" eaLnBrk="1" hangingPunct="1"/>
            <a:r>
              <a:rPr lang="en-US" altLang="zh-TW" sz="1600" smtClean="0"/>
              <a:t>Example:</a:t>
            </a:r>
          </a:p>
          <a:p>
            <a:pPr marL="542925" lvl="1" indent="-206375" eaLnBrk="1" hangingPunct="1"/>
            <a:r>
              <a:rPr lang="en-US" altLang="zh-TW" sz="1400" smtClean="0"/>
              <a:t>ADD uses ACC</a:t>
            </a:r>
          </a:p>
          <a:p>
            <a:pPr marL="542925" lvl="1" indent="-206375" eaLnBrk="1" hangingPunct="1"/>
            <a:r>
              <a:rPr lang="en-US" altLang="zh-TW" sz="1400" smtClean="0"/>
              <a:t>MUL (multiply) uses A and B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7672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93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70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7694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70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7695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7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76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97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70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7698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9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7673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78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69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7679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68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7680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68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8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76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82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68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8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7683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8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7674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5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7676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7677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7654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7655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7663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4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5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6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7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8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9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0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767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7656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7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7658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7659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7660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7661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7662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Function Registers (SFR)</a:t>
            </a:r>
          </a:p>
        </p:txBody>
      </p:sp>
      <p:pic>
        <p:nvPicPr>
          <p:cNvPr id="28675" name="Picture 3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124200" y="3200400"/>
            <a:ext cx="1676400" cy="457200"/>
          </a:xfrm>
          <a:prstGeom prst="wedgeRoundRectCallout">
            <a:avLst>
              <a:gd name="adj1" fmla="val -95454"/>
              <a:gd name="adj2" fmla="val -1180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accumulator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124200" y="2209800"/>
            <a:ext cx="2590800" cy="533400"/>
          </a:xfrm>
          <a:prstGeom prst="wedgeRoundRectCallout">
            <a:avLst>
              <a:gd name="adj1" fmla="val -86213"/>
              <a:gd name="adj2" fmla="val -29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for multiply/divide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514600" y="4114800"/>
            <a:ext cx="2209800" cy="685800"/>
          </a:xfrm>
          <a:prstGeom prst="wedgeRoundRectCallout">
            <a:avLst>
              <a:gd name="adj1" fmla="val -67671"/>
              <a:gd name="adj2" fmla="val -1495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processor status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first look on 8051 assembly program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CPU and assembly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8-bit data operation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two-operand assembly instruction</a:t>
            </a:r>
          </a:p>
          <a:p>
            <a:pPr lvl="1" eaLnBrk="1" hangingPunct="1"/>
            <a:r>
              <a:rPr lang="en-US" altLang="zh-TW" smtClean="0"/>
              <a:t>Example: ADD A, R1  //A=A+R1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 of instructions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Arithmetic (ADD, SUBB, MUL,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Notice: the use of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e.g. ADD A, R0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e.g. MUL AB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Branch (AJMP, ACALL, RET)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Notice: the jump range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Data Transfer (MOV)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direct/indirect addressing mode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Logical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bit-addressible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MOV  A,#0	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load 0 into A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ADD  A,R5	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add contents of R5 to A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		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;now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 = A + R5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ADD  A,R7	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add contents of R7 to A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		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now A = A + R7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ADD  A,#12H	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add to A value 12H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		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HERE: SJMP HERE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stay in this loop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	 END		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end of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asm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source file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Overview: the C8051F040 SoC</a:t>
            </a:r>
            <a:endParaRPr lang="zh-TW" altLang="en-US" smtClean="0"/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system-on-a-chip</a:t>
            </a:r>
            <a:r>
              <a:rPr lang="en-US" altLang="zh-TW" sz="2400" dirty="0" smtClean="0"/>
              <a:t> integrating the processor core, memory, peripheral devices, everything in a computer </a:t>
            </a:r>
            <a:r>
              <a:rPr lang="en-US" altLang="zh-TW" sz="2400" dirty="0" smtClean="0"/>
              <a:t>system</a:t>
            </a:r>
            <a:endParaRPr lang="zh-TW" altLang="en-US" sz="2400" dirty="0" smtClean="0"/>
          </a:p>
        </p:txBody>
      </p:sp>
      <p:pic>
        <p:nvPicPr>
          <p:cNvPr id="614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73233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143000" y="1981200"/>
            <a:ext cx="533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343400" y="1524000"/>
            <a:ext cx="12319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general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2057400" y="3124200"/>
            <a:ext cx="1828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4114800" y="3581400"/>
            <a:ext cx="1371600" cy="533400"/>
          </a:xfrm>
          <a:prstGeom prst="wedgeRoundRectCallout">
            <a:avLst>
              <a:gd name="adj1" fmla="val -109259"/>
              <a:gd name="adj2" fmla="val -7946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R7=0x34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1981200" y="3581400"/>
            <a:ext cx="1828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4572000" y="4038600"/>
            <a:ext cx="2133600" cy="533400"/>
          </a:xfrm>
          <a:prstGeom prst="wedgeRoundRectCallout">
            <a:avLst>
              <a:gd name="adj1" fmla="val -89361"/>
              <a:gd name="adj2" fmla="val -6934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ACC=ACC+R5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066800" y="5105400"/>
            <a:ext cx="2514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038600" y="5638800"/>
            <a:ext cx="2133600" cy="533400"/>
          </a:xfrm>
          <a:prstGeom prst="wedgeRoundRectCallout">
            <a:avLst>
              <a:gd name="adj1" fmla="val -89361"/>
              <a:gd name="adj2" fmla="val -6934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goto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d=a*b+c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write the program d=a*</a:t>
            </a:r>
            <a:r>
              <a:rPr lang="en-US" altLang="zh-TW" sz="2800" dirty="0" err="1" smtClean="0"/>
              <a:t>b+c</a:t>
            </a:r>
            <a:endParaRPr lang="en-US" altLang="zh-TW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where a, b, c are originally in the memory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Hint: 8051 </a:t>
            </a:r>
            <a:r>
              <a:rPr lang="en-US" altLang="zh-TW" sz="2800" dirty="0" smtClean="0"/>
              <a:t>instructions </a:t>
            </a:r>
            <a:r>
              <a:rPr lang="en-US" altLang="zh-TW" sz="2800" dirty="0" smtClean="0"/>
              <a:t>need</a:t>
            </a:r>
            <a:r>
              <a:rPr lang="en-US" altLang="zh-TW" sz="2800" dirty="0" smtClean="0"/>
              <a:t>ed</a:t>
            </a:r>
            <a:endParaRPr lang="en-US" altLang="zh-TW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 smtClean="0"/>
              <a:t>mul</a:t>
            </a:r>
            <a:r>
              <a:rPr lang="en-US" altLang="zh-TW" sz="2400" dirty="0" smtClean="0"/>
              <a:t> (multiplication)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 smtClean="0"/>
              <a:t>inc</a:t>
            </a:r>
            <a:r>
              <a:rPr lang="en-US" altLang="zh-TW" sz="2400" dirty="0" smtClean="0"/>
              <a:t> (increment)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(move)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Check the instruction reference manual for </a:t>
            </a:r>
            <a:r>
              <a:rPr lang="en-US" altLang="zh-TW" sz="2800" dirty="0" smtClean="0">
                <a:solidFill>
                  <a:schemeClr val="hlink"/>
                </a:solidFill>
              </a:rPr>
              <a:t>restrictions on using register operands!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020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04800" y="2209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81000" y="2209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30h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381000" y="2362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30h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6477000" y="4419600"/>
            <a:ext cx="1524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81000" y="2362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30h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 flipV="1">
            <a:off x="6477000" y="4419600"/>
            <a:ext cx="1524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Fundamental: von Neumann model in assembly level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81000" y="2590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30h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381000" y="2590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31h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381000" y="2743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31h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 flipV="1">
            <a:off x="6477000" y="4648200"/>
            <a:ext cx="1524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81000" y="28956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32h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81000" y="3124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 flipV="1">
            <a:off x="5257800" y="4419600"/>
            <a:ext cx="2743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381000" y="34290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04800" y="3505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304800" y="36576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304800" y="36576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cxnSp>
        <p:nvCxnSpPr>
          <p:cNvPr id="52240" name="AutoShape 16"/>
          <p:cNvCxnSpPr>
            <a:cxnSpLocks noChangeShapeType="1"/>
          </p:cNvCxnSpPr>
          <p:nvPr/>
        </p:nvCxnSpPr>
        <p:spPr bwMode="auto">
          <a:xfrm rot="5400000" flipV="1">
            <a:off x="5485606" y="3505994"/>
            <a:ext cx="1588" cy="1371600"/>
          </a:xfrm>
          <a:prstGeom prst="curvedConnector3">
            <a:avLst>
              <a:gd name="adj1" fmla="val -1440000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Branch (Jump) Instruction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8200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8201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8202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8204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8206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40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8208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8209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8210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8211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8212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3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8198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8199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branch/jump instruction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“goto” to control program execution path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44116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add  A, 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TW" sz="2400">
                <a:solidFill>
                  <a:schemeClr val="hlink"/>
                </a:solidFill>
              </a:rPr>
              <a:t>sjmp label_1 ; </a:t>
            </a:r>
            <a:r>
              <a:rPr lang="en-US" altLang="zh-TW" sz="2400"/>
              <a:t>goto label_1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mul 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label_1: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add A, R2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810000" y="3733800"/>
            <a:ext cx="1143000" cy="1676400"/>
          </a:xfrm>
          <a:prstGeom prst="curvedLeftArrow">
            <a:avLst>
              <a:gd name="adj1" fmla="val 29333"/>
              <a:gd name="adj2" fmla="val 58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2971800" y="2438400"/>
            <a:ext cx="2743200" cy="914400"/>
          </a:xfrm>
          <a:prstGeom prst="wedgeRoundRectCallout">
            <a:avLst>
              <a:gd name="adj1" fmla="val -46120"/>
              <a:gd name="adj2" fmla="val 11996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the mul instruction won’t be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Frequently used branch instructions of 8051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838200" y="1981200"/>
          <a:ext cx="7391400" cy="3390904"/>
        </p:xfrm>
        <a:graphic>
          <a:graphicData uri="http://schemas.openxmlformats.org/drawingml/2006/table">
            <a:tbl>
              <a:tblPr/>
              <a:tblGrid>
                <a:gridCol w="1600200"/>
                <a:gridCol w="3678238"/>
                <a:gridCol w="1057275"/>
                <a:gridCol w="1055687"/>
              </a:tblGrid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LJMP addr16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Long jump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SJMP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Short jump (from –128 to +127 locations relative to the following instruction)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JC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carry flag is set.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JNC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carry flag is not set.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JB bit,rel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direct bit is set.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JBC bit,rel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direct bit is set and clears bit.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JMP @A+DPTR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indirect relative to the DPTR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JZ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the accumulator is zero.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JNZ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the accumulator is not zero.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36" name="AutoShape 44"/>
          <p:cNvSpPr>
            <a:spLocks noChangeArrowheads="1"/>
          </p:cNvSpPr>
          <p:nvPr/>
        </p:nvSpPr>
        <p:spPr bwMode="auto">
          <a:xfrm>
            <a:off x="914400" y="5715000"/>
            <a:ext cx="6934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more, check http://www.mikroe.com/en/books/8051book/ch3/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Conditional Branch Instructions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JC: Jump if Carry=1</a:t>
            </a:r>
          </a:p>
          <a:p>
            <a:pPr eaLnBrk="1" hangingPunct="1"/>
            <a:r>
              <a:rPr lang="en-US" altLang="zh-TW" smtClean="0"/>
              <a:t>JNC: Jump if Carry=0</a:t>
            </a:r>
          </a:p>
          <a:p>
            <a:pPr eaLnBrk="1" hangingPunct="1"/>
            <a:r>
              <a:rPr lang="en-US" altLang="zh-TW" smtClean="0"/>
              <a:t>JZ: Jump if A=0</a:t>
            </a:r>
          </a:p>
          <a:p>
            <a:pPr eaLnBrk="1" hangingPunct="1"/>
            <a:r>
              <a:rPr lang="en-US" altLang="zh-TW" smtClean="0"/>
              <a:t>JNZ: Jump if A!=0</a:t>
            </a:r>
          </a:p>
          <a:p>
            <a:pPr eaLnBrk="1" hangingPunct="1"/>
            <a:r>
              <a:rPr lang="en-US" altLang="zh-TW" smtClean="0"/>
              <a:t>DJNZ Rn, location</a:t>
            </a:r>
          </a:p>
          <a:p>
            <a:pPr lvl="1" eaLnBrk="1" hangingPunct="1"/>
            <a:r>
              <a:rPr lang="en-US" altLang="zh-TW" smtClean="0"/>
              <a:t>Rn = Rn-1</a:t>
            </a:r>
          </a:p>
          <a:p>
            <a:pPr lvl="1" eaLnBrk="1" hangingPunct="1"/>
            <a:r>
              <a:rPr lang="en-US" altLang="zh-TW" smtClean="0"/>
              <a:t>jump if Rn!=0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conditional branch works in 8051?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arithmetic instruction sets bits in </a:t>
            </a:r>
            <a:r>
              <a:rPr lang="en-US" altLang="zh-TW" sz="2400" smtClean="0">
                <a:solidFill>
                  <a:schemeClr val="hlink"/>
                </a:solidFill>
              </a:rPr>
              <a:t>PSW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conditional branch checks bits in PSW to determine whether to jump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conditional branch works in 8051?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arithmetic instruction sets bits in </a:t>
            </a:r>
            <a:r>
              <a:rPr lang="en-US" altLang="zh-TW" sz="2400" smtClean="0">
                <a:solidFill>
                  <a:schemeClr val="hlink"/>
                </a:solidFill>
              </a:rPr>
              <a:t>PSW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808080"/>
                </a:solidFill>
              </a:rPr>
              <a:t>the conditional branch checks bits in PSW to determine whether to jump or not</a:t>
            </a:r>
          </a:p>
        </p:txBody>
      </p:sp>
      <p:pic>
        <p:nvPicPr>
          <p:cNvPr id="58372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76600"/>
            <a:ext cx="57912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3352800" y="4114800"/>
            <a:ext cx="838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838200" y="3962400"/>
            <a:ext cx="1752600" cy="609600"/>
          </a:xfrm>
          <a:prstGeom prst="wedgeRoundRectCallout">
            <a:avLst>
              <a:gd name="adj1" fmla="val 90218"/>
              <a:gd name="adj2" fmla="val 0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register in SFR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conditional branch works in 8051?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arithmetic instruction sets bits in </a:t>
            </a:r>
            <a:r>
              <a:rPr lang="en-US" altLang="zh-TW" sz="2400" smtClean="0">
                <a:solidFill>
                  <a:schemeClr val="hlink"/>
                </a:solidFill>
              </a:rPr>
              <a:t>PSW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the conditional branch checks bits in PSW to determine whether to jump or not</a:t>
            </a:r>
          </a:p>
        </p:txBody>
      </p:sp>
      <p:pic>
        <p:nvPicPr>
          <p:cNvPr id="59396" name="Picture 4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620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3352800"/>
            <a:ext cx="2198688" cy="1327150"/>
            <a:chOff x="1200" y="2112"/>
            <a:chExt cx="1385" cy="836"/>
          </a:xfrm>
        </p:grpSpPr>
        <p:sp>
          <p:nvSpPr>
            <p:cNvPr id="59418" name="AutoShape 6"/>
            <p:cNvSpPr>
              <a:spLocks noChangeArrowheads="1"/>
            </p:cNvSpPr>
            <p:nvPr/>
          </p:nvSpPr>
          <p:spPr bwMode="auto">
            <a:xfrm>
              <a:off x="1200" y="2112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9419" name="Text Box 7"/>
            <p:cNvSpPr txBox="1">
              <a:spLocks noChangeArrowheads="1"/>
            </p:cNvSpPr>
            <p:nvPr/>
          </p:nvSpPr>
          <p:spPr bwMode="auto">
            <a:xfrm>
              <a:off x="1344" y="2736"/>
              <a:ext cx="12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 flag set by ALU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0" y="4648200"/>
            <a:ext cx="2286000" cy="1874838"/>
            <a:chOff x="2976" y="2823"/>
            <a:chExt cx="1440" cy="1181"/>
          </a:xfrm>
        </p:grpSpPr>
        <p:sp>
          <p:nvSpPr>
            <p:cNvPr id="59408" name="Freeform 9"/>
            <p:cNvSpPr>
              <a:spLocks/>
            </p:cNvSpPr>
            <p:nvPr/>
          </p:nvSpPr>
          <p:spPr bwMode="auto">
            <a:xfrm>
              <a:off x="3552" y="3264"/>
              <a:ext cx="864" cy="384"/>
            </a:xfrm>
            <a:custGeom>
              <a:avLst/>
              <a:gdLst>
                <a:gd name="T0" fmla="*/ 0 w 864"/>
                <a:gd name="T1" fmla="*/ 0 h 384"/>
                <a:gd name="T2" fmla="*/ 336 w 864"/>
                <a:gd name="T3" fmla="*/ 0 h 384"/>
                <a:gd name="T4" fmla="*/ 432 w 864"/>
                <a:gd name="T5" fmla="*/ 144 h 384"/>
                <a:gd name="T6" fmla="*/ 480 w 864"/>
                <a:gd name="T7" fmla="*/ 0 h 384"/>
                <a:gd name="T8" fmla="*/ 864 w 864"/>
                <a:gd name="T9" fmla="*/ 0 h 384"/>
                <a:gd name="T10" fmla="*/ 672 w 864"/>
                <a:gd name="T11" fmla="*/ 384 h 384"/>
                <a:gd name="T12" fmla="*/ 192 w 864"/>
                <a:gd name="T13" fmla="*/ 384 h 384"/>
                <a:gd name="T14" fmla="*/ 0 w 864"/>
                <a:gd name="T15" fmla="*/ 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4"/>
                <a:gd name="T25" fmla="*/ 0 h 384"/>
                <a:gd name="T26" fmla="*/ 864 w 864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4" h="384">
                  <a:moveTo>
                    <a:pt x="0" y="0"/>
                  </a:moveTo>
                  <a:lnTo>
                    <a:pt x="336" y="0"/>
                  </a:lnTo>
                  <a:lnTo>
                    <a:pt x="432" y="144"/>
                  </a:lnTo>
                  <a:lnTo>
                    <a:pt x="480" y="0"/>
                  </a:lnTo>
                  <a:lnTo>
                    <a:pt x="864" y="0"/>
                  </a:lnTo>
                  <a:lnTo>
                    <a:pt x="672" y="384"/>
                  </a:lnTo>
                  <a:lnTo>
                    <a:pt x="192" y="3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Text Box 10"/>
            <p:cNvSpPr txBox="1">
              <a:spLocks noChangeArrowheads="1"/>
            </p:cNvSpPr>
            <p:nvPr/>
          </p:nvSpPr>
          <p:spPr bwMode="auto">
            <a:xfrm>
              <a:off x="3840" y="3408"/>
              <a:ext cx="3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ALU</a:t>
              </a:r>
            </a:p>
          </p:txBody>
        </p:sp>
        <p:sp>
          <p:nvSpPr>
            <p:cNvPr id="59410" name="Line 11"/>
            <p:cNvSpPr>
              <a:spLocks noChangeShapeType="1"/>
            </p:cNvSpPr>
            <p:nvPr/>
          </p:nvSpPr>
          <p:spPr bwMode="auto">
            <a:xfrm>
              <a:off x="3696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Line 12"/>
            <p:cNvSpPr>
              <a:spLocks noChangeShapeType="1"/>
            </p:cNvSpPr>
            <p:nvPr/>
          </p:nvSpPr>
          <p:spPr bwMode="auto">
            <a:xfrm>
              <a:off x="4224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Text Box 13"/>
            <p:cNvSpPr txBox="1">
              <a:spLocks noChangeArrowheads="1"/>
            </p:cNvSpPr>
            <p:nvPr/>
          </p:nvSpPr>
          <p:spPr bwMode="auto">
            <a:xfrm>
              <a:off x="3590" y="2823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D1</a:t>
              </a:r>
            </a:p>
          </p:txBody>
        </p:sp>
        <p:sp>
          <p:nvSpPr>
            <p:cNvPr id="59413" name="Text Box 14"/>
            <p:cNvSpPr txBox="1">
              <a:spLocks noChangeArrowheads="1"/>
            </p:cNvSpPr>
            <p:nvPr/>
          </p:nvSpPr>
          <p:spPr bwMode="auto">
            <a:xfrm>
              <a:off x="4118" y="2823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D0</a:t>
              </a:r>
            </a:p>
          </p:txBody>
        </p:sp>
        <p:sp>
          <p:nvSpPr>
            <p:cNvPr id="59414" name="Line 15"/>
            <p:cNvSpPr>
              <a:spLocks noChangeShapeType="1"/>
            </p:cNvSpPr>
            <p:nvPr/>
          </p:nvSpPr>
          <p:spPr bwMode="auto">
            <a:xfrm>
              <a:off x="39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Text Box 16"/>
            <p:cNvSpPr txBox="1">
              <a:spLocks noChangeArrowheads="1"/>
            </p:cNvSpPr>
            <p:nvPr/>
          </p:nvSpPr>
          <p:spPr bwMode="auto">
            <a:xfrm>
              <a:off x="3840" y="3792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59416" name="Line 17"/>
            <p:cNvSpPr>
              <a:spLocks noChangeShapeType="1"/>
            </p:cNvSpPr>
            <p:nvPr/>
          </p:nvSpPr>
          <p:spPr bwMode="auto">
            <a:xfrm flipH="1">
              <a:off x="336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7" name="Text Box 18"/>
            <p:cNvSpPr txBox="1">
              <a:spLocks noChangeArrowheads="1"/>
            </p:cNvSpPr>
            <p:nvPr/>
          </p:nvSpPr>
          <p:spPr bwMode="auto">
            <a:xfrm>
              <a:off x="2976" y="3312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carry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172200" y="4572000"/>
            <a:ext cx="1981200" cy="1784350"/>
            <a:chOff x="3984" y="3024"/>
            <a:chExt cx="1248" cy="1124"/>
          </a:xfrm>
        </p:grpSpPr>
        <p:sp>
          <p:nvSpPr>
            <p:cNvPr id="59400" name="Rectangle 20"/>
            <p:cNvSpPr>
              <a:spLocks noChangeArrowheads="1"/>
            </p:cNvSpPr>
            <p:nvPr/>
          </p:nvSpPr>
          <p:spPr bwMode="auto">
            <a:xfrm>
              <a:off x="4416" y="3024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11011010</a:t>
              </a:r>
            </a:p>
          </p:txBody>
        </p:sp>
        <p:sp>
          <p:nvSpPr>
            <p:cNvPr id="59401" name="Rectangle 21"/>
            <p:cNvSpPr>
              <a:spLocks noChangeArrowheads="1"/>
            </p:cNvSpPr>
            <p:nvPr/>
          </p:nvSpPr>
          <p:spPr bwMode="auto">
            <a:xfrm>
              <a:off x="4416" y="3312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11101011</a:t>
              </a:r>
            </a:p>
          </p:txBody>
        </p:sp>
        <p:sp>
          <p:nvSpPr>
            <p:cNvPr id="59402" name="Text Box 22"/>
            <p:cNvSpPr txBox="1">
              <a:spLocks noChangeArrowheads="1"/>
            </p:cNvSpPr>
            <p:nvPr/>
          </p:nvSpPr>
          <p:spPr bwMode="auto">
            <a:xfrm>
              <a:off x="3984" y="3264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59403" name="Line 23"/>
            <p:cNvSpPr>
              <a:spLocks noChangeShapeType="1"/>
            </p:cNvSpPr>
            <p:nvPr/>
          </p:nvSpPr>
          <p:spPr bwMode="auto">
            <a:xfrm>
              <a:off x="3984" y="36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4" name="Rectangle 24"/>
            <p:cNvSpPr>
              <a:spLocks noChangeArrowheads="1"/>
            </p:cNvSpPr>
            <p:nvPr/>
          </p:nvSpPr>
          <p:spPr bwMode="auto">
            <a:xfrm>
              <a:off x="4416" y="3696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11000101</a:t>
              </a:r>
            </a:p>
          </p:txBody>
        </p:sp>
        <p:sp>
          <p:nvSpPr>
            <p:cNvPr id="59405" name="Rectangle 25"/>
            <p:cNvSpPr>
              <a:spLocks noChangeArrowheads="1"/>
            </p:cNvSpPr>
            <p:nvPr/>
          </p:nvSpPr>
          <p:spPr bwMode="auto">
            <a:xfrm>
              <a:off x="4176" y="369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06" name="Freeform 26"/>
            <p:cNvSpPr>
              <a:spLocks/>
            </p:cNvSpPr>
            <p:nvPr/>
          </p:nvSpPr>
          <p:spPr bwMode="auto">
            <a:xfrm>
              <a:off x="4320" y="3888"/>
              <a:ext cx="192" cy="152"/>
            </a:xfrm>
            <a:custGeom>
              <a:avLst/>
              <a:gdLst>
                <a:gd name="T0" fmla="*/ 192 w 192"/>
                <a:gd name="T1" fmla="*/ 0 h 152"/>
                <a:gd name="T2" fmla="*/ 96 w 192"/>
                <a:gd name="T3" fmla="*/ 144 h 152"/>
                <a:gd name="T4" fmla="*/ 0 w 192"/>
                <a:gd name="T5" fmla="*/ 48 h 152"/>
                <a:gd name="T6" fmla="*/ 0 60000 65536"/>
                <a:gd name="T7" fmla="*/ 0 60000 65536"/>
                <a:gd name="T8" fmla="*/ 0 60000 65536"/>
                <a:gd name="T9" fmla="*/ 0 w 192"/>
                <a:gd name="T10" fmla="*/ 0 h 152"/>
                <a:gd name="T11" fmla="*/ 192 w 19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2">
                  <a:moveTo>
                    <a:pt x="192" y="0"/>
                  </a:moveTo>
                  <a:cubicBezTo>
                    <a:pt x="160" y="68"/>
                    <a:pt x="128" y="136"/>
                    <a:pt x="96" y="144"/>
                  </a:cubicBezTo>
                  <a:cubicBezTo>
                    <a:pt x="64" y="152"/>
                    <a:pt x="32" y="100"/>
                    <a:pt x="0" y="4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Text Box 27"/>
            <p:cNvSpPr txBox="1">
              <a:spLocks noChangeArrowheads="1"/>
            </p:cNvSpPr>
            <p:nvPr/>
          </p:nvSpPr>
          <p:spPr bwMode="auto">
            <a:xfrm>
              <a:off x="3984" y="393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conditional branch instruction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JC </a:t>
            </a:r>
            <a:r>
              <a:rPr lang="en-US" altLang="zh-TW" i="1" smtClean="0"/>
              <a:t>label</a:t>
            </a:r>
          </a:p>
          <a:p>
            <a:pPr lvl="1" eaLnBrk="1" hangingPunct="1"/>
            <a:r>
              <a:rPr lang="en-US" altLang="zh-TW" smtClean="0"/>
              <a:t>if (C==1) goto </a:t>
            </a:r>
            <a:r>
              <a:rPr lang="en-US" altLang="zh-TW" i="1" smtClean="0"/>
              <a:t>label</a:t>
            </a:r>
          </a:p>
          <a:p>
            <a:pPr eaLnBrk="1" hangingPunct="1"/>
            <a:r>
              <a:rPr lang="en-US" altLang="zh-TW" smtClean="0"/>
              <a:t>JNC </a:t>
            </a:r>
            <a:r>
              <a:rPr lang="en-US" altLang="zh-TW" i="1" smtClean="0"/>
              <a:t>label</a:t>
            </a:r>
          </a:p>
          <a:p>
            <a:pPr lvl="1" eaLnBrk="1" hangingPunct="1"/>
            <a:r>
              <a:rPr lang="en-US" altLang="zh-TW" smtClean="0"/>
              <a:t>if (C==0) goto </a:t>
            </a:r>
            <a:r>
              <a:rPr lang="en-US" altLang="zh-TW" i="1" smtClean="0"/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write the program: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819400" y="3048000"/>
            <a:ext cx="154781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(R0+R1&gt;0xff)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0xff;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R0+R1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using JNC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00200" y="2209800"/>
            <a:ext cx="154781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(R0+R1&gt;0xff)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0xff;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R0+R1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505200"/>
            <a:ext cx="3498850" cy="2178050"/>
            <a:chOff x="576" y="2208"/>
            <a:chExt cx="2204" cy="1372"/>
          </a:xfrm>
        </p:grpSpPr>
        <p:sp>
          <p:nvSpPr>
            <p:cNvPr id="62472" name="Text Box 5"/>
            <p:cNvSpPr txBox="1">
              <a:spLocks noChangeArrowheads="1"/>
            </p:cNvSpPr>
            <p:nvPr/>
          </p:nvSpPr>
          <p:spPr bwMode="auto">
            <a:xfrm>
              <a:off x="576" y="2592"/>
              <a:ext cx="2204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R0;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A+R1;  </a:t>
              </a:r>
              <a:r>
                <a:rPr lang="en-US" altLang="zh-TW" sz="1600">
                  <a:solidFill>
                    <a:schemeClr val="hlink"/>
                  </a:solidFill>
                </a:rPr>
                <a:t>//implicitly set 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folHlink"/>
                  </a:solidFill>
                </a:rPr>
                <a:t>if (C==0) goto exit;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0xff;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exit: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…</a:t>
              </a:r>
            </a:p>
          </p:txBody>
        </p:sp>
        <p:sp>
          <p:nvSpPr>
            <p:cNvPr id="62473" name="AutoShape 6"/>
            <p:cNvSpPr>
              <a:spLocks noChangeArrowheads="1"/>
            </p:cNvSpPr>
            <p:nvPr/>
          </p:nvSpPr>
          <p:spPr bwMode="auto">
            <a:xfrm>
              <a:off x="1440" y="2208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00600" y="4038600"/>
            <a:ext cx="2727325" cy="1568450"/>
            <a:chOff x="3024" y="2544"/>
            <a:chExt cx="1718" cy="988"/>
          </a:xfrm>
        </p:grpSpPr>
        <p:sp>
          <p:nvSpPr>
            <p:cNvPr id="62470" name="Text Box 8"/>
            <p:cNvSpPr txBox="1">
              <a:spLocks noChangeArrowheads="1"/>
            </p:cNvSpPr>
            <p:nvPr/>
          </p:nvSpPr>
          <p:spPr bwMode="auto">
            <a:xfrm>
              <a:off x="3456" y="2544"/>
              <a:ext cx="1286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defTabSz="6302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 defTabSz="63023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 defTabSz="630238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 defTabSz="630238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 defTabSz="630238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	A, R0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add	A, R1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folHlink"/>
                  </a:solidFill>
                </a:rPr>
                <a:t>JNC	exit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	A, #ffh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exit: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…</a:t>
              </a:r>
            </a:p>
          </p:txBody>
        </p:sp>
        <p:sp>
          <p:nvSpPr>
            <p:cNvPr id="62471" name="AutoShape 9"/>
            <p:cNvSpPr>
              <a:spLocks noChangeArrowheads="1"/>
            </p:cNvSpPr>
            <p:nvPr/>
          </p:nvSpPr>
          <p:spPr bwMode="auto">
            <a:xfrm>
              <a:off x="3024" y="2976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simple for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9227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9228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9231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9232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9233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9234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9235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9236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9237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610</a:t>
                </a:r>
              </a:p>
            </p:txBody>
          </p:sp>
          <p:sp>
            <p:nvSpPr>
              <p:cNvPr id="923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9239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9240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9241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924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9243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4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9229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9230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9220" name="Group 22"/>
          <p:cNvGrpSpPr>
            <a:grpSpLocks/>
          </p:cNvGrpSpPr>
          <p:nvPr/>
        </p:nvGrpSpPr>
        <p:grpSpPr bwMode="auto">
          <a:xfrm>
            <a:off x="228600" y="2590800"/>
            <a:ext cx="685800" cy="336550"/>
            <a:chOff x="144" y="1632"/>
            <a:chExt cx="432" cy="212"/>
          </a:xfrm>
        </p:grpSpPr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9221" name="Line 25"/>
          <p:cNvSpPr>
            <a:spLocks noChangeShapeType="1"/>
          </p:cNvSpPr>
          <p:nvPr/>
        </p:nvSpPr>
        <p:spPr bwMode="auto">
          <a:xfrm flipH="1">
            <a:off x="4267200" y="3200400"/>
            <a:ext cx="1676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Line 26"/>
          <p:cNvSpPr>
            <a:spLocks noChangeShapeType="1"/>
          </p:cNvSpPr>
          <p:nvPr/>
        </p:nvSpPr>
        <p:spPr bwMode="auto">
          <a:xfrm flipH="1">
            <a:off x="4419600" y="3810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28"/>
          <p:cNvSpPr>
            <a:spLocks noChangeShapeType="1"/>
          </p:cNvSpPr>
          <p:nvPr/>
        </p:nvSpPr>
        <p:spPr bwMode="auto">
          <a:xfrm>
            <a:off x="4038600" y="4267200"/>
            <a:ext cx="18288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useful instruction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DJNZ Rn, location</a:t>
            </a:r>
          </a:p>
          <a:p>
            <a:pPr lvl="1" eaLnBrk="1" hangingPunct="1"/>
            <a:r>
              <a:rPr lang="en-US" altLang="zh-TW" smtClean="0"/>
              <a:t>Rn = Rn-1</a:t>
            </a:r>
          </a:p>
          <a:p>
            <a:pPr lvl="1" eaLnBrk="1" hangingPunct="1"/>
            <a:r>
              <a:rPr lang="en-US" altLang="zh-TW" smtClean="0"/>
              <a:t>jump if Rn!=0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Loop example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295400" y="2209800"/>
            <a:ext cx="1574800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sum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for (i=10;i&gt;0;i--)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sum = sum+i;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505200"/>
            <a:ext cx="3130550" cy="2346325"/>
            <a:chOff x="480" y="2208"/>
            <a:chExt cx="1972" cy="1478"/>
          </a:xfrm>
        </p:grpSpPr>
        <p:sp>
          <p:nvSpPr>
            <p:cNvPr id="65544" name="Text Box 5"/>
            <p:cNvSpPr txBox="1">
              <a:spLocks noChangeArrowheads="1"/>
            </p:cNvSpPr>
            <p:nvPr/>
          </p:nvSpPr>
          <p:spPr bwMode="auto">
            <a:xfrm>
              <a:off x="480" y="2544"/>
              <a:ext cx="1972" cy="1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0;	//A is sum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R0 = 10;	//R0 is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loop_start: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A+R0;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hlink"/>
                  </a:solidFill>
                </a:rPr>
                <a:t>if (--R0) goto loop_start;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65545" name="AutoShape 6"/>
            <p:cNvSpPr>
              <a:spLocks noChangeArrowheads="1"/>
            </p:cNvSpPr>
            <p:nvPr/>
          </p:nvSpPr>
          <p:spPr bwMode="auto">
            <a:xfrm>
              <a:off x="1200" y="22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67200" y="4114800"/>
            <a:ext cx="3633788" cy="1568450"/>
            <a:chOff x="2688" y="2592"/>
            <a:chExt cx="2289" cy="988"/>
          </a:xfrm>
        </p:grpSpPr>
        <p:sp>
          <p:nvSpPr>
            <p:cNvPr id="65542" name="Text Box 8"/>
            <p:cNvSpPr txBox="1">
              <a:spLocks noChangeArrowheads="1"/>
            </p:cNvSpPr>
            <p:nvPr/>
          </p:nvSpPr>
          <p:spPr bwMode="auto">
            <a:xfrm>
              <a:off x="2976" y="2592"/>
              <a:ext cx="2001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	A, #0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 	R0, #10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loop_start: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add	A, R0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hlink"/>
                  </a:solidFill>
                </a:rPr>
                <a:t>djnz 	R0, loop_start</a:t>
              </a:r>
            </a:p>
          </p:txBody>
        </p:sp>
        <p:sp>
          <p:nvSpPr>
            <p:cNvPr id="65543" name="AutoShape 9"/>
            <p:cNvSpPr>
              <a:spLocks noChangeArrowheads="1"/>
            </p:cNvSpPr>
            <p:nvPr/>
          </p:nvSpPr>
          <p:spPr bwMode="auto">
            <a:xfrm>
              <a:off x="2688" y="3024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you should be able to do your work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write a program to compute</a:t>
            </a:r>
          </a:p>
          <a:p>
            <a:pPr eaLnBrk="1" hangingPunct="1"/>
            <a:endParaRPr lang="en-US" altLang="zh-TW" sz="24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where A[i], B[i] are integer array (8-bit) in 8051’s internal memory</a:t>
            </a:r>
          </a:p>
          <a:p>
            <a:pPr eaLnBrk="1" hangingPunct="1"/>
            <a:r>
              <a:rPr lang="en-US" altLang="zh-TW" sz="2400" smtClean="0"/>
              <a:t>instructions you may use:</a:t>
            </a:r>
          </a:p>
          <a:p>
            <a:pPr lvl="1" eaLnBrk="1" hangingPunct="1"/>
            <a:r>
              <a:rPr lang="en-US" altLang="zh-TW" sz="2000" smtClean="0"/>
              <a:t>ADD (addition)</a:t>
            </a:r>
          </a:p>
          <a:p>
            <a:pPr lvl="1" eaLnBrk="1" hangingPunct="1"/>
            <a:r>
              <a:rPr lang="en-US" altLang="zh-TW" sz="2000" smtClean="0"/>
              <a:t>MUL (multiply)</a:t>
            </a:r>
          </a:p>
          <a:p>
            <a:pPr lvl="1" eaLnBrk="1" hangingPunct="1"/>
            <a:r>
              <a:rPr lang="en-US" altLang="zh-TW" sz="2000" smtClean="0"/>
              <a:t>MOV (move data)</a:t>
            </a:r>
          </a:p>
          <a:p>
            <a:pPr lvl="1" eaLnBrk="1" hangingPunct="1"/>
            <a:r>
              <a:rPr lang="en-US" altLang="zh-TW" sz="2000" smtClean="0"/>
              <a:t>DJNZ (decrement and jump if not zero)</a:t>
            </a:r>
          </a:p>
          <a:p>
            <a:pPr eaLnBrk="1" hangingPunct="1"/>
            <a:r>
              <a:rPr lang="en-US" altLang="zh-TW" sz="2400" smtClean="0"/>
              <a:t>Check the instruction reference manual!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743200" y="2438400"/>
          <a:ext cx="2133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方程式" r:id="rId3" imgW="1054100" imgH="431800" progId="Equation.3">
                  <p:embed/>
                </p:oleObj>
              </mc:Choice>
              <mc:Fallback>
                <p:oleObj name="方程式" r:id="rId3" imgW="1054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2133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Lab: LED lights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0250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0251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0254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10255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0256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0257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0258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0259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0260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610</a:t>
                </a:r>
              </a:p>
            </p:txBody>
          </p:sp>
          <p:sp>
            <p:nvSpPr>
              <p:cNvPr id="10261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0262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670</a:t>
                </a:r>
              </a:p>
            </p:txBody>
          </p:sp>
          <p:sp>
            <p:nvSpPr>
              <p:cNvPr id="10263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0264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0265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0267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0252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0253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0244" name="Group 22"/>
          <p:cNvGrpSpPr>
            <a:grpSpLocks/>
          </p:cNvGrpSpPr>
          <p:nvPr/>
        </p:nvGrpSpPr>
        <p:grpSpPr bwMode="auto">
          <a:xfrm>
            <a:off x="228600" y="2971800"/>
            <a:ext cx="685800" cy="336550"/>
            <a:chOff x="144" y="1632"/>
            <a:chExt cx="432" cy="212"/>
          </a:xfrm>
        </p:grpSpPr>
        <p:sp>
          <p:nvSpPr>
            <p:cNvPr id="10248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0245" name="Line 25"/>
          <p:cNvSpPr>
            <a:spLocks noChangeShapeType="1"/>
          </p:cNvSpPr>
          <p:nvPr/>
        </p:nvSpPr>
        <p:spPr bwMode="auto">
          <a:xfrm flipH="1" flipV="1">
            <a:off x="3886200" y="4495800"/>
            <a:ext cx="19050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 flipV="1">
            <a:off x="4343400" y="4191000"/>
            <a:ext cx="1524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>
            <a:off x="4038600" y="4267200"/>
            <a:ext cx="17526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1273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1274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1277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9</a:t>
                </a:r>
              </a:p>
            </p:txBody>
          </p:sp>
          <p:sp>
            <p:nvSpPr>
              <p:cNvPr id="11278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1279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1280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1281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1282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1283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610</a:t>
                </a:r>
              </a:p>
            </p:txBody>
          </p:sp>
          <p:sp>
            <p:nvSpPr>
              <p:cNvPr id="11284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1285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670</a:t>
                </a:r>
              </a:p>
            </p:txBody>
          </p:sp>
          <p:sp>
            <p:nvSpPr>
              <p:cNvPr id="11286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1287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1288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1289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290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1275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1276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1268" name="Group 22"/>
          <p:cNvGrpSpPr>
            <a:grpSpLocks/>
          </p:cNvGrpSpPr>
          <p:nvPr/>
        </p:nvGrpSpPr>
        <p:grpSpPr bwMode="auto">
          <a:xfrm>
            <a:off x="228600" y="3352800"/>
            <a:ext cx="685800" cy="336550"/>
            <a:chOff x="144" y="1632"/>
            <a:chExt cx="432" cy="212"/>
          </a:xfrm>
        </p:grpSpPr>
        <p:sp>
          <p:nvSpPr>
            <p:cNvPr id="11271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1269" name="Line 25"/>
          <p:cNvSpPr>
            <a:spLocks noChangeShapeType="1"/>
          </p:cNvSpPr>
          <p:nvPr/>
        </p:nvSpPr>
        <p:spPr bwMode="auto">
          <a:xfrm flipH="1">
            <a:off x="4038600" y="3048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26"/>
          <p:cNvSpPr>
            <a:spLocks noChangeShapeType="1"/>
          </p:cNvSpPr>
          <p:nvPr/>
        </p:nvSpPr>
        <p:spPr bwMode="auto">
          <a:xfrm flipV="1">
            <a:off x="4038600" y="3200400"/>
            <a:ext cx="1676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follow the von Neumann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step by step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one </a:t>
            </a:r>
            <a:r>
              <a:rPr lang="en-US" altLang="zh-TW" sz="2000" i="1" smtClean="0">
                <a:solidFill>
                  <a:schemeClr val="hlink"/>
                </a:solidFill>
              </a:rPr>
              <a:t>instruction</a:t>
            </a:r>
            <a:r>
              <a:rPr lang="en-US" altLang="zh-TW" sz="2000" smtClean="0"/>
              <a:t> per step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but decompose operations into primitive and regular ones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676400" y="3352800"/>
            <a:ext cx="6134100" cy="3171825"/>
            <a:chOff x="1008" y="1920"/>
            <a:chExt cx="3864" cy="1998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442</TotalTime>
  <Words>1815</Words>
  <Application>Microsoft Office PowerPoint</Application>
  <PresentationFormat>如螢幕大小 (4:3)</PresentationFormat>
  <Paragraphs>794</Paragraphs>
  <Slides>63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1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點陣圖影像</vt:lpstr>
      <vt:lpstr>8051 Assembly Programming</vt:lpstr>
      <vt:lpstr>Today’s Goal</vt:lpstr>
      <vt:lpstr>Overview: the C8051F040 SoC</vt:lpstr>
      <vt:lpstr>Fundamental: von Neumann model in assembly level</vt:lpstr>
      <vt:lpstr>The Von Neumann Model</vt:lpstr>
      <vt:lpstr>The Von Neumann Model</vt:lpstr>
      <vt:lpstr>The Von Neumann Model</vt:lpstr>
      <vt:lpstr>The Von Neumann Model</vt:lpstr>
      <vt:lpstr>How a CPU works?</vt:lpstr>
      <vt:lpstr>Question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8051 Architecture Model</vt:lpstr>
      <vt:lpstr>Imagination on 8051 architecture</vt:lpstr>
      <vt:lpstr>Imagination on 8051 architecture</vt:lpstr>
      <vt:lpstr>Imagination on 8051 architecture</vt:lpstr>
      <vt:lpstr>Imagination on 8051 architecture</vt:lpstr>
      <vt:lpstr>Imagination on 8051 architecture</vt:lpstr>
      <vt:lpstr>Special Function Registers (SFR)</vt:lpstr>
      <vt:lpstr>A first look on 8051 assembly program</vt:lpstr>
      <vt:lpstr>Features of 8051 CPU and assembly</vt:lpstr>
      <vt:lpstr>Classification of instructions</vt:lpstr>
      <vt:lpstr>8051 assembly language looks like</vt:lpstr>
      <vt:lpstr>8051 assembly language looks like</vt:lpstr>
      <vt:lpstr>8051 assembly language looks like</vt:lpstr>
      <vt:lpstr>8051 assembly language looks like</vt:lpstr>
      <vt:lpstr>8051 assembly language looks like</vt:lpstr>
      <vt:lpstr>Example 1: d=a*b+c</vt:lpstr>
      <vt:lpstr>In-Class Exercise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Branch (Jump) Instruction</vt:lpstr>
      <vt:lpstr>What is a branch/jump instruction</vt:lpstr>
      <vt:lpstr>Frequently used branch instructions of 8051</vt:lpstr>
      <vt:lpstr>Conditional Branch Instructions</vt:lpstr>
      <vt:lpstr>How conditional branch works in 8051?</vt:lpstr>
      <vt:lpstr>How conditional branch works in 8051?</vt:lpstr>
      <vt:lpstr>How conditional branch works in 8051?</vt:lpstr>
      <vt:lpstr>Example of conditional branch instruction</vt:lpstr>
      <vt:lpstr>In-Class Exercise</vt:lpstr>
      <vt:lpstr>Example: using JNC</vt:lpstr>
      <vt:lpstr>Example: a simple for loop</vt:lpstr>
      <vt:lpstr>A useful instruction</vt:lpstr>
      <vt:lpstr>Loop example</vt:lpstr>
      <vt:lpstr>Now you should be able to do your work</vt:lpstr>
      <vt:lpstr>The Next Lab: LED lights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39</cp:revision>
  <cp:lastPrinted>1601-01-01T00:00:00Z</cp:lastPrinted>
  <dcterms:created xsi:type="dcterms:W3CDTF">2009-09-22T14:20:32Z</dcterms:created>
  <dcterms:modified xsi:type="dcterms:W3CDTF">2018-09-17T13:49:16Z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