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4" r:id="rId4"/>
    <p:sldId id="258" r:id="rId5"/>
    <p:sldId id="279" r:id="rId6"/>
    <p:sldId id="280" r:id="rId7"/>
    <p:sldId id="281" r:id="rId8"/>
    <p:sldId id="259" r:id="rId9"/>
    <p:sldId id="260" r:id="rId10"/>
    <p:sldId id="261" r:id="rId11"/>
    <p:sldId id="262" r:id="rId12"/>
    <p:sldId id="265" r:id="rId13"/>
    <p:sldId id="264" r:id="rId14"/>
    <p:sldId id="266" r:id="rId15"/>
    <p:sldId id="273" r:id="rId16"/>
    <p:sldId id="267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herald.com/section/design-guide/sample_lcd_c_programs.html" TargetMode="External"/><Relationship Id="rId2" Type="http://schemas.openxmlformats.org/officeDocument/2006/relationships/hyperlink" Target="http://www.8052.com/tutlcd.p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LCD Display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8659" y="141479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>
                <a:latin typeface="Times New Roman" panose="02020603050405020304" pitchFamily="18" charset="0"/>
              </a:rPr>
              <a:t>Lab 05</a:t>
            </a:r>
            <a:endParaRPr lang="zh-TW" altLang="en-US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interface to the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3709182" cy="4341054"/>
          </a:xfrm>
        </p:spPr>
        <p:txBody>
          <a:bodyPr/>
          <a:lstStyle/>
          <a:p>
            <a:r>
              <a:rPr lang="en-US" altLang="zh-TW" sz="2000" dirty="0"/>
              <a:t>RS: register select</a:t>
            </a:r>
          </a:p>
          <a:p>
            <a:pPr lvl="1"/>
            <a:r>
              <a:rPr lang="en-US" altLang="zh-TW" sz="1800" dirty="0"/>
              <a:t>0: command</a:t>
            </a:r>
          </a:p>
          <a:p>
            <a:pPr lvl="1"/>
            <a:r>
              <a:rPr lang="en-US" altLang="zh-TW" sz="1800" dirty="0"/>
              <a:t>1: data</a:t>
            </a:r>
          </a:p>
          <a:p>
            <a:r>
              <a:rPr lang="en-US" altLang="zh-TW" sz="2000" dirty="0"/>
              <a:t>E: latch enable</a:t>
            </a:r>
          </a:p>
          <a:p>
            <a:pPr lvl="1"/>
            <a:r>
              <a:rPr lang="en-US" altLang="zh-TW" sz="1800" dirty="0"/>
              <a:t>the LCD latches the command/data at negative edge (1</a:t>
            </a:r>
            <a:r>
              <a:rPr lang="en-US" altLang="zh-TW" sz="1800" dirty="0">
                <a:sym typeface="Wingdings" panose="05000000000000000000" pitchFamily="2" charset="2"/>
              </a:rPr>
              <a:t>0)</a:t>
            </a:r>
          </a:p>
          <a:p>
            <a:r>
              <a:rPr lang="en-US" altLang="zh-TW" sz="2000" dirty="0">
                <a:sym typeface="Wingdings" panose="05000000000000000000" pitchFamily="2" charset="2"/>
              </a:rPr>
              <a:t>D [7:0]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the 8-bit data/command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configured 4-bit mode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send higher portion first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90" y="2810836"/>
            <a:ext cx="5176910" cy="32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of commands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06437" y="2017713"/>
            <a:ext cx="8448651" cy="641081"/>
          </a:xfrm>
        </p:spPr>
        <p:txBody>
          <a:bodyPr/>
          <a:lstStyle/>
          <a:p>
            <a:r>
              <a:rPr lang="en-US" altLang="zh-TW" sz="2000" dirty="0"/>
              <a:t>http://www.eeherald.com/section/design-guide/sample_lcd_c_programs.html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23" y="2564048"/>
            <a:ext cx="3110460" cy="42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1055" y="1991105"/>
            <a:ext cx="5724211" cy="1150317"/>
          </a:xfrm>
        </p:spPr>
        <p:txBody>
          <a:bodyPr/>
          <a:lstStyle/>
          <a:p>
            <a:r>
              <a:rPr lang="en-US" altLang="zh-TW" sz="2400" dirty="0"/>
              <a:t>Example: to send command 0x01 </a:t>
            </a:r>
          </a:p>
          <a:p>
            <a:r>
              <a:rPr lang="en-US" altLang="zh-TW" sz="2400" dirty="0"/>
              <a:t>clear screen, cursor home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994116" y="3218926"/>
            <a:ext cx="5458262" cy="3066801"/>
            <a:chOff x="2518116" y="3036045"/>
            <a:chExt cx="5458262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71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218" y="2005577"/>
            <a:ext cx="7529569" cy="1150317"/>
          </a:xfrm>
        </p:spPr>
        <p:txBody>
          <a:bodyPr/>
          <a:lstStyle/>
          <a:p>
            <a:r>
              <a:rPr lang="en-US" altLang="zh-TW" sz="2400" dirty="0"/>
              <a:t>Example: to send data ‘A’=0x41</a:t>
            </a:r>
          </a:p>
          <a:p>
            <a:r>
              <a:rPr lang="en-US" altLang="zh-TW" sz="2400" dirty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994117" y="3218926"/>
            <a:ext cx="4874769" cy="3066801"/>
            <a:chOff x="2518116" y="3036045"/>
            <a:chExt cx="4874769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69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to program the LCD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Demo: </a:t>
            </a:r>
            <a:r>
              <a:rPr lang="en-US" altLang="zh-TW" dirty="0" err="1"/>
              <a:t>LCD_Hello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78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Initialize the LCD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9" y="2612707"/>
            <a:ext cx="6947271" cy="15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/>
              <a:t>Example: to send data ‘A’=0x41</a:t>
            </a:r>
          </a:p>
          <a:p>
            <a:r>
              <a:rPr lang="en-US" altLang="zh-TW" sz="2400" dirty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394587"/>
            <a:ext cx="4839285" cy="3066801"/>
            <a:chOff x="2518116" y="3036045"/>
            <a:chExt cx="4839285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Prepare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3418449" y="3529241"/>
              <a:ext cx="675247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593438" y="3738555"/>
            <a:ext cx="2804160" cy="69376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11680" y="4498336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Prepare 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8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/>
              <a:t>Example: to send data ‘A’=0x41</a:t>
            </a:r>
          </a:p>
          <a:p>
            <a:r>
              <a:rPr lang="en-US" altLang="zh-TW" sz="2400" dirty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394587"/>
            <a:ext cx="4839285" cy="3066801"/>
            <a:chOff x="2518116" y="3036045"/>
            <a:chExt cx="4839285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955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Send out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3418449" y="3529241"/>
              <a:ext cx="675247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581186" y="4358212"/>
            <a:ext cx="2804160" cy="25439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56655" y="4797972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Send out 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61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/>
              <a:t>Example: to send data ‘A’=0x41</a:t>
            </a:r>
          </a:p>
          <a:p>
            <a:r>
              <a:rPr lang="en-US" altLang="zh-TW" sz="2400" dirty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463521"/>
            <a:ext cx="4839285" cy="2997867"/>
            <a:chOff x="2518116" y="3104979"/>
            <a:chExt cx="4839285" cy="2997867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455293" y="3104979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Prepare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262511" y="3557907"/>
              <a:ext cx="1026938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482989" y="4667613"/>
            <a:ext cx="2804160" cy="16927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14732" y="4338361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Prepare 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0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/>
              <a:t>Example: to send data ‘A’=0x41</a:t>
            </a:r>
          </a:p>
          <a:p>
            <a:r>
              <a:rPr lang="en-US" altLang="zh-TW" sz="2400" dirty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463521"/>
            <a:ext cx="4839285" cy="2997867"/>
            <a:chOff x="2518116" y="3104979"/>
            <a:chExt cx="4839285" cy="2997867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455293" y="3104979"/>
              <a:ext cx="1955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Send out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262511" y="3557907"/>
              <a:ext cx="1026938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430521" y="4759285"/>
            <a:ext cx="2804160" cy="16927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14732" y="4338361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Send out 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6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9721"/>
          </a:xfrm>
        </p:spPr>
        <p:txBody>
          <a:bodyPr/>
          <a:lstStyle/>
          <a:p>
            <a:r>
              <a:rPr lang="en-US" altLang="zh-TW" dirty="0"/>
              <a:t>Display characters according to the button pressed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1547446" y="3784209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547446" y="4360984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547446" y="4944792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9966" y="5528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</a:rPr>
              <a:t>…</a:t>
            </a:r>
            <a:endParaRPr lang="zh-TW" altLang="en-US" sz="1600" dirty="0">
              <a:latin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658794" y="3713870"/>
            <a:ext cx="3756073" cy="2110154"/>
            <a:chOff x="2715065" y="3615397"/>
            <a:chExt cx="3756073" cy="2110154"/>
          </a:xfrm>
        </p:grpSpPr>
        <p:sp>
          <p:nvSpPr>
            <p:cNvPr id="8" name="圓角矩形 7"/>
            <p:cNvSpPr/>
            <p:nvPr/>
          </p:nvSpPr>
          <p:spPr bwMode="auto">
            <a:xfrm>
              <a:off x="3587263" y="4192172"/>
              <a:ext cx="2180492" cy="956601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770142" y="433191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</a:rPr>
                <a:t>ABC_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715065" y="3615397"/>
              <a:ext cx="3756073" cy="21101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直線單箭頭接點 13"/>
          <p:cNvCxnSpPr>
            <a:stCxn id="4" idx="6"/>
          </p:cNvCxnSpPr>
          <p:nvPr/>
        </p:nvCxnSpPr>
        <p:spPr bwMode="auto">
          <a:xfrm flipV="1">
            <a:off x="2110154" y="3988190"/>
            <a:ext cx="59084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/>
          <p:cNvCxnSpPr>
            <a:stCxn id="5" idx="6"/>
          </p:cNvCxnSpPr>
          <p:nvPr/>
        </p:nvCxnSpPr>
        <p:spPr bwMode="auto">
          <a:xfrm flipV="1">
            <a:off x="2110154" y="4564965"/>
            <a:ext cx="548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單箭頭接點 17"/>
          <p:cNvCxnSpPr>
            <a:stCxn id="6" idx="6"/>
          </p:cNvCxnSpPr>
          <p:nvPr/>
        </p:nvCxnSpPr>
        <p:spPr bwMode="auto">
          <a:xfrm flipV="1">
            <a:off x="2110154" y="5148773"/>
            <a:ext cx="548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133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/>
              <a:t>Example: to send data ‘A’=0x41</a:t>
            </a:r>
          </a:p>
          <a:p>
            <a:r>
              <a:rPr lang="en-US" altLang="zh-TW" sz="2400" dirty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492011"/>
            <a:ext cx="4960994" cy="2969377"/>
            <a:chOff x="2518116" y="3133469"/>
            <a:chExt cx="4960994" cy="2969377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5523125" y="3133469"/>
              <a:ext cx="1955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Send out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5274013" y="3561247"/>
              <a:ext cx="2083388" cy="1635594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600046" y="5139698"/>
            <a:ext cx="2804160" cy="11907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688080" y="4750248"/>
            <a:ext cx="2334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Send signal for lower-half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5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Pre-Lab Question</a:t>
            </a:r>
            <a:endParaRPr lang="zh-TW" altLang="en-US"/>
          </a:p>
        </p:txBody>
      </p:sp>
      <p:sp>
        <p:nvSpPr>
          <p:cNvPr id="57347" name="內容版面配置區 2"/>
          <p:cNvSpPr>
            <a:spLocks noGrp="1"/>
          </p:cNvSpPr>
          <p:nvPr>
            <p:ph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r>
              <a:rPr lang="en-US" altLang="zh-TW" sz="2800" dirty="0"/>
              <a:t>Explain how to send a command/character to the LCD</a:t>
            </a:r>
          </a:p>
          <a:p>
            <a:pPr lvl="1"/>
            <a:r>
              <a:rPr lang="en-US" altLang="zh-TW" sz="2400" dirty="0"/>
              <a:t>Show the timing waveform covering the following signals</a:t>
            </a:r>
          </a:p>
          <a:p>
            <a:pPr lvl="2"/>
            <a:r>
              <a:rPr lang="en-US" altLang="zh-TW" sz="2000" dirty="0"/>
              <a:t>RS, RW, E, D [7:4]</a:t>
            </a:r>
          </a:p>
          <a:p>
            <a:pPr lvl="2"/>
            <a:endParaRPr lang="en-US" altLang="zh-TW" sz="1600" dirty="0"/>
          </a:p>
          <a:p>
            <a:r>
              <a:rPr lang="en-US" altLang="zh-TW" sz="2000" dirty="0"/>
              <a:t>Reference: </a:t>
            </a:r>
          </a:p>
          <a:p>
            <a:pPr lvl="1"/>
            <a:r>
              <a:rPr lang="en-US" altLang="zh-TW" sz="1800" dirty="0">
                <a:hlinkClick r:id="rId2"/>
              </a:rPr>
              <a:t>http://www.8052.com/tutlcd.phtml</a:t>
            </a:r>
            <a:endParaRPr lang="en-US" altLang="zh-TW" sz="1800" dirty="0"/>
          </a:p>
          <a:p>
            <a:pPr lvl="1"/>
            <a:r>
              <a:rPr lang="en-US" altLang="zh-TW" sz="1800" dirty="0">
                <a:hlinkClick r:id="rId3"/>
              </a:rPr>
              <a:t>http://www.eeherald.com/section/design-guide/sample_lcd_c_programs.html</a:t>
            </a:r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en-US" altLang="zh-TW" sz="2200" dirty="0">
                <a:solidFill>
                  <a:srgbClr val="FF0000"/>
                </a:solidFill>
              </a:rPr>
              <a:t>Explain in your own words!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2017712"/>
            <a:ext cx="8350177" cy="4284613"/>
          </a:xfrm>
        </p:spPr>
        <p:txBody>
          <a:bodyPr/>
          <a:lstStyle/>
          <a:p>
            <a:r>
              <a:rPr lang="en-US" altLang="zh-TW" sz="2000" dirty="0"/>
              <a:t>Basic: (60%)</a:t>
            </a:r>
          </a:p>
          <a:p>
            <a:pPr lvl="1"/>
            <a:r>
              <a:rPr lang="en-US" altLang="zh-TW" sz="1800" dirty="0"/>
              <a:t>Display the character pressed at the cursor position</a:t>
            </a:r>
          </a:p>
          <a:p>
            <a:r>
              <a:rPr lang="en-US" altLang="zh-TW" sz="2000" dirty="0"/>
              <a:t>Bonus 1: (+10%)</a:t>
            </a:r>
          </a:p>
          <a:p>
            <a:pPr lvl="1"/>
            <a:r>
              <a:rPr lang="en-US" altLang="zh-TW" sz="1800" dirty="0"/>
              <a:t>Implement the `new-line’ key</a:t>
            </a:r>
          </a:p>
          <a:p>
            <a:pPr lvl="1"/>
            <a:r>
              <a:rPr lang="en-US" altLang="zh-TW" sz="1800" dirty="0"/>
              <a:t>Change to the next line if new-line pressed at Line 1</a:t>
            </a:r>
          </a:p>
          <a:p>
            <a:pPr lvl="1"/>
            <a:r>
              <a:rPr lang="en-US" altLang="zh-TW" sz="1800" dirty="0">
                <a:solidFill>
                  <a:srgbClr val="FF0000"/>
                </a:solidFill>
              </a:rPr>
              <a:t>Scroll</a:t>
            </a:r>
            <a:r>
              <a:rPr lang="en-US" altLang="zh-TW" sz="1800" dirty="0"/>
              <a:t> the screen if new-line pressed at Line 2</a:t>
            </a:r>
          </a:p>
          <a:p>
            <a:r>
              <a:rPr lang="en-US" altLang="zh-TW" sz="2000" dirty="0"/>
              <a:t>Bonus 2: (+20%)</a:t>
            </a:r>
          </a:p>
          <a:p>
            <a:pPr lvl="1"/>
            <a:r>
              <a:rPr lang="en-US" altLang="zh-TW" sz="1800" dirty="0"/>
              <a:t>Implement the arrow keys (up, down, left, right)</a:t>
            </a:r>
          </a:p>
          <a:p>
            <a:pPr lvl="1"/>
            <a:r>
              <a:rPr lang="en-US" altLang="zh-TW" sz="1800" dirty="0"/>
              <a:t>Move the cursor by the arrow key</a:t>
            </a:r>
          </a:p>
          <a:p>
            <a:pPr lvl="1"/>
            <a:r>
              <a:rPr lang="en-US" altLang="zh-TW" sz="1800" dirty="0">
                <a:solidFill>
                  <a:srgbClr val="FF0000"/>
                </a:solidFill>
              </a:rPr>
              <a:t>Insert</a:t>
            </a:r>
            <a:r>
              <a:rPr lang="en-US" altLang="zh-TW" sz="1800" dirty="0"/>
              <a:t> character at the cursor position</a:t>
            </a:r>
          </a:p>
          <a:p>
            <a:r>
              <a:rPr lang="en-US" altLang="zh-TW" sz="2200" dirty="0"/>
              <a:t>Bonus 3: (+20%)</a:t>
            </a:r>
          </a:p>
          <a:p>
            <a:pPr lvl="1"/>
            <a:r>
              <a:rPr lang="en-US" altLang="zh-TW" sz="1800" dirty="0"/>
              <a:t>Catch the signal waveform of sending a command/data using LA</a:t>
            </a:r>
          </a:p>
        </p:txBody>
      </p:sp>
    </p:spTree>
    <p:extLst>
      <p:ext uri="{BB962C8B-B14F-4D97-AF65-F5344CB8AC3E}">
        <p14:creationId xmlns:p14="http://schemas.microsoft.com/office/powerpoint/2010/main" val="24618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General Concepts: Controlling I/O Devices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On-chip vs. off-chip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31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on-chip peripherals</a:t>
            </a:r>
            <a:endParaRPr lang="zh-TW" altLang="en-US" dirty="0"/>
          </a:p>
        </p:txBody>
      </p:sp>
      <p:sp>
        <p:nvSpPr>
          <p:cNvPr id="25603" name="內容版面配置區 52"/>
          <p:cNvSpPr>
            <a:spLocks noGrp="1"/>
          </p:cNvSpPr>
          <p:nvPr>
            <p:ph idx="1"/>
          </p:nvPr>
        </p:nvSpPr>
        <p:spPr>
          <a:xfrm>
            <a:off x="1171575" y="1960563"/>
            <a:ext cx="7772400" cy="571500"/>
          </a:xfrm>
        </p:spPr>
        <p:txBody>
          <a:bodyPr/>
          <a:lstStyle/>
          <a:p>
            <a:r>
              <a:rPr lang="en-US" altLang="zh-TW" sz="2800" dirty="0"/>
              <a:t>access control registers with memory-mapped I/O</a:t>
            </a:r>
            <a:endParaRPr lang="zh-TW" altLang="en-US" sz="2800" dirty="0"/>
          </a:p>
        </p:txBody>
      </p:sp>
      <p:grpSp>
        <p:nvGrpSpPr>
          <p:cNvPr id="25604" name="群組 44"/>
          <p:cNvGrpSpPr>
            <a:grpSpLocks/>
          </p:cNvGrpSpPr>
          <p:nvPr/>
        </p:nvGrpSpPr>
        <p:grpSpPr bwMode="auto">
          <a:xfrm>
            <a:off x="2522538" y="2565400"/>
            <a:ext cx="6146800" cy="3989388"/>
            <a:chOff x="971600" y="2275572"/>
            <a:chExt cx="6146701" cy="3989981"/>
          </a:xfrm>
        </p:grpSpPr>
        <p:sp>
          <p:nvSpPr>
            <p:cNvPr id="25609" name="矩形 3"/>
            <p:cNvSpPr>
              <a:spLocks noChangeArrowheads="1"/>
            </p:cNvSpPr>
            <p:nvPr/>
          </p:nvSpPr>
          <p:spPr bwMode="auto">
            <a:xfrm>
              <a:off x="1475656" y="2492896"/>
              <a:ext cx="86409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CPU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10" name="矩形 4"/>
            <p:cNvSpPr>
              <a:spLocks noChangeArrowheads="1"/>
            </p:cNvSpPr>
            <p:nvPr/>
          </p:nvSpPr>
          <p:spPr bwMode="auto">
            <a:xfrm>
              <a:off x="2668782" y="2275572"/>
              <a:ext cx="1368152" cy="7920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memory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11" name="群組 13"/>
            <p:cNvGrpSpPr>
              <a:grpSpLocks/>
            </p:cNvGrpSpPr>
            <p:nvPr/>
          </p:nvGrpSpPr>
          <p:grpSpPr bwMode="auto">
            <a:xfrm>
              <a:off x="1150938" y="4293096"/>
              <a:ext cx="1692870" cy="1944216"/>
              <a:chOff x="1150938" y="4293096"/>
              <a:chExt cx="1692870" cy="1944216"/>
            </a:xfrm>
          </p:grpSpPr>
          <p:sp>
            <p:nvSpPr>
              <p:cNvPr id="25637" name="矩形 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8" name="群組 8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43" name="矩形 6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" name="等腰三角形 7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9" name="群組 9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41" name="矩形 1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等腰三角形 1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40" name="文字方塊 12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52770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disk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2" name="群組 14"/>
            <p:cNvGrpSpPr>
              <a:grpSpLocks/>
            </p:cNvGrpSpPr>
            <p:nvPr/>
          </p:nvGrpSpPr>
          <p:grpSpPr bwMode="auto">
            <a:xfrm>
              <a:off x="3026325" y="4289525"/>
              <a:ext cx="1692870" cy="1944216"/>
              <a:chOff x="1150938" y="4293096"/>
              <a:chExt cx="1692870" cy="1944216"/>
            </a:xfrm>
          </p:grpSpPr>
          <p:sp>
            <p:nvSpPr>
              <p:cNvPr id="25629" name="矩形 1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0" name="群組 16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35" name="矩形 21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等腰三角形 22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1" name="群組 17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33" name="矩形 19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等腰三角形 20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32" name="文字方塊 18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14350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USB controller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3" name="群組 23"/>
            <p:cNvGrpSpPr>
              <a:grpSpLocks/>
            </p:cNvGrpSpPr>
            <p:nvPr/>
          </p:nvGrpSpPr>
          <p:grpSpPr bwMode="auto">
            <a:xfrm>
              <a:off x="4848243" y="4321337"/>
              <a:ext cx="1692870" cy="1944216"/>
              <a:chOff x="1150938" y="4293096"/>
              <a:chExt cx="1692870" cy="1944216"/>
            </a:xfrm>
          </p:grpSpPr>
          <p:sp>
            <p:nvSpPr>
              <p:cNvPr id="25621" name="矩形 24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22" name="群組 25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27" name="矩形 3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等腰三角形 3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23" name="群組 26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25" name="矩形 28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等腰三角形 29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24" name="文字方塊 27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6623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GPIO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4" name="文字方塊 32"/>
            <p:cNvSpPr txBox="1">
              <a:spLocks noChangeArrowheads="1"/>
            </p:cNvSpPr>
            <p:nvPr/>
          </p:nvSpPr>
          <p:spPr bwMode="auto">
            <a:xfrm>
              <a:off x="6728451" y="5251009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>
                  <a:solidFill>
                    <a:srgbClr val="000000"/>
                  </a:solidFill>
                </a:rPr>
                <a:t>…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15" name="圓角矩形 33"/>
            <p:cNvSpPr>
              <a:spLocks noChangeArrowheads="1"/>
            </p:cNvSpPr>
            <p:nvPr/>
          </p:nvSpPr>
          <p:spPr bwMode="auto">
            <a:xfrm>
              <a:off x="971600" y="3429000"/>
              <a:ext cx="6146701" cy="57606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System interconnect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5616" name="直線接點 35"/>
            <p:cNvCxnSpPr>
              <a:cxnSpLocks noChangeShapeType="1"/>
              <a:stCxn id="25609" idx="2"/>
            </p:cNvCxnSpPr>
            <p:nvPr/>
          </p:nvCxnSpPr>
          <p:spPr bwMode="auto">
            <a:xfrm>
              <a:off x="1907704" y="3068960"/>
              <a:ext cx="0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直線接點 37"/>
            <p:cNvCxnSpPr>
              <a:cxnSpLocks noChangeShapeType="1"/>
              <a:stCxn id="25610" idx="2"/>
            </p:cNvCxnSpPr>
            <p:nvPr/>
          </p:nvCxnSpPr>
          <p:spPr bwMode="auto">
            <a:xfrm>
              <a:off x="3352858" y="3067660"/>
              <a:ext cx="0" cy="3613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直線接點 39"/>
            <p:cNvCxnSpPr>
              <a:cxnSpLocks noChangeShapeType="1"/>
            </p:cNvCxnSpPr>
            <p:nvPr/>
          </p:nvCxnSpPr>
          <p:spPr bwMode="auto">
            <a:xfrm>
              <a:off x="1861164" y="4005064"/>
              <a:ext cx="0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直線接點 41"/>
            <p:cNvCxnSpPr>
              <a:cxnSpLocks noChangeShapeType="1"/>
              <a:endCxn id="25629" idx="0"/>
            </p:cNvCxnSpPr>
            <p:nvPr/>
          </p:nvCxnSpPr>
          <p:spPr bwMode="auto">
            <a:xfrm>
              <a:off x="3872760" y="4005064"/>
              <a:ext cx="0" cy="2844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直線接點 43"/>
            <p:cNvCxnSpPr>
              <a:cxnSpLocks noChangeShapeType="1"/>
            </p:cNvCxnSpPr>
            <p:nvPr/>
          </p:nvCxnSpPr>
          <p:spPr bwMode="auto">
            <a:xfrm>
              <a:off x="5549769" y="4005064"/>
              <a:ext cx="13647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5" name="手繪多邊形 2"/>
          <p:cNvSpPr>
            <a:spLocks/>
          </p:cNvSpPr>
          <p:nvPr/>
        </p:nvSpPr>
        <p:spPr bwMode="auto">
          <a:xfrm>
            <a:off x="3432175" y="3235325"/>
            <a:ext cx="196850" cy="1603375"/>
          </a:xfrm>
          <a:custGeom>
            <a:avLst/>
            <a:gdLst>
              <a:gd name="T0" fmla="*/ 0 w 196948"/>
              <a:gd name="T1" fmla="*/ 0 h 1603717"/>
              <a:gd name="T2" fmla="*/ 196948 w 196948"/>
              <a:gd name="T3" fmla="*/ 745588 h 1603717"/>
              <a:gd name="T4" fmla="*/ 0 w 196948"/>
              <a:gd name="T5" fmla="*/ 1603717 h 16037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948" h="1603717">
                <a:moveTo>
                  <a:pt x="0" y="0"/>
                </a:moveTo>
                <a:cubicBezTo>
                  <a:pt x="98474" y="239151"/>
                  <a:pt x="196948" y="478302"/>
                  <a:pt x="196948" y="745588"/>
                </a:cubicBezTo>
                <a:cubicBezTo>
                  <a:pt x="196948" y="1012874"/>
                  <a:pt x="98474" y="1308295"/>
                  <a:pt x="0" y="160371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6" name="文字方塊 34"/>
          <p:cNvSpPr txBox="1">
            <a:spLocks noChangeArrowheads="1"/>
          </p:cNvSpPr>
          <p:nvPr/>
        </p:nvSpPr>
        <p:spPr bwMode="auto">
          <a:xfrm>
            <a:off x="2211388" y="3852863"/>
            <a:ext cx="125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Command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5607" name="手繪多邊形 40"/>
          <p:cNvSpPr>
            <a:spLocks/>
          </p:cNvSpPr>
          <p:nvPr/>
        </p:nvSpPr>
        <p:spPr bwMode="auto">
          <a:xfrm>
            <a:off x="3756025" y="3206750"/>
            <a:ext cx="1504950" cy="1703388"/>
          </a:xfrm>
          <a:custGeom>
            <a:avLst/>
            <a:gdLst>
              <a:gd name="T0" fmla="*/ 1392701 w 1505159"/>
              <a:gd name="T1" fmla="*/ 1702191 h 1702191"/>
              <a:gd name="T2" fmla="*/ 1406769 w 1505159"/>
              <a:gd name="T3" fmla="*/ 984738 h 1702191"/>
              <a:gd name="T4" fmla="*/ 337624 w 1505159"/>
              <a:gd name="T5" fmla="*/ 759655 h 1702191"/>
              <a:gd name="T6" fmla="*/ 0 w 1505159"/>
              <a:gd name="T7" fmla="*/ 0 h 17021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5159" h="1702191">
                <a:moveTo>
                  <a:pt x="1392701" y="1702191"/>
                </a:moveTo>
                <a:cubicBezTo>
                  <a:pt x="1487658" y="1422009"/>
                  <a:pt x="1582615" y="1141827"/>
                  <a:pt x="1406769" y="984738"/>
                </a:cubicBezTo>
                <a:cubicBezTo>
                  <a:pt x="1230923" y="827649"/>
                  <a:pt x="572085" y="923778"/>
                  <a:pt x="337624" y="759655"/>
                </a:cubicBezTo>
                <a:cubicBezTo>
                  <a:pt x="103162" y="595532"/>
                  <a:pt x="51581" y="297766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文字方塊 42"/>
          <p:cNvSpPr txBox="1">
            <a:spLocks noChangeArrowheads="1"/>
          </p:cNvSpPr>
          <p:nvPr/>
        </p:nvSpPr>
        <p:spPr bwMode="auto">
          <a:xfrm>
            <a:off x="4103688" y="3554413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Status</a:t>
            </a:r>
            <a:endParaRPr lang="zh-TW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4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off-chip peripherals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7760" y="2017713"/>
            <a:ext cx="4017328" cy="2202595"/>
          </a:xfrm>
        </p:spPr>
        <p:txBody>
          <a:bodyPr/>
          <a:lstStyle/>
          <a:p>
            <a:r>
              <a:rPr lang="en-US" altLang="zh-TW" sz="2800" dirty="0"/>
              <a:t>Transfer command/data through off-chip buses</a:t>
            </a:r>
          </a:p>
          <a:p>
            <a:r>
              <a:rPr lang="en-US" altLang="zh-TW" sz="2800" dirty="0"/>
              <a:t>Following some protocol (waveform)</a:t>
            </a:r>
            <a:endParaRPr lang="zh-TW" altLang="en-US" sz="2800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73" y="2152432"/>
            <a:ext cx="3890648" cy="159327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3" y="4080793"/>
            <a:ext cx="3806698" cy="24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Control the LCD Display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From the hardware perspective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98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Interface to the LCD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07963" y="2278561"/>
            <a:ext cx="3809535" cy="4114800"/>
          </a:xfrm>
        </p:spPr>
        <p:txBody>
          <a:bodyPr/>
          <a:lstStyle/>
          <a:p>
            <a:r>
              <a:rPr lang="en-US" altLang="zh-TW" sz="2000" dirty="0"/>
              <a:t>The application processor sends commands and data through port P3</a:t>
            </a:r>
          </a:p>
          <a:p>
            <a:r>
              <a:rPr lang="en-US" altLang="zh-TW" sz="2000" dirty="0"/>
              <a:t>A command:</a:t>
            </a:r>
          </a:p>
          <a:p>
            <a:pPr lvl="1"/>
            <a:r>
              <a:rPr lang="en-US" altLang="zh-TW" sz="1800" dirty="0"/>
              <a:t>Moving cursor</a:t>
            </a:r>
          </a:p>
          <a:p>
            <a:pPr lvl="1"/>
            <a:r>
              <a:rPr lang="en-US" altLang="zh-TW" sz="1800" dirty="0"/>
              <a:t>Clear screen</a:t>
            </a:r>
          </a:p>
          <a:p>
            <a:pPr lvl="1"/>
            <a:r>
              <a:rPr lang="en-US" altLang="zh-TW" sz="1800" dirty="0"/>
              <a:t>…</a:t>
            </a:r>
            <a:r>
              <a:rPr lang="en-US" altLang="zh-TW" sz="1800" dirty="0" err="1"/>
              <a:t>etc</a:t>
            </a:r>
            <a:endParaRPr lang="en-US" altLang="zh-TW" sz="1800" dirty="0"/>
          </a:p>
          <a:p>
            <a:r>
              <a:rPr lang="en-US" altLang="zh-TW" sz="2000" dirty="0"/>
              <a:t>Data: the ASCII code of the character to display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98" y="3305908"/>
            <a:ext cx="4726478" cy="24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00342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222</TotalTime>
  <Words>715</Words>
  <Application>Microsoft Office PowerPoint</Application>
  <PresentationFormat>如螢幕大小 (4:3)</PresentationFormat>
  <Paragraphs>191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Tahoma</vt:lpstr>
      <vt:lpstr>Times New Roman</vt:lpstr>
      <vt:lpstr>Wingdings</vt:lpstr>
      <vt:lpstr>Staff training presentation</vt:lpstr>
      <vt:lpstr>LCD Display</vt:lpstr>
      <vt:lpstr>Your Task</vt:lpstr>
      <vt:lpstr>Pre-Lab Question</vt:lpstr>
      <vt:lpstr>Grading</vt:lpstr>
      <vt:lpstr>General Concepts: Controlling I/O Devices</vt:lpstr>
      <vt:lpstr>Control on-chip peripherals</vt:lpstr>
      <vt:lpstr>Control off-chip peripherals</vt:lpstr>
      <vt:lpstr>Control the LCD Display</vt:lpstr>
      <vt:lpstr>Signal Interface to the LCD</vt:lpstr>
      <vt:lpstr>Signal interface to the LCD</vt:lpstr>
      <vt:lpstr>List of commands</vt:lpstr>
      <vt:lpstr>Timing diagram to send command/data</vt:lpstr>
      <vt:lpstr>Timing diagram to send command/data</vt:lpstr>
      <vt:lpstr>How to program the LCD</vt:lpstr>
      <vt:lpstr>Initialize the LCD</vt:lpstr>
      <vt:lpstr>Program to send command/data</vt:lpstr>
      <vt:lpstr>Program to send command/data</vt:lpstr>
      <vt:lpstr>Program to send command/data</vt:lpstr>
      <vt:lpstr>Program to send command/data</vt:lpstr>
      <vt:lpstr>Program to send command/data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馬詠程</cp:lastModifiedBy>
  <cp:revision>43</cp:revision>
  <dcterms:created xsi:type="dcterms:W3CDTF">2014-11-12T16:46:09Z</dcterms:created>
  <dcterms:modified xsi:type="dcterms:W3CDTF">2019-12-04T17:49:13Z</dcterms:modified>
</cp:coreProperties>
</file>