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9" r:id="rId5"/>
    <p:sldId id="280" r:id="rId6"/>
    <p:sldId id="281" r:id="rId7"/>
    <p:sldId id="259" r:id="rId8"/>
    <p:sldId id="260" r:id="rId9"/>
    <p:sldId id="261" r:id="rId10"/>
    <p:sldId id="262" r:id="rId11"/>
    <p:sldId id="265" r:id="rId12"/>
    <p:sldId id="264" r:id="rId13"/>
    <p:sldId id="266" r:id="rId14"/>
    <p:sldId id="273" r:id="rId15"/>
    <p:sldId id="267" r:id="rId16"/>
    <p:sldId id="275" r:id="rId17"/>
    <p:sldId id="276" r:id="rId18"/>
    <p:sldId id="277" r:id="rId19"/>
    <p:sldId id="278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3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" y="2438402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800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800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800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8320CCE-C547-4A70-B16F-104818F71F93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70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78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17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8320CCE-C547-4A70-B16F-104818F71F93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69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69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2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9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8320CCE-C547-4A70-B16F-104818F71F93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81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07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00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09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2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1" y="1098552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9" y="1520827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6" y="1520827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2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2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4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9" y="214314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fld id="{28320CCE-C547-4A70-B16F-104818F71F93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endParaRPr lang="zh-TW" alt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83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LCD Display</a:t>
            </a:r>
            <a:endParaRPr lang="zh-TW" alt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98659" y="1414790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u="sng" dirty="0">
                <a:latin typeface="Times New Roman" panose="02020603050405020304" pitchFamily="18" charset="0"/>
              </a:rPr>
              <a:t>Lab 05</a:t>
            </a:r>
            <a:endParaRPr lang="zh-TW" altLang="en-US" sz="2800" u="sng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4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List of commands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506437" y="2017713"/>
            <a:ext cx="8448651" cy="641081"/>
          </a:xfrm>
        </p:spPr>
        <p:txBody>
          <a:bodyPr/>
          <a:lstStyle/>
          <a:p>
            <a:r>
              <a:rPr lang="en-US" altLang="zh-TW" sz="2000" dirty="0"/>
              <a:t>http://www.eeherald.com/section/design-guide/sample_lcd_c_programs.html</a:t>
            </a:r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623" y="2564048"/>
            <a:ext cx="3110460" cy="429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8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Timing diagram to send command/data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51055" y="1991105"/>
            <a:ext cx="5724211" cy="1150317"/>
          </a:xfrm>
        </p:spPr>
        <p:txBody>
          <a:bodyPr/>
          <a:lstStyle/>
          <a:p>
            <a:r>
              <a:rPr lang="en-US" altLang="zh-TW" sz="2400" dirty="0" smtClean="0"/>
              <a:t>Example: to send command 0x01 </a:t>
            </a:r>
          </a:p>
          <a:p>
            <a:r>
              <a:rPr lang="en-US" altLang="zh-TW" sz="2400" dirty="0" smtClean="0"/>
              <a:t>clear screen, cursor home</a:t>
            </a:r>
          </a:p>
        </p:txBody>
      </p:sp>
      <p:grpSp>
        <p:nvGrpSpPr>
          <p:cNvPr id="23" name="群組 22"/>
          <p:cNvGrpSpPr/>
          <p:nvPr/>
        </p:nvGrpSpPr>
        <p:grpSpPr>
          <a:xfrm>
            <a:off x="994116" y="3218926"/>
            <a:ext cx="5458262" cy="3066801"/>
            <a:chOff x="2518116" y="3036045"/>
            <a:chExt cx="5458262" cy="3066801"/>
          </a:xfrm>
        </p:grpSpPr>
        <p:grpSp>
          <p:nvGrpSpPr>
            <p:cNvPr id="32" name="群組 31"/>
            <p:cNvGrpSpPr/>
            <p:nvPr/>
          </p:nvGrpSpPr>
          <p:grpSpPr>
            <a:xfrm>
              <a:off x="2518116" y="3163836"/>
              <a:ext cx="4839285" cy="1958462"/>
              <a:chOff x="815926" y="2868415"/>
              <a:chExt cx="4839285" cy="1958462"/>
            </a:xfrm>
          </p:grpSpPr>
          <p:sp>
            <p:nvSpPr>
              <p:cNvPr id="4" name="文字方塊 3"/>
              <p:cNvSpPr txBox="1"/>
              <p:nvPr/>
            </p:nvSpPr>
            <p:spPr>
              <a:xfrm>
                <a:off x="815926" y="3368283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E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815926" y="3927009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RS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815926" y="4485735"/>
                <a:ext cx="73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D[3:0]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圓角矩形 6"/>
              <p:cNvSpPr/>
              <p:nvPr/>
            </p:nvSpPr>
            <p:spPr bwMode="auto">
              <a:xfrm>
                <a:off x="1744393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圓角矩形 7"/>
              <p:cNvSpPr/>
              <p:nvPr/>
            </p:nvSpPr>
            <p:spPr bwMode="auto">
              <a:xfrm>
                <a:off x="1744394" y="4488323"/>
                <a:ext cx="1941340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直線接點 11"/>
              <p:cNvCxnSpPr/>
              <p:nvPr/>
            </p:nvCxnSpPr>
            <p:spPr bwMode="auto">
              <a:xfrm>
                <a:off x="2461846" y="3368283"/>
                <a:ext cx="56271" cy="3385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線接點 13"/>
              <p:cNvCxnSpPr/>
              <p:nvPr/>
            </p:nvCxnSpPr>
            <p:spPr bwMode="auto">
              <a:xfrm>
                <a:off x="2518117" y="3706837"/>
                <a:ext cx="116761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圓角矩形 15"/>
              <p:cNvSpPr/>
              <p:nvPr/>
            </p:nvSpPr>
            <p:spPr bwMode="auto">
              <a:xfrm>
                <a:off x="3685734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圓角矩形 16"/>
              <p:cNvSpPr/>
              <p:nvPr/>
            </p:nvSpPr>
            <p:spPr bwMode="auto">
              <a:xfrm>
                <a:off x="3685734" y="4485735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直線接點 18"/>
              <p:cNvCxnSpPr/>
              <p:nvPr/>
            </p:nvCxnSpPr>
            <p:spPr bwMode="auto">
              <a:xfrm flipV="1">
                <a:off x="3685734" y="3376246"/>
                <a:ext cx="98475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直線接點 24"/>
              <p:cNvCxnSpPr/>
              <p:nvPr/>
            </p:nvCxnSpPr>
            <p:spPr bwMode="auto">
              <a:xfrm>
                <a:off x="4656404" y="3376246"/>
                <a:ext cx="126611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直線接點 26"/>
              <p:cNvCxnSpPr/>
              <p:nvPr/>
            </p:nvCxnSpPr>
            <p:spPr bwMode="auto">
              <a:xfrm>
                <a:off x="4783015" y="3708695"/>
                <a:ext cx="87219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1" name="群組 30"/>
              <p:cNvGrpSpPr/>
              <p:nvPr/>
            </p:nvGrpSpPr>
            <p:grpSpPr>
              <a:xfrm>
                <a:off x="1744393" y="2868415"/>
                <a:ext cx="2912011" cy="507831"/>
                <a:chOff x="1744393" y="2868415"/>
                <a:chExt cx="2912011" cy="507831"/>
              </a:xfrm>
            </p:grpSpPr>
            <p:cxnSp>
              <p:nvCxnSpPr>
                <p:cNvPr id="10" name="直線接點 9"/>
                <p:cNvCxnSpPr/>
                <p:nvPr/>
              </p:nvCxnSpPr>
              <p:spPr bwMode="auto">
                <a:xfrm>
                  <a:off x="1744393" y="3368283"/>
                  <a:ext cx="717453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直線接點 20"/>
                <p:cNvCxnSpPr/>
                <p:nvPr/>
              </p:nvCxnSpPr>
              <p:spPr bwMode="auto">
                <a:xfrm>
                  <a:off x="3784209" y="3376246"/>
                  <a:ext cx="872195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直線單箭頭接點 28"/>
                <p:cNvCxnSpPr/>
                <p:nvPr/>
              </p:nvCxnSpPr>
              <p:spPr bwMode="auto">
                <a:xfrm>
                  <a:off x="2912012" y="3010486"/>
                  <a:ext cx="6330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30" name="文字方塊 29"/>
                <p:cNvSpPr txBox="1"/>
                <p:nvPr/>
              </p:nvSpPr>
              <p:spPr>
                <a:xfrm>
                  <a:off x="3545058" y="2868415"/>
                  <a:ext cx="55175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>
                      <a:latin typeface="Times New Roman" panose="02020603050405020304" pitchFamily="18" charset="0"/>
                    </a:rPr>
                    <a:t>time</a:t>
                  </a:r>
                  <a:endParaRPr lang="zh-TW" altLang="en-US" sz="1600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9" name="圓角矩形 8"/>
            <p:cNvSpPr/>
            <p:nvPr/>
          </p:nvSpPr>
          <p:spPr bwMode="auto">
            <a:xfrm>
              <a:off x="6260123" y="3436155"/>
              <a:ext cx="323557" cy="720040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202936" y="3036045"/>
              <a:ext cx="17556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latch command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 bwMode="auto">
            <a:xfrm>
              <a:off x="3446583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線接點 19"/>
            <p:cNvCxnSpPr/>
            <p:nvPr/>
          </p:nvCxnSpPr>
          <p:spPr bwMode="auto">
            <a:xfrm>
              <a:off x="3446583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8" name="直線接點 27"/>
            <p:cNvCxnSpPr/>
            <p:nvPr/>
          </p:nvCxnSpPr>
          <p:spPr bwMode="auto">
            <a:xfrm>
              <a:off x="5387924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線接點 32"/>
            <p:cNvCxnSpPr/>
            <p:nvPr/>
          </p:nvCxnSpPr>
          <p:spPr bwMode="auto">
            <a:xfrm>
              <a:off x="7301128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線接點 33"/>
            <p:cNvCxnSpPr/>
            <p:nvPr/>
          </p:nvCxnSpPr>
          <p:spPr bwMode="auto">
            <a:xfrm>
              <a:off x="5359787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2" name="文字方塊 21"/>
            <p:cNvSpPr txBox="1"/>
            <p:nvPr/>
          </p:nvSpPr>
          <p:spPr>
            <a:xfrm>
              <a:off x="3549505" y="5394960"/>
              <a:ext cx="16510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Higher-half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command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416062" y="5394960"/>
              <a:ext cx="1609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Lower-half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command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圓角矩形 35"/>
            <p:cNvSpPr/>
            <p:nvPr/>
          </p:nvSpPr>
          <p:spPr bwMode="auto">
            <a:xfrm>
              <a:off x="4009291" y="3502390"/>
              <a:ext cx="323557" cy="720040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6220769" y="3051385"/>
              <a:ext cx="17556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latch command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671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Timing diagram to send command/data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0218" y="2005577"/>
            <a:ext cx="7529569" cy="1150317"/>
          </a:xfrm>
        </p:spPr>
        <p:txBody>
          <a:bodyPr/>
          <a:lstStyle/>
          <a:p>
            <a:r>
              <a:rPr lang="en-US" altLang="zh-TW" sz="2400" dirty="0" smtClean="0"/>
              <a:t>Example: to send data ‘A’=0x41</a:t>
            </a:r>
          </a:p>
          <a:p>
            <a:r>
              <a:rPr lang="en-US" altLang="zh-TW" sz="2400" dirty="0" smtClean="0"/>
              <a:t>The LCD prints ‘A’ at the cursor position</a:t>
            </a:r>
            <a:endParaRPr lang="zh-TW" altLang="en-US" sz="2400" dirty="0"/>
          </a:p>
        </p:txBody>
      </p:sp>
      <p:grpSp>
        <p:nvGrpSpPr>
          <p:cNvPr id="23" name="群組 22"/>
          <p:cNvGrpSpPr/>
          <p:nvPr/>
        </p:nvGrpSpPr>
        <p:grpSpPr>
          <a:xfrm>
            <a:off x="994117" y="3218926"/>
            <a:ext cx="4874769" cy="3066801"/>
            <a:chOff x="2518116" y="3036045"/>
            <a:chExt cx="4874769" cy="3066801"/>
          </a:xfrm>
        </p:grpSpPr>
        <p:grpSp>
          <p:nvGrpSpPr>
            <p:cNvPr id="32" name="群組 31"/>
            <p:cNvGrpSpPr/>
            <p:nvPr/>
          </p:nvGrpSpPr>
          <p:grpSpPr>
            <a:xfrm>
              <a:off x="2518116" y="3163836"/>
              <a:ext cx="4839285" cy="1958462"/>
              <a:chOff x="815926" y="2868415"/>
              <a:chExt cx="4839285" cy="1958462"/>
            </a:xfrm>
          </p:grpSpPr>
          <p:sp>
            <p:nvSpPr>
              <p:cNvPr id="4" name="文字方塊 3"/>
              <p:cNvSpPr txBox="1"/>
              <p:nvPr/>
            </p:nvSpPr>
            <p:spPr>
              <a:xfrm>
                <a:off x="815926" y="3368283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E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815926" y="3927009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RS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815926" y="4485735"/>
                <a:ext cx="73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D[3:0]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圓角矩形 6"/>
              <p:cNvSpPr/>
              <p:nvPr/>
            </p:nvSpPr>
            <p:spPr bwMode="auto">
              <a:xfrm>
                <a:off x="1744393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圓角矩形 7"/>
              <p:cNvSpPr/>
              <p:nvPr/>
            </p:nvSpPr>
            <p:spPr bwMode="auto">
              <a:xfrm>
                <a:off x="1744394" y="4488323"/>
                <a:ext cx="1941340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直線接點 11"/>
              <p:cNvCxnSpPr/>
              <p:nvPr/>
            </p:nvCxnSpPr>
            <p:spPr bwMode="auto">
              <a:xfrm>
                <a:off x="2461846" y="3368283"/>
                <a:ext cx="56271" cy="3385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線接點 13"/>
              <p:cNvCxnSpPr/>
              <p:nvPr/>
            </p:nvCxnSpPr>
            <p:spPr bwMode="auto">
              <a:xfrm>
                <a:off x="2518117" y="3706837"/>
                <a:ext cx="116761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圓角矩形 15"/>
              <p:cNvSpPr/>
              <p:nvPr/>
            </p:nvSpPr>
            <p:spPr bwMode="auto">
              <a:xfrm>
                <a:off x="3685734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圓角矩形 16"/>
              <p:cNvSpPr/>
              <p:nvPr/>
            </p:nvSpPr>
            <p:spPr bwMode="auto">
              <a:xfrm>
                <a:off x="3685734" y="4485735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直線接點 18"/>
              <p:cNvCxnSpPr/>
              <p:nvPr/>
            </p:nvCxnSpPr>
            <p:spPr bwMode="auto">
              <a:xfrm flipV="1">
                <a:off x="3685734" y="3376246"/>
                <a:ext cx="98475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直線接點 24"/>
              <p:cNvCxnSpPr/>
              <p:nvPr/>
            </p:nvCxnSpPr>
            <p:spPr bwMode="auto">
              <a:xfrm>
                <a:off x="4656404" y="3376246"/>
                <a:ext cx="126611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直線接點 26"/>
              <p:cNvCxnSpPr/>
              <p:nvPr/>
            </p:nvCxnSpPr>
            <p:spPr bwMode="auto">
              <a:xfrm>
                <a:off x="4783015" y="3708695"/>
                <a:ext cx="87219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1" name="群組 30"/>
              <p:cNvGrpSpPr/>
              <p:nvPr/>
            </p:nvGrpSpPr>
            <p:grpSpPr>
              <a:xfrm>
                <a:off x="1744393" y="2868415"/>
                <a:ext cx="2912011" cy="507831"/>
                <a:chOff x="1744393" y="2868415"/>
                <a:chExt cx="2912011" cy="507831"/>
              </a:xfrm>
            </p:grpSpPr>
            <p:cxnSp>
              <p:nvCxnSpPr>
                <p:cNvPr id="10" name="直線接點 9"/>
                <p:cNvCxnSpPr/>
                <p:nvPr/>
              </p:nvCxnSpPr>
              <p:spPr bwMode="auto">
                <a:xfrm>
                  <a:off x="1744393" y="3368283"/>
                  <a:ext cx="717453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直線接點 20"/>
                <p:cNvCxnSpPr/>
                <p:nvPr/>
              </p:nvCxnSpPr>
              <p:spPr bwMode="auto">
                <a:xfrm>
                  <a:off x="3784209" y="3376246"/>
                  <a:ext cx="872195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直線單箭頭接點 28"/>
                <p:cNvCxnSpPr/>
                <p:nvPr/>
              </p:nvCxnSpPr>
              <p:spPr bwMode="auto">
                <a:xfrm>
                  <a:off x="2912012" y="3010486"/>
                  <a:ext cx="6330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30" name="文字方塊 29"/>
                <p:cNvSpPr txBox="1"/>
                <p:nvPr/>
              </p:nvSpPr>
              <p:spPr>
                <a:xfrm>
                  <a:off x="3545058" y="2868415"/>
                  <a:ext cx="55175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>
                      <a:latin typeface="Times New Roman" panose="02020603050405020304" pitchFamily="18" charset="0"/>
                    </a:rPr>
                    <a:t>time</a:t>
                  </a:r>
                  <a:endParaRPr lang="zh-TW" altLang="en-US" sz="1600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9" name="圓角矩形 8"/>
            <p:cNvSpPr/>
            <p:nvPr/>
          </p:nvSpPr>
          <p:spPr bwMode="auto">
            <a:xfrm>
              <a:off x="6260123" y="3436155"/>
              <a:ext cx="323557" cy="720040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202936" y="3036045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latch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 bwMode="auto">
            <a:xfrm>
              <a:off x="3446583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線接點 19"/>
            <p:cNvCxnSpPr/>
            <p:nvPr/>
          </p:nvCxnSpPr>
          <p:spPr bwMode="auto">
            <a:xfrm>
              <a:off x="3446583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8" name="直線接點 27"/>
            <p:cNvCxnSpPr/>
            <p:nvPr/>
          </p:nvCxnSpPr>
          <p:spPr bwMode="auto">
            <a:xfrm>
              <a:off x="5387924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線接點 32"/>
            <p:cNvCxnSpPr/>
            <p:nvPr/>
          </p:nvCxnSpPr>
          <p:spPr bwMode="auto">
            <a:xfrm>
              <a:off x="7301128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線接點 33"/>
            <p:cNvCxnSpPr/>
            <p:nvPr/>
          </p:nvCxnSpPr>
          <p:spPr bwMode="auto">
            <a:xfrm>
              <a:off x="5359787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2" name="文字方塊 21"/>
            <p:cNvSpPr txBox="1"/>
            <p:nvPr/>
          </p:nvSpPr>
          <p:spPr>
            <a:xfrm>
              <a:off x="3549505" y="5394960"/>
              <a:ext cx="16510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Higher-half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416062" y="5394960"/>
              <a:ext cx="1609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Lower-half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圓角矩形 35"/>
            <p:cNvSpPr/>
            <p:nvPr/>
          </p:nvSpPr>
          <p:spPr bwMode="auto">
            <a:xfrm>
              <a:off x="4009291" y="3502390"/>
              <a:ext cx="323557" cy="720040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6220769" y="3051385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latch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969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How to program the LCD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Demo: </a:t>
            </a:r>
            <a:r>
              <a:rPr lang="en-US" altLang="zh-TW" dirty="0" err="1" smtClean="0"/>
              <a:t>LCD_Hello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578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Initialize the LCD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39" y="2612707"/>
            <a:ext cx="6947271" cy="157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 to send command/data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9084" y="1986493"/>
            <a:ext cx="6719672" cy="1150317"/>
          </a:xfrm>
        </p:spPr>
        <p:txBody>
          <a:bodyPr/>
          <a:lstStyle/>
          <a:p>
            <a:r>
              <a:rPr lang="en-US" altLang="zh-TW" sz="2400" dirty="0" smtClean="0"/>
              <a:t>Example: to send data ‘A’=0x41</a:t>
            </a:r>
          </a:p>
          <a:p>
            <a:r>
              <a:rPr lang="en-US" altLang="zh-TW" sz="2400" dirty="0" smtClean="0"/>
              <a:t>The LCD prints ‘A’ at the cursor position</a:t>
            </a:r>
            <a:endParaRPr lang="zh-TW" altLang="en-US" sz="2400" dirty="0"/>
          </a:p>
        </p:txBody>
      </p:sp>
      <p:grpSp>
        <p:nvGrpSpPr>
          <p:cNvPr id="23" name="群組 22"/>
          <p:cNvGrpSpPr/>
          <p:nvPr/>
        </p:nvGrpSpPr>
        <p:grpSpPr>
          <a:xfrm>
            <a:off x="4121553" y="3394587"/>
            <a:ext cx="4839285" cy="3066801"/>
            <a:chOff x="2518116" y="3036045"/>
            <a:chExt cx="4839285" cy="3066801"/>
          </a:xfrm>
        </p:grpSpPr>
        <p:grpSp>
          <p:nvGrpSpPr>
            <p:cNvPr id="32" name="群組 31"/>
            <p:cNvGrpSpPr/>
            <p:nvPr/>
          </p:nvGrpSpPr>
          <p:grpSpPr>
            <a:xfrm>
              <a:off x="2518116" y="3163836"/>
              <a:ext cx="4839285" cy="1958462"/>
              <a:chOff x="815926" y="2868415"/>
              <a:chExt cx="4839285" cy="1958462"/>
            </a:xfrm>
          </p:grpSpPr>
          <p:sp>
            <p:nvSpPr>
              <p:cNvPr id="4" name="文字方塊 3"/>
              <p:cNvSpPr txBox="1"/>
              <p:nvPr/>
            </p:nvSpPr>
            <p:spPr>
              <a:xfrm>
                <a:off x="815926" y="3368283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E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815926" y="3927009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RS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815926" y="4485735"/>
                <a:ext cx="73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D[3:0]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圓角矩形 6"/>
              <p:cNvSpPr/>
              <p:nvPr/>
            </p:nvSpPr>
            <p:spPr bwMode="auto">
              <a:xfrm>
                <a:off x="1744393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圓角矩形 7"/>
              <p:cNvSpPr/>
              <p:nvPr/>
            </p:nvSpPr>
            <p:spPr bwMode="auto">
              <a:xfrm>
                <a:off x="1744394" y="4488323"/>
                <a:ext cx="1941340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直線接點 11"/>
              <p:cNvCxnSpPr/>
              <p:nvPr/>
            </p:nvCxnSpPr>
            <p:spPr bwMode="auto">
              <a:xfrm>
                <a:off x="2461846" y="3368283"/>
                <a:ext cx="56271" cy="3385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線接點 13"/>
              <p:cNvCxnSpPr/>
              <p:nvPr/>
            </p:nvCxnSpPr>
            <p:spPr bwMode="auto">
              <a:xfrm>
                <a:off x="2518117" y="3706837"/>
                <a:ext cx="116761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圓角矩形 15"/>
              <p:cNvSpPr/>
              <p:nvPr/>
            </p:nvSpPr>
            <p:spPr bwMode="auto">
              <a:xfrm>
                <a:off x="3685734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圓角矩形 16"/>
              <p:cNvSpPr/>
              <p:nvPr/>
            </p:nvSpPr>
            <p:spPr bwMode="auto">
              <a:xfrm>
                <a:off x="3685734" y="4485735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直線接點 18"/>
              <p:cNvCxnSpPr/>
              <p:nvPr/>
            </p:nvCxnSpPr>
            <p:spPr bwMode="auto">
              <a:xfrm flipV="1">
                <a:off x="3685734" y="3376246"/>
                <a:ext cx="98475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直線接點 24"/>
              <p:cNvCxnSpPr/>
              <p:nvPr/>
            </p:nvCxnSpPr>
            <p:spPr bwMode="auto">
              <a:xfrm>
                <a:off x="4656404" y="3376246"/>
                <a:ext cx="126611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直線接點 26"/>
              <p:cNvCxnSpPr/>
              <p:nvPr/>
            </p:nvCxnSpPr>
            <p:spPr bwMode="auto">
              <a:xfrm>
                <a:off x="4783015" y="3708695"/>
                <a:ext cx="87219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1" name="群組 30"/>
              <p:cNvGrpSpPr/>
              <p:nvPr/>
            </p:nvGrpSpPr>
            <p:grpSpPr>
              <a:xfrm>
                <a:off x="1744393" y="2868415"/>
                <a:ext cx="2912011" cy="507831"/>
                <a:chOff x="1744393" y="2868415"/>
                <a:chExt cx="2912011" cy="507831"/>
              </a:xfrm>
            </p:grpSpPr>
            <p:cxnSp>
              <p:nvCxnSpPr>
                <p:cNvPr id="10" name="直線接點 9"/>
                <p:cNvCxnSpPr/>
                <p:nvPr/>
              </p:nvCxnSpPr>
              <p:spPr bwMode="auto">
                <a:xfrm>
                  <a:off x="1744393" y="3368283"/>
                  <a:ext cx="717453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直線接點 20"/>
                <p:cNvCxnSpPr/>
                <p:nvPr/>
              </p:nvCxnSpPr>
              <p:spPr bwMode="auto">
                <a:xfrm>
                  <a:off x="3784209" y="3376246"/>
                  <a:ext cx="872195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直線單箭頭接點 28"/>
                <p:cNvCxnSpPr/>
                <p:nvPr/>
              </p:nvCxnSpPr>
              <p:spPr bwMode="auto">
                <a:xfrm>
                  <a:off x="2912012" y="3010486"/>
                  <a:ext cx="6330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30" name="文字方塊 29"/>
                <p:cNvSpPr txBox="1"/>
                <p:nvPr/>
              </p:nvSpPr>
              <p:spPr>
                <a:xfrm>
                  <a:off x="3545058" y="2868415"/>
                  <a:ext cx="55175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>
                      <a:latin typeface="Times New Roman" panose="02020603050405020304" pitchFamily="18" charset="0"/>
                    </a:rPr>
                    <a:t>time</a:t>
                  </a:r>
                  <a:endParaRPr lang="zh-TW" altLang="en-US" sz="1600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1" name="文字方塊 10"/>
            <p:cNvSpPr txBox="1"/>
            <p:nvPr/>
          </p:nvSpPr>
          <p:spPr>
            <a:xfrm>
              <a:off x="3202936" y="3036045"/>
              <a:ext cx="18341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Prepare 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 bwMode="auto">
            <a:xfrm>
              <a:off x="3446583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線接點 19"/>
            <p:cNvCxnSpPr/>
            <p:nvPr/>
          </p:nvCxnSpPr>
          <p:spPr bwMode="auto">
            <a:xfrm>
              <a:off x="3446583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8" name="直線接點 27"/>
            <p:cNvCxnSpPr/>
            <p:nvPr/>
          </p:nvCxnSpPr>
          <p:spPr bwMode="auto">
            <a:xfrm>
              <a:off x="5387924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線接點 32"/>
            <p:cNvCxnSpPr/>
            <p:nvPr/>
          </p:nvCxnSpPr>
          <p:spPr bwMode="auto">
            <a:xfrm>
              <a:off x="7301128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線接點 33"/>
            <p:cNvCxnSpPr/>
            <p:nvPr/>
          </p:nvCxnSpPr>
          <p:spPr bwMode="auto">
            <a:xfrm>
              <a:off x="5359787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2" name="文字方塊 21"/>
            <p:cNvSpPr txBox="1"/>
            <p:nvPr/>
          </p:nvSpPr>
          <p:spPr>
            <a:xfrm>
              <a:off x="3549505" y="5394960"/>
              <a:ext cx="16510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Higher-half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416062" y="5394960"/>
              <a:ext cx="1609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Lower-half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圓角矩形 35"/>
            <p:cNvSpPr/>
            <p:nvPr/>
          </p:nvSpPr>
          <p:spPr bwMode="auto">
            <a:xfrm>
              <a:off x="3418449" y="3529241"/>
              <a:ext cx="675247" cy="1667599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latin typeface="Arial" charset="0"/>
              </a:endParaRPr>
            </a:p>
          </p:txBody>
        </p: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35" y="3388457"/>
            <a:ext cx="3350486" cy="3072931"/>
          </a:xfrm>
          <a:prstGeom prst="rect">
            <a:avLst/>
          </a:prstGeom>
        </p:spPr>
      </p:pic>
      <p:sp>
        <p:nvSpPr>
          <p:cNvPr id="18" name="圓角矩形 17"/>
          <p:cNvSpPr/>
          <p:nvPr/>
        </p:nvSpPr>
        <p:spPr bwMode="auto">
          <a:xfrm>
            <a:off x="593438" y="3738555"/>
            <a:ext cx="2804160" cy="69376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latin typeface="Arial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011680" y="4498336"/>
            <a:ext cx="2109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Prepare the status word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78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 to send command/data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9084" y="1986493"/>
            <a:ext cx="6719672" cy="1150317"/>
          </a:xfrm>
        </p:spPr>
        <p:txBody>
          <a:bodyPr/>
          <a:lstStyle/>
          <a:p>
            <a:r>
              <a:rPr lang="en-US" altLang="zh-TW" sz="2400" dirty="0" smtClean="0"/>
              <a:t>Example: to send data ‘A’=0x41</a:t>
            </a:r>
          </a:p>
          <a:p>
            <a:r>
              <a:rPr lang="en-US" altLang="zh-TW" sz="2400" dirty="0" smtClean="0"/>
              <a:t>The LCD prints ‘A’ at the cursor position</a:t>
            </a:r>
            <a:endParaRPr lang="zh-TW" altLang="en-US" sz="2400" dirty="0"/>
          </a:p>
        </p:txBody>
      </p:sp>
      <p:grpSp>
        <p:nvGrpSpPr>
          <p:cNvPr id="23" name="群組 22"/>
          <p:cNvGrpSpPr/>
          <p:nvPr/>
        </p:nvGrpSpPr>
        <p:grpSpPr>
          <a:xfrm>
            <a:off x="4121553" y="3394587"/>
            <a:ext cx="4839285" cy="3066801"/>
            <a:chOff x="2518116" y="3036045"/>
            <a:chExt cx="4839285" cy="3066801"/>
          </a:xfrm>
        </p:grpSpPr>
        <p:grpSp>
          <p:nvGrpSpPr>
            <p:cNvPr id="32" name="群組 31"/>
            <p:cNvGrpSpPr/>
            <p:nvPr/>
          </p:nvGrpSpPr>
          <p:grpSpPr>
            <a:xfrm>
              <a:off x="2518116" y="3163836"/>
              <a:ext cx="4839285" cy="1958462"/>
              <a:chOff x="815926" y="2868415"/>
              <a:chExt cx="4839285" cy="1958462"/>
            </a:xfrm>
          </p:grpSpPr>
          <p:sp>
            <p:nvSpPr>
              <p:cNvPr id="4" name="文字方塊 3"/>
              <p:cNvSpPr txBox="1"/>
              <p:nvPr/>
            </p:nvSpPr>
            <p:spPr>
              <a:xfrm>
                <a:off x="815926" y="3368283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E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815926" y="3927009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RS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815926" y="4485735"/>
                <a:ext cx="73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D[3:0]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圓角矩形 6"/>
              <p:cNvSpPr/>
              <p:nvPr/>
            </p:nvSpPr>
            <p:spPr bwMode="auto">
              <a:xfrm>
                <a:off x="1744393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圓角矩形 7"/>
              <p:cNvSpPr/>
              <p:nvPr/>
            </p:nvSpPr>
            <p:spPr bwMode="auto">
              <a:xfrm>
                <a:off x="1744394" y="4488323"/>
                <a:ext cx="1941340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直線接點 11"/>
              <p:cNvCxnSpPr/>
              <p:nvPr/>
            </p:nvCxnSpPr>
            <p:spPr bwMode="auto">
              <a:xfrm>
                <a:off x="2461846" y="3368283"/>
                <a:ext cx="56271" cy="3385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線接點 13"/>
              <p:cNvCxnSpPr/>
              <p:nvPr/>
            </p:nvCxnSpPr>
            <p:spPr bwMode="auto">
              <a:xfrm>
                <a:off x="2518117" y="3706837"/>
                <a:ext cx="116761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圓角矩形 15"/>
              <p:cNvSpPr/>
              <p:nvPr/>
            </p:nvSpPr>
            <p:spPr bwMode="auto">
              <a:xfrm>
                <a:off x="3685734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圓角矩形 16"/>
              <p:cNvSpPr/>
              <p:nvPr/>
            </p:nvSpPr>
            <p:spPr bwMode="auto">
              <a:xfrm>
                <a:off x="3685734" y="4485735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直線接點 18"/>
              <p:cNvCxnSpPr/>
              <p:nvPr/>
            </p:nvCxnSpPr>
            <p:spPr bwMode="auto">
              <a:xfrm flipV="1">
                <a:off x="3685734" y="3376246"/>
                <a:ext cx="98475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直線接點 24"/>
              <p:cNvCxnSpPr/>
              <p:nvPr/>
            </p:nvCxnSpPr>
            <p:spPr bwMode="auto">
              <a:xfrm>
                <a:off x="4656404" y="3376246"/>
                <a:ext cx="126611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直線接點 26"/>
              <p:cNvCxnSpPr/>
              <p:nvPr/>
            </p:nvCxnSpPr>
            <p:spPr bwMode="auto">
              <a:xfrm>
                <a:off x="4783015" y="3708695"/>
                <a:ext cx="87219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1" name="群組 30"/>
              <p:cNvGrpSpPr/>
              <p:nvPr/>
            </p:nvGrpSpPr>
            <p:grpSpPr>
              <a:xfrm>
                <a:off x="1744393" y="2868415"/>
                <a:ext cx="2912011" cy="507831"/>
                <a:chOff x="1744393" y="2868415"/>
                <a:chExt cx="2912011" cy="507831"/>
              </a:xfrm>
            </p:grpSpPr>
            <p:cxnSp>
              <p:nvCxnSpPr>
                <p:cNvPr id="10" name="直線接點 9"/>
                <p:cNvCxnSpPr/>
                <p:nvPr/>
              </p:nvCxnSpPr>
              <p:spPr bwMode="auto">
                <a:xfrm>
                  <a:off x="1744393" y="3368283"/>
                  <a:ext cx="717453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直線接點 20"/>
                <p:cNvCxnSpPr/>
                <p:nvPr/>
              </p:nvCxnSpPr>
              <p:spPr bwMode="auto">
                <a:xfrm>
                  <a:off x="3784209" y="3376246"/>
                  <a:ext cx="872195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直線單箭頭接點 28"/>
                <p:cNvCxnSpPr/>
                <p:nvPr/>
              </p:nvCxnSpPr>
              <p:spPr bwMode="auto">
                <a:xfrm>
                  <a:off x="2912012" y="3010486"/>
                  <a:ext cx="6330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30" name="文字方塊 29"/>
                <p:cNvSpPr txBox="1"/>
                <p:nvPr/>
              </p:nvSpPr>
              <p:spPr>
                <a:xfrm>
                  <a:off x="3545058" y="2868415"/>
                  <a:ext cx="55175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>
                      <a:latin typeface="Times New Roman" panose="02020603050405020304" pitchFamily="18" charset="0"/>
                    </a:rPr>
                    <a:t>time</a:t>
                  </a:r>
                  <a:endParaRPr lang="zh-TW" altLang="en-US" sz="1600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1" name="文字方塊 10"/>
            <p:cNvSpPr txBox="1"/>
            <p:nvPr/>
          </p:nvSpPr>
          <p:spPr>
            <a:xfrm>
              <a:off x="3202936" y="3036045"/>
              <a:ext cx="19559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Send out 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 bwMode="auto">
            <a:xfrm>
              <a:off x="3446583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線接點 19"/>
            <p:cNvCxnSpPr/>
            <p:nvPr/>
          </p:nvCxnSpPr>
          <p:spPr bwMode="auto">
            <a:xfrm>
              <a:off x="3446583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8" name="直線接點 27"/>
            <p:cNvCxnSpPr/>
            <p:nvPr/>
          </p:nvCxnSpPr>
          <p:spPr bwMode="auto">
            <a:xfrm>
              <a:off x="5387924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線接點 32"/>
            <p:cNvCxnSpPr/>
            <p:nvPr/>
          </p:nvCxnSpPr>
          <p:spPr bwMode="auto">
            <a:xfrm>
              <a:off x="7301128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線接點 33"/>
            <p:cNvCxnSpPr/>
            <p:nvPr/>
          </p:nvCxnSpPr>
          <p:spPr bwMode="auto">
            <a:xfrm>
              <a:off x="5359787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2" name="文字方塊 21"/>
            <p:cNvSpPr txBox="1"/>
            <p:nvPr/>
          </p:nvSpPr>
          <p:spPr>
            <a:xfrm>
              <a:off x="3549505" y="5394960"/>
              <a:ext cx="16510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Higher-half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416062" y="5394960"/>
              <a:ext cx="1609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Lower-half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圓角矩形 35"/>
            <p:cNvSpPr/>
            <p:nvPr/>
          </p:nvSpPr>
          <p:spPr bwMode="auto">
            <a:xfrm>
              <a:off x="3418449" y="3529241"/>
              <a:ext cx="675247" cy="1667599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latin typeface="Arial" charset="0"/>
              </a:endParaRPr>
            </a:p>
          </p:txBody>
        </p: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35" y="3388457"/>
            <a:ext cx="3350486" cy="3072931"/>
          </a:xfrm>
          <a:prstGeom prst="rect">
            <a:avLst/>
          </a:prstGeom>
        </p:spPr>
      </p:pic>
      <p:sp>
        <p:nvSpPr>
          <p:cNvPr id="18" name="圓角矩形 17"/>
          <p:cNvSpPr/>
          <p:nvPr/>
        </p:nvSpPr>
        <p:spPr bwMode="auto">
          <a:xfrm>
            <a:off x="581186" y="4358212"/>
            <a:ext cx="2804160" cy="254391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latin typeface="Arial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856655" y="4797972"/>
            <a:ext cx="2206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Send out 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the status word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06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 to send command/data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9084" y="1986493"/>
            <a:ext cx="6719672" cy="1150317"/>
          </a:xfrm>
        </p:spPr>
        <p:txBody>
          <a:bodyPr/>
          <a:lstStyle/>
          <a:p>
            <a:r>
              <a:rPr lang="en-US" altLang="zh-TW" sz="2400" dirty="0" smtClean="0"/>
              <a:t>Example: to send data ‘A’=0x41</a:t>
            </a:r>
          </a:p>
          <a:p>
            <a:r>
              <a:rPr lang="en-US" altLang="zh-TW" sz="2400" dirty="0" smtClean="0"/>
              <a:t>The LCD prints ‘A’ at the cursor position</a:t>
            </a:r>
            <a:endParaRPr lang="zh-TW" altLang="en-US" sz="2400" dirty="0"/>
          </a:p>
        </p:txBody>
      </p:sp>
      <p:grpSp>
        <p:nvGrpSpPr>
          <p:cNvPr id="23" name="群組 22"/>
          <p:cNvGrpSpPr/>
          <p:nvPr/>
        </p:nvGrpSpPr>
        <p:grpSpPr>
          <a:xfrm>
            <a:off x="4121553" y="3463521"/>
            <a:ext cx="4839285" cy="2997867"/>
            <a:chOff x="2518116" y="3104979"/>
            <a:chExt cx="4839285" cy="2997867"/>
          </a:xfrm>
        </p:grpSpPr>
        <p:grpSp>
          <p:nvGrpSpPr>
            <p:cNvPr id="32" name="群組 31"/>
            <p:cNvGrpSpPr/>
            <p:nvPr/>
          </p:nvGrpSpPr>
          <p:grpSpPr>
            <a:xfrm>
              <a:off x="2518116" y="3163836"/>
              <a:ext cx="4839285" cy="1958462"/>
              <a:chOff x="815926" y="2868415"/>
              <a:chExt cx="4839285" cy="1958462"/>
            </a:xfrm>
          </p:grpSpPr>
          <p:sp>
            <p:nvSpPr>
              <p:cNvPr id="4" name="文字方塊 3"/>
              <p:cNvSpPr txBox="1"/>
              <p:nvPr/>
            </p:nvSpPr>
            <p:spPr>
              <a:xfrm>
                <a:off x="815926" y="3368283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E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815926" y="3927009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RS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815926" y="4485735"/>
                <a:ext cx="73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D[3:0]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圓角矩形 6"/>
              <p:cNvSpPr/>
              <p:nvPr/>
            </p:nvSpPr>
            <p:spPr bwMode="auto">
              <a:xfrm>
                <a:off x="1744393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圓角矩形 7"/>
              <p:cNvSpPr/>
              <p:nvPr/>
            </p:nvSpPr>
            <p:spPr bwMode="auto">
              <a:xfrm>
                <a:off x="1744394" y="4488323"/>
                <a:ext cx="1941340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直線接點 11"/>
              <p:cNvCxnSpPr/>
              <p:nvPr/>
            </p:nvCxnSpPr>
            <p:spPr bwMode="auto">
              <a:xfrm>
                <a:off x="2461846" y="3368283"/>
                <a:ext cx="56271" cy="3385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線接點 13"/>
              <p:cNvCxnSpPr/>
              <p:nvPr/>
            </p:nvCxnSpPr>
            <p:spPr bwMode="auto">
              <a:xfrm>
                <a:off x="2518117" y="3706837"/>
                <a:ext cx="116761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圓角矩形 15"/>
              <p:cNvSpPr/>
              <p:nvPr/>
            </p:nvSpPr>
            <p:spPr bwMode="auto">
              <a:xfrm>
                <a:off x="3685734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圓角矩形 16"/>
              <p:cNvSpPr/>
              <p:nvPr/>
            </p:nvSpPr>
            <p:spPr bwMode="auto">
              <a:xfrm>
                <a:off x="3685734" y="4485735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直線接點 18"/>
              <p:cNvCxnSpPr/>
              <p:nvPr/>
            </p:nvCxnSpPr>
            <p:spPr bwMode="auto">
              <a:xfrm flipV="1">
                <a:off x="3685734" y="3376246"/>
                <a:ext cx="98475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直線接點 24"/>
              <p:cNvCxnSpPr/>
              <p:nvPr/>
            </p:nvCxnSpPr>
            <p:spPr bwMode="auto">
              <a:xfrm>
                <a:off x="4656404" y="3376246"/>
                <a:ext cx="126611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直線接點 26"/>
              <p:cNvCxnSpPr/>
              <p:nvPr/>
            </p:nvCxnSpPr>
            <p:spPr bwMode="auto">
              <a:xfrm>
                <a:off x="4783015" y="3708695"/>
                <a:ext cx="87219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1" name="群組 30"/>
              <p:cNvGrpSpPr/>
              <p:nvPr/>
            </p:nvGrpSpPr>
            <p:grpSpPr>
              <a:xfrm>
                <a:off x="1744393" y="2868415"/>
                <a:ext cx="2912011" cy="507831"/>
                <a:chOff x="1744393" y="2868415"/>
                <a:chExt cx="2912011" cy="507831"/>
              </a:xfrm>
            </p:grpSpPr>
            <p:cxnSp>
              <p:nvCxnSpPr>
                <p:cNvPr id="10" name="直線接點 9"/>
                <p:cNvCxnSpPr/>
                <p:nvPr/>
              </p:nvCxnSpPr>
              <p:spPr bwMode="auto">
                <a:xfrm>
                  <a:off x="1744393" y="3368283"/>
                  <a:ext cx="717453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直線接點 20"/>
                <p:cNvCxnSpPr/>
                <p:nvPr/>
              </p:nvCxnSpPr>
              <p:spPr bwMode="auto">
                <a:xfrm>
                  <a:off x="3784209" y="3376246"/>
                  <a:ext cx="872195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直線單箭頭接點 28"/>
                <p:cNvCxnSpPr/>
                <p:nvPr/>
              </p:nvCxnSpPr>
              <p:spPr bwMode="auto">
                <a:xfrm>
                  <a:off x="2912012" y="3010486"/>
                  <a:ext cx="6330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30" name="文字方塊 29"/>
                <p:cNvSpPr txBox="1"/>
                <p:nvPr/>
              </p:nvSpPr>
              <p:spPr>
                <a:xfrm>
                  <a:off x="3545058" y="2868415"/>
                  <a:ext cx="55175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>
                      <a:latin typeface="Times New Roman" panose="02020603050405020304" pitchFamily="18" charset="0"/>
                    </a:rPr>
                    <a:t>time</a:t>
                  </a:r>
                  <a:endParaRPr lang="zh-TW" altLang="en-US" sz="1600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1" name="文字方塊 10"/>
            <p:cNvSpPr txBox="1"/>
            <p:nvPr/>
          </p:nvSpPr>
          <p:spPr>
            <a:xfrm>
              <a:off x="3455293" y="3104979"/>
              <a:ext cx="18341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Prepare 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 bwMode="auto">
            <a:xfrm>
              <a:off x="3446583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線接點 19"/>
            <p:cNvCxnSpPr/>
            <p:nvPr/>
          </p:nvCxnSpPr>
          <p:spPr bwMode="auto">
            <a:xfrm>
              <a:off x="3446583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8" name="直線接點 27"/>
            <p:cNvCxnSpPr/>
            <p:nvPr/>
          </p:nvCxnSpPr>
          <p:spPr bwMode="auto">
            <a:xfrm>
              <a:off x="5387924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線接點 32"/>
            <p:cNvCxnSpPr/>
            <p:nvPr/>
          </p:nvCxnSpPr>
          <p:spPr bwMode="auto">
            <a:xfrm>
              <a:off x="7301128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線接點 33"/>
            <p:cNvCxnSpPr/>
            <p:nvPr/>
          </p:nvCxnSpPr>
          <p:spPr bwMode="auto">
            <a:xfrm>
              <a:off x="5359787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2" name="文字方塊 21"/>
            <p:cNvSpPr txBox="1"/>
            <p:nvPr/>
          </p:nvSpPr>
          <p:spPr>
            <a:xfrm>
              <a:off x="3549505" y="5394960"/>
              <a:ext cx="16510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Higher-half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416062" y="5394960"/>
              <a:ext cx="1609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Lower-half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圓角矩形 35"/>
            <p:cNvSpPr/>
            <p:nvPr/>
          </p:nvSpPr>
          <p:spPr bwMode="auto">
            <a:xfrm>
              <a:off x="4262511" y="3557907"/>
              <a:ext cx="1026938" cy="1667599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latin typeface="Arial" charset="0"/>
              </a:endParaRPr>
            </a:p>
          </p:txBody>
        </p: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35" y="3388457"/>
            <a:ext cx="3350486" cy="3072931"/>
          </a:xfrm>
          <a:prstGeom prst="rect">
            <a:avLst/>
          </a:prstGeom>
        </p:spPr>
      </p:pic>
      <p:sp>
        <p:nvSpPr>
          <p:cNvPr id="18" name="圓角矩形 17"/>
          <p:cNvSpPr/>
          <p:nvPr/>
        </p:nvSpPr>
        <p:spPr bwMode="auto">
          <a:xfrm>
            <a:off x="482989" y="4667613"/>
            <a:ext cx="2804160" cy="169277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latin typeface="Arial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814732" y="4338361"/>
            <a:ext cx="2109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Prepare the status word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60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 to send command/data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9084" y="1986493"/>
            <a:ext cx="6719672" cy="1150317"/>
          </a:xfrm>
        </p:spPr>
        <p:txBody>
          <a:bodyPr/>
          <a:lstStyle/>
          <a:p>
            <a:r>
              <a:rPr lang="en-US" altLang="zh-TW" sz="2400" dirty="0" smtClean="0"/>
              <a:t>Example: to send data ‘A’=0x41</a:t>
            </a:r>
          </a:p>
          <a:p>
            <a:r>
              <a:rPr lang="en-US" altLang="zh-TW" sz="2400" dirty="0" smtClean="0"/>
              <a:t>The LCD prints ‘A’ at the cursor position</a:t>
            </a:r>
            <a:endParaRPr lang="zh-TW" altLang="en-US" sz="2400" dirty="0"/>
          </a:p>
        </p:txBody>
      </p:sp>
      <p:grpSp>
        <p:nvGrpSpPr>
          <p:cNvPr id="23" name="群組 22"/>
          <p:cNvGrpSpPr/>
          <p:nvPr/>
        </p:nvGrpSpPr>
        <p:grpSpPr>
          <a:xfrm>
            <a:off x="4121553" y="3463521"/>
            <a:ext cx="4839285" cy="2997867"/>
            <a:chOff x="2518116" y="3104979"/>
            <a:chExt cx="4839285" cy="2997867"/>
          </a:xfrm>
        </p:grpSpPr>
        <p:grpSp>
          <p:nvGrpSpPr>
            <p:cNvPr id="32" name="群組 31"/>
            <p:cNvGrpSpPr/>
            <p:nvPr/>
          </p:nvGrpSpPr>
          <p:grpSpPr>
            <a:xfrm>
              <a:off x="2518116" y="3163836"/>
              <a:ext cx="4839285" cy="1958462"/>
              <a:chOff x="815926" y="2868415"/>
              <a:chExt cx="4839285" cy="1958462"/>
            </a:xfrm>
          </p:grpSpPr>
          <p:sp>
            <p:nvSpPr>
              <p:cNvPr id="4" name="文字方塊 3"/>
              <p:cNvSpPr txBox="1"/>
              <p:nvPr/>
            </p:nvSpPr>
            <p:spPr>
              <a:xfrm>
                <a:off x="815926" y="3368283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E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815926" y="3927009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RS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815926" y="4485735"/>
                <a:ext cx="73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D[3:0]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圓角矩形 6"/>
              <p:cNvSpPr/>
              <p:nvPr/>
            </p:nvSpPr>
            <p:spPr bwMode="auto">
              <a:xfrm>
                <a:off x="1744393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圓角矩形 7"/>
              <p:cNvSpPr/>
              <p:nvPr/>
            </p:nvSpPr>
            <p:spPr bwMode="auto">
              <a:xfrm>
                <a:off x="1744394" y="4488323"/>
                <a:ext cx="1941340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直線接點 11"/>
              <p:cNvCxnSpPr/>
              <p:nvPr/>
            </p:nvCxnSpPr>
            <p:spPr bwMode="auto">
              <a:xfrm>
                <a:off x="2461846" y="3368283"/>
                <a:ext cx="56271" cy="3385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線接點 13"/>
              <p:cNvCxnSpPr/>
              <p:nvPr/>
            </p:nvCxnSpPr>
            <p:spPr bwMode="auto">
              <a:xfrm>
                <a:off x="2518117" y="3706837"/>
                <a:ext cx="116761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圓角矩形 15"/>
              <p:cNvSpPr/>
              <p:nvPr/>
            </p:nvSpPr>
            <p:spPr bwMode="auto">
              <a:xfrm>
                <a:off x="3685734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圓角矩形 16"/>
              <p:cNvSpPr/>
              <p:nvPr/>
            </p:nvSpPr>
            <p:spPr bwMode="auto">
              <a:xfrm>
                <a:off x="3685734" y="4485735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直線接點 18"/>
              <p:cNvCxnSpPr/>
              <p:nvPr/>
            </p:nvCxnSpPr>
            <p:spPr bwMode="auto">
              <a:xfrm flipV="1">
                <a:off x="3685734" y="3376246"/>
                <a:ext cx="98475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直線接點 24"/>
              <p:cNvCxnSpPr/>
              <p:nvPr/>
            </p:nvCxnSpPr>
            <p:spPr bwMode="auto">
              <a:xfrm>
                <a:off x="4656404" y="3376246"/>
                <a:ext cx="126611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直線接點 26"/>
              <p:cNvCxnSpPr/>
              <p:nvPr/>
            </p:nvCxnSpPr>
            <p:spPr bwMode="auto">
              <a:xfrm>
                <a:off x="4783015" y="3708695"/>
                <a:ext cx="87219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1" name="群組 30"/>
              <p:cNvGrpSpPr/>
              <p:nvPr/>
            </p:nvGrpSpPr>
            <p:grpSpPr>
              <a:xfrm>
                <a:off x="1744393" y="2868415"/>
                <a:ext cx="2912011" cy="507831"/>
                <a:chOff x="1744393" y="2868415"/>
                <a:chExt cx="2912011" cy="507831"/>
              </a:xfrm>
            </p:grpSpPr>
            <p:cxnSp>
              <p:nvCxnSpPr>
                <p:cNvPr id="10" name="直線接點 9"/>
                <p:cNvCxnSpPr/>
                <p:nvPr/>
              </p:nvCxnSpPr>
              <p:spPr bwMode="auto">
                <a:xfrm>
                  <a:off x="1744393" y="3368283"/>
                  <a:ext cx="717453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直線接點 20"/>
                <p:cNvCxnSpPr/>
                <p:nvPr/>
              </p:nvCxnSpPr>
              <p:spPr bwMode="auto">
                <a:xfrm>
                  <a:off x="3784209" y="3376246"/>
                  <a:ext cx="872195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直線單箭頭接點 28"/>
                <p:cNvCxnSpPr/>
                <p:nvPr/>
              </p:nvCxnSpPr>
              <p:spPr bwMode="auto">
                <a:xfrm>
                  <a:off x="2912012" y="3010486"/>
                  <a:ext cx="6330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30" name="文字方塊 29"/>
                <p:cNvSpPr txBox="1"/>
                <p:nvPr/>
              </p:nvSpPr>
              <p:spPr>
                <a:xfrm>
                  <a:off x="3545058" y="2868415"/>
                  <a:ext cx="55175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>
                      <a:latin typeface="Times New Roman" panose="02020603050405020304" pitchFamily="18" charset="0"/>
                    </a:rPr>
                    <a:t>time</a:t>
                  </a:r>
                  <a:endParaRPr lang="zh-TW" altLang="en-US" sz="1600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1" name="文字方塊 10"/>
            <p:cNvSpPr txBox="1"/>
            <p:nvPr/>
          </p:nvSpPr>
          <p:spPr>
            <a:xfrm>
              <a:off x="3455293" y="3104979"/>
              <a:ext cx="19559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Send out 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 bwMode="auto">
            <a:xfrm>
              <a:off x="3446583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線接點 19"/>
            <p:cNvCxnSpPr/>
            <p:nvPr/>
          </p:nvCxnSpPr>
          <p:spPr bwMode="auto">
            <a:xfrm>
              <a:off x="3446583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8" name="直線接點 27"/>
            <p:cNvCxnSpPr/>
            <p:nvPr/>
          </p:nvCxnSpPr>
          <p:spPr bwMode="auto">
            <a:xfrm>
              <a:off x="5387924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線接點 32"/>
            <p:cNvCxnSpPr/>
            <p:nvPr/>
          </p:nvCxnSpPr>
          <p:spPr bwMode="auto">
            <a:xfrm>
              <a:off x="7301128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線接點 33"/>
            <p:cNvCxnSpPr/>
            <p:nvPr/>
          </p:nvCxnSpPr>
          <p:spPr bwMode="auto">
            <a:xfrm>
              <a:off x="5359787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2" name="文字方塊 21"/>
            <p:cNvSpPr txBox="1"/>
            <p:nvPr/>
          </p:nvSpPr>
          <p:spPr>
            <a:xfrm>
              <a:off x="3549505" y="5394960"/>
              <a:ext cx="16510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Higher-half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416062" y="5394960"/>
              <a:ext cx="1609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Lower-half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圓角矩形 35"/>
            <p:cNvSpPr/>
            <p:nvPr/>
          </p:nvSpPr>
          <p:spPr bwMode="auto">
            <a:xfrm>
              <a:off x="4262511" y="3557907"/>
              <a:ext cx="1026938" cy="1667599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latin typeface="Arial" charset="0"/>
              </a:endParaRPr>
            </a:p>
          </p:txBody>
        </p: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35" y="3388457"/>
            <a:ext cx="3350486" cy="3072931"/>
          </a:xfrm>
          <a:prstGeom prst="rect">
            <a:avLst/>
          </a:prstGeom>
        </p:spPr>
      </p:pic>
      <p:sp>
        <p:nvSpPr>
          <p:cNvPr id="18" name="圓角矩形 17"/>
          <p:cNvSpPr/>
          <p:nvPr/>
        </p:nvSpPr>
        <p:spPr bwMode="auto">
          <a:xfrm>
            <a:off x="430521" y="4759285"/>
            <a:ext cx="2804160" cy="169277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latin typeface="Arial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814732" y="4338361"/>
            <a:ext cx="2206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Send out the 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status word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46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 to send command/data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9084" y="1986493"/>
            <a:ext cx="6719672" cy="1150317"/>
          </a:xfrm>
        </p:spPr>
        <p:txBody>
          <a:bodyPr/>
          <a:lstStyle/>
          <a:p>
            <a:r>
              <a:rPr lang="en-US" altLang="zh-TW" sz="2400" dirty="0" smtClean="0"/>
              <a:t>Example: to send data ‘A’=0x41</a:t>
            </a:r>
          </a:p>
          <a:p>
            <a:r>
              <a:rPr lang="en-US" altLang="zh-TW" sz="2400" dirty="0" smtClean="0"/>
              <a:t>The LCD prints ‘A’ at the cursor position</a:t>
            </a:r>
            <a:endParaRPr lang="zh-TW" altLang="en-US" sz="2400" dirty="0"/>
          </a:p>
        </p:txBody>
      </p:sp>
      <p:grpSp>
        <p:nvGrpSpPr>
          <p:cNvPr id="23" name="群組 22"/>
          <p:cNvGrpSpPr/>
          <p:nvPr/>
        </p:nvGrpSpPr>
        <p:grpSpPr>
          <a:xfrm>
            <a:off x="4121553" y="3492011"/>
            <a:ext cx="4960994" cy="2969377"/>
            <a:chOff x="2518116" y="3133469"/>
            <a:chExt cx="4960994" cy="2969377"/>
          </a:xfrm>
        </p:grpSpPr>
        <p:grpSp>
          <p:nvGrpSpPr>
            <p:cNvPr id="32" name="群組 31"/>
            <p:cNvGrpSpPr/>
            <p:nvPr/>
          </p:nvGrpSpPr>
          <p:grpSpPr>
            <a:xfrm>
              <a:off x="2518116" y="3163836"/>
              <a:ext cx="4839285" cy="1958462"/>
              <a:chOff x="815926" y="2868415"/>
              <a:chExt cx="4839285" cy="1958462"/>
            </a:xfrm>
          </p:grpSpPr>
          <p:sp>
            <p:nvSpPr>
              <p:cNvPr id="4" name="文字方塊 3"/>
              <p:cNvSpPr txBox="1"/>
              <p:nvPr/>
            </p:nvSpPr>
            <p:spPr>
              <a:xfrm>
                <a:off x="815926" y="3368283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E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815926" y="3927009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RS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815926" y="4485735"/>
                <a:ext cx="73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D[3:0]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圓角矩形 6"/>
              <p:cNvSpPr/>
              <p:nvPr/>
            </p:nvSpPr>
            <p:spPr bwMode="auto">
              <a:xfrm>
                <a:off x="1744393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圓角矩形 7"/>
              <p:cNvSpPr/>
              <p:nvPr/>
            </p:nvSpPr>
            <p:spPr bwMode="auto">
              <a:xfrm>
                <a:off x="1744394" y="4488323"/>
                <a:ext cx="1941340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直線接點 11"/>
              <p:cNvCxnSpPr/>
              <p:nvPr/>
            </p:nvCxnSpPr>
            <p:spPr bwMode="auto">
              <a:xfrm>
                <a:off x="2461846" y="3368283"/>
                <a:ext cx="56271" cy="3385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線接點 13"/>
              <p:cNvCxnSpPr/>
              <p:nvPr/>
            </p:nvCxnSpPr>
            <p:spPr bwMode="auto">
              <a:xfrm>
                <a:off x="2518117" y="3706837"/>
                <a:ext cx="116761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圓角矩形 15"/>
              <p:cNvSpPr/>
              <p:nvPr/>
            </p:nvSpPr>
            <p:spPr bwMode="auto">
              <a:xfrm>
                <a:off x="3685734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圓角矩形 16"/>
              <p:cNvSpPr/>
              <p:nvPr/>
            </p:nvSpPr>
            <p:spPr bwMode="auto">
              <a:xfrm>
                <a:off x="3685734" y="4485735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直線接點 18"/>
              <p:cNvCxnSpPr/>
              <p:nvPr/>
            </p:nvCxnSpPr>
            <p:spPr bwMode="auto">
              <a:xfrm flipV="1">
                <a:off x="3685734" y="3376246"/>
                <a:ext cx="98475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直線接點 24"/>
              <p:cNvCxnSpPr/>
              <p:nvPr/>
            </p:nvCxnSpPr>
            <p:spPr bwMode="auto">
              <a:xfrm>
                <a:off x="4656404" y="3376246"/>
                <a:ext cx="126611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直線接點 26"/>
              <p:cNvCxnSpPr/>
              <p:nvPr/>
            </p:nvCxnSpPr>
            <p:spPr bwMode="auto">
              <a:xfrm>
                <a:off x="4783015" y="3708695"/>
                <a:ext cx="87219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1" name="群組 30"/>
              <p:cNvGrpSpPr/>
              <p:nvPr/>
            </p:nvGrpSpPr>
            <p:grpSpPr>
              <a:xfrm>
                <a:off x="1744393" y="2868415"/>
                <a:ext cx="2912011" cy="507831"/>
                <a:chOff x="1744393" y="2868415"/>
                <a:chExt cx="2912011" cy="507831"/>
              </a:xfrm>
            </p:grpSpPr>
            <p:cxnSp>
              <p:nvCxnSpPr>
                <p:cNvPr id="10" name="直線接點 9"/>
                <p:cNvCxnSpPr/>
                <p:nvPr/>
              </p:nvCxnSpPr>
              <p:spPr bwMode="auto">
                <a:xfrm>
                  <a:off x="1744393" y="3368283"/>
                  <a:ext cx="717453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直線接點 20"/>
                <p:cNvCxnSpPr/>
                <p:nvPr/>
              </p:nvCxnSpPr>
              <p:spPr bwMode="auto">
                <a:xfrm>
                  <a:off x="3784209" y="3376246"/>
                  <a:ext cx="872195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直線單箭頭接點 28"/>
                <p:cNvCxnSpPr/>
                <p:nvPr/>
              </p:nvCxnSpPr>
              <p:spPr bwMode="auto">
                <a:xfrm>
                  <a:off x="2912012" y="3010486"/>
                  <a:ext cx="6330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30" name="文字方塊 29"/>
                <p:cNvSpPr txBox="1"/>
                <p:nvPr/>
              </p:nvSpPr>
              <p:spPr>
                <a:xfrm>
                  <a:off x="3545058" y="2868415"/>
                  <a:ext cx="55175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>
                      <a:latin typeface="Times New Roman" panose="02020603050405020304" pitchFamily="18" charset="0"/>
                    </a:rPr>
                    <a:t>time</a:t>
                  </a:r>
                  <a:endParaRPr lang="zh-TW" altLang="en-US" sz="1600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1" name="文字方塊 10"/>
            <p:cNvSpPr txBox="1"/>
            <p:nvPr/>
          </p:nvSpPr>
          <p:spPr>
            <a:xfrm>
              <a:off x="5523125" y="3133469"/>
              <a:ext cx="19559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Send out 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 bwMode="auto">
            <a:xfrm>
              <a:off x="3446583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線接點 19"/>
            <p:cNvCxnSpPr/>
            <p:nvPr/>
          </p:nvCxnSpPr>
          <p:spPr bwMode="auto">
            <a:xfrm>
              <a:off x="3446583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8" name="直線接點 27"/>
            <p:cNvCxnSpPr/>
            <p:nvPr/>
          </p:nvCxnSpPr>
          <p:spPr bwMode="auto">
            <a:xfrm>
              <a:off x="5387924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線接點 32"/>
            <p:cNvCxnSpPr/>
            <p:nvPr/>
          </p:nvCxnSpPr>
          <p:spPr bwMode="auto">
            <a:xfrm>
              <a:off x="7301128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線接點 33"/>
            <p:cNvCxnSpPr/>
            <p:nvPr/>
          </p:nvCxnSpPr>
          <p:spPr bwMode="auto">
            <a:xfrm>
              <a:off x="5359787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2" name="文字方塊 21"/>
            <p:cNvSpPr txBox="1"/>
            <p:nvPr/>
          </p:nvSpPr>
          <p:spPr>
            <a:xfrm>
              <a:off x="3549505" y="5394960"/>
              <a:ext cx="16510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Higher-half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416062" y="5394960"/>
              <a:ext cx="1609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Lower-half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圓角矩形 35"/>
            <p:cNvSpPr/>
            <p:nvPr/>
          </p:nvSpPr>
          <p:spPr bwMode="auto">
            <a:xfrm>
              <a:off x="5274013" y="3561247"/>
              <a:ext cx="2083388" cy="1635594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latin typeface="Arial" charset="0"/>
              </a:endParaRPr>
            </a:p>
          </p:txBody>
        </p: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35" y="3388457"/>
            <a:ext cx="3350486" cy="3072931"/>
          </a:xfrm>
          <a:prstGeom prst="rect">
            <a:avLst/>
          </a:prstGeom>
        </p:spPr>
      </p:pic>
      <p:sp>
        <p:nvSpPr>
          <p:cNvPr id="18" name="圓角矩形 17"/>
          <p:cNvSpPr/>
          <p:nvPr/>
        </p:nvSpPr>
        <p:spPr bwMode="auto">
          <a:xfrm>
            <a:off x="600046" y="5139698"/>
            <a:ext cx="2804160" cy="119076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latin typeface="Arial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688080" y="4750248"/>
            <a:ext cx="2334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Send signal for lower-half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3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Your Task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189721"/>
          </a:xfrm>
        </p:spPr>
        <p:txBody>
          <a:bodyPr/>
          <a:lstStyle/>
          <a:p>
            <a:r>
              <a:rPr lang="en-US" altLang="zh-TW" dirty="0" smtClean="0"/>
              <a:t>Display characters according to the button pressed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 bwMode="auto">
          <a:xfrm>
            <a:off x="1547446" y="3784209"/>
            <a:ext cx="562708" cy="40796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1547446" y="4360984"/>
            <a:ext cx="562708" cy="40796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1547446" y="4944792"/>
            <a:ext cx="562708" cy="40796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649966" y="55286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</a:rPr>
              <a:t>…</a:t>
            </a:r>
            <a:endParaRPr lang="zh-TW" altLang="en-US" sz="1600" dirty="0" smtClean="0">
              <a:latin typeface="Times New Roman" panose="02020603050405020304" pitchFamily="18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2658794" y="3713870"/>
            <a:ext cx="3756073" cy="2110154"/>
            <a:chOff x="2715065" y="3615397"/>
            <a:chExt cx="3756073" cy="2110154"/>
          </a:xfrm>
        </p:grpSpPr>
        <p:sp>
          <p:nvSpPr>
            <p:cNvPr id="8" name="圓角矩形 7"/>
            <p:cNvSpPr/>
            <p:nvPr/>
          </p:nvSpPr>
          <p:spPr bwMode="auto">
            <a:xfrm>
              <a:off x="3587263" y="4192172"/>
              <a:ext cx="2180492" cy="956601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3770142" y="4331918"/>
              <a:ext cx="7072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anose="02020603050405020304" pitchFamily="18" charset="0"/>
                </a:rPr>
                <a:t>ABC_</a:t>
              </a:r>
              <a:endParaRPr lang="zh-TW" altLang="en-US" sz="160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2715065" y="3615397"/>
              <a:ext cx="3756073" cy="211015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" name="直線單箭頭接點 13"/>
          <p:cNvCxnSpPr>
            <a:stCxn id="4" idx="6"/>
          </p:cNvCxnSpPr>
          <p:nvPr/>
        </p:nvCxnSpPr>
        <p:spPr bwMode="auto">
          <a:xfrm flipV="1">
            <a:off x="2110154" y="3988190"/>
            <a:ext cx="59084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直線單箭頭接點 15"/>
          <p:cNvCxnSpPr>
            <a:stCxn id="5" idx="6"/>
          </p:cNvCxnSpPr>
          <p:nvPr/>
        </p:nvCxnSpPr>
        <p:spPr bwMode="auto">
          <a:xfrm flipV="1">
            <a:off x="2110154" y="4564965"/>
            <a:ext cx="54864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直線單箭頭接點 17"/>
          <p:cNvCxnSpPr>
            <a:stCxn id="6" idx="6"/>
          </p:cNvCxnSpPr>
          <p:nvPr/>
        </p:nvCxnSpPr>
        <p:spPr bwMode="auto">
          <a:xfrm flipV="1">
            <a:off x="2110154" y="5148773"/>
            <a:ext cx="54864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4133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4911" y="2017712"/>
            <a:ext cx="8350177" cy="4284613"/>
          </a:xfrm>
        </p:spPr>
        <p:txBody>
          <a:bodyPr/>
          <a:lstStyle/>
          <a:p>
            <a:r>
              <a:rPr lang="en-US" altLang="zh-TW" sz="2000" dirty="0" smtClean="0"/>
              <a:t>Basic: (60%)</a:t>
            </a:r>
          </a:p>
          <a:p>
            <a:pPr lvl="1"/>
            <a:r>
              <a:rPr lang="en-US" altLang="zh-TW" sz="1800" dirty="0" smtClean="0"/>
              <a:t>Display the character pressed at the cursor position</a:t>
            </a:r>
          </a:p>
          <a:p>
            <a:r>
              <a:rPr lang="en-US" altLang="zh-TW" sz="2000" dirty="0" smtClean="0"/>
              <a:t>Bonus 1: (+10%)</a:t>
            </a:r>
          </a:p>
          <a:p>
            <a:pPr lvl="1"/>
            <a:r>
              <a:rPr lang="en-US" altLang="zh-TW" sz="1800" dirty="0" smtClean="0"/>
              <a:t>Implement the `new-line’ key</a:t>
            </a:r>
          </a:p>
          <a:p>
            <a:pPr lvl="1"/>
            <a:r>
              <a:rPr lang="en-US" altLang="zh-TW" sz="1800" dirty="0" smtClean="0"/>
              <a:t>Change to the next line if new-line pressed at Line 1</a:t>
            </a:r>
          </a:p>
          <a:p>
            <a:pPr lvl="1"/>
            <a:r>
              <a:rPr lang="en-US" altLang="zh-TW" sz="1800" dirty="0" smtClean="0">
                <a:solidFill>
                  <a:srgbClr val="FF0000"/>
                </a:solidFill>
              </a:rPr>
              <a:t>Scroll</a:t>
            </a:r>
            <a:r>
              <a:rPr lang="en-US" altLang="zh-TW" sz="1800" dirty="0" smtClean="0"/>
              <a:t> the screen if new-line pressed at Line 2</a:t>
            </a:r>
          </a:p>
          <a:p>
            <a:r>
              <a:rPr lang="en-US" altLang="zh-TW" sz="2000" dirty="0" smtClean="0"/>
              <a:t>Bonus 2: (+20%)</a:t>
            </a:r>
          </a:p>
          <a:p>
            <a:pPr lvl="1"/>
            <a:r>
              <a:rPr lang="en-US" altLang="zh-TW" sz="1800" dirty="0" smtClean="0"/>
              <a:t>Implement the arrow keys (up, down, left, right)</a:t>
            </a:r>
          </a:p>
          <a:p>
            <a:pPr lvl="1"/>
            <a:r>
              <a:rPr lang="en-US" altLang="zh-TW" sz="1800" dirty="0" smtClean="0"/>
              <a:t>Move the cursor by the arrow key</a:t>
            </a:r>
          </a:p>
          <a:p>
            <a:pPr lvl="1"/>
            <a:r>
              <a:rPr lang="en-US" altLang="zh-TW" sz="1800" dirty="0" smtClean="0">
                <a:solidFill>
                  <a:srgbClr val="FF0000"/>
                </a:solidFill>
              </a:rPr>
              <a:t>Insert</a:t>
            </a:r>
            <a:r>
              <a:rPr lang="en-US" altLang="zh-TW" sz="1800" dirty="0" smtClean="0"/>
              <a:t> character at the cursor position</a:t>
            </a:r>
          </a:p>
          <a:p>
            <a:r>
              <a:rPr lang="en-US" altLang="zh-TW" sz="2200" dirty="0" smtClean="0"/>
              <a:t>Bonus 3: (+20%)</a:t>
            </a:r>
          </a:p>
          <a:p>
            <a:pPr lvl="1"/>
            <a:r>
              <a:rPr lang="en-US" altLang="zh-TW" sz="1800" dirty="0" smtClean="0"/>
              <a:t>Catch the signal waveform of sending a command/data using LA</a:t>
            </a:r>
          </a:p>
        </p:txBody>
      </p:sp>
    </p:spTree>
    <p:extLst>
      <p:ext uri="{BB962C8B-B14F-4D97-AF65-F5344CB8AC3E}">
        <p14:creationId xmlns:p14="http://schemas.microsoft.com/office/powerpoint/2010/main" val="24618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General Concepts: Controlling I/O Devices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On-chip vs. off-chip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731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Control on-chip peripherals</a:t>
            </a:r>
            <a:endParaRPr lang="zh-TW" altLang="en-US" dirty="0" smtClean="0"/>
          </a:p>
        </p:txBody>
      </p:sp>
      <p:sp>
        <p:nvSpPr>
          <p:cNvPr id="25603" name="內容版面配置區 52"/>
          <p:cNvSpPr>
            <a:spLocks noGrp="1"/>
          </p:cNvSpPr>
          <p:nvPr>
            <p:ph idx="1"/>
          </p:nvPr>
        </p:nvSpPr>
        <p:spPr>
          <a:xfrm>
            <a:off x="1171575" y="1960563"/>
            <a:ext cx="7772400" cy="571500"/>
          </a:xfrm>
        </p:spPr>
        <p:txBody>
          <a:bodyPr/>
          <a:lstStyle/>
          <a:p>
            <a:r>
              <a:rPr lang="en-US" altLang="zh-TW" sz="2800" dirty="0" smtClean="0"/>
              <a:t>access control registers with memory-mapped I/O</a:t>
            </a:r>
            <a:endParaRPr lang="zh-TW" altLang="en-US" sz="2800" dirty="0" smtClean="0"/>
          </a:p>
        </p:txBody>
      </p:sp>
      <p:grpSp>
        <p:nvGrpSpPr>
          <p:cNvPr id="25604" name="群組 44"/>
          <p:cNvGrpSpPr>
            <a:grpSpLocks/>
          </p:cNvGrpSpPr>
          <p:nvPr/>
        </p:nvGrpSpPr>
        <p:grpSpPr bwMode="auto">
          <a:xfrm>
            <a:off x="2522538" y="2565400"/>
            <a:ext cx="6146800" cy="3989388"/>
            <a:chOff x="971600" y="2275572"/>
            <a:chExt cx="6146701" cy="3989981"/>
          </a:xfrm>
        </p:grpSpPr>
        <p:sp>
          <p:nvSpPr>
            <p:cNvPr id="25609" name="矩形 3"/>
            <p:cNvSpPr>
              <a:spLocks noChangeArrowheads="1"/>
            </p:cNvSpPr>
            <p:nvPr/>
          </p:nvSpPr>
          <p:spPr bwMode="auto">
            <a:xfrm>
              <a:off x="1475656" y="2492896"/>
              <a:ext cx="864096" cy="57606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</a:rPr>
                <a:t>CPU</a:t>
              </a:r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610" name="矩形 4"/>
            <p:cNvSpPr>
              <a:spLocks noChangeArrowheads="1"/>
            </p:cNvSpPr>
            <p:nvPr/>
          </p:nvSpPr>
          <p:spPr bwMode="auto">
            <a:xfrm>
              <a:off x="2668782" y="2275572"/>
              <a:ext cx="1368152" cy="7920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</a:rPr>
                <a:t>memory</a:t>
              </a:r>
              <a:endParaRPr lang="zh-TW" altLang="en-US">
                <a:solidFill>
                  <a:srgbClr val="000000"/>
                </a:solidFill>
              </a:endParaRPr>
            </a:p>
          </p:txBody>
        </p:sp>
        <p:grpSp>
          <p:nvGrpSpPr>
            <p:cNvPr id="25611" name="群組 13"/>
            <p:cNvGrpSpPr>
              <a:grpSpLocks/>
            </p:cNvGrpSpPr>
            <p:nvPr/>
          </p:nvGrpSpPr>
          <p:grpSpPr bwMode="auto">
            <a:xfrm>
              <a:off x="1150938" y="4293096"/>
              <a:ext cx="1692870" cy="1944216"/>
              <a:chOff x="1150938" y="4293096"/>
              <a:chExt cx="1692870" cy="1944216"/>
            </a:xfrm>
          </p:grpSpPr>
          <p:sp>
            <p:nvSpPr>
              <p:cNvPr id="25637" name="矩形 5"/>
              <p:cNvSpPr>
                <a:spLocks noChangeArrowheads="1"/>
              </p:cNvSpPr>
              <p:nvPr/>
            </p:nvSpPr>
            <p:spPr bwMode="auto">
              <a:xfrm>
                <a:off x="1150938" y="4293096"/>
                <a:ext cx="1692870" cy="1944216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5638" name="群組 8"/>
              <p:cNvGrpSpPr>
                <a:grpSpLocks/>
              </p:cNvGrpSpPr>
              <p:nvPr/>
            </p:nvGrpSpPr>
            <p:grpSpPr bwMode="auto">
              <a:xfrm>
                <a:off x="1276400" y="4445496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5643" name="矩形 6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" name="等腰三角形 7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5639" name="群組 9"/>
              <p:cNvGrpSpPr>
                <a:grpSpLocks/>
              </p:cNvGrpSpPr>
              <p:nvPr/>
            </p:nvGrpSpPr>
            <p:grpSpPr bwMode="auto">
              <a:xfrm>
                <a:off x="1290047" y="4945360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5641" name="矩形 10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等腰三角形 11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5640" name="文字方塊 12"/>
              <p:cNvSpPr txBox="1">
                <a:spLocks noChangeArrowheads="1"/>
              </p:cNvSpPr>
              <p:nvPr/>
            </p:nvSpPr>
            <p:spPr bwMode="auto">
              <a:xfrm>
                <a:off x="1333455" y="5799393"/>
                <a:ext cx="52770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r>
                  <a:rPr lang="en-US" altLang="zh-TW">
                    <a:solidFill>
                      <a:srgbClr val="000000"/>
                    </a:solidFill>
                  </a:rPr>
                  <a:t>disk</a:t>
                </a:r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612" name="群組 14"/>
            <p:cNvGrpSpPr>
              <a:grpSpLocks/>
            </p:cNvGrpSpPr>
            <p:nvPr/>
          </p:nvGrpSpPr>
          <p:grpSpPr bwMode="auto">
            <a:xfrm>
              <a:off x="3026325" y="4289525"/>
              <a:ext cx="1692870" cy="1944216"/>
              <a:chOff x="1150938" y="4293096"/>
              <a:chExt cx="1692870" cy="1944216"/>
            </a:xfrm>
          </p:grpSpPr>
          <p:sp>
            <p:nvSpPr>
              <p:cNvPr id="25629" name="矩形 15"/>
              <p:cNvSpPr>
                <a:spLocks noChangeArrowheads="1"/>
              </p:cNvSpPr>
              <p:nvPr/>
            </p:nvSpPr>
            <p:spPr bwMode="auto">
              <a:xfrm>
                <a:off x="1150938" y="4293096"/>
                <a:ext cx="1692870" cy="1944216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5630" name="群組 16"/>
              <p:cNvGrpSpPr>
                <a:grpSpLocks/>
              </p:cNvGrpSpPr>
              <p:nvPr/>
            </p:nvGrpSpPr>
            <p:grpSpPr bwMode="auto">
              <a:xfrm>
                <a:off x="1276400" y="4445496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5635" name="矩形 21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" name="等腰三角形 22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5631" name="群組 17"/>
              <p:cNvGrpSpPr>
                <a:grpSpLocks/>
              </p:cNvGrpSpPr>
              <p:nvPr/>
            </p:nvGrpSpPr>
            <p:grpSpPr bwMode="auto">
              <a:xfrm>
                <a:off x="1290047" y="4945360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5633" name="矩形 19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" name="等腰三角形 20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5632" name="文字方塊 18"/>
              <p:cNvSpPr txBox="1">
                <a:spLocks noChangeArrowheads="1"/>
              </p:cNvSpPr>
              <p:nvPr/>
            </p:nvSpPr>
            <p:spPr bwMode="auto">
              <a:xfrm>
                <a:off x="1333455" y="5799393"/>
                <a:ext cx="143500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r>
                  <a:rPr lang="en-US" altLang="zh-TW">
                    <a:solidFill>
                      <a:srgbClr val="000000"/>
                    </a:solidFill>
                  </a:rPr>
                  <a:t>USB controller</a:t>
                </a:r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613" name="群組 23"/>
            <p:cNvGrpSpPr>
              <a:grpSpLocks/>
            </p:cNvGrpSpPr>
            <p:nvPr/>
          </p:nvGrpSpPr>
          <p:grpSpPr bwMode="auto">
            <a:xfrm>
              <a:off x="4848243" y="4321337"/>
              <a:ext cx="1692870" cy="1944216"/>
              <a:chOff x="1150938" y="4293096"/>
              <a:chExt cx="1692870" cy="1944216"/>
            </a:xfrm>
          </p:grpSpPr>
          <p:sp>
            <p:nvSpPr>
              <p:cNvPr id="25621" name="矩形 24"/>
              <p:cNvSpPr>
                <a:spLocks noChangeArrowheads="1"/>
              </p:cNvSpPr>
              <p:nvPr/>
            </p:nvSpPr>
            <p:spPr bwMode="auto">
              <a:xfrm>
                <a:off x="1150938" y="4293096"/>
                <a:ext cx="1692870" cy="1944216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5622" name="群組 25"/>
              <p:cNvGrpSpPr>
                <a:grpSpLocks/>
              </p:cNvGrpSpPr>
              <p:nvPr/>
            </p:nvGrpSpPr>
            <p:grpSpPr bwMode="auto">
              <a:xfrm>
                <a:off x="1276400" y="4445496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5627" name="矩形 30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" name="等腰三角形 31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5623" name="群組 26"/>
              <p:cNvGrpSpPr>
                <a:grpSpLocks/>
              </p:cNvGrpSpPr>
              <p:nvPr/>
            </p:nvGrpSpPr>
            <p:grpSpPr bwMode="auto">
              <a:xfrm>
                <a:off x="1290047" y="4945360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5625" name="矩形 28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等腰三角形 29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5624" name="文字方塊 27"/>
              <p:cNvSpPr txBox="1">
                <a:spLocks noChangeArrowheads="1"/>
              </p:cNvSpPr>
              <p:nvPr/>
            </p:nvSpPr>
            <p:spPr bwMode="auto">
              <a:xfrm>
                <a:off x="1333455" y="5799393"/>
                <a:ext cx="66236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r>
                  <a:rPr lang="en-US" altLang="zh-TW">
                    <a:solidFill>
                      <a:srgbClr val="000000"/>
                    </a:solidFill>
                  </a:rPr>
                  <a:t>GPIO</a:t>
                </a:r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5614" name="文字方塊 32"/>
            <p:cNvSpPr txBox="1">
              <a:spLocks noChangeArrowheads="1"/>
            </p:cNvSpPr>
            <p:nvPr/>
          </p:nvSpPr>
          <p:spPr bwMode="auto">
            <a:xfrm>
              <a:off x="6728451" y="5251009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lang="en-US" altLang="zh-TW">
                  <a:solidFill>
                    <a:srgbClr val="000000"/>
                  </a:solidFill>
                </a:rPr>
                <a:t>…</a:t>
              </a:r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615" name="圓角矩形 33"/>
            <p:cNvSpPr>
              <a:spLocks noChangeArrowheads="1"/>
            </p:cNvSpPr>
            <p:nvPr/>
          </p:nvSpPr>
          <p:spPr bwMode="auto">
            <a:xfrm>
              <a:off x="971600" y="3429000"/>
              <a:ext cx="6146701" cy="576064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</a:rPr>
                <a:t>System interconnect</a:t>
              </a:r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25616" name="直線接點 35"/>
            <p:cNvCxnSpPr>
              <a:cxnSpLocks noChangeShapeType="1"/>
              <a:stCxn id="25609" idx="2"/>
            </p:cNvCxnSpPr>
            <p:nvPr/>
          </p:nvCxnSpPr>
          <p:spPr bwMode="auto">
            <a:xfrm>
              <a:off x="1907704" y="3068960"/>
              <a:ext cx="0" cy="3600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7" name="直線接點 37"/>
            <p:cNvCxnSpPr>
              <a:cxnSpLocks noChangeShapeType="1"/>
              <a:stCxn id="25610" idx="2"/>
            </p:cNvCxnSpPr>
            <p:nvPr/>
          </p:nvCxnSpPr>
          <p:spPr bwMode="auto">
            <a:xfrm>
              <a:off x="3352858" y="3067660"/>
              <a:ext cx="0" cy="3613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8" name="直線接點 39"/>
            <p:cNvCxnSpPr>
              <a:cxnSpLocks noChangeShapeType="1"/>
            </p:cNvCxnSpPr>
            <p:nvPr/>
          </p:nvCxnSpPr>
          <p:spPr bwMode="auto">
            <a:xfrm>
              <a:off x="1861164" y="4005064"/>
              <a:ext cx="0" cy="3162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9" name="直線接點 41"/>
            <p:cNvCxnSpPr>
              <a:cxnSpLocks noChangeShapeType="1"/>
              <a:endCxn id="25629" idx="0"/>
            </p:cNvCxnSpPr>
            <p:nvPr/>
          </p:nvCxnSpPr>
          <p:spPr bwMode="auto">
            <a:xfrm>
              <a:off x="3872760" y="4005064"/>
              <a:ext cx="0" cy="28446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0" name="直線接點 43"/>
            <p:cNvCxnSpPr>
              <a:cxnSpLocks noChangeShapeType="1"/>
            </p:cNvCxnSpPr>
            <p:nvPr/>
          </p:nvCxnSpPr>
          <p:spPr bwMode="auto">
            <a:xfrm>
              <a:off x="5549769" y="4005064"/>
              <a:ext cx="13647" cy="3162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605" name="手繪多邊形 2"/>
          <p:cNvSpPr>
            <a:spLocks/>
          </p:cNvSpPr>
          <p:nvPr/>
        </p:nvSpPr>
        <p:spPr bwMode="auto">
          <a:xfrm>
            <a:off x="3432175" y="3235325"/>
            <a:ext cx="196850" cy="1603375"/>
          </a:xfrm>
          <a:custGeom>
            <a:avLst/>
            <a:gdLst>
              <a:gd name="T0" fmla="*/ 0 w 196948"/>
              <a:gd name="T1" fmla="*/ 0 h 1603717"/>
              <a:gd name="T2" fmla="*/ 196948 w 196948"/>
              <a:gd name="T3" fmla="*/ 745588 h 1603717"/>
              <a:gd name="T4" fmla="*/ 0 w 196948"/>
              <a:gd name="T5" fmla="*/ 1603717 h 16037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6948" h="1603717">
                <a:moveTo>
                  <a:pt x="0" y="0"/>
                </a:moveTo>
                <a:cubicBezTo>
                  <a:pt x="98474" y="239151"/>
                  <a:pt x="196948" y="478302"/>
                  <a:pt x="196948" y="745588"/>
                </a:cubicBezTo>
                <a:cubicBezTo>
                  <a:pt x="196948" y="1012874"/>
                  <a:pt x="98474" y="1308295"/>
                  <a:pt x="0" y="1603717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06" name="文字方塊 34"/>
          <p:cNvSpPr txBox="1">
            <a:spLocks noChangeArrowheads="1"/>
          </p:cNvSpPr>
          <p:nvPr/>
        </p:nvSpPr>
        <p:spPr bwMode="auto">
          <a:xfrm>
            <a:off x="2211388" y="3852863"/>
            <a:ext cx="1252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sz="2000">
                <a:solidFill>
                  <a:srgbClr val="FF0000"/>
                </a:solidFill>
              </a:rPr>
              <a:t>Command</a:t>
            </a:r>
            <a:endParaRPr lang="zh-TW" altLang="en-US" sz="2000">
              <a:solidFill>
                <a:srgbClr val="FF0000"/>
              </a:solidFill>
            </a:endParaRPr>
          </a:p>
        </p:txBody>
      </p:sp>
      <p:sp>
        <p:nvSpPr>
          <p:cNvPr id="25607" name="手繪多邊形 40"/>
          <p:cNvSpPr>
            <a:spLocks/>
          </p:cNvSpPr>
          <p:nvPr/>
        </p:nvSpPr>
        <p:spPr bwMode="auto">
          <a:xfrm>
            <a:off x="3756025" y="3206750"/>
            <a:ext cx="1504950" cy="1703388"/>
          </a:xfrm>
          <a:custGeom>
            <a:avLst/>
            <a:gdLst>
              <a:gd name="T0" fmla="*/ 1392701 w 1505159"/>
              <a:gd name="T1" fmla="*/ 1702191 h 1702191"/>
              <a:gd name="T2" fmla="*/ 1406769 w 1505159"/>
              <a:gd name="T3" fmla="*/ 984738 h 1702191"/>
              <a:gd name="T4" fmla="*/ 337624 w 1505159"/>
              <a:gd name="T5" fmla="*/ 759655 h 1702191"/>
              <a:gd name="T6" fmla="*/ 0 w 1505159"/>
              <a:gd name="T7" fmla="*/ 0 h 170219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05159" h="1702191">
                <a:moveTo>
                  <a:pt x="1392701" y="1702191"/>
                </a:moveTo>
                <a:cubicBezTo>
                  <a:pt x="1487658" y="1422009"/>
                  <a:pt x="1582615" y="1141827"/>
                  <a:pt x="1406769" y="984738"/>
                </a:cubicBezTo>
                <a:cubicBezTo>
                  <a:pt x="1230923" y="827649"/>
                  <a:pt x="572085" y="923778"/>
                  <a:pt x="337624" y="759655"/>
                </a:cubicBezTo>
                <a:cubicBezTo>
                  <a:pt x="103162" y="595532"/>
                  <a:pt x="51581" y="297766"/>
                  <a:pt x="0" y="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08" name="文字方塊 42"/>
          <p:cNvSpPr txBox="1">
            <a:spLocks noChangeArrowheads="1"/>
          </p:cNvSpPr>
          <p:nvPr/>
        </p:nvSpPr>
        <p:spPr bwMode="auto">
          <a:xfrm>
            <a:off x="4103688" y="3554413"/>
            <a:ext cx="80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sz="2000">
                <a:solidFill>
                  <a:srgbClr val="FF0000"/>
                </a:solidFill>
              </a:rPr>
              <a:t>Status</a:t>
            </a:r>
            <a:endParaRPr lang="zh-TW" alt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64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Control off-chip peripherals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37760" y="2017713"/>
            <a:ext cx="4017328" cy="2202595"/>
          </a:xfrm>
        </p:spPr>
        <p:txBody>
          <a:bodyPr/>
          <a:lstStyle/>
          <a:p>
            <a:r>
              <a:rPr lang="en-US" altLang="zh-TW" sz="2800" dirty="0" smtClean="0"/>
              <a:t>Transfer command/data through off-chip buses</a:t>
            </a:r>
          </a:p>
          <a:p>
            <a:r>
              <a:rPr lang="en-US" altLang="zh-TW" sz="2800" dirty="0" smtClean="0"/>
              <a:t>Following some protocol (waveform)</a:t>
            </a:r>
            <a:endParaRPr lang="zh-TW" altLang="en-US" sz="2800" dirty="0"/>
          </a:p>
        </p:txBody>
      </p:sp>
      <p:pic>
        <p:nvPicPr>
          <p:cNvPr id="40" name="圖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73" y="2152432"/>
            <a:ext cx="3890648" cy="1593271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73" y="4080793"/>
            <a:ext cx="3806698" cy="245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2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Control the LCD Display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From the hardware perspective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698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Signal Interface to the LCD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07963" y="2278561"/>
            <a:ext cx="3809535" cy="4114800"/>
          </a:xfrm>
        </p:spPr>
        <p:txBody>
          <a:bodyPr/>
          <a:lstStyle/>
          <a:p>
            <a:r>
              <a:rPr lang="en-US" altLang="zh-TW" sz="2000" dirty="0"/>
              <a:t>The application processor sends commands and data through port P3</a:t>
            </a:r>
          </a:p>
          <a:p>
            <a:r>
              <a:rPr lang="en-US" altLang="zh-TW" sz="2000" dirty="0"/>
              <a:t>A command:</a:t>
            </a:r>
          </a:p>
          <a:p>
            <a:pPr lvl="1"/>
            <a:r>
              <a:rPr lang="en-US" altLang="zh-TW" sz="1800" dirty="0"/>
              <a:t>Moving cursor</a:t>
            </a:r>
          </a:p>
          <a:p>
            <a:pPr lvl="1"/>
            <a:r>
              <a:rPr lang="en-US" altLang="zh-TW" sz="1800" dirty="0"/>
              <a:t>Clear screen</a:t>
            </a:r>
          </a:p>
          <a:p>
            <a:pPr lvl="1"/>
            <a:r>
              <a:rPr lang="en-US" altLang="zh-TW" sz="1800" dirty="0"/>
              <a:t>…</a:t>
            </a:r>
            <a:r>
              <a:rPr lang="en-US" altLang="zh-TW" sz="1800" dirty="0" err="1"/>
              <a:t>etc</a:t>
            </a:r>
            <a:endParaRPr lang="en-US" altLang="zh-TW" sz="1800" dirty="0"/>
          </a:p>
          <a:p>
            <a:r>
              <a:rPr lang="en-US" altLang="zh-TW" sz="2000" dirty="0"/>
              <a:t>Data: the ASCII code of the character to display</a:t>
            </a:r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498" y="3305908"/>
            <a:ext cx="4726478" cy="242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0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Signal interface to the LCD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0843" y="2017713"/>
            <a:ext cx="3709182" cy="4341054"/>
          </a:xfrm>
        </p:spPr>
        <p:txBody>
          <a:bodyPr/>
          <a:lstStyle/>
          <a:p>
            <a:r>
              <a:rPr lang="en-US" altLang="zh-TW" sz="2000" dirty="0"/>
              <a:t>RS: register select</a:t>
            </a:r>
          </a:p>
          <a:p>
            <a:pPr lvl="1"/>
            <a:r>
              <a:rPr lang="en-US" altLang="zh-TW" sz="1800" dirty="0"/>
              <a:t>0: command</a:t>
            </a:r>
          </a:p>
          <a:p>
            <a:pPr lvl="1"/>
            <a:r>
              <a:rPr lang="en-US" altLang="zh-TW" sz="1800" dirty="0"/>
              <a:t>1: data</a:t>
            </a:r>
          </a:p>
          <a:p>
            <a:r>
              <a:rPr lang="en-US" altLang="zh-TW" sz="2000" dirty="0"/>
              <a:t>E: latch enable</a:t>
            </a:r>
          </a:p>
          <a:p>
            <a:pPr lvl="1"/>
            <a:r>
              <a:rPr lang="en-US" altLang="zh-TW" sz="1800" dirty="0"/>
              <a:t>the LCD latches the command/data at negative edge (1</a:t>
            </a:r>
            <a:r>
              <a:rPr lang="en-US" altLang="zh-TW" sz="1800" dirty="0">
                <a:sym typeface="Wingdings" panose="05000000000000000000" pitchFamily="2" charset="2"/>
              </a:rPr>
              <a:t>0)</a:t>
            </a:r>
          </a:p>
          <a:p>
            <a:r>
              <a:rPr lang="en-US" altLang="zh-TW" sz="2000" dirty="0">
                <a:sym typeface="Wingdings" panose="05000000000000000000" pitchFamily="2" charset="2"/>
              </a:rPr>
              <a:t>D [7:0]</a:t>
            </a:r>
          </a:p>
          <a:p>
            <a:pPr lvl="1"/>
            <a:r>
              <a:rPr lang="en-US" altLang="zh-TW" sz="1800" dirty="0">
                <a:sym typeface="Wingdings" panose="05000000000000000000" pitchFamily="2" charset="2"/>
              </a:rPr>
              <a:t>the 8-bit data/command</a:t>
            </a:r>
          </a:p>
          <a:p>
            <a:pPr lvl="1"/>
            <a:r>
              <a:rPr lang="en-US" altLang="zh-TW" sz="1800" dirty="0">
                <a:sym typeface="Wingdings" panose="05000000000000000000" pitchFamily="2" charset="2"/>
              </a:rPr>
              <a:t>configured 4-bit mode</a:t>
            </a:r>
          </a:p>
          <a:p>
            <a:pPr lvl="1"/>
            <a:r>
              <a:rPr lang="en-US" altLang="zh-TW" sz="1800" dirty="0">
                <a:sym typeface="Wingdings" panose="05000000000000000000" pitchFamily="2" charset="2"/>
              </a:rPr>
              <a:t>send higher portion first</a:t>
            </a:r>
            <a:endParaRPr lang="zh-TW" altLang="en-US"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090" y="2810836"/>
            <a:ext cx="5176910" cy="322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8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600" dirty="0" smtClean="0">
            <a:latin typeface="Times New Roman" panose="02020603050405020304" pitchFamily="18" charset="0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memo</Template>
  <TotalTime>219</TotalTime>
  <Words>584</Words>
  <Application>Microsoft Office PowerPoint</Application>
  <PresentationFormat>如螢幕大小 (4:3)</PresentationFormat>
  <Paragraphs>181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新細明體</vt:lpstr>
      <vt:lpstr>標楷體</vt:lpstr>
      <vt:lpstr>Arial</vt:lpstr>
      <vt:lpstr>Tahoma</vt:lpstr>
      <vt:lpstr>Times New Roman</vt:lpstr>
      <vt:lpstr>Wingdings</vt:lpstr>
      <vt:lpstr>Staff training presentation</vt:lpstr>
      <vt:lpstr>LCD Display</vt:lpstr>
      <vt:lpstr>Your Task</vt:lpstr>
      <vt:lpstr>Grading</vt:lpstr>
      <vt:lpstr>General Concepts: Controlling I/O Devices</vt:lpstr>
      <vt:lpstr>Control on-chip peripherals</vt:lpstr>
      <vt:lpstr>Control off-chip peripherals</vt:lpstr>
      <vt:lpstr>Control the LCD Display</vt:lpstr>
      <vt:lpstr>Signal Interface to the LCD</vt:lpstr>
      <vt:lpstr>Signal interface to the LCD</vt:lpstr>
      <vt:lpstr>List of commands</vt:lpstr>
      <vt:lpstr>Timing diagram to send command/data</vt:lpstr>
      <vt:lpstr>Timing diagram to send command/data</vt:lpstr>
      <vt:lpstr>How to program the LCD</vt:lpstr>
      <vt:lpstr>Initialize the LCD</vt:lpstr>
      <vt:lpstr>Program to send command/data</vt:lpstr>
      <vt:lpstr>Program to send command/data</vt:lpstr>
      <vt:lpstr>Program to send command/data</vt:lpstr>
      <vt:lpstr>Program to send command/data</vt:lpstr>
      <vt:lpstr>Program to send command/data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LCD Display</dc:title>
  <dc:creator>odie</dc:creator>
  <cp:lastModifiedBy>odie</cp:lastModifiedBy>
  <cp:revision>42</cp:revision>
  <dcterms:created xsi:type="dcterms:W3CDTF">2014-11-12T16:46:09Z</dcterms:created>
  <dcterms:modified xsi:type="dcterms:W3CDTF">2018-11-27T17:24:10Z</dcterms:modified>
</cp:coreProperties>
</file>