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57" r:id="rId3"/>
    <p:sldId id="258" r:id="rId4"/>
    <p:sldId id="264" r:id="rId5"/>
    <p:sldId id="260" r:id="rId6"/>
    <p:sldId id="269" r:id="rId7"/>
    <p:sldId id="266" r:id="rId8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36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</p:grpSp>
      <p:sp>
        <p:nvSpPr>
          <p:cNvPr id="71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TW" altLang="en-US" noProof="0" smtClean="0"/>
              <a:t>按一下以編輯母片標題樣式</a:t>
            </a:r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TW" altLang="en-US" noProof="0" smtClean="0"/>
              <a:t>按一下以編輯母片副標題樣式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165A2998-5B26-4689-A109-A8909FE2A3D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26372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87A629-5FAE-4885-A1B0-778863B1FDE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75292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022B3A-3054-492F-A3FA-6C79EE7CDFB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00957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9836B6-3BF5-4CB2-B8C9-84F9FE50D35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59516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5FED61-2A72-4E16-9666-43F02F31B04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2031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A76244-B3F0-4540-8808-63E5442A71B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2823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60B214-1144-4579-8940-FB2E154C352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61820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C05593-3430-46BF-9E27-D79861399E9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69912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6346D3-B2A1-4568-957D-5152324781D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27145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C9B8E2-ABCF-45E9-B5FF-A4E40FE4A72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61979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A47E30-DF3D-4CCE-9A99-3E0C2A740B4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74245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/>
            </a:lvl1pPr>
          </a:lstStyle>
          <a:p>
            <a:pPr>
              <a:defRPr/>
            </a:pPr>
            <a:fld id="{879613A3-5120-43CC-89E6-9851940E315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labs.com/documents/public/data-sheets/C8051F04x.pdf" TargetMode="External"/><Relationship Id="rId2" Type="http://schemas.openxmlformats.org/officeDocument/2006/relationships/hyperlink" Target="http://www.mikroe.com/en/books/8051book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wnload.mikroe.com/documents/full-featured-boards/easy/big8051-v6/big8051-manual-v100.pdf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GUSystemCourses/Micro_Lab-2018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kroe.com/downloads/get/1461/big8051_schematic_v100.pdf" TargetMode="External"/><Relationship Id="rId2" Type="http://schemas.openxmlformats.org/officeDocument/2006/relationships/hyperlink" Target="http://www.silabs.com/products/mcu/mixed-signalmcu/Pages/C8051F04x.aspx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Micro-Processor Lab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course overview</a:t>
            </a: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974725" y="1111250"/>
            <a:ext cx="1466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3600" u="sng"/>
              <a:t>Lab 00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What’s this course for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877887"/>
          </a:xfrm>
        </p:spPr>
        <p:txBody>
          <a:bodyPr/>
          <a:lstStyle/>
          <a:p>
            <a:pPr eaLnBrk="1" hangingPunct="1"/>
            <a:r>
              <a:rPr lang="en-US" altLang="zh-TW" smtClean="0"/>
              <a:t>to learn programming to control I/O devices</a:t>
            </a:r>
          </a:p>
        </p:txBody>
      </p:sp>
      <p:grpSp>
        <p:nvGrpSpPr>
          <p:cNvPr id="4100" name="Group 19"/>
          <p:cNvGrpSpPr>
            <a:grpSpLocks/>
          </p:cNvGrpSpPr>
          <p:nvPr/>
        </p:nvGrpSpPr>
        <p:grpSpPr bwMode="auto">
          <a:xfrm>
            <a:off x="762000" y="3200400"/>
            <a:ext cx="6324600" cy="3048000"/>
            <a:chOff x="240" y="2016"/>
            <a:chExt cx="3984" cy="1920"/>
          </a:xfrm>
        </p:grpSpPr>
        <p:sp>
          <p:nvSpPr>
            <p:cNvPr id="4101" name="Rectangle 4"/>
            <p:cNvSpPr>
              <a:spLocks noChangeArrowheads="1"/>
            </p:cNvSpPr>
            <p:nvPr/>
          </p:nvSpPr>
          <p:spPr bwMode="auto">
            <a:xfrm>
              <a:off x="2400" y="2016"/>
              <a:ext cx="576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CPU</a:t>
              </a:r>
            </a:p>
          </p:txBody>
        </p:sp>
        <p:sp>
          <p:nvSpPr>
            <p:cNvPr id="4102" name="Rectangle 5"/>
            <p:cNvSpPr>
              <a:spLocks noChangeArrowheads="1"/>
            </p:cNvSpPr>
            <p:nvPr/>
          </p:nvSpPr>
          <p:spPr bwMode="auto">
            <a:xfrm>
              <a:off x="2112" y="2640"/>
              <a:ext cx="1296" cy="67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bus &amp; I/O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control</a:t>
              </a:r>
            </a:p>
          </p:txBody>
        </p:sp>
        <p:sp>
          <p:nvSpPr>
            <p:cNvPr id="4103" name="Rectangle 6"/>
            <p:cNvSpPr>
              <a:spLocks noChangeArrowheads="1"/>
            </p:cNvSpPr>
            <p:nvPr/>
          </p:nvSpPr>
          <p:spPr bwMode="auto">
            <a:xfrm>
              <a:off x="3648" y="2784"/>
              <a:ext cx="57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memory</a:t>
              </a:r>
            </a:p>
          </p:txBody>
        </p:sp>
        <p:sp>
          <p:nvSpPr>
            <p:cNvPr id="4104" name="Rectangle 7"/>
            <p:cNvSpPr>
              <a:spLocks noChangeArrowheads="1"/>
            </p:cNvSpPr>
            <p:nvPr/>
          </p:nvSpPr>
          <p:spPr bwMode="auto">
            <a:xfrm>
              <a:off x="1248" y="2688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display</a:t>
              </a:r>
            </a:p>
          </p:txBody>
        </p:sp>
        <p:sp>
          <p:nvSpPr>
            <p:cNvPr id="4105" name="Rectangle 8"/>
            <p:cNvSpPr>
              <a:spLocks noChangeArrowheads="1"/>
            </p:cNvSpPr>
            <p:nvPr/>
          </p:nvSpPr>
          <p:spPr bwMode="auto">
            <a:xfrm>
              <a:off x="1152" y="3072"/>
              <a:ext cx="672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network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interface</a:t>
              </a:r>
            </a:p>
          </p:txBody>
        </p:sp>
        <p:sp>
          <p:nvSpPr>
            <p:cNvPr id="4106" name="Rectangle 9"/>
            <p:cNvSpPr>
              <a:spLocks noChangeArrowheads="1"/>
            </p:cNvSpPr>
            <p:nvPr/>
          </p:nvSpPr>
          <p:spPr bwMode="auto">
            <a:xfrm>
              <a:off x="2208" y="3552"/>
              <a:ext cx="432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USB</a:t>
              </a:r>
            </a:p>
          </p:txBody>
        </p:sp>
        <p:sp>
          <p:nvSpPr>
            <p:cNvPr id="4107" name="Rectangle 10"/>
            <p:cNvSpPr>
              <a:spLocks noChangeArrowheads="1"/>
            </p:cNvSpPr>
            <p:nvPr/>
          </p:nvSpPr>
          <p:spPr bwMode="auto">
            <a:xfrm>
              <a:off x="2832" y="3552"/>
              <a:ext cx="576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keyboard</a:t>
              </a:r>
            </a:p>
          </p:txBody>
        </p:sp>
        <p:sp>
          <p:nvSpPr>
            <p:cNvPr id="4108" name="Line 11"/>
            <p:cNvSpPr>
              <a:spLocks noChangeShapeType="1"/>
            </p:cNvSpPr>
            <p:nvPr/>
          </p:nvSpPr>
          <p:spPr bwMode="auto">
            <a:xfrm>
              <a:off x="1824" y="316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109" name="Line 12"/>
            <p:cNvSpPr>
              <a:spLocks noChangeShapeType="1"/>
            </p:cNvSpPr>
            <p:nvPr/>
          </p:nvSpPr>
          <p:spPr bwMode="auto">
            <a:xfrm>
              <a:off x="1776" y="278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110" name="Line 13"/>
            <p:cNvSpPr>
              <a:spLocks noChangeShapeType="1"/>
            </p:cNvSpPr>
            <p:nvPr/>
          </p:nvSpPr>
          <p:spPr bwMode="auto">
            <a:xfrm flipV="1">
              <a:off x="2448" y="331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111" name="Line 14"/>
            <p:cNvSpPr>
              <a:spLocks noChangeShapeType="1"/>
            </p:cNvSpPr>
            <p:nvPr/>
          </p:nvSpPr>
          <p:spPr bwMode="auto">
            <a:xfrm flipV="1">
              <a:off x="3120" y="331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112" name="Line 15"/>
            <p:cNvSpPr>
              <a:spLocks noChangeShapeType="1"/>
            </p:cNvSpPr>
            <p:nvPr/>
          </p:nvSpPr>
          <p:spPr bwMode="auto">
            <a:xfrm>
              <a:off x="3408" y="292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113" name="Line 16"/>
            <p:cNvSpPr>
              <a:spLocks noChangeShapeType="1"/>
            </p:cNvSpPr>
            <p:nvPr/>
          </p:nvSpPr>
          <p:spPr bwMode="auto">
            <a:xfrm>
              <a:off x="2688" y="240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pic>
          <p:nvPicPr>
            <p:cNvPr id="4114" name="Picture 17" descr="j0292020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" y="2304"/>
              <a:ext cx="745" cy="7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15" name="Line 18"/>
            <p:cNvSpPr>
              <a:spLocks noChangeShapeType="1"/>
            </p:cNvSpPr>
            <p:nvPr/>
          </p:nvSpPr>
          <p:spPr bwMode="auto">
            <a:xfrm>
              <a:off x="960" y="278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Experiment Platform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725487"/>
          </a:xfrm>
        </p:spPr>
        <p:txBody>
          <a:bodyPr/>
          <a:lstStyle/>
          <a:p>
            <a:pPr eaLnBrk="1" hangingPunct="1"/>
            <a:r>
              <a:rPr lang="en-US" altLang="zh-TW" smtClean="0"/>
              <a:t>The BIG8051 experiment board</a:t>
            </a:r>
          </a:p>
        </p:txBody>
      </p:sp>
      <p:pic>
        <p:nvPicPr>
          <p:cNvPr id="5124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743200"/>
            <a:ext cx="4559300" cy="374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Reference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400" dirty="0" smtClean="0"/>
              <a:t>Milan </a:t>
            </a:r>
            <a:r>
              <a:rPr lang="en-US" altLang="zh-TW" sz="2400" dirty="0" err="1" smtClean="0"/>
              <a:t>Verle</a:t>
            </a:r>
            <a:r>
              <a:rPr lang="en-US" altLang="zh-TW" sz="2400" dirty="0" smtClean="0"/>
              <a:t>, “Architecture and Programming of 8051 Microcontrollers”</a:t>
            </a:r>
          </a:p>
          <a:p>
            <a:pPr lvl="1" eaLnBrk="1" hangingPunct="1"/>
            <a:r>
              <a:rPr lang="en-US" altLang="zh-TW" sz="2000" dirty="0" smtClean="0"/>
              <a:t>free on-line book</a:t>
            </a:r>
          </a:p>
          <a:p>
            <a:pPr lvl="1" eaLnBrk="1" hangingPunct="1"/>
            <a:r>
              <a:rPr lang="en-US" altLang="zh-TW" sz="2000" dirty="0" smtClean="0">
                <a:hlinkClick r:id="rId2"/>
              </a:rPr>
              <a:t>http://www.mikroe.com/en/books/8051book/</a:t>
            </a:r>
            <a:endParaRPr lang="en-US" altLang="zh-TW" sz="2000" dirty="0" smtClean="0"/>
          </a:p>
          <a:p>
            <a:pPr eaLnBrk="1" hangingPunct="1"/>
            <a:r>
              <a:rPr lang="en-US" altLang="zh-TW" sz="2400" dirty="0" smtClean="0"/>
              <a:t>Silicon Lab C8051F04x data-sheet</a:t>
            </a:r>
          </a:p>
          <a:p>
            <a:pPr lvl="1" eaLnBrk="1" hangingPunct="1"/>
            <a:r>
              <a:rPr lang="en-US" altLang="zh-TW" sz="2000" dirty="0">
                <a:hlinkClick r:id="rId3"/>
              </a:rPr>
              <a:t>https://</a:t>
            </a:r>
            <a:r>
              <a:rPr lang="en-US" altLang="zh-TW" sz="2000" dirty="0" smtClean="0">
                <a:hlinkClick r:id="rId3"/>
              </a:rPr>
              <a:t>www.silabs.com/documents/public/data-sheets/C8051F04x.pdf</a:t>
            </a:r>
            <a:endParaRPr lang="en-US" altLang="zh-TW" sz="2000" dirty="0" smtClean="0"/>
          </a:p>
          <a:p>
            <a:pPr eaLnBrk="1" hangingPunct="1"/>
            <a:r>
              <a:rPr lang="en-US" altLang="zh-TW" dirty="0" smtClean="0"/>
              <a:t>Big8051 schematic</a:t>
            </a:r>
          </a:p>
          <a:p>
            <a:pPr lvl="1" eaLnBrk="1" hangingPunct="1"/>
            <a:r>
              <a:rPr lang="en-US" altLang="zh-TW" sz="2000" dirty="0">
                <a:hlinkClick r:id="rId4"/>
              </a:rPr>
              <a:t>https://</a:t>
            </a:r>
            <a:r>
              <a:rPr lang="en-US" altLang="zh-TW" sz="2000" dirty="0" smtClean="0">
                <a:hlinkClick r:id="rId4"/>
              </a:rPr>
              <a:t>download.mikroe.com/documents/full-featured-boards/easy/big8051-v6/big8051-manual-v100.pdf</a:t>
            </a:r>
            <a:r>
              <a:rPr lang="en-US" altLang="zh-TW" sz="2000" dirty="0" smtClean="0"/>
              <a:t> </a:t>
            </a:r>
            <a:endParaRPr lang="zh-TW" alt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Grading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Pre-Lab report: 20%</a:t>
            </a:r>
          </a:p>
          <a:p>
            <a:pPr eaLnBrk="1" hangingPunct="1"/>
            <a:r>
              <a:rPr lang="en-US" altLang="zh-TW" smtClean="0"/>
              <a:t>Lab reports and demo: 40%</a:t>
            </a:r>
          </a:p>
          <a:p>
            <a:pPr eaLnBrk="1" hangingPunct="1"/>
            <a:r>
              <a:rPr lang="en-US" altLang="zh-TW" smtClean="0"/>
              <a:t>Mid-term project: 20%</a:t>
            </a:r>
          </a:p>
          <a:p>
            <a:pPr eaLnBrk="1" hangingPunct="1"/>
            <a:r>
              <a:rPr lang="en-US" altLang="zh-TW" smtClean="0"/>
              <a:t>Final term project: 20%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Where to get course materials</a:t>
            </a:r>
            <a:endParaRPr lang="zh-TW" altLang="en-US" dirty="0" smtClean="0"/>
          </a:p>
        </p:txBody>
      </p:sp>
      <p:sp>
        <p:nvSpPr>
          <p:cNvPr id="8195" name="內容版面配置區 2"/>
          <p:cNvSpPr>
            <a:spLocks noGrp="1"/>
          </p:cNvSpPr>
          <p:nvPr>
            <p:ph idx="1"/>
          </p:nvPr>
        </p:nvSpPr>
        <p:spPr>
          <a:xfrm>
            <a:off x="228600" y="2017713"/>
            <a:ext cx="8726488" cy="4114800"/>
          </a:xfrm>
        </p:spPr>
        <p:txBody>
          <a:bodyPr/>
          <a:lstStyle/>
          <a:p>
            <a:pPr eaLnBrk="1" hangingPunct="1"/>
            <a:endParaRPr lang="en-US" altLang="zh-TW" sz="2400" dirty="0" smtClean="0"/>
          </a:p>
          <a:p>
            <a:pPr eaLnBrk="1" hangingPunct="1"/>
            <a:r>
              <a:rPr lang="en-US" altLang="zh-TW" sz="2400" dirty="0">
                <a:hlinkClick r:id="rId2"/>
              </a:rPr>
              <a:t>https://</a:t>
            </a:r>
            <a:r>
              <a:rPr lang="en-US" altLang="zh-TW" sz="2400" dirty="0" smtClean="0">
                <a:hlinkClick r:id="rId2"/>
              </a:rPr>
              <a:t>github.com/CGUSystemCourses/Micro_Lab-2018</a:t>
            </a:r>
            <a:r>
              <a:rPr lang="en-US" altLang="zh-TW" sz="2400" dirty="0" smtClean="0"/>
              <a:t> </a:t>
            </a:r>
            <a:endParaRPr lang="en-US" altLang="zh-TW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Pre-Lab Report for Lab00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400" dirty="0" smtClean="0"/>
              <a:t>Assumptions (the Situation):</a:t>
            </a:r>
          </a:p>
          <a:p>
            <a:pPr lvl="1" eaLnBrk="1" hangingPunct="1"/>
            <a:r>
              <a:rPr lang="en-US" altLang="zh-TW" sz="2000" dirty="0" smtClean="0"/>
              <a:t>You graduated from CGU and becomes an engineer at </a:t>
            </a:r>
            <a:r>
              <a:rPr lang="en-US" altLang="zh-TW" sz="2000" dirty="0" err="1" smtClean="0"/>
              <a:t>Foxcon</a:t>
            </a:r>
            <a:endParaRPr lang="en-US" altLang="zh-TW" sz="2000" dirty="0" smtClean="0"/>
          </a:p>
          <a:p>
            <a:pPr lvl="1" eaLnBrk="1" hangingPunct="1"/>
            <a:r>
              <a:rPr lang="en-US" altLang="zh-TW" sz="2000" dirty="0" smtClean="0"/>
              <a:t>You are given two terrible data-sheets of the experiment equipment's</a:t>
            </a:r>
          </a:p>
          <a:p>
            <a:pPr lvl="2" eaLnBrk="1" hangingPunct="1"/>
            <a:r>
              <a:rPr lang="en-US" altLang="zh-TW" sz="1600" dirty="0" smtClean="0">
                <a:hlinkClick r:id="rId2"/>
              </a:rPr>
              <a:t>http://www.silabs.com/products/mcu/mixed-signalmcu/Pages/C8051F04x.aspx</a:t>
            </a:r>
            <a:endParaRPr lang="en-US" altLang="zh-TW" sz="1600" dirty="0" smtClean="0"/>
          </a:p>
          <a:p>
            <a:pPr lvl="2" eaLnBrk="1" hangingPunct="1"/>
            <a:r>
              <a:rPr lang="en-US" altLang="zh-TW" sz="1600" dirty="0" smtClean="0">
                <a:hlinkClick r:id="rId3"/>
              </a:rPr>
              <a:t>http://www.mikroe.com/downloads/get/1461/big8051_schematic_v100.pdf</a:t>
            </a:r>
            <a:r>
              <a:rPr lang="en-US" altLang="zh-TW" sz="1600" dirty="0" smtClean="0"/>
              <a:t> </a:t>
            </a:r>
            <a:endParaRPr lang="zh-TW" altLang="en-US" sz="1600" dirty="0" smtClean="0"/>
          </a:p>
          <a:p>
            <a:pPr lvl="1" eaLnBrk="1" hangingPunct="1"/>
            <a:r>
              <a:rPr lang="en-US" altLang="zh-TW" sz="2000" dirty="0" smtClean="0"/>
              <a:t>You have only 24 hours left to write an LED-blinking demo program on the experiment board</a:t>
            </a:r>
          </a:p>
          <a:p>
            <a:pPr lvl="1" eaLnBrk="1" hangingPunct="1"/>
            <a:r>
              <a:rPr lang="en-US" altLang="zh-TW" sz="2000" dirty="0" smtClean="0"/>
              <a:t>No any assistant data available from Google</a:t>
            </a:r>
          </a:p>
          <a:p>
            <a:pPr lvl="1" eaLnBrk="1" hangingPunct="1"/>
            <a:r>
              <a:rPr lang="en-US" altLang="zh-TW" sz="2000" dirty="0" smtClean="0"/>
              <a:t>No one will teach you how to program the experiment board</a:t>
            </a:r>
          </a:p>
          <a:p>
            <a:pPr eaLnBrk="1" hangingPunct="1"/>
            <a:r>
              <a:rPr lang="en-US" altLang="zh-TW" sz="2400" dirty="0" smtClean="0">
                <a:solidFill>
                  <a:srgbClr val="FF0000"/>
                </a:solidFill>
              </a:rPr>
              <a:t>Question: how will you read the terrible data-sheets to complete your project in 24 hours?</a:t>
            </a:r>
          </a:p>
          <a:p>
            <a:pPr eaLnBrk="1" hangingPunct="1"/>
            <a:endParaRPr lang="en-US" altLang="zh-TW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標楷體"/>
        <a:cs typeface="新細明體"/>
      </a:majorFont>
      <a:minorFont>
        <a:latin typeface="Times New Roman"/>
        <a:ea typeface="標楷體"/>
        <a:cs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標楷體" panose="03000509000000000000" pitchFamily="65" charset="-120"/>
            <a:cs typeface="新細明體" panose="02020500000000000000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標楷體" panose="03000509000000000000" pitchFamily="65" charset="-120"/>
            <a:cs typeface="新細明體" panose="02020500000000000000" pitchFamily="18" charset="-12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lec_template</Template>
  <TotalTime>147</TotalTime>
  <Words>184</Words>
  <Application>Microsoft Office PowerPoint</Application>
  <PresentationFormat>如螢幕大小 (4:3)</PresentationFormat>
  <Paragraphs>42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3" baseType="lpstr">
      <vt:lpstr>新細明體</vt:lpstr>
      <vt:lpstr>標楷體</vt:lpstr>
      <vt:lpstr>Arial</vt:lpstr>
      <vt:lpstr>Times New Roman</vt:lpstr>
      <vt:lpstr>Wingdings</vt:lpstr>
      <vt:lpstr>Blends</vt:lpstr>
      <vt:lpstr>Micro-Processor Lab</vt:lpstr>
      <vt:lpstr>What’s this course for</vt:lpstr>
      <vt:lpstr>Experiment Platform</vt:lpstr>
      <vt:lpstr>Reference</vt:lpstr>
      <vt:lpstr>Grading</vt:lpstr>
      <vt:lpstr>Where to get course materials</vt:lpstr>
      <vt:lpstr>Pre-Lab Report for Lab00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odie</dc:creator>
  <cp:lastModifiedBy>odie</cp:lastModifiedBy>
  <cp:revision>41</cp:revision>
  <cp:lastPrinted>1601-01-01T00:00:00Z</cp:lastPrinted>
  <dcterms:created xsi:type="dcterms:W3CDTF">2008-09-17T16:20:39Z</dcterms:created>
  <dcterms:modified xsi:type="dcterms:W3CDTF">2018-09-11T17:05:58Z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