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66" r:id="rId3"/>
    <p:sldId id="257" r:id="rId4"/>
    <p:sldId id="258" r:id="rId5"/>
    <p:sldId id="259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43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8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7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68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81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05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8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81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0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7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88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9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2018/11/8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16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Mid-Term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Traffic Signal </a:t>
            </a:r>
            <a:r>
              <a:rPr lang="en-US" altLang="zh-TW" dirty="0"/>
              <a:t>/ 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 one of the following projects</a:t>
            </a:r>
          </a:p>
          <a:p>
            <a:pPr lvl="1"/>
            <a:r>
              <a:rPr lang="en-US" altLang="zh-TW" dirty="0" smtClean="0"/>
              <a:t>Project 1: Traffic Light Controller</a:t>
            </a:r>
          </a:p>
          <a:p>
            <a:pPr lvl="1"/>
            <a:r>
              <a:rPr lang="en-US" altLang="zh-TW" dirty="0" smtClean="0"/>
              <a:t>Project 2: Running LED Patterns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6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1 : Traffic </a:t>
            </a:r>
            <a:r>
              <a:rPr lang="en-US" altLang="zh-TW" sz="3200" dirty="0" smtClean="0"/>
              <a:t>Light Controller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1645225"/>
          </a:xfrm>
        </p:spPr>
        <p:txBody>
          <a:bodyPr/>
          <a:lstStyle/>
          <a:p>
            <a:r>
              <a:rPr lang="en-US" altLang="zh-TW" dirty="0" smtClean="0"/>
              <a:t>Basic </a:t>
            </a:r>
            <a:r>
              <a:rPr lang="en-US" altLang="zh-TW" dirty="0"/>
              <a:t>: </a:t>
            </a:r>
            <a:r>
              <a:rPr lang="en-US" altLang="zh-TW" dirty="0" smtClean="0"/>
              <a:t>(80</a:t>
            </a:r>
            <a:r>
              <a:rPr lang="en-US" altLang="zh-TW" dirty="0" smtClean="0"/>
              <a:t>%)</a:t>
            </a:r>
          </a:p>
          <a:p>
            <a:pPr lvl="1"/>
            <a:r>
              <a:rPr lang="en-US" altLang="zh-TW" dirty="0" smtClean="0"/>
              <a:t>Design the traffic light controller on a cross-road</a:t>
            </a:r>
          </a:p>
          <a:p>
            <a:pPr lvl="1"/>
            <a:r>
              <a:rPr lang="en-US" altLang="zh-TW" dirty="0" smtClean="0"/>
              <a:t>Running periodic patterns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79" y="2707827"/>
            <a:ext cx="2096648" cy="171177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93355" y="4514902"/>
            <a:ext cx="7382245" cy="1237654"/>
            <a:chOff x="593355" y="4514902"/>
            <a:chExt cx="7382245" cy="1237654"/>
          </a:xfrm>
        </p:grpSpPr>
        <p:grpSp>
          <p:nvGrpSpPr>
            <p:cNvPr id="4" name="群組 3"/>
            <p:cNvGrpSpPr/>
            <p:nvPr/>
          </p:nvGrpSpPr>
          <p:grpSpPr>
            <a:xfrm>
              <a:off x="1502314" y="4552049"/>
              <a:ext cx="6473286" cy="1200507"/>
              <a:chOff x="1502314" y="4552049"/>
              <a:chExt cx="6473286" cy="1200507"/>
            </a:xfrm>
          </p:grpSpPr>
          <p:pic>
            <p:nvPicPr>
              <p:cNvPr id="61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1" r="31504" b="24154"/>
              <a:stretch/>
            </p:blipFill>
            <p:spPr bwMode="auto">
              <a:xfrm rot="5400000">
                <a:off x="1666008" y="4389042"/>
                <a:ext cx="338161" cy="665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83" t="-55" r="922" b="24209"/>
              <a:stretch/>
            </p:blipFill>
            <p:spPr bwMode="auto">
              <a:xfrm rot="5400000">
                <a:off x="2632945" y="4388710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3600902" y="4388023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1666340" y="5020739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2631594" y="5020739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3600902" y="5021222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4568857" y="4388023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1" r="31504" b="24154"/>
              <a:stretch/>
            </p:blipFill>
            <p:spPr bwMode="auto">
              <a:xfrm rot="5400000">
                <a:off x="4569877" y="5024926"/>
                <a:ext cx="338161" cy="665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6500717" y="5015093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5535463" y="4388023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6511844" y="4388023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1" r="31504" b="24154"/>
              <a:stretch/>
            </p:blipFill>
            <p:spPr bwMode="auto">
              <a:xfrm rot="5400000">
                <a:off x="7472394" y="4389043"/>
                <a:ext cx="338161" cy="665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905" b="24154"/>
              <a:stretch/>
            </p:blipFill>
            <p:spPr bwMode="auto">
              <a:xfrm rot="5400000">
                <a:off x="7472726" y="5020739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651547" y="4806166"/>
                <a:ext cx="41069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350" dirty="0"/>
                  <a:t>20s</a:t>
                </a:r>
                <a:endParaRPr lang="zh-TW" altLang="en-US" sz="1350" dirty="0"/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2617721" y="4806166"/>
                <a:ext cx="329638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350" dirty="0"/>
                  <a:t>5s</a:t>
                </a:r>
                <a:endParaRPr lang="zh-TW" altLang="en-US" sz="135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4555416" y="5452474"/>
                <a:ext cx="41069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350" dirty="0"/>
                  <a:t>40s</a:t>
                </a:r>
                <a:endParaRPr lang="zh-TW" altLang="en-US" sz="1350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5562898" y="5452474"/>
                <a:ext cx="328936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350" dirty="0"/>
                  <a:t>5s</a:t>
                </a:r>
                <a:endParaRPr lang="zh-TW" altLang="en-US" sz="1350" dirty="0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3588134" y="4806166"/>
                <a:ext cx="41126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350" dirty="0"/>
                  <a:t>2s</a:t>
                </a:r>
                <a:endParaRPr lang="zh-TW" altLang="en-US" sz="1350" dirty="0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6498279" y="5426467"/>
                <a:ext cx="34372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350" dirty="0"/>
                  <a:t>2s</a:t>
                </a:r>
                <a:endParaRPr lang="zh-TW" altLang="en-US" sz="1350" dirty="0"/>
              </a:p>
            </p:txBody>
          </p:sp>
          <p:sp>
            <p:nvSpPr>
              <p:cNvPr id="9" name="向右箭號 8"/>
              <p:cNvSpPr/>
              <p:nvPr/>
            </p:nvSpPr>
            <p:spPr>
              <a:xfrm>
                <a:off x="2213527" y="4670569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1" name="向右箭號 80"/>
              <p:cNvSpPr/>
              <p:nvPr/>
            </p:nvSpPr>
            <p:spPr>
              <a:xfrm>
                <a:off x="3181483" y="4670569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2" name="向右箭號 81"/>
              <p:cNvSpPr/>
              <p:nvPr/>
            </p:nvSpPr>
            <p:spPr>
              <a:xfrm>
                <a:off x="4144550" y="4670569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3" name="向右箭號 82"/>
              <p:cNvSpPr/>
              <p:nvPr/>
            </p:nvSpPr>
            <p:spPr>
              <a:xfrm>
                <a:off x="5111155" y="4670569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4" name="向右箭號 83"/>
              <p:cNvSpPr/>
              <p:nvPr/>
            </p:nvSpPr>
            <p:spPr>
              <a:xfrm>
                <a:off x="6087537" y="4670569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5" name="向右箭號 84"/>
              <p:cNvSpPr/>
              <p:nvPr/>
            </p:nvSpPr>
            <p:spPr>
              <a:xfrm>
                <a:off x="7059280" y="4670569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6" name="向右箭號 85"/>
              <p:cNvSpPr/>
              <p:nvPr/>
            </p:nvSpPr>
            <p:spPr>
              <a:xfrm>
                <a:off x="2213527" y="5307584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7" name="向右箭號 86"/>
              <p:cNvSpPr/>
              <p:nvPr/>
            </p:nvSpPr>
            <p:spPr>
              <a:xfrm>
                <a:off x="3181483" y="5307584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8" name="向右箭號 87"/>
              <p:cNvSpPr/>
              <p:nvPr/>
            </p:nvSpPr>
            <p:spPr>
              <a:xfrm>
                <a:off x="4144550" y="5307584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89" name="向右箭號 88"/>
              <p:cNvSpPr/>
              <p:nvPr/>
            </p:nvSpPr>
            <p:spPr>
              <a:xfrm>
                <a:off x="5111155" y="5307584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90" name="向右箭號 89"/>
              <p:cNvSpPr/>
              <p:nvPr/>
            </p:nvSpPr>
            <p:spPr>
              <a:xfrm>
                <a:off x="6087537" y="5307584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91" name="向右箭號 90"/>
              <p:cNvSpPr/>
              <p:nvPr/>
            </p:nvSpPr>
            <p:spPr>
              <a:xfrm>
                <a:off x="7059280" y="5307584"/>
                <a:ext cx="211081" cy="101807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35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7458609" y="4801522"/>
                <a:ext cx="41069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350" dirty="0"/>
                  <a:t>20s</a:t>
                </a:r>
                <a:endParaRPr lang="zh-TW" altLang="en-US" sz="1350" dirty="0"/>
              </a:p>
            </p:txBody>
          </p:sp>
          <p:pic>
            <p:nvPicPr>
              <p:cNvPr id="93" name="Picture 2" descr="https://upload.wikimedia.org/wikipedia/commons/thumb/2/26/Traffic_lights_3_states.png/187px-Traffic_lights_3_state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83" t="-55" r="922" b="24209"/>
              <a:stretch/>
            </p:blipFill>
            <p:spPr bwMode="auto">
              <a:xfrm rot="5400000">
                <a:off x="5542654" y="5022035"/>
                <a:ext cx="338848" cy="6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文字方塊 5"/>
            <p:cNvSpPr txBox="1"/>
            <p:nvPr/>
          </p:nvSpPr>
          <p:spPr>
            <a:xfrm>
              <a:off x="593355" y="4514902"/>
              <a:ext cx="868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Road X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01523" y="5165384"/>
              <a:ext cx="868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Road Y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1 : </a:t>
            </a:r>
            <a:r>
              <a:rPr lang="en-US" altLang="zh-TW" sz="3200" dirty="0" smtClean="0"/>
              <a:t>Traffic Light Controller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Bonus 1 : (+15%)</a:t>
            </a:r>
          </a:p>
          <a:p>
            <a:pPr lvl="1"/>
            <a:r>
              <a:rPr lang="en-US" altLang="zh-TW" dirty="0" smtClean="0"/>
              <a:t>Blinking (</a:t>
            </a:r>
            <a:r>
              <a:rPr lang="zh-TW" altLang="en-US" dirty="0" smtClean="0"/>
              <a:t>閃爍</a:t>
            </a:r>
            <a:r>
              <a:rPr lang="en-US" altLang="zh-TW" dirty="0" smtClean="0"/>
              <a:t>) the green </a:t>
            </a:r>
            <a:r>
              <a:rPr lang="en-US" altLang="zh-TW" dirty="0" smtClean="0"/>
              <a:t>light </a:t>
            </a:r>
            <a:r>
              <a:rPr lang="en-US" altLang="zh-TW" dirty="0" smtClean="0"/>
              <a:t> </a:t>
            </a:r>
            <a:r>
              <a:rPr lang="en-US" altLang="zh-TW" dirty="0" smtClean="0"/>
              <a:t>5 </a:t>
            </a:r>
            <a:r>
              <a:rPr lang="en-US" altLang="zh-TW" dirty="0" smtClean="0"/>
              <a:t>seconds before turning yellow light</a:t>
            </a:r>
            <a:endParaRPr lang="zh-TW" altLang="en-US" dirty="0"/>
          </a:p>
        </p:txBody>
      </p:sp>
      <p:pic>
        <p:nvPicPr>
          <p:cNvPr id="28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1" r="31504" b="24154"/>
          <a:stretch/>
        </p:blipFill>
        <p:spPr bwMode="auto">
          <a:xfrm rot="5400000">
            <a:off x="1666008" y="4389042"/>
            <a:ext cx="338161" cy="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3" t="-55" r="922" b="24209"/>
          <a:stretch/>
        </p:blipFill>
        <p:spPr bwMode="auto">
          <a:xfrm rot="5400000">
            <a:off x="3727902" y="4388023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4695859" y="4387336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1651547" y="4806166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15s</a:t>
            </a:r>
            <a:endParaRPr lang="zh-TW" altLang="en-US" sz="13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712678" y="4805479"/>
            <a:ext cx="3296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5s</a:t>
            </a:r>
            <a:endParaRPr lang="zh-TW" altLang="en-US" sz="135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683091" y="4805479"/>
            <a:ext cx="4112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2s</a:t>
            </a:r>
            <a:endParaRPr lang="zh-TW" altLang="en-US" sz="1350" dirty="0"/>
          </a:p>
        </p:txBody>
      </p:sp>
      <p:sp>
        <p:nvSpPr>
          <p:cNvPr id="34" name="向右箭號 33"/>
          <p:cNvSpPr/>
          <p:nvPr/>
        </p:nvSpPr>
        <p:spPr>
          <a:xfrm>
            <a:off x="2213527" y="467056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35" name="向右箭號 34"/>
          <p:cNvSpPr/>
          <p:nvPr/>
        </p:nvSpPr>
        <p:spPr>
          <a:xfrm>
            <a:off x="4276440" y="4669882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36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1" r="31504" b="24154"/>
          <a:stretch/>
        </p:blipFill>
        <p:spPr bwMode="auto">
          <a:xfrm rot="5400000">
            <a:off x="2674985" y="4388356"/>
            <a:ext cx="338161" cy="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2660524" y="4805480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5s</a:t>
            </a:r>
            <a:endParaRPr lang="zh-TW" altLang="en-US" sz="1350" dirty="0"/>
          </a:p>
        </p:txBody>
      </p:sp>
      <p:sp>
        <p:nvSpPr>
          <p:cNvPr id="38" name="向右箭號 37"/>
          <p:cNvSpPr/>
          <p:nvPr/>
        </p:nvSpPr>
        <p:spPr>
          <a:xfrm>
            <a:off x="3222504" y="4669883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" name="矩形 3"/>
          <p:cNvSpPr/>
          <p:nvPr/>
        </p:nvSpPr>
        <p:spPr>
          <a:xfrm>
            <a:off x="2416672" y="4028920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 smtClean="0"/>
              <a:t>Blinking</a:t>
            </a:r>
            <a:endParaRPr lang="zh-TW" altLang="en-US" sz="1400" b="1" dirty="0"/>
          </a:p>
        </p:txBody>
      </p:sp>
      <p:cxnSp>
        <p:nvCxnSpPr>
          <p:cNvPr id="7" name="直線單箭頭接點 6"/>
          <p:cNvCxnSpPr>
            <a:stCxn id="4" idx="2"/>
            <a:endCxn id="36" idx="1"/>
          </p:cNvCxnSpPr>
          <p:nvPr/>
        </p:nvCxnSpPr>
        <p:spPr>
          <a:xfrm>
            <a:off x="2840827" y="4336697"/>
            <a:ext cx="3238" cy="21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1 : Traffic </a:t>
            </a:r>
            <a:r>
              <a:rPr lang="en-US" altLang="zh-TW" sz="3200" dirty="0" smtClean="0"/>
              <a:t>Light Controller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Bonus </a:t>
            </a:r>
            <a:r>
              <a:rPr lang="en-US" altLang="zh-TW" dirty="0" smtClean="0"/>
              <a:t>2 : (+10%)</a:t>
            </a:r>
          </a:p>
          <a:p>
            <a:pPr lvl="1"/>
            <a:r>
              <a:rPr lang="en-US" altLang="zh-TW" dirty="0" smtClean="0"/>
              <a:t>Pedestrian (</a:t>
            </a:r>
            <a:r>
              <a:rPr lang="zh-TW" altLang="en-US" dirty="0" smtClean="0"/>
              <a:t>行人</a:t>
            </a:r>
            <a:r>
              <a:rPr lang="en-US" altLang="zh-TW" dirty="0" smtClean="0"/>
              <a:t>) </a:t>
            </a:r>
            <a:r>
              <a:rPr lang="en-US" altLang="zh-TW" dirty="0"/>
              <a:t> </a:t>
            </a:r>
            <a:r>
              <a:rPr lang="en-US" altLang="zh-TW" dirty="0" smtClean="0"/>
              <a:t>Button</a:t>
            </a:r>
          </a:p>
        </p:txBody>
      </p:sp>
      <p:pic>
        <p:nvPicPr>
          <p:cNvPr id="28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1" r="31504" b="24154"/>
          <a:stretch/>
        </p:blipFill>
        <p:spPr bwMode="auto">
          <a:xfrm rot="5400000">
            <a:off x="1666008" y="3661564"/>
            <a:ext cx="338161" cy="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3" t="-55" r="922" b="24209"/>
          <a:stretch/>
        </p:blipFill>
        <p:spPr bwMode="auto">
          <a:xfrm rot="5400000">
            <a:off x="2632945" y="3660888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3600902" y="3660888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1666340" y="4293604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2631594" y="4293604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3600902" y="4294087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4568857" y="3660887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5535463" y="3660887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字方塊 40"/>
          <p:cNvSpPr txBox="1"/>
          <p:nvPr/>
        </p:nvSpPr>
        <p:spPr>
          <a:xfrm>
            <a:off x="1651547" y="4079031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20s</a:t>
            </a:r>
            <a:endParaRPr lang="zh-TW" altLang="en-US" sz="135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617721" y="4079031"/>
            <a:ext cx="3296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5s</a:t>
            </a:r>
            <a:endParaRPr lang="zh-TW" altLang="en-US" sz="135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562898" y="4725339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2s</a:t>
            </a:r>
            <a:endParaRPr lang="zh-TW" altLang="en-US" sz="13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588134" y="4079031"/>
            <a:ext cx="4112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dirty="0"/>
              <a:t>2s</a:t>
            </a:r>
            <a:endParaRPr lang="zh-TW" altLang="en-US" sz="1350" dirty="0"/>
          </a:p>
        </p:txBody>
      </p:sp>
      <p:sp>
        <p:nvSpPr>
          <p:cNvPr id="47" name="向右箭號 46"/>
          <p:cNvSpPr/>
          <p:nvPr/>
        </p:nvSpPr>
        <p:spPr>
          <a:xfrm>
            <a:off x="2213527" y="394343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48" name="向右箭號 47"/>
          <p:cNvSpPr/>
          <p:nvPr/>
        </p:nvSpPr>
        <p:spPr>
          <a:xfrm>
            <a:off x="3181483" y="394343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2" name="向右箭號 71"/>
          <p:cNvSpPr/>
          <p:nvPr/>
        </p:nvSpPr>
        <p:spPr>
          <a:xfrm>
            <a:off x="4144550" y="394343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3" name="向右箭號 72"/>
          <p:cNvSpPr/>
          <p:nvPr/>
        </p:nvSpPr>
        <p:spPr>
          <a:xfrm>
            <a:off x="5111155" y="394343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4" name="向右箭號 73"/>
          <p:cNvSpPr/>
          <p:nvPr/>
        </p:nvSpPr>
        <p:spPr>
          <a:xfrm>
            <a:off x="6087537" y="394343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6" name="向右箭號 75"/>
          <p:cNvSpPr/>
          <p:nvPr/>
        </p:nvSpPr>
        <p:spPr>
          <a:xfrm>
            <a:off x="2213527" y="458044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7" name="向右箭號 76"/>
          <p:cNvSpPr/>
          <p:nvPr/>
        </p:nvSpPr>
        <p:spPr>
          <a:xfrm>
            <a:off x="3181483" y="458044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8" name="向右箭號 77"/>
          <p:cNvSpPr/>
          <p:nvPr/>
        </p:nvSpPr>
        <p:spPr>
          <a:xfrm>
            <a:off x="4144550" y="458044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79" name="向右箭號 78"/>
          <p:cNvSpPr/>
          <p:nvPr/>
        </p:nvSpPr>
        <p:spPr>
          <a:xfrm>
            <a:off x="5111155" y="458044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80" name="向右箭號 79"/>
          <p:cNvSpPr/>
          <p:nvPr/>
        </p:nvSpPr>
        <p:spPr>
          <a:xfrm>
            <a:off x="6087537" y="458044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90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1666340" y="4933341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2631594" y="4933341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3600902" y="4933824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1" r="31504" b="24154"/>
          <a:stretch/>
        </p:blipFill>
        <p:spPr bwMode="auto">
          <a:xfrm rot="5400000">
            <a:off x="4569877" y="4937528"/>
            <a:ext cx="338161" cy="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文字方塊 93"/>
          <p:cNvSpPr txBox="1"/>
          <p:nvPr/>
        </p:nvSpPr>
        <p:spPr>
          <a:xfrm>
            <a:off x="4555416" y="5365076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/>
              <a:t>15s</a:t>
            </a:r>
            <a:endParaRPr lang="zh-TW" altLang="en-US" sz="1350" dirty="0"/>
          </a:p>
        </p:txBody>
      </p:sp>
      <p:sp>
        <p:nvSpPr>
          <p:cNvPr id="95" name="向右箭號 94"/>
          <p:cNvSpPr/>
          <p:nvPr/>
        </p:nvSpPr>
        <p:spPr>
          <a:xfrm>
            <a:off x="2213527" y="5220186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96" name="向右箭號 95"/>
          <p:cNvSpPr/>
          <p:nvPr/>
        </p:nvSpPr>
        <p:spPr>
          <a:xfrm>
            <a:off x="3181483" y="5220186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97" name="向右箭號 96"/>
          <p:cNvSpPr/>
          <p:nvPr/>
        </p:nvSpPr>
        <p:spPr>
          <a:xfrm>
            <a:off x="4144550" y="5220186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98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4587277" y="4298096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矩形 98"/>
          <p:cNvSpPr/>
          <p:nvPr/>
        </p:nvSpPr>
        <p:spPr>
          <a:xfrm>
            <a:off x="1388014" y="5737104"/>
            <a:ext cx="13484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Press the Button</a:t>
            </a:r>
            <a:endParaRPr lang="zh-TW" altLang="en-US" sz="1400" b="1" dirty="0"/>
          </a:p>
        </p:txBody>
      </p:sp>
      <p:cxnSp>
        <p:nvCxnSpPr>
          <p:cNvPr id="100" name="直線單箭頭接點 99"/>
          <p:cNvCxnSpPr>
            <a:stCxn id="99" idx="0"/>
            <a:endCxn id="101" idx="4"/>
          </p:cNvCxnSpPr>
          <p:nvPr/>
        </p:nvCxnSpPr>
        <p:spPr>
          <a:xfrm flipH="1" flipV="1">
            <a:off x="2058069" y="5555997"/>
            <a:ext cx="4168" cy="18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2017050" y="5481781"/>
            <a:ext cx="82037" cy="742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554042" y="5112902"/>
            <a:ext cx="905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Pedestrian</a:t>
            </a:r>
            <a:endParaRPr lang="zh-TW" altLang="en-US" sz="1400" dirty="0"/>
          </a:p>
        </p:txBody>
      </p:sp>
      <p:sp>
        <p:nvSpPr>
          <p:cNvPr id="102" name="向右箭號 101"/>
          <p:cNvSpPr/>
          <p:nvPr/>
        </p:nvSpPr>
        <p:spPr>
          <a:xfrm>
            <a:off x="5122284" y="5215886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103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5558505" y="4928828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5535463" y="4297902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6528607" y="3660887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1" r="31504" b="24154"/>
          <a:stretch/>
        </p:blipFill>
        <p:spPr bwMode="auto">
          <a:xfrm rot="5400000">
            <a:off x="6529627" y="4297791"/>
            <a:ext cx="338161" cy="66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7495213" y="3660887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向右箭號 107"/>
          <p:cNvSpPr/>
          <p:nvPr/>
        </p:nvSpPr>
        <p:spPr>
          <a:xfrm>
            <a:off x="7070905" y="394343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09" name="向右箭號 108"/>
          <p:cNvSpPr/>
          <p:nvPr/>
        </p:nvSpPr>
        <p:spPr>
          <a:xfrm>
            <a:off x="7070905" y="458044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110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83" t="-55" r="922" b="24209"/>
          <a:stretch/>
        </p:blipFill>
        <p:spPr bwMode="auto">
          <a:xfrm rot="5400000">
            <a:off x="7502404" y="4294900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文字方塊 110"/>
          <p:cNvSpPr txBox="1"/>
          <p:nvPr/>
        </p:nvSpPr>
        <p:spPr>
          <a:xfrm>
            <a:off x="6496375" y="4698970"/>
            <a:ext cx="4106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40s</a:t>
            </a:r>
            <a:endParaRPr lang="zh-TW" altLang="en-US" sz="1350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7503857" y="4698970"/>
            <a:ext cx="328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5s</a:t>
            </a:r>
            <a:endParaRPr lang="zh-TW" altLang="en-US" sz="1350" dirty="0"/>
          </a:p>
        </p:txBody>
      </p:sp>
      <p:sp>
        <p:nvSpPr>
          <p:cNvPr id="113" name="向右箭號 112"/>
          <p:cNvSpPr/>
          <p:nvPr/>
        </p:nvSpPr>
        <p:spPr>
          <a:xfrm>
            <a:off x="8074457" y="394343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4" name="向右箭號 113"/>
          <p:cNvSpPr/>
          <p:nvPr/>
        </p:nvSpPr>
        <p:spPr>
          <a:xfrm>
            <a:off x="8074457" y="458044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pic>
        <p:nvPicPr>
          <p:cNvPr id="115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6525905" y="4917322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https://upload.wikimedia.org/wikipedia/commons/thumb/2/26/Traffic_lights_3_states.png/187px-Traffic_lights_3_stat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5" b="24154"/>
          <a:stretch/>
        </p:blipFill>
        <p:spPr bwMode="auto">
          <a:xfrm rot="5400000">
            <a:off x="7495213" y="4917805"/>
            <a:ext cx="338848" cy="6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向右箭號 116"/>
          <p:cNvSpPr/>
          <p:nvPr/>
        </p:nvSpPr>
        <p:spPr>
          <a:xfrm>
            <a:off x="6107838" y="5204167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8" name="向右箭號 117"/>
          <p:cNvSpPr/>
          <p:nvPr/>
        </p:nvSpPr>
        <p:spPr>
          <a:xfrm>
            <a:off x="7075794" y="5204167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9" name="向右箭號 118"/>
          <p:cNvSpPr/>
          <p:nvPr/>
        </p:nvSpPr>
        <p:spPr>
          <a:xfrm>
            <a:off x="8038861" y="5204167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7" name="文字方塊 56"/>
          <p:cNvSpPr txBox="1"/>
          <p:nvPr/>
        </p:nvSpPr>
        <p:spPr>
          <a:xfrm>
            <a:off x="578704" y="3792546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Road X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6872" y="4443028"/>
            <a:ext cx="8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Road 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2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</a:t>
            </a:r>
            <a:r>
              <a:rPr lang="en-US" altLang="zh-TW" sz="3200" dirty="0" smtClean="0"/>
              <a:t>2 </a:t>
            </a:r>
            <a:r>
              <a:rPr lang="en-US" altLang="zh-TW" sz="3200" dirty="0"/>
              <a:t>: </a:t>
            </a:r>
            <a:r>
              <a:rPr lang="en-US" altLang="zh-TW" sz="3200" dirty="0" smtClean="0"/>
              <a:t>Running LED Pattern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: </a:t>
            </a:r>
            <a:r>
              <a:rPr lang="en-US" altLang="zh-TW" dirty="0" smtClean="0"/>
              <a:t>(60</a:t>
            </a:r>
            <a:r>
              <a:rPr lang="en-US" altLang="zh-TW" dirty="0" smtClean="0"/>
              <a:t>%)</a:t>
            </a:r>
          </a:p>
          <a:p>
            <a:pPr lvl="1"/>
            <a:r>
              <a:rPr lang="en-US" altLang="zh-TW" dirty="0" smtClean="0"/>
              <a:t>Simple round-robin pattern in the same direction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 rot="5400000">
            <a:off x="878425" y="4416255"/>
            <a:ext cx="1377113" cy="302043"/>
            <a:chOff x="1797049" y="3238500"/>
            <a:chExt cx="1708151" cy="374650"/>
          </a:xfrm>
        </p:grpSpPr>
        <p:sp>
          <p:nvSpPr>
            <p:cNvPr id="12" name="圓角矩形 1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橢圓 1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5" name="橢圓 1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" name="橢圓 1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橢圓 1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橢圓 31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08" name="群組 107"/>
          <p:cNvGrpSpPr/>
          <p:nvPr/>
        </p:nvGrpSpPr>
        <p:grpSpPr>
          <a:xfrm rot="5400000">
            <a:off x="1642545" y="4416254"/>
            <a:ext cx="1377113" cy="302043"/>
            <a:chOff x="1797049" y="3238500"/>
            <a:chExt cx="1708151" cy="374650"/>
          </a:xfrm>
        </p:grpSpPr>
        <p:sp>
          <p:nvSpPr>
            <p:cNvPr id="109" name="圓角矩形 108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13" name="橢圓 11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5" name="橢圓 11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6" name="橢圓 11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7" name="橢圓 11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0" name="橢圓 11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21" name="群組 120"/>
          <p:cNvGrpSpPr/>
          <p:nvPr/>
        </p:nvGrpSpPr>
        <p:grpSpPr>
          <a:xfrm rot="5400000">
            <a:off x="2406665" y="4416254"/>
            <a:ext cx="1377113" cy="302043"/>
            <a:chOff x="1797049" y="3238500"/>
            <a:chExt cx="1708151" cy="374650"/>
          </a:xfrm>
        </p:grpSpPr>
        <p:sp>
          <p:nvSpPr>
            <p:cNvPr id="122" name="圓角矩形 12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23" name="橢圓 12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9" name="橢圓 12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0" name="橢圓 12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31" name="群組 130"/>
          <p:cNvGrpSpPr/>
          <p:nvPr/>
        </p:nvGrpSpPr>
        <p:grpSpPr>
          <a:xfrm rot="5400000">
            <a:off x="3170785" y="4416253"/>
            <a:ext cx="1377113" cy="302043"/>
            <a:chOff x="1797049" y="3238500"/>
            <a:chExt cx="1708151" cy="374650"/>
          </a:xfrm>
        </p:grpSpPr>
        <p:sp>
          <p:nvSpPr>
            <p:cNvPr id="132" name="圓角矩形 13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33" name="橢圓 13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7" name="橢圓 13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61" name="群組 160"/>
          <p:cNvGrpSpPr/>
          <p:nvPr/>
        </p:nvGrpSpPr>
        <p:grpSpPr>
          <a:xfrm rot="5400000">
            <a:off x="3934905" y="4416253"/>
            <a:ext cx="1377113" cy="302043"/>
            <a:chOff x="1797049" y="3238500"/>
            <a:chExt cx="1708151" cy="374650"/>
          </a:xfrm>
        </p:grpSpPr>
        <p:sp>
          <p:nvSpPr>
            <p:cNvPr id="162" name="圓角矩形 16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63" name="橢圓 16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4" name="橢圓 16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71" name="群組 170"/>
          <p:cNvGrpSpPr/>
          <p:nvPr/>
        </p:nvGrpSpPr>
        <p:grpSpPr>
          <a:xfrm rot="5400000">
            <a:off x="4699025" y="4416252"/>
            <a:ext cx="1377113" cy="302043"/>
            <a:chOff x="1797049" y="3238500"/>
            <a:chExt cx="1708151" cy="374650"/>
          </a:xfrm>
        </p:grpSpPr>
        <p:sp>
          <p:nvSpPr>
            <p:cNvPr id="172" name="圓角矩形 17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73" name="橢圓 17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81" name="群組 180"/>
          <p:cNvGrpSpPr/>
          <p:nvPr/>
        </p:nvGrpSpPr>
        <p:grpSpPr>
          <a:xfrm rot="5400000">
            <a:off x="5463145" y="4416252"/>
            <a:ext cx="1377113" cy="302043"/>
            <a:chOff x="1797049" y="3238500"/>
            <a:chExt cx="1708151" cy="374650"/>
          </a:xfrm>
        </p:grpSpPr>
        <p:sp>
          <p:nvSpPr>
            <p:cNvPr id="182" name="圓角矩形 18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83" name="橢圓 18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4" name="橢圓 18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5" name="橢圓 18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6" name="橢圓 18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7" name="橢圓 18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0" name="橢圓 18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91" name="群組 190"/>
          <p:cNvGrpSpPr/>
          <p:nvPr/>
        </p:nvGrpSpPr>
        <p:grpSpPr>
          <a:xfrm rot="5400000">
            <a:off x="6227268" y="4418778"/>
            <a:ext cx="1377113" cy="302043"/>
            <a:chOff x="1797049" y="3238500"/>
            <a:chExt cx="1708151" cy="374650"/>
          </a:xfrm>
        </p:grpSpPr>
        <p:sp>
          <p:nvSpPr>
            <p:cNvPr id="192" name="圓角矩形 19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93" name="橢圓 19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4" name="橢圓 19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5" name="橢圓 19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6" name="橢圓 19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7" name="橢圓 19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8" name="橢圓 19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9" name="橢圓 19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0" name="橢圓 19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201" name="向右箭號 200"/>
          <p:cNvSpPr/>
          <p:nvPr/>
        </p:nvSpPr>
        <p:spPr>
          <a:xfrm>
            <a:off x="1843500" y="4551621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2" name="向右箭號 201"/>
          <p:cNvSpPr/>
          <p:nvPr/>
        </p:nvSpPr>
        <p:spPr>
          <a:xfrm>
            <a:off x="2607620" y="4551620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3" name="向右箭號 202"/>
          <p:cNvSpPr/>
          <p:nvPr/>
        </p:nvSpPr>
        <p:spPr>
          <a:xfrm>
            <a:off x="3371740" y="4551620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4" name="向右箭號 203"/>
          <p:cNvSpPr/>
          <p:nvPr/>
        </p:nvSpPr>
        <p:spPr>
          <a:xfrm>
            <a:off x="4135860" y="455161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5" name="向右箭號 204"/>
          <p:cNvSpPr/>
          <p:nvPr/>
        </p:nvSpPr>
        <p:spPr>
          <a:xfrm>
            <a:off x="4876656" y="4551620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6" name="向右箭號 205"/>
          <p:cNvSpPr/>
          <p:nvPr/>
        </p:nvSpPr>
        <p:spPr>
          <a:xfrm>
            <a:off x="5640776" y="455161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7" name="向右箭號 206"/>
          <p:cNvSpPr/>
          <p:nvPr/>
        </p:nvSpPr>
        <p:spPr>
          <a:xfrm>
            <a:off x="6404896" y="4551619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8" name="向右箭號 207"/>
          <p:cNvSpPr/>
          <p:nvPr/>
        </p:nvSpPr>
        <p:spPr>
          <a:xfrm>
            <a:off x="7169016" y="4551618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grpSp>
        <p:nvGrpSpPr>
          <p:cNvPr id="209" name="群組 208"/>
          <p:cNvGrpSpPr/>
          <p:nvPr/>
        </p:nvGrpSpPr>
        <p:grpSpPr>
          <a:xfrm rot="5400000">
            <a:off x="6973245" y="4416252"/>
            <a:ext cx="1377113" cy="302043"/>
            <a:chOff x="1797049" y="3238500"/>
            <a:chExt cx="1708151" cy="374650"/>
          </a:xfrm>
        </p:grpSpPr>
        <p:sp>
          <p:nvSpPr>
            <p:cNvPr id="210" name="圓角矩形 209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211" name="橢圓 210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12" name="橢圓 211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13" name="橢圓 212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14" name="橢圓 213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15" name="橢圓 214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16" name="橢圓 215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17" name="橢圓 216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18" name="橢圓 217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219" name="向右箭號 218"/>
          <p:cNvSpPr/>
          <p:nvPr/>
        </p:nvSpPr>
        <p:spPr>
          <a:xfrm>
            <a:off x="7934129" y="4551618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34889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</a:t>
            </a:r>
            <a:r>
              <a:rPr lang="en-US" altLang="zh-TW" sz="3200" dirty="0" smtClean="0"/>
              <a:t>2 </a:t>
            </a:r>
            <a:r>
              <a:rPr lang="en-US" altLang="zh-TW" sz="3200" dirty="0"/>
              <a:t>: </a:t>
            </a:r>
            <a:r>
              <a:rPr lang="en-US" altLang="zh-TW" sz="3200" dirty="0"/>
              <a:t>Running LED Pattern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Bonus 1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en-US" altLang="zh-TW" dirty="0" smtClean="0"/>
              <a:t>(+10</a:t>
            </a:r>
            <a:r>
              <a:rPr lang="en-US" altLang="zh-TW" dirty="0" smtClean="0"/>
              <a:t>%)</a:t>
            </a:r>
          </a:p>
          <a:p>
            <a:pPr lvl="1"/>
            <a:r>
              <a:rPr lang="en-US" altLang="zh-TW" dirty="0" smtClean="0"/>
              <a:t>Reverse direction when meeting the bottom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 rot="5400000">
            <a:off x="873969" y="4420329"/>
            <a:ext cx="1377113" cy="302043"/>
            <a:chOff x="1797049" y="3238500"/>
            <a:chExt cx="1708151" cy="374650"/>
          </a:xfrm>
        </p:grpSpPr>
        <p:sp>
          <p:nvSpPr>
            <p:cNvPr id="12" name="圓角矩形 1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橢圓 1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5" name="橢圓 1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" name="橢圓 1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橢圓 1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" name="橢圓 1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橢圓 31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08" name="群組 107"/>
          <p:cNvGrpSpPr/>
          <p:nvPr/>
        </p:nvGrpSpPr>
        <p:grpSpPr>
          <a:xfrm rot="5400000">
            <a:off x="1638089" y="4420328"/>
            <a:ext cx="1377113" cy="302043"/>
            <a:chOff x="1797049" y="3238500"/>
            <a:chExt cx="1708151" cy="374650"/>
          </a:xfrm>
        </p:grpSpPr>
        <p:sp>
          <p:nvSpPr>
            <p:cNvPr id="109" name="圓角矩形 108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13" name="橢圓 11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5" name="橢圓 11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6" name="橢圓 11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7" name="橢圓 11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0" name="橢圓 11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21" name="群組 120"/>
          <p:cNvGrpSpPr/>
          <p:nvPr/>
        </p:nvGrpSpPr>
        <p:grpSpPr>
          <a:xfrm rot="5400000">
            <a:off x="2402209" y="4420328"/>
            <a:ext cx="1377113" cy="302043"/>
            <a:chOff x="1797049" y="3238500"/>
            <a:chExt cx="1708151" cy="374650"/>
          </a:xfrm>
        </p:grpSpPr>
        <p:sp>
          <p:nvSpPr>
            <p:cNvPr id="122" name="圓角矩形 12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23" name="橢圓 12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29" name="橢圓 12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0" name="橢圓 12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31" name="群組 130"/>
          <p:cNvGrpSpPr/>
          <p:nvPr/>
        </p:nvGrpSpPr>
        <p:grpSpPr>
          <a:xfrm rot="5400000">
            <a:off x="3166329" y="4420327"/>
            <a:ext cx="1377113" cy="302043"/>
            <a:chOff x="1797049" y="3238500"/>
            <a:chExt cx="1708151" cy="374650"/>
          </a:xfrm>
        </p:grpSpPr>
        <p:sp>
          <p:nvSpPr>
            <p:cNvPr id="132" name="圓角矩形 13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33" name="橢圓 13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7" name="橢圓 13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9" name="橢圓 13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61" name="群組 160"/>
          <p:cNvGrpSpPr/>
          <p:nvPr/>
        </p:nvGrpSpPr>
        <p:grpSpPr>
          <a:xfrm rot="5400000">
            <a:off x="3930449" y="4420327"/>
            <a:ext cx="1377113" cy="302043"/>
            <a:chOff x="1797049" y="3238500"/>
            <a:chExt cx="1708151" cy="374650"/>
          </a:xfrm>
        </p:grpSpPr>
        <p:sp>
          <p:nvSpPr>
            <p:cNvPr id="162" name="圓角矩形 16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63" name="橢圓 16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4" name="橢圓 16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71" name="群組 170"/>
          <p:cNvGrpSpPr/>
          <p:nvPr/>
        </p:nvGrpSpPr>
        <p:grpSpPr>
          <a:xfrm rot="5400000">
            <a:off x="4694569" y="4420326"/>
            <a:ext cx="1377113" cy="302043"/>
            <a:chOff x="1797049" y="3238500"/>
            <a:chExt cx="1708151" cy="374650"/>
          </a:xfrm>
        </p:grpSpPr>
        <p:sp>
          <p:nvSpPr>
            <p:cNvPr id="172" name="圓角矩形 17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73" name="橢圓 17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81" name="群組 180"/>
          <p:cNvGrpSpPr/>
          <p:nvPr/>
        </p:nvGrpSpPr>
        <p:grpSpPr>
          <a:xfrm rot="5400000">
            <a:off x="5458689" y="4420326"/>
            <a:ext cx="1377113" cy="302043"/>
            <a:chOff x="1797049" y="3238500"/>
            <a:chExt cx="1708151" cy="374650"/>
          </a:xfrm>
        </p:grpSpPr>
        <p:sp>
          <p:nvSpPr>
            <p:cNvPr id="182" name="圓角矩形 18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83" name="橢圓 18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4" name="橢圓 18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5" name="橢圓 18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6" name="橢圓 18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7" name="橢圓 18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8" name="橢圓 18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9" name="橢圓 18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0" name="橢圓 18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grpSp>
        <p:nvGrpSpPr>
          <p:cNvPr id="191" name="群組 190"/>
          <p:cNvGrpSpPr/>
          <p:nvPr/>
        </p:nvGrpSpPr>
        <p:grpSpPr>
          <a:xfrm rot="5400000">
            <a:off x="6222812" y="4422852"/>
            <a:ext cx="1377113" cy="302043"/>
            <a:chOff x="1797049" y="3238500"/>
            <a:chExt cx="1708151" cy="374650"/>
          </a:xfrm>
        </p:grpSpPr>
        <p:sp>
          <p:nvSpPr>
            <p:cNvPr id="192" name="圓角矩形 191"/>
            <p:cNvSpPr/>
            <p:nvPr/>
          </p:nvSpPr>
          <p:spPr>
            <a:xfrm>
              <a:off x="1797049" y="3238500"/>
              <a:ext cx="1708151" cy="374650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TW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endParaRPr>
            </a:p>
          </p:txBody>
        </p:sp>
        <p:sp>
          <p:nvSpPr>
            <p:cNvPr id="193" name="橢圓 192"/>
            <p:cNvSpPr/>
            <p:nvPr/>
          </p:nvSpPr>
          <p:spPr>
            <a:xfrm>
              <a:off x="1933681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4" name="橢圓 193"/>
            <p:cNvSpPr/>
            <p:nvPr/>
          </p:nvSpPr>
          <p:spPr>
            <a:xfrm>
              <a:off x="2126884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5" name="橢圓 194"/>
            <p:cNvSpPr/>
            <p:nvPr/>
          </p:nvSpPr>
          <p:spPr>
            <a:xfrm>
              <a:off x="232008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6" name="橢圓 195"/>
            <p:cNvSpPr/>
            <p:nvPr/>
          </p:nvSpPr>
          <p:spPr>
            <a:xfrm>
              <a:off x="2513290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7" name="橢圓 196"/>
            <p:cNvSpPr/>
            <p:nvPr/>
          </p:nvSpPr>
          <p:spPr>
            <a:xfrm>
              <a:off x="2706493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8" name="橢圓 197"/>
            <p:cNvSpPr/>
            <p:nvPr/>
          </p:nvSpPr>
          <p:spPr>
            <a:xfrm>
              <a:off x="2899696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99" name="橢圓 198"/>
            <p:cNvSpPr/>
            <p:nvPr/>
          </p:nvSpPr>
          <p:spPr>
            <a:xfrm>
              <a:off x="3094207" y="3376551"/>
              <a:ext cx="118419" cy="1184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0" name="橢圓 199"/>
            <p:cNvSpPr/>
            <p:nvPr/>
          </p:nvSpPr>
          <p:spPr>
            <a:xfrm>
              <a:off x="3287410" y="3376551"/>
              <a:ext cx="118419" cy="11841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201" name="向右箭號 200"/>
          <p:cNvSpPr/>
          <p:nvPr/>
        </p:nvSpPr>
        <p:spPr>
          <a:xfrm>
            <a:off x="1839044" y="4029915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2" name="向右箭號 201"/>
          <p:cNvSpPr/>
          <p:nvPr/>
        </p:nvSpPr>
        <p:spPr>
          <a:xfrm>
            <a:off x="2603164" y="402991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3" name="向右箭號 202"/>
          <p:cNvSpPr/>
          <p:nvPr/>
        </p:nvSpPr>
        <p:spPr>
          <a:xfrm>
            <a:off x="3367284" y="402991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4" name="向右箭號 203"/>
          <p:cNvSpPr/>
          <p:nvPr/>
        </p:nvSpPr>
        <p:spPr>
          <a:xfrm>
            <a:off x="4131404" y="4029913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5" name="向右箭號 204"/>
          <p:cNvSpPr/>
          <p:nvPr/>
        </p:nvSpPr>
        <p:spPr>
          <a:xfrm>
            <a:off x="4872200" y="4029914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6" name="向右箭號 205"/>
          <p:cNvSpPr/>
          <p:nvPr/>
        </p:nvSpPr>
        <p:spPr>
          <a:xfrm>
            <a:off x="5636320" y="4029913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07" name="向右箭號 206"/>
          <p:cNvSpPr/>
          <p:nvPr/>
        </p:nvSpPr>
        <p:spPr>
          <a:xfrm>
            <a:off x="6400440" y="4029913"/>
            <a:ext cx="211081" cy="1018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1" name="向右箭號 110"/>
          <p:cNvSpPr/>
          <p:nvPr/>
        </p:nvSpPr>
        <p:spPr>
          <a:xfrm rot="10800000">
            <a:off x="1839044" y="5077987"/>
            <a:ext cx="211081" cy="1018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2" name="向右箭號 111"/>
          <p:cNvSpPr/>
          <p:nvPr/>
        </p:nvSpPr>
        <p:spPr>
          <a:xfrm rot="10800000">
            <a:off x="2603164" y="5077986"/>
            <a:ext cx="211081" cy="1018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41" name="向右箭號 140"/>
          <p:cNvSpPr/>
          <p:nvPr/>
        </p:nvSpPr>
        <p:spPr>
          <a:xfrm rot="10800000">
            <a:off x="3367284" y="5077986"/>
            <a:ext cx="211081" cy="1018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42" name="向右箭號 141"/>
          <p:cNvSpPr/>
          <p:nvPr/>
        </p:nvSpPr>
        <p:spPr>
          <a:xfrm rot="10800000">
            <a:off x="4131404" y="5077985"/>
            <a:ext cx="211081" cy="1018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43" name="向右箭號 142"/>
          <p:cNvSpPr/>
          <p:nvPr/>
        </p:nvSpPr>
        <p:spPr>
          <a:xfrm rot="10800000">
            <a:off x="4872200" y="5077986"/>
            <a:ext cx="211081" cy="1018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44" name="向右箭號 143"/>
          <p:cNvSpPr/>
          <p:nvPr/>
        </p:nvSpPr>
        <p:spPr>
          <a:xfrm rot="10800000">
            <a:off x="5636320" y="5077985"/>
            <a:ext cx="211081" cy="1018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45" name="向右箭號 144"/>
          <p:cNvSpPr/>
          <p:nvPr/>
        </p:nvSpPr>
        <p:spPr>
          <a:xfrm rot="10800000">
            <a:off x="6400440" y="5077985"/>
            <a:ext cx="211081" cy="10180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5725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Project 2 : </a:t>
            </a:r>
            <a:r>
              <a:rPr lang="en-US" altLang="zh-TW" sz="3200" dirty="0" smtClean="0"/>
              <a:t>Running LED Pattern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Bonus </a:t>
            </a:r>
            <a:r>
              <a:rPr lang="en-US" altLang="zh-TW" dirty="0" smtClean="0"/>
              <a:t>2 </a:t>
            </a:r>
            <a:r>
              <a:rPr lang="en-US" altLang="zh-TW" dirty="0"/>
              <a:t>: (+10</a:t>
            </a:r>
            <a:r>
              <a:rPr lang="en-US" altLang="zh-TW" dirty="0" smtClean="0"/>
              <a:t>%)</a:t>
            </a:r>
          </a:p>
          <a:p>
            <a:pPr lvl="1"/>
            <a:r>
              <a:rPr lang="en-US" altLang="zh-TW" dirty="0" smtClean="0"/>
              <a:t>Assign “four</a:t>
            </a:r>
            <a:r>
              <a:rPr lang="en-US" altLang="zh-TW" dirty="0" smtClean="0"/>
              <a:t>” button </a:t>
            </a:r>
            <a:r>
              <a:rPr lang="en-US" altLang="zh-TW" dirty="0" smtClean="0"/>
              <a:t>as the </a:t>
            </a:r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 smtClean="0"/>
              <a:t>The running LED pattern stops if correct password is entered </a:t>
            </a:r>
            <a:endParaRPr lang="en-US" altLang="zh-TW" dirty="0" smtClean="0"/>
          </a:p>
          <a:p>
            <a:r>
              <a:rPr lang="en-US" altLang="zh-TW" dirty="0" smtClean="0"/>
              <a:t>Bonus 3 : (+10%)</a:t>
            </a:r>
          </a:p>
          <a:p>
            <a:pPr lvl="1"/>
            <a:r>
              <a:rPr lang="en-US" altLang="zh-TW" dirty="0" smtClean="0"/>
              <a:t>Speedup the running pattern if no button is hit after 1 minute</a:t>
            </a:r>
            <a:endParaRPr lang="en-US" altLang="zh-TW" dirty="0" smtClean="0"/>
          </a:p>
          <a:p>
            <a:r>
              <a:rPr lang="en-US" altLang="zh-TW" dirty="0"/>
              <a:t>Bonus </a:t>
            </a:r>
            <a:r>
              <a:rPr lang="en-US" altLang="zh-TW" dirty="0" smtClean="0"/>
              <a:t>4 </a:t>
            </a:r>
            <a:r>
              <a:rPr lang="en-US" altLang="zh-TW" dirty="0"/>
              <a:t>: (+10</a:t>
            </a:r>
            <a:r>
              <a:rPr lang="en-US" altLang="zh-TW" dirty="0" smtClean="0"/>
              <a:t>%)</a:t>
            </a:r>
          </a:p>
          <a:p>
            <a:pPr lvl="1"/>
            <a:r>
              <a:rPr lang="en-US" altLang="zh-TW" dirty="0" smtClean="0"/>
              <a:t>Speedup the running pattern if wrong password is given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579</TotalTime>
  <Words>219</Words>
  <Application>Microsoft Office PowerPoint</Application>
  <PresentationFormat>如螢幕大小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Microsoft Tai Le</vt:lpstr>
      <vt:lpstr>有機</vt:lpstr>
      <vt:lpstr>Mid-Term Project</vt:lpstr>
      <vt:lpstr>Overview</vt:lpstr>
      <vt:lpstr>Project 1 : Traffic Light Controller</vt:lpstr>
      <vt:lpstr>Project 1 : Traffic Light Controller</vt:lpstr>
      <vt:lpstr>Project 1 : Traffic Light Controller</vt:lpstr>
      <vt:lpstr>Project 2 : Running LED Pattern</vt:lpstr>
      <vt:lpstr>Project 2 : Running LED Pattern</vt:lpstr>
      <vt:lpstr>Project 2 : Running LED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odie</cp:lastModifiedBy>
  <cp:revision>61</cp:revision>
  <dcterms:created xsi:type="dcterms:W3CDTF">2016-11-08T09:15:57Z</dcterms:created>
  <dcterms:modified xsi:type="dcterms:W3CDTF">2018-11-07T18:07:16Z</dcterms:modified>
</cp:coreProperties>
</file>