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340" r:id="rId4"/>
    <p:sldId id="299" r:id="rId5"/>
    <p:sldId id="300" r:id="rId6"/>
    <p:sldId id="301" r:id="rId7"/>
    <p:sldId id="320" r:id="rId8"/>
    <p:sldId id="321" r:id="rId9"/>
    <p:sldId id="322" r:id="rId10"/>
    <p:sldId id="323" r:id="rId11"/>
    <p:sldId id="308" r:id="rId12"/>
    <p:sldId id="309" r:id="rId13"/>
    <p:sldId id="302" r:id="rId14"/>
    <p:sldId id="303" r:id="rId15"/>
    <p:sldId id="304" r:id="rId16"/>
    <p:sldId id="305" r:id="rId17"/>
    <p:sldId id="306" r:id="rId18"/>
    <p:sldId id="307" r:id="rId19"/>
    <p:sldId id="310" r:id="rId20"/>
    <p:sldId id="341" r:id="rId21"/>
    <p:sldId id="347" r:id="rId22"/>
    <p:sldId id="342" r:id="rId23"/>
    <p:sldId id="343" r:id="rId24"/>
    <p:sldId id="344" r:id="rId25"/>
    <p:sldId id="345" r:id="rId26"/>
    <p:sldId id="346" r:id="rId27"/>
    <p:sldId id="270" r:id="rId28"/>
    <p:sldId id="352" r:id="rId29"/>
    <p:sldId id="325" r:id="rId30"/>
    <p:sldId id="353" r:id="rId31"/>
    <p:sldId id="354" r:id="rId32"/>
    <p:sldId id="355" r:id="rId33"/>
    <p:sldId id="329" r:id="rId34"/>
    <p:sldId id="326" r:id="rId35"/>
    <p:sldId id="330" r:id="rId36"/>
    <p:sldId id="331" r:id="rId37"/>
    <p:sldId id="332" r:id="rId38"/>
    <p:sldId id="333" r:id="rId39"/>
    <p:sldId id="328" r:id="rId40"/>
    <p:sldId id="313" r:id="rId41"/>
    <p:sldId id="314" r:id="rId42"/>
    <p:sldId id="315" r:id="rId43"/>
    <p:sldId id="312" r:id="rId44"/>
    <p:sldId id="324" r:id="rId45"/>
    <p:sldId id="277" r:id="rId46"/>
    <p:sldId id="278" r:id="rId47"/>
    <p:sldId id="279" r:id="rId48"/>
    <p:sldId id="280" r:id="rId49"/>
    <p:sldId id="297" r:id="rId50"/>
    <p:sldId id="316" r:id="rId51"/>
    <p:sldId id="318" r:id="rId52"/>
    <p:sldId id="317" r:id="rId53"/>
    <p:sldId id="319" r:id="rId54"/>
    <p:sldId id="298" r:id="rId55"/>
    <p:sldId id="334" r:id="rId56"/>
    <p:sldId id="335" r:id="rId57"/>
    <p:sldId id="359" r:id="rId58"/>
    <p:sldId id="360" r:id="rId59"/>
    <p:sldId id="361" r:id="rId60"/>
    <p:sldId id="362" r:id="rId61"/>
    <p:sldId id="356" r:id="rId62"/>
    <p:sldId id="357" r:id="rId63"/>
    <p:sldId id="358" r:id="rId64"/>
    <p:sldId id="363" r:id="rId6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AB19EE-4195-434F-8D38-0F0457016D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8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02DB4-1A33-42EA-B7CE-E9949313EC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5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52FB-B15A-47D5-9BC4-7CCEFF09F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15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F8CB17D-3E67-4CBE-8C17-557D76FB88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8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B078-9961-4F80-856D-30E4A17DD0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03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FEBA-4374-476A-8ABF-2FF179C15B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967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971DD-46DE-4A22-9B21-08B79AAF42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2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8B930-AE37-41E2-B68B-EEC5BB2AC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83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493C-4519-435C-A0FC-3F3856F964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77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CF9F6-89A3-4573-B970-A4E6AD9638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816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8D32-FE2F-4B43-827A-1D6EB179A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3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3E0A-4CF4-4655-AEC2-B131510038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5884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DD2E-E1B3-46B0-B08C-702DD9DF11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7163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1D997-CF79-4500-9762-030A9A72CC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48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C5673-7FC7-4992-90D0-B635E744D2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409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E921-E146-4A7A-9F15-406EC28BFE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69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3A5D-ABEC-4DF6-8303-160FE4DB13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53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B6B2-0081-4BD4-B98C-4D6FECAF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2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28FAE-3C66-4D01-AEBF-60B21B1332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25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84D5E-01B6-46B7-AE88-9DA3830E4D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3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4F2EB-B497-4915-A088-4EDCFA1D5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514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9F212-875C-4B39-9D64-D2CC4A9D3C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7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D69E6F6-BFB3-4B07-B255-B179E077C7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A2352D2-A2DB-49B3-8845-043DB5FAE0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and Interrupt Mechanism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66800" y="744538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+ Interrupt for timed control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conceptual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 to do timed control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+ interrupt</a:t>
            </a:r>
          </a:p>
          <a:p>
            <a:pPr eaLnBrk="1" hangingPunct="1"/>
            <a:r>
              <a:rPr lang="en-US" altLang="zh-TW" smtClean="0"/>
              <a:t>Example: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295400" y="3429000"/>
            <a:ext cx="7313613" cy="2241550"/>
            <a:chOff x="720" y="2640"/>
            <a:chExt cx="4607" cy="141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768" y="364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982" y="349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720" y="2640"/>
              <a:ext cx="864" cy="624"/>
              <a:chOff x="816" y="2112"/>
              <a:chExt cx="864" cy="624"/>
            </a:xfrm>
          </p:grpSpPr>
          <p:sp>
            <p:nvSpPr>
              <p:cNvPr id="15398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9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0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1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2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03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 flipV="1">
              <a:off x="11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 flipV="1">
              <a:off x="23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V="1">
              <a:off x="340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 flipV="1">
              <a:off x="436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2" name="Group 18"/>
            <p:cNvGrpSpPr>
              <a:grpSpLocks/>
            </p:cNvGrpSpPr>
            <p:nvPr/>
          </p:nvGrpSpPr>
          <p:grpSpPr bwMode="auto">
            <a:xfrm>
              <a:off x="1920" y="2640"/>
              <a:ext cx="864" cy="624"/>
              <a:chOff x="1920" y="2640"/>
              <a:chExt cx="864" cy="624"/>
            </a:xfrm>
          </p:grpSpPr>
          <p:sp>
            <p:nvSpPr>
              <p:cNvPr id="15392" name="Oval 19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3" name="Oval 2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4" name="Oval 2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5" name="Oval 22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6" name="AutoShape 23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7" name="Text Box 24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3" name="Group 25"/>
            <p:cNvGrpSpPr>
              <a:grpSpLocks/>
            </p:cNvGrpSpPr>
            <p:nvPr/>
          </p:nvGrpSpPr>
          <p:grpSpPr bwMode="auto">
            <a:xfrm>
              <a:off x="3024" y="2640"/>
              <a:ext cx="864" cy="624"/>
              <a:chOff x="3024" y="2640"/>
              <a:chExt cx="864" cy="624"/>
            </a:xfrm>
          </p:grpSpPr>
          <p:sp>
            <p:nvSpPr>
              <p:cNvPr id="15386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7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8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9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0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4" name="Group 32"/>
            <p:cNvGrpSpPr>
              <a:grpSpLocks/>
            </p:cNvGrpSpPr>
            <p:nvPr/>
          </p:nvGrpSpPr>
          <p:grpSpPr bwMode="auto">
            <a:xfrm>
              <a:off x="4080" y="2640"/>
              <a:ext cx="864" cy="624"/>
              <a:chOff x="4080" y="2640"/>
              <a:chExt cx="864" cy="624"/>
            </a:xfrm>
          </p:grpSpPr>
          <p:sp>
            <p:nvSpPr>
              <p:cNvPr id="15380" name="Oval 33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1" name="Oval 3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2" name="Oval 35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3" name="Oval 3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4" name="AutoShape 37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385" name="Text Box 38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15375" name="Group 39"/>
            <p:cNvGrpSpPr>
              <a:grpSpLocks/>
            </p:cNvGrpSpPr>
            <p:nvPr/>
          </p:nvGrpSpPr>
          <p:grpSpPr bwMode="auto">
            <a:xfrm>
              <a:off x="1104" y="3696"/>
              <a:ext cx="1200" cy="356"/>
              <a:chOff x="1104" y="3696"/>
              <a:chExt cx="1200" cy="356"/>
            </a:xfrm>
          </p:grpSpPr>
          <p:sp>
            <p:nvSpPr>
              <p:cNvPr id="15376" name="Line 40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7" name="Line 41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8" name="Line 4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79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3581400" y="2895600"/>
            <a:ext cx="3352800" cy="776288"/>
            <a:chOff x="864" y="3159"/>
            <a:chExt cx="2112" cy="489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609600" y="23622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7417" name="Rectangle 4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7420" name="Rectangle 7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7413" name="AutoShape 10"/>
          <p:cNvSpPr>
            <a:spLocks noChangeArrowheads="1"/>
          </p:cNvSpPr>
          <p:nvPr/>
        </p:nvSpPr>
        <p:spPr bwMode="auto">
          <a:xfrm>
            <a:off x="4038600" y="2057400"/>
            <a:ext cx="3200400" cy="990600"/>
          </a:xfrm>
          <a:prstGeom prst="wedgeRoundRectCallout">
            <a:avLst>
              <a:gd name="adj1" fmla="val -46579"/>
              <a:gd name="adj2" fmla="val 9615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me up 100 units of time later</a:t>
            </a:r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81000" y="3581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圓角矩形 13"/>
          <p:cNvSpPr>
            <a:spLocks noChangeArrowheads="1"/>
          </p:cNvSpPr>
          <p:nvPr/>
        </p:nvSpPr>
        <p:spPr bwMode="auto">
          <a:xfrm>
            <a:off x="838200" y="3200400"/>
            <a:ext cx="1676400" cy="533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1219200" y="4495800"/>
            <a:ext cx="3200400" cy="990600"/>
          </a:xfrm>
          <a:prstGeom prst="wedgeRoundRectCallout">
            <a:avLst>
              <a:gd name="adj1" fmla="val -38616"/>
              <a:gd name="adj2" fmla="val -12477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Setup the timer and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CPU does its own work and the timer go counting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8450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4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8438" name="Line 11"/>
          <p:cNvSpPr>
            <a:spLocks noChangeShapeType="1"/>
          </p:cNvSpPr>
          <p:nvPr/>
        </p:nvSpPr>
        <p:spPr bwMode="auto">
          <a:xfrm>
            <a:off x="381000" y="40386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18442" name="Line 13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18444" name="Rectangle 15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18445" name="Rectangle 16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8447" name="Rectangle 18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8448" name="Rectangle 19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18440" name="Line 21"/>
          <p:cNvSpPr>
            <a:spLocks noChangeShapeType="1"/>
          </p:cNvSpPr>
          <p:nvPr/>
        </p:nvSpPr>
        <p:spPr bwMode="auto">
          <a:xfrm flipH="1">
            <a:off x="5638800" y="41910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AutoShape 22"/>
          <p:cNvSpPr>
            <a:spLocks noChangeArrowheads="1"/>
          </p:cNvSpPr>
          <p:nvPr/>
        </p:nvSpPr>
        <p:spPr bwMode="auto">
          <a:xfrm>
            <a:off x="3886200" y="4876800"/>
            <a:ext cx="3581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timer sends an </a:t>
            </a:r>
            <a:r>
              <a:rPr lang="en-US" altLang="zh-TW" sz="2800" smtClean="0">
                <a:solidFill>
                  <a:schemeClr val="hlink"/>
                </a:solidFill>
              </a:rPr>
              <a:t>interrupt</a:t>
            </a:r>
            <a:r>
              <a:rPr lang="en-US" altLang="zh-TW" sz="2800" smtClean="0"/>
              <a:t> to CPU when time-up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19475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9476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7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9478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19462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9474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19463" name="Line 20"/>
          <p:cNvSpPr>
            <a:spLocks noChangeShapeType="1"/>
          </p:cNvSpPr>
          <p:nvPr/>
        </p:nvSpPr>
        <p:spPr bwMode="auto">
          <a:xfrm flipH="1">
            <a:off x="4724400" y="3733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AutoShape 21"/>
          <p:cNvSpPr>
            <a:spLocks noChangeArrowheads="1"/>
          </p:cNvSpPr>
          <p:nvPr/>
        </p:nvSpPr>
        <p:spPr bwMode="auto">
          <a:xfrm>
            <a:off x="5410200" y="2667000"/>
            <a:ext cx="3200400" cy="609600"/>
          </a:xfrm>
          <a:prstGeom prst="wedgeRoundRectCallout">
            <a:avLst>
              <a:gd name="adj1" fmla="val -42657"/>
              <a:gd name="adj2" fmla="val 10703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up! (interrupt)</a:t>
            </a:r>
          </a:p>
        </p:txBody>
      </p:sp>
      <p:sp>
        <p:nvSpPr>
          <p:cNvPr id="19465" name="AutoShape 22"/>
          <p:cNvSpPr>
            <a:spLocks noChangeArrowheads="1"/>
          </p:cNvSpPr>
          <p:nvPr/>
        </p:nvSpPr>
        <p:spPr bwMode="auto">
          <a:xfrm>
            <a:off x="3886200" y="4876800"/>
            <a:ext cx="3581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6" name="Line 23"/>
          <p:cNvSpPr>
            <a:spLocks noChangeShapeType="1"/>
          </p:cNvSpPr>
          <p:nvPr/>
        </p:nvSpPr>
        <p:spPr bwMode="auto">
          <a:xfrm flipH="1">
            <a:off x="5638800" y="41910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CPU turn to the </a:t>
            </a:r>
            <a:r>
              <a:rPr lang="en-US" altLang="zh-TW" smtClean="0">
                <a:solidFill>
                  <a:schemeClr val="hlink"/>
                </a:solidFill>
              </a:rPr>
              <a:t>interrupt service routine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20498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20499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0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20501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20490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20494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0495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0497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0487" name="Line 20"/>
          <p:cNvSpPr>
            <a:spLocks noChangeShapeType="1"/>
          </p:cNvSpPr>
          <p:nvPr/>
        </p:nvSpPr>
        <p:spPr bwMode="auto">
          <a:xfrm flipH="1">
            <a:off x="4724400" y="3733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AutoShape 21"/>
          <p:cNvSpPr>
            <a:spLocks noChangeArrowheads="1"/>
          </p:cNvSpPr>
          <p:nvPr/>
        </p:nvSpPr>
        <p:spPr bwMode="auto">
          <a:xfrm>
            <a:off x="5410200" y="2667000"/>
            <a:ext cx="3200400" cy="609600"/>
          </a:xfrm>
          <a:prstGeom prst="wedgeRoundRectCallout">
            <a:avLst>
              <a:gd name="adj1" fmla="val -42657"/>
              <a:gd name="adj2" fmla="val 10703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wake up!</a:t>
            </a: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>
            <a:off x="304800" y="5562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way: uses timer+interrupt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then back to its normal execution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581400" y="3429000"/>
            <a:ext cx="3352800" cy="776288"/>
            <a:chOff x="864" y="3159"/>
            <a:chExt cx="2112" cy="489"/>
          </a:xfrm>
        </p:grpSpPr>
        <p:sp>
          <p:nvSpPr>
            <p:cNvPr id="21520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21521" name="Rectangle 6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22" name="Text Box 7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21523" name="Rectangle 8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24" name="Text Box 9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1885950" cy="3035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set_counter (100);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timer_go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//my own work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timer_intr_service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switch_LED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4191000" y="5105400"/>
            <a:ext cx="2895600" cy="685800"/>
            <a:chOff x="2352" y="2976"/>
            <a:chExt cx="1824" cy="432"/>
          </a:xfrm>
        </p:grpSpPr>
        <p:sp>
          <p:nvSpPr>
            <p:cNvPr id="21512" name="Line 12"/>
            <p:cNvSpPr>
              <a:spLocks noChangeShapeType="1"/>
            </p:cNvSpPr>
            <p:nvPr/>
          </p:nvSpPr>
          <p:spPr bwMode="auto">
            <a:xfrm>
              <a:off x="3034" y="30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</a:t>
              </a:r>
            </a:p>
          </p:txBody>
        </p:sp>
        <p:sp>
          <p:nvSpPr>
            <p:cNvPr id="21514" name="Rectangle 14"/>
            <p:cNvSpPr>
              <a:spLocks noChangeArrowheads="1"/>
            </p:cNvSpPr>
            <p:nvPr/>
          </p:nvSpPr>
          <p:spPr bwMode="auto">
            <a:xfrm>
              <a:off x="2640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</a:t>
              </a:r>
            </a:p>
          </p:txBody>
        </p:sp>
        <p:sp>
          <p:nvSpPr>
            <p:cNvPr id="21515" name="Rectangle 15"/>
            <p:cNvSpPr>
              <a:spLocks noChangeArrowheads="1"/>
            </p:cNvSpPr>
            <p:nvPr/>
          </p:nvSpPr>
          <p:spPr bwMode="auto">
            <a:xfrm>
              <a:off x="2928" y="321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98</a:t>
              </a:r>
            </a:p>
          </p:txBody>
        </p:sp>
        <p:sp>
          <p:nvSpPr>
            <p:cNvPr id="21516" name="Rectangle 16"/>
            <p:cNvSpPr>
              <a:spLocks noChangeArrowheads="1"/>
            </p:cNvSpPr>
            <p:nvPr/>
          </p:nvSpPr>
          <p:spPr bwMode="auto">
            <a:xfrm>
              <a:off x="3216" y="321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21517" name="Rectangle 17"/>
            <p:cNvSpPr>
              <a:spLocks noChangeArrowheads="1"/>
            </p:cNvSpPr>
            <p:nvPr/>
          </p:nvSpPr>
          <p:spPr bwMode="auto">
            <a:xfrm>
              <a:off x="3648" y="321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21518" name="Rectangle 18"/>
            <p:cNvSpPr>
              <a:spLocks noChangeArrowheads="1"/>
            </p:cNvSpPr>
            <p:nvPr/>
          </p:nvSpPr>
          <p:spPr bwMode="auto">
            <a:xfrm>
              <a:off x="3888" y="3216"/>
              <a:ext cx="288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3360" y="29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1511" name="Line 20"/>
          <p:cNvSpPr>
            <a:spLocks noChangeShapeType="1"/>
          </p:cNvSpPr>
          <p:nvPr/>
        </p:nvSpPr>
        <p:spPr bwMode="auto">
          <a:xfrm>
            <a:off x="304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Interrupt mechanism: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 hardware signal to inform CPU some event has happened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makes CPU change its execution path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turn to “</a:t>
            </a:r>
            <a:r>
              <a:rPr lang="en-US" altLang="zh-TW" sz="2000" smtClean="0">
                <a:solidFill>
                  <a:schemeClr val="hlink"/>
                </a:solidFill>
              </a:rPr>
              <a:t>Interrupt Service Routine</a:t>
            </a:r>
            <a:r>
              <a:rPr lang="en-US" altLang="zh-TW" sz="2000" smtClean="0"/>
              <a:t>” (ISR)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then return to its normal execution path and status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an external counter to count up for specified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usually inform CPU with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8051 part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program 8051 to show some LED pattern like last week</a:t>
            </a:r>
          </a:p>
          <a:p>
            <a:pPr eaLnBrk="1" hangingPunct="1"/>
            <a:r>
              <a:rPr lang="en-US" altLang="zh-TW" sz="2800" smtClean="0"/>
              <a:t>but control using </a:t>
            </a:r>
            <a:r>
              <a:rPr lang="en-US" altLang="zh-TW" sz="2800" smtClean="0">
                <a:solidFill>
                  <a:schemeClr val="hlink"/>
                </a:solidFill>
              </a:rPr>
              <a:t>timer and interrupt mechanism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211513" y="4445000"/>
            <a:ext cx="5111750" cy="1223963"/>
            <a:chOff x="1927" y="2704"/>
            <a:chExt cx="3220" cy="771"/>
          </a:xfrm>
        </p:grpSpPr>
        <p:grpSp>
          <p:nvGrpSpPr>
            <p:cNvPr id="6152" name="Group 5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6159" name="Oval 6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0" name="Oval 7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1" name="Oval 8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2" name="Oval 9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3" name="Oval 10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4" name="Oval 11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5" name="Oval 12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Oval 13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7" name="Oval 14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8" name="Oval 15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9" name="Oval 16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0" name="Oval 17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1" name="Oval 18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2" name="Oval 19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3" name="Oval 20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4" name="Oval 21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75" name="Rectangle 22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6153" name="Line 23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4" name="Group 24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6155" name="Line 25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" name="Line 26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" name="Line 27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" name="Line 28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5437" name="Oval 29"/>
          <p:cNvSpPr>
            <a:spLocks noChangeArrowheads="1"/>
          </p:cNvSpPr>
          <p:nvPr/>
        </p:nvSpPr>
        <p:spPr bwMode="auto">
          <a:xfrm>
            <a:off x="4795838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438" name="Oval 30"/>
          <p:cNvSpPr>
            <a:spLocks noChangeArrowheads="1"/>
          </p:cNvSpPr>
          <p:nvPr/>
        </p:nvSpPr>
        <p:spPr bwMode="auto">
          <a:xfrm>
            <a:off x="5229225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5439" name="Oval 31"/>
          <p:cNvSpPr>
            <a:spLocks noChangeArrowheads="1"/>
          </p:cNvSpPr>
          <p:nvPr/>
        </p:nvSpPr>
        <p:spPr bwMode="auto">
          <a:xfrm>
            <a:off x="5661025" y="52371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7" grpId="0" animBg="1"/>
      <p:bldP spid="145438" grpId="0" animBg="1"/>
      <p:bldP spid="1454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8051 architecture</a:t>
            </a:r>
          </a:p>
        </p:txBody>
      </p:sp>
      <p:pic>
        <p:nvPicPr>
          <p:cNvPr id="24579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129463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3505200"/>
            <a:ext cx="2743200" cy="2057400"/>
            <a:chOff x="3600" y="2208"/>
            <a:chExt cx="1728" cy="1296"/>
          </a:xfrm>
        </p:grpSpPr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4656" y="2928"/>
              <a:ext cx="672" cy="5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4582" name="AutoShape 6"/>
            <p:cNvSpPr>
              <a:spLocks noChangeArrowheads="1"/>
            </p:cNvSpPr>
            <p:nvPr/>
          </p:nvSpPr>
          <p:spPr bwMode="auto">
            <a:xfrm>
              <a:off x="3600" y="2208"/>
              <a:ext cx="1104" cy="480"/>
            </a:xfrm>
            <a:prstGeom prst="wedgeRoundRectCallout">
              <a:avLst>
                <a:gd name="adj1" fmla="val 46741"/>
                <a:gd name="adj2" fmla="val 1027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You are playing this part today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562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4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5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564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5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564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5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56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4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5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5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565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5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562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563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564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563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564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563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563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4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56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563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563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563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563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3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562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562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562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560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560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561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1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562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562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560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561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561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561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561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561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flow of an arithmetic instruction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665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7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8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667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667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8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8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66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7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66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665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665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666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7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665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666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665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666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665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666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666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666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666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6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665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5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665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665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663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663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664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664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664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663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663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663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663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663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664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6629" name="AutoShape 60"/>
          <p:cNvSpPr>
            <a:spLocks noChangeArrowheads="1"/>
          </p:cNvSpPr>
          <p:nvPr/>
        </p:nvSpPr>
        <p:spPr bwMode="auto">
          <a:xfrm>
            <a:off x="5791200" y="37338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0" name="AutoShape 61"/>
          <p:cNvSpPr>
            <a:spLocks noChangeArrowheads="1"/>
          </p:cNvSpPr>
          <p:nvPr/>
        </p:nvSpPr>
        <p:spPr bwMode="auto">
          <a:xfrm flipH="1" flipV="1">
            <a:off x="1752600" y="3657600"/>
            <a:ext cx="838200" cy="2362200"/>
          </a:xfrm>
          <a:prstGeom prst="curvedLeftArrow">
            <a:avLst>
              <a:gd name="adj1" fmla="val 31000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data movement between memory and registers</a:t>
            </a:r>
          </a:p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instruction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765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767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9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7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769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70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769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70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769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9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7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70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770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7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767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768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769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768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76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768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76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768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768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768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768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768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8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767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767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767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765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765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766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6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767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767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765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766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766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766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766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766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7653" name="AutoShape 60"/>
          <p:cNvSpPr>
            <a:spLocks noChangeArrowheads="1"/>
          </p:cNvSpPr>
          <p:nvPr/>
        </p:nvSpPr>
        <p:spPr bwMode="auto">
          <a:xfrm>
            <a:off x="3429000" y="24384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4" name="AutoShape 61"/>
          <p:cNvSpPr>
            <a:spLocks noChangeArrowheads="1"/>
          </p:cNvSpPr>
          <p:nvPr/>
        </p:nvSpPr>
        <p:spPr bwMode="auto">
          <a:xfrm flipH="1" flipV="1">
            <a:off x="3200400" y="5181600"/>
            <a:ext cx="4343400" cy="838200"/>
          </a:xfrm>
          <a:prstGeom prst="curvedDownArrow">
            <a:avLst>
              <a:gd name="adj1" fmla="val 103636"/>
              <a:gd name="adj2" fmla="val 2072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1752600" cy="25908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solidFill>
                  <a:schemeClr val="hlink"/>
                </a:solidFill>
              </a:rPr>
              <a:t>the MOV also for registers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8679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8698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8719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873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3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8720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87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8721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872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2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87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8723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87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2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8724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7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8699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8704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87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8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8705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871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8706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871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870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8708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871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871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8709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71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8700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1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8702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8703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8680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8681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8689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0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1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2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3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4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5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8696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8697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8682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8684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8685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8686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8687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8688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sp>
        <p:nvSpPr>
          <p:cNvPr id="28677" name="AutoShape 60"/>
          <p:cNvSpPr>
            <a:spLocks noChangeArrowheads="1"/>
          </p:cNvSpPr>
          <p:nvPr/>
        </p:nvSpPr>
        <p:spPr bwMode="auto">
          <a:xfrm>
            <a:off x="3276600" y="2438400"/>
            <a:ext cx="2362200" cy="838200"/>
          </a:xfrm>
          <a:prstGeom prst="curvedDownArrow">
            <a:avLst>
              <a:gd name="adj1" fmla="val 56364"/>
              <a:gd name="adj2" fmla="val 11272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8" name="AutoShape 61"/>
          <p:cNvSpPr>
            <a:spLocks noChangeArrowheads="1"/>
          </p:cNvSpPr>
          <p:nvPr/>
        </p:nvSpPr>
        <p:spPr bwMode="auto">
          <a:xfrm flipH="1" flipV="1">
            <a:off x="2895600" y="5181600"/>
            <a:ext cx="2590800" cy="838200"/>
          </a:xfrm>
          <a:prstGeom prst="curvedDownArrow">
            <a:avLst>
              <a:gd name="adj1" fmla="val 61818"/>
              <a:gd name="adj2" fmla="val 12363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29720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9741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975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29742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975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29743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975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5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297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9745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974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4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29746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4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29721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29726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2973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4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29727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2973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29728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2973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6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2972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29730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29733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2973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29731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3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29722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552 w 624"/>
                  <a:gd name="T3" fmla="*/ 0 h 240"/>
                  <a:gd name="T4" fmla="*/ 644 w 624"/>
                  <a:gd name="T5" fmla="*/ 384 h 240"/>
                  <a:gd name="T6" fmla="*/ 737 w 624"/>
                  <a:gd name="T7" fmla="*/ 0 h 240"/>
                  <a:gd name="T8" fmla="*/ 1196 w 624"/>
                  <a:gd name="T9" fmla="*/ 0 h 240"/>
                  <a:gd name="T10" fmla="*/ 1012 w 624"/>
                  <a:gd name="T11" fmla="*/ 960 h 240"/>
                  <a:gd name="T12" fmla="*/ 184 w 624"/>
                  <a:gd name="T13" fmla="*/ 96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3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29724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29725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29702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29703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29711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2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3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5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6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7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2971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9719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29704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05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29706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29707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29708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29709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29710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the timer and interrupt mechanism on 8051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2772" name="圓角矩形 6"/>
          <p:cNvSpPr>
            <a:spLocks noChangeArrowheads="1"/>
          </p:cNvSpPr>
          <p:nvPr/>
        </p:nvSpPr>
        <p:spPr bwMode="auto">
          <a:xfrm>
            <a:off x="1371600" y="2590800"/>
            <a:ext cx="1447800" cy="1371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2773" name="圓角矩形圖說文字 7"/>
          <p:cNvSpPr>
            <a:spLocks noChangeArrowheads="1"/>
          </p:cNvSpPr>
          <p:nvPr/>
        </p:nvSpPr>
        <p:spPr bwMode="auto">
          <a:xfrm>
            <a:off x="3657600" y="2667000"/>
            <a:ext cx="2667000" cy="990600"/>
          </a:xfrm>
          <a:prstGeom prst="wedgeRoundRectCallout">
            <a:avLst>
              <a:gd name="adj1" fmla="val -78509"/>
              <a:gd name="adj2" fmla="val -7380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Fill in SFR registers to setup the timer and the interrupt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3796" name="圓角矩形 6"/>
          <p:cNvSpPr>
            <a:spLocks noChangeArrowheads="1"/>
          </p:cNvSpPr>
          <p:nvPr/>
        </p:nvSpPr>
        <p:spPr bwMode="auto">
          <a:xfrm>
            <a:off x="1371600" y="4038600"/>
            <a:ext cx="3810000" cy="4572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3797" name="圓角矩形圖說文字 7"/>
          <p:cNvSpPr>
            <a:spLocks noChangeArrowheads="1"/>
          </p:cNvSpPr>
          <p:nvPr/>
        </p:nvSpPr>
        <p:spPr bwMode="auto">
          <a:xfrm>
            <a:off x="3657600" y="2667000"/>
            <a:ext cx="2667000" cy="990600"/>
          </a:xfrm>
          <a:prstGeom prst="wedgeRoundRectCallout">
            <a:avLst>
              <a:gd name="adj1" fmla="val -83005"/>
              <a:gd name="adj2" fmla="val 81898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You don’t need to branch to control the LED pattern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Overview: program control using timer and interrupt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program will look like this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4820" name="圓角矩形 6"/>
          <p:cNvSpPr>
            <a:spLocks noChangeArrowheads="1"/>
          </p:cNvSpPr>
          <p:nvPr/>
        </p:nvSpPr>
        <p:spPr bwMode="auto">
          <a:xfrm>
            <a:off x="1219200" y="4800600"/>
            <a:ext cx="3124200" cy="1143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4821" name="圓角矩形圖說文字 7"/>
          <p:cNvSpPr>
            <a:spLocks noChangeArrowheads="1"/>
          </p:cNvSpPr>
          <p:nvPr/>
        </p:nvSpPr>
        <p:spPr bwMode="auto">
          <a:xfrm>
            <a:off x="3429000" y="3048000"/>
            <a:ext cx="3657600" cy="990600"/>
          </a:xfrm>
          <a:prstGeom prst="wedgeRoundRectCallout">
            <a:avLst>
              <a:gd name="adj1" fmla="val -71764"/>
              <a:gd name="adj2" fmla="val 121245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The timer interrupt will be executed regularly once setup finished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3711575" cy="3786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TMOD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TCON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TH0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TL0 = 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IE = ???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while (1);  //infinite loop and do nothing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Timer_ISR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//change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35844" name="圓角矩形 6"/>
          <p:cNvSpPr>
            <a:spLocks noChangeArrowheads="1"/>
          </p:cNvSpPr>
          <p:nvPr/>
        </p:nvSpPr>
        <p:spPr bwMode="auto">
          <a:xfrm>
            <a:off x="1219200" y="4800600"/>
            <a:ext cx="3124200" cy="1143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5" name="圓角矩形圖說文字 7"/>
          <p:cNvSpPr>
            <a:spLocks noChangeArrowheads="1"/>
          </p:cNvSpPr>
          <p:nvPr/>
        </p:nvSpPr>
        <p:spPr bwMode="auto">
          <a:xfrm>
            <a:off x="5181600" y="4876800"/>
            <a:ext cx="3200400" cy="533400"/>
          </a:xfrm>
          <a:prstGeom prst="wedgeRoundRectCallout">
            <a:avLst>
              <a:gd name="adj1" fmla="val -73986"/>
              <a:gd name="adj2" fmla="val 105250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Where to place the timer ISR?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6" name="圓角矩形 8"/>
          <p:cNvSpPr>
            <a:spLocks noChangeArrowheads="1"/>
          </p:cNvSpPr>
          <p:nvPr/>
        </p:nvSpPr>
        <p:spPr bwMode="auto">
          <a:xfrm>
            <a:off x="1295400" y="2514600"/>
            <a:ext cx="1905000" cy="1447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7" name="圓角矩形圖說文字 9"/>
          <p:cNvSpPr>
            <a:spLocks noChangeArrowheads="1"/>
          </p:cNvSpPr>
          <p:nvPr/>
        </p:nvSpPr>
        <p:spPr bwMode="auto">
          <a:xfrm>
            <a:off x="3657600" y="2133600"/>
            <a:ext cx="3505200" cy="762000"/>
          </a:xfrm>
          <a:prstGeom prst="wedgeRoundRectCallout">
            <a:avLst>
              <a:gd name="adj1" fmla="val -61894"/>
              <a:gd name="adj2" fmla="val 139532"/>
              <a:gd name="adj3" fmla="val 16667"/>
            </a:avLst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How to setup SFR registers for the timer and the interrupt?</a:t>
            </a:r>
            <a:endParaRPr lang="zh-TW" altLang="en-US" sz="1600">
              <a:solidFill>
                <a:srgbClr val="FF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8051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interrupt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How to set SFR registers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Where to place interrupt service routine (ISR)?</a:t>
            </a:r>
          </a:p>
        </p:txBody>
      </p:sp>
      <p:pic>
        <p:nvPicPr>
          <p:cNvPr id="37892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9436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362200" y="4572000"/>
            <a:ext cx="2863850" cy="762000"/>
            <a:chOff x="1488" y="2880"/>
            <a:chExt cx="1804" cy="480"/>
          </a:xfrm>
        </p:grpSpPr>
        <p:sp>
          <p:nvSpPr>
            <p:cNvPr id="37897" name="AutoShape 6"/>
            <p:cNvSpPr>
              <a:spLocks noChangeArrowheads="1"/>
            </p:cNvSpPr>
            <p:nvPr/>
          </p:nvSpPr>
          <p:spPr bwMode="auto">
            <a:xfrm>
              <a:off x="1488" y="316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1968" y="2880"/>
              <a:ext cx="132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interrupt enable</a:t>
              </a: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5334000"/>
            <a:ext cx="5384800" cy="762000"/>
            <a:chOff x="1488" y="3360"/>
            <a:chExt cx="3392" cy="480"/>
          </a:xfrm>
        </p:grpSpPr>
        <p:sp>
          <p:nvSpPr>
            <p:cNvPr id="37895" name="AutoShape 5"/>
            <p:cNvSpPr>
              <a:spLocks noChangeArrowheads="1"/>
            </p:cNvSpPr>
            <p:nvPr/>
          </p:nvSpPr>
          <p:spPr bwMode="auto">
            <a:xfrm>
              <a:off x="1488" y="3648"/>
              <a:ext cx="2448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592" y="3360"/>
              <a:ext cx="22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registers to control the timer</a:t>
              </a: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0400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IE </a:t>
            </a:r>
            <a:br>
              <a:rPr lang="en-US" altLang="zh-TW" smtClean="0"/>
            </a:br>
            <a:r>
              <a:rPr lang="en-US" altLang="zh-TW" smtClean="0"/>
              <a:t>register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81600"/>
            <a:ext cx="8382000" cy="1295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imagine a path in the figure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set switches in the figure to enable the path</a:t>
            </a:r>
          </a:p>
        </p:txBody>
      </p:sp>
      <p:pic>
        <p:nvPicPr>
          <p:cNvPr id="38916" name="Picture 4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181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5562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3048000"/>
            <a:ext cx="3810000" cy="685800"/>
            <a:chOff x="2976" y="1920"/>
            <a:chExt cx="2400" cy="432"/>
          </a:xfrm>
        </p:grpSpPr>
        <p:sp>
          <p:nvSpPr>
            <p:cNvPr id="38925" name="Line 7"/>
            <p:cNvSpPr>
              <a:spLocks noChangeShapeType="1"/>
            </p:cNvSpPr>
            <p:nvPr/>
          </p:nvSpPr>
          <p:spPr bwMode="auto">
            <a:xfrm>
              <a:off x="2976" y="2064"/>
              <a:ext cx="1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AutoShape 8"/>
            <p:cNvSpPr>
              <a:spLocks noChangeArrowheads="1"/>
            </p:cNvSpPr>
            <p:nvPr/>
          </p:nvSpPr>
          <p:spPr bwMode="auto">
            <a:xfrm>
              <a:off x="4176" y="1920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7" name="Line 9"/>
            <p:cNvSpPr>
              <a:spLocks noChangeShapeType="1"/>
            </p:cNvSpPr>
            <p:nvPr/>
          </p:nvSpPr>
          <p:spPr bwMode="auto">
            <a:xfrm>
              <a:off x="4464" y="2064"/>
              <a:ext cx="48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AutoShape 10"/>
            <p:cNvSpPr>
              <a:spLocks noChangeArrowheads="1"/>
            </p:cNvSpPr>
            <p:nvPr/>
          </p:nvSpPr>
          <p:spPr bwMode="auto">
            <a:xfrm>
              <a:off x="4944" y="2064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9" name="Line 11"/>
            <p:cNvSpPr>
              <a:spLocks noChangeShapeType="1"/>
            </p:cNvSpPr>
            <p:nvPr/>
          </p:nvSpPr>
          <p:spPr bwMode="auto">
            <a:xfrm>
              <a:off x="5184" y="2208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5600" y="3429000"/>
            <a:ext cx="1504950" cy="641350"/>
            <a:chOff x="4224" y="2160"/>
            <a:chExt cx="948" cy="404"/>
          </a:xfrm>
        </p:grpSpPr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4224" y="216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4" name="Text Box 14"/>
            <p:cNvSpPr txBox="1">
              <a:spLocks noChangeArrowheads="1"/>
            </p:cNvSpPr>
            <p:nvPr/>
          </p:nvSpPr>
          <p:spPr bwMode="auto">
            <a:xfrm>
              <a:off x="4992" y="2352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86200" y="381000"/>
            <a:ext cx="3257550" cy="336550"/>
            <a:chOff x="2448" y="240"/>
            <a:chExt cx="2052" cy="212"/>
          </a:xfrm>
        </p:grpSpPr>
        <p:sp>
          <p:nvSpPr>
            <p:cNvPr id="38921" name="Text Box 16"/>
            <p:cNvSpPr txBox="1">
              <a:spLocks noChangeArrowheads="1"/>
            </p:cNvSpPr>
            <p:nvPr/>
          </p:nvSpPr>
          <p:spPr bwMode="auto">
            <a:xfrm>
              <a:off x="2448" y="24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2" name="Text Box 17"/>
            <p:cNvSpPr txBox="1">
              <a:spLocks noChangeArrowheads="1"/>
            </p:cNvSpPr>
            <p:nvPr/>
          </p:nvSpPr>
          <p:spPr bwMode="auto">
            <a:xfrm>
              <a:off x="4320" y="240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interrupt service routing?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IE0: 0x3 (external interrupt)</a:t>
            </a:r>
          </a:p>
          <a:p>
            <a:pPr eaLnBrk="1" hangingPunct="1"/>
            <a:r>
              <a:rPr lang="en-US" altLang="zh-TW" smtClean="0"/>
              <a:t>TF0: 0xb (timer 0 overflow)</a:t>
            </a:r>
          </a:p>
          <a:p>
            <a:pPr eaLnBrk="1" hangingPunct="1"/>
            <a:r>
              <a:rPr lang="en-US" altLang="zh-TW" smtClean="0"/>
              <a:t>TF1: 0x1b (timer 1 overflow)</a:t>
            </a:r>
          </a:p>
          <a:p>
            <a:pPr eaLnBrk="1" hangingPunct="1"/>
            <a:r>
              <a:rPr lang="en-US" altLang="zh-TW" smtClean="0"/>
              <a:t>RI, TI: 0x23 (for UART)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your program will looks like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33600" y="2209800"/>
            <a:ext cx="40671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0Bh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show_LED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…//your main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show_LED:  //the tmer interrupt service routine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R0, #LED_pattern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P0,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…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438400" y="1981200"/>
            <a:ext cx="4876800" cy="1066800"/>
            <a:chOff x="1536" y="1248"/>
            <a:chExt cx="3072" cy="672"/>
          </a:xfrm>
        </p:grpSpPr>
        <p:sp>
          <p:nvSpPr>
            <p:cNvPr id="40965" name="AutoShape 5"/>
            <p:cNvSpPr>
              <a:spLocks noChangeArrowheads="1"/>
            </p:cNvSpPr>
            <p:nvPr/>
          </p:nvSpPr>
          <p:spPr bwMode="auto">
            <a:xfrm>
              <a:off x="1536" y="1728"/>
              <a:ext cx="624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auto">
            <a:xfrm>
              <a:off x="2592" y="1248"/>
              <a:ext cx="2016" cy="480"/>
            </a:xfrm>
            <a:prstGeom prst="wedgeRoundRectCallout">
              <a:avLst>
                <a:gd name="adj1" fmla="val -71278"/>
                <a:gd name="adj2" fmla="val 6604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assembler directive: place my code from address 0x0b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 your program will looks like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133600" y="2209800"/>
            <a:ext cx="40671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org 0Bh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AJMP show_LED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…//your main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show_LED:  //the tmer interrupt service routine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R0, #LED_pattern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MOV P0,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…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514600" y="2209800"/>
            <a:ext cx="5410200" cy="1066800"/>
            <a:chOff x="1584" y="1392"/>
            <a:chExt cx="3408" cy="672"/>
          </a:xfrm>
        </p:grpSpPr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1584" y="1872"/>
              <a:ext cx="1056" cy="1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2976" y="1392"/>
              <a:ext cx="2016" cy="384"/>
            </a:xfrm>
            <a:prstGeom prst="wedgeRoundRectCallout">
              <a:avLst>
                <a:gd name="adj1" fmla="val -71278"/>
                <a:gd name="adj2" fmla="val 70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timer 0 ISR starts from here</a:t>
              </a:r>
            </a:p>
          </p:txBody>
        </p:sp>
      </p:grpSp>
      <p:sp>
        <p:nvSpPr>
          <p:cNvPr id="41989" name="AutoShape 7"/>
          <p:cNvSpPr>
            <a:spLocks noChangeArrowheads="1"/>
          </p:cNvSpPr>
          <p:nvPr/>
        </p:nvSpPr>
        <p:spPr bwMode="auto">
          <a:xfrm>
            <a:off x="1600200" y="2971800"/>
            <a:ext cx="533400" cy="2133600"/>
          </a:xfrm>
          <a:prstGeom prst="curvedRigh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8051 timer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8051 timer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two timers: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timer 0: {TH0, TL0}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timer 1: {TH1, TL1}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four modes (set by TMOD 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0: 13-bit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1: 16-bit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2: auto reload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3: split mode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use timer + interrupt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58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program to do </a:t>
            </a:r>
            <a:r>
              <a:rPr lang="en-US" altLang="zh-TW" sz="2800" smtClean="0">
                <a:solidFill>
                  <a:schemeClr val="hlink"/>
                </a:solidFill>
              </a:rPr>
              <a:t>precisely</a:t>
            </a:r>
            <a:r>
              <a:rPr lang="en-US" altLang="zh-TW" sz="2800" smtClean="0"/>
              <a:t> timed control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Example: make LED switches </a:t>
            </a:r>
            <a:r>
              <a:rPr lang="en-US" altLang="zh-TW" sz="2800" smtClean="0">
                <a:solidFill>
                  <a:schemeClr val="hlink"/>
                </a:solidFill>
              </a:rPr>
              <a:t>precisely</a:t>
            </a:r>
            <a:r>
              <a:rPr lang="en-US" altLang="zh-TW" sz="2800" smtClean="0"/>
              <a:t> every 1 second</a:t>
            </a:r>
          </a:p>
        </p:txBody>
      </p:sp>
      <p:grpSp>
        <p:nvGrpSpPr>
          <p:cNvPr id="8196" name="群組 1"/>
          <p:cNvGrpSpPr>
            <a:grpSpLocks/>
          </p:cNvGrpSpPr>
          <p:nvPr/>
        </p:nvGrpSpPr>
        <p:grpSpPr bwMode="auto">
          <a:xfrm>
            <a:off x="1295400" y="3429000"/>
            <a:ext cx="7313613" cy="2241550"/>
            <a:chOff x="1295400" y="3429000"/>
            <a:chExt cx="7313613" cy="2241550"/>
          </a:xfrm>
        </p:grpSpPr>
        <p:sp>
          <p:nvSpPr>
            <p:cNvPr id="8197" name="Line 4"/>
            <p:cNvSpPr>
              <a:spLocks noChangeShapeType="1"/>
            </p:cNvSpPr>
            <p:nvPr/>
          </p:nvSpPr>
          <p:spPr bwMode="auto">
            <a:xfrm>
              <a:off x="1371600" y="50292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8" name="Text Box 5"/>
            <p:cNvSpPr txBox="1">
              <a:spLocks noChangeArrowheads="1"/>
            </p:cNvSpPr>
            <p:nvPr/>
          </p:nvSpPr>
          <p:spPr bwMode="auto">
            <a:xfrm>
              <a:off x="8061325" y="4786313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8199" name="Group 12"/>
            <p:cNvGrpSpPr>
              <a:grpSpLocks/>
            </p:cNvGrpSpPr>
            <p:nvPr/>
          </p:nvGrpSpPr>
          <p:grpSpPr bwMode="auto">
            <a:xfrm>
              <a:off x="1295400" y="3429000"/>
              <a:ext cx="1371600" cy="990600"/>
              <a:chOff x="816" y="2112"/>
              <a:chExt cx="864" cy="624"/>
            </a:xfrm>
          </p:grpSpPr>
          <p:sp>
            <p:nvSpPr>
              <p:cNvPr id="8230" name="Oval 6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1" name="Oval 7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2" name="Oval 8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3" name="Oval 9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4" name="AutoShape 10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35" name="Text Box 11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 flipV="1">
              <a:off x="19050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14"/>
            <p:cNvSpPr>
              <a:spLocks noChangeShapeType="1"/>
            </p:cNvSpPr>
            <p:nvPr/>
          </p:nvSpPr>
          <p:spPr bwMode="auto">
            <a:xfrm flipV="1">
              <a:off x="38100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5"/>
            <p:cNvSpPr>
              <a:spLocks noChangeShapeType="1"/>
            </p:cNvSpPr>
            <p:nvPr/>
          </p:nvSpPr>
          <p:spPr bwMode="auto">
            <a:xfrm flipV="1">
              <a:off x="55626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 flipV="1">
              <a:off x="7086600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04" name="Group 24"/>
            <p:cNvGrpSpPr>
              <a:grpSpLocks/>
            </p:cNvGrpSpPr>
            <p:nvPr/>
          </p:nvGrpSpPr>
          <p:grpSpPr bwMode="auto">
            <a:xfrm>
              <a:off x="3200400" y="3429000"/>
              <a:ext cx="1371600" cy="990600"/>
              <a:chOff x="1920" y="2640"/>
              <a:chExt cx="864" cy="624"/>
            </a:xfrm>
          </p:grpSpPr>
          <p:sp>
            <p:nvSpPr>
              <p:cNvPr id="8224" name="Oval 18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5" name="Oval 1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6" name="Oval 20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7" name="Oval 2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8" name="AutoShape 22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9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5" name="Group 32"/>
            <p:cNvGrpSpPr>
              <a:grpSpLocks/>
            </p:cNvGrpSpPr>
            <p:nvPr/>
          </p:nvGrpSpPr>
          <p:grpSpPr bwMode="auto">
            <a:xfrm>
              <a:off x="4953000" y="3429000"/>
              <a:ext cx="1371600" cy="990600"/>
              <a:chOff x="3024" y="2640"/>
              <a:chExt cx="864" cy="624"/>
            </a:xfrm>
          </p:grpSpPr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9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0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2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6" name="Group 40"/>
            <p:cNvGrpSpPr>
              <a:grpSpLocks/>
            </p:cNvGrpSpPr>
            <p:nvPr/>
          </p:nvGrpSpPr>
          <p:grpSpPr bwMode="auto">
            <a:xfrm>
              <a:off x="6629400" y="3429000"/>
              <a:ext cx="1371600" cy="990600"/>
              <a:chOff x="4080" y="2640"/>
              <a:chExt cx="864" cy="624"/>
            </a:xfrm>
          </p:grpSpPr>
          <p:sp>
            <p:nvSpPr>
              <p:cNvPr id="8212" name="Oval 34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3" name="Oval 35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4" name="Oval 36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5" name="Oval 37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6" name="AutoShape 38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17" name="Text Box 39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8207" name="Group 45"/>
            <p:cNvGrpSpPr>
              <a:grpSpLocks/>
            </p:cNvGrpSpPr>
            <p:nvPr/>
          </p:nvGrpSpPr>
          <p:grpSpPr bwMode="auto">
            <a:xfrm>
              <a:off x="1905000" y="5105400"/>
              <a:ext cx="1905000" cy="565150"/>
              <a:chOff x="1104" y="3696"/>
              <a:chExt cx="1200" cy="356"/>
            </a:xfrm>
          </p:grpSpPr>
          <p:sp>
            <p:nvSpPr>
              <p:cNvPr id="8208" name="Line 41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09" name="Line 42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0" name="Line 43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SFRs for counting</a:t>
            </a:r>
          </a:p>
        </p:txBody>
      </p:sp>
      <p:pic>
        <p:nvPicPr>
          <p:cNvPr id="45059" name="Picture 3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858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to control the timer mode</a:t>
            </a:r>
          </a:p>
        </p:txBody>
      </p:sp>
      <p:pic>
        <p:nvPicPr>
          <p:cNvPr id="46083" name="Picture 3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2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620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429000" y="2514600"/>
            <a:ext cx="1219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489325" y="2119313"/>
            <a:ext cx="111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timer mode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791200" y="2514600"/>
            <a:ext cx="1219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1119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timer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8051 timer works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4146550" cy="835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1: set {TH, TL}=N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2: enable counting by setup TMOD, TCON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Step 3: wait for timer overflow (check TCON)</a:t>
            </a:r>
          </a:p>
        </p:txBody>
      </p:sp>
      <p:pic>
        <p:nvPicPr>
          <p:cNvPr id="108548" name="Picture 4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5410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38800"/>
            <a:ext cx="4572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4876800"/>
            <a:ext cx="3090863" cy="1295400"/>
            <a:chOff x="3216" y="3072"/>
            <a:chExt cx="1947" cy="816"/>
          </a:xfrm>
        </p:grpSpPr>
        <p:sp>
          <p:nvSpPr>
            <p:cNvPr id="47123" name="AutoShape 7"/>
            <p:cNvSpPr>
              <a:spLocks noChangeArrowheads="1"/>
            </p:cNvSpPr>
            <p:nvPr/>
          </p:nvSpPr>
          <p:spPr bwMode="auto">
            <a:xfrm>
              <a:off x="3216" y="3648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4" name="AutoShape 8"/>
            <p:cNvSpPr>
              <a:spLocks noChangeArrowheads="1"/>
            </p:cNvSpPr>
            <p:nvPr/>
          </p:nvSpPr>
          <p:spPr bwMode="auto">
            <a:xfrm>
              <a:off x="3648" y="3648"/>
              <a:ext cx="288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5" name="Line 9"/>
            <p:cNvSpPr>
              <a:spLocks noChangeShapeType="1"/>
            </p:cNvSpPr>
            <p:nvPr/>
          </p:nvSpPr>
          <p:spPr bwMode="auto">
            <a:xfrm flipH="1">
              <a:off x="3360" y="340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10"/>
            <p:cNvSpPr>
              <a:spLocks noChangeShapeType="1"/>
            </p:cNvSpPr>
            <p:nvPr/>
          </p:nvSpPr>
          <p:spPr bwMode="auto">
            <a:xfrm>
              <a:off x="3552" y="3408"/>
              <a:ext cx="24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Text Box 11"/>
            <p:cNvSpPr txBox="1">
              <a:spLocks noChangeArrowheads="1"/>
            </p:cNvSpPr>
            <p:nvPr/>
          </p:nvSpPr>
          <p:spPr bwMode="auto">
            <a:xfrm>
              <a:off x="3360" y="3072"/>
              <a:ext cx="18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TF=1 to indicate timer overflow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(0xffff reached)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" y="5105400"/>
            <a:ext cx="3657600" cy="1066800"/>
            <a:chOff x="240" y="3216"/>
            <a:chExt cx="2304" cy="672"/>
          </a:xfrm>
        </p:grpSpPr>
        <p:grpSp>
          <p:nvGrpSpPr>
            <p:cNvPr id="47112" name="Group 13"/>
            <p:cNvGrpSpPr>
              <a:grpSpLocks/>
            </p:cNvGrpSpPr>
            <p:nvPr/>
          </p:nvGrpSpPr>
          <p:grpSpPr bwMode="auto">
            <a:xfrm>
              <a:off x="240" y="3408"/>
              <a:ext cx="2304" cy="480"/>
              <a:chOff x="2352" y="3216"/>
              <a:chExt cx="2304" cy="480"/>
            </a:xfrm>
          </p:grpSpPr>
          <p:sp>
            <p:nvSpPr>
              <p:cNvPr id="47114" name="Rectangle 14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1000</a:t>
                </a:r>
              </a:p>
            </p:txBody>
          </p:sp>
          <p:sp>
            <p:nvSpPr>
              <p:cNvPr id="47115" name="Rectangle 15"/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1001</a:t>
                </a:r>
              </a:p>
            </p:txBody>
          </p:sp>
          <p:sp>
            <p:nvSpPr>
              <p:cNvPr id="47116" name="Rectangle 16"/>
              <p:cNvSpPr>
                <a:spLocks noChangeArrowheads="1"/>
              </p:cNvSpPr>
              <p:nvPr/>
            </p:nvSpPr>
            <p:spPr bwMode="auto">
              <a:xfrm>
                <a:off x="3024" y="350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1002</a:t>
                </a:r>
              </a:p>
            </p:txBody>
          </p:sp>
          <p:sp>
            <p:nvSpPr>
              <p:cNvPr id="47117" name="Rectangle 17"/>
              <p:cNvSpPr>
                <a:spLocks noChangeArrowheads="1"/>
              </p:cNvSpPr>
              <p:nvPr/>
            </p:nvSpPr>
            <p:spPr bwMode="auto">
              <a:xfrm>
                <a:off x="3360" y="3504"/>
                <a:ext cx="48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47118" name="Rectangle 1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432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0xffff</a:t>
                </a:r>
              </a:p>
            </p:txBody>
          </p:sp>
          <p:sp>
            <p:nvSpPr>
              <p:cNvPr id="47119" name="Rectangle 19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0</a:t>
                </a:r>
              </a:p>
            </p:txBody>
          </p:sp>
          <p:grpSp>
            <p:nvGrpSpPr>
              <p:cNvPr id="47120" name="Group 20"/>
              <p:cNvGrpSpPr>
                <a:grpSpLocks/>
              </p:cNvGrpSpPr>
              <p:nvPr/>
            </p:nvGrpSpPr>
            <p:grpSpPr bwMode="auto">
              <a:xfrm>
                <a:off x="3312" y="3216"/>
                <a:ext cx="729" cy="212"/>
                <a:chOff x="3312" y="3216"/>
                <a:chExt cx="729" cy="212"/>
              </a:xfrm>
            </p:grpSpPr>
            <p:sp>
              <p:nvSpPr>
                <p:cNvPr id="47121" name="Line 21"/>
                <p:cNvSpPr>
                  <a:spLocks noChangeShapeType="1"/>
                </p:cNvSpPr>
                <p:nvPr/>
              </p:nvSpPr>
              <p:spPr bwMode="auto">
                <a:xfrm>
                  <a:off x="3312" y="336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96" y="321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time</a:t>
                  </a:r>
                </a:p>
              </p:txBody>
            </p:sp>
          </p:grpSp>
        </p:grpSp>
        <p:sp>
          <p:nvSpPr>
            <p:cNvPr id="47113" name="AutoShape 23"/>
            <p:cNvSpPr>
              <a:spLocks noChangeArrowheads="1"/>
            </p:cNvSpPr>
            <p:nvPr/>
          </p:nvSpPr>
          <p:spPr bwMode="auto">
            <a:xfrm>
              <a:off x="1392" y="3216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set lots of bits in TMOD, TCON, and IE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check these figures for the four timer modes</a:t>
            </a:r>
          </a:p>
        </p:txBody>
      </p:sp>
      <p:pic>
        <p:nvPicPr>
          <p:cNvPr id="48132" name="Picture 4" descr="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3048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3505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6" descr="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2004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 descr="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34290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0</a:t>
            </a:r>
          </a:p>
        </p:txBody>
      </p:sp>
      <p:pic>
        <p:nvPicPr>
          <p:cNvPr id="49155" name="Picture 5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1</a:t>
            </a:r>
          </a:p>
        </p:txBody>
      </p:sp>
      <p:pic>
        <p:nvPicPr>
          <p:cNvPr id="50179" name="Picture 5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2</a:t>
            </a:r>
          </a:p>
        </p:txBody>
      </p:sp>
      <p:pic>
        <p:nvPicPr>
          <p:cNvPr id="51203" name="Picture 5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20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Timer Mode 3</a:t>
            </a:r>
          </a:p>
        </p:txBody>
      </p:sp>
      <p:pic>
        <p:nvPicPr>
          <p:cNvPr id="52227" name="Picture 5" descr="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620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Exercise: setup timer control registers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Suppose: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one cycle period of the timer counter is 0.1ms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How to program 8051 to send an interrupt every </a:t>
            </a:r>
            <a:r>
              <a:rPr lang="en-US" altLang="zh-TW" sz="2400" smtClean="0">
                <a:solidFill>
                  <a:schemeClr val="hlink"/>
                </a:solidFill>
              </a:rPr>
              <a:t>1 second</a:t>
            </a:r>
            <a:r>
              <a:rPr lang="en-US" altLang="zh-TW" sz="2400" smtClean="0"/>
              <a:t>?</a:t>
            </a:r>
          </a:p>
        </p:txBody>
      </p:sp>
      <p:pic>
        <p:nvPicPr>
          <p:cNvPr id="54276" name="Picture 4" descr="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5638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14800"/>
            <a:ext cx="5715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006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 descr="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62600"/>
            <a:ext cx="419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Will you like to do it in this way?</a:t>
            </a:r>
          </a:p>
        </p:txBody>
      </p:sp>
      <p:sp>
        <p:nvSpPr>
          <p:cNvPr id="9322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5410200" cy="23622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How to set N?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you need precise cycle count for each assembly instruction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47800" y="1676400"/>
            <a:ext cx="7313613" cy="2241550"/>
            <a:chOff x="720" y="2640"/>
            <a:chExt cx="4607" cy="1412"/>
          </a:xfrm>
        </p:grpSpPr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768" y="3648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4982" y="349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grpSp>
          <p:nvGrpSpPr>
            <p:cNvPr id="9225" name="Group 7"/>
            <p:cNvGrpSpPr>
              <a:grpSpLocks/>
            </p:cNvGrpSpPr>
            <p:nvPr/>
          </p:nvGrpSpPr>
          <p:grpSpPr bwMode="auto">
            <a:xfrm>
              <a:off x="720" y="2640"/>
              <a:ext cx="864" cy="624"/>
              <a:chOff x="816" y="2112"/>
              <a:chExt cx="864" cy="624"/>
            </a:xfrm>
          </p:grpSpPr>
          <p:sp>
            <p:nvSpPr>
              <p:cNvPr id="9256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7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8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9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60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61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sp>
          <p:nvSpPr>
            <p:cNvPr id="9226" name="Line 14"/>
            <p:cNvSpPr>
              <a:spLocks noChangeShapeType="1"/>
            </p:cNvSpPr>
            <p:nvPr/>
          </p:nvSpPr>
          <p:spPr bwMode="auto">
            <a:xfrm flipV="1">
              <a:off x="11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Line 15"/>
            <p:cNvSpPr>
              <a:spLocks noChangeShapeType="1"/>
            </p:cNvSpPr>
            <p:nvPr/>
          </p:nvSpPr>
          <p:spPr bwMode="auto">
            <a:xfrm flipV="1">
              <a:off x="2304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8" name="Line 16"/>
            <p:cNvSpPr>
              <a:spLocks noChangeShapeType="1"/>
            </p:cNvSpPr>
            <p:nvPr/>
          </p:nvSpPr>
          <p:spPr bwMode="auto">
            <a:xfrm flipV="1">
              <a:off x="340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9" name="Line 17"/>
            <p:cNvSpPr>
              <a:spLocks noChangeShapeType="1"/>
            </p:cNvSpPr>
            <p:nvPr/>
          </p:nvSpPr>
          <p:spPr bwMode="auto">
            <a:xfrm flipV="1">
              <a:off x="4368" y="32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18"/>
            <p:cNvGrpSpPr>
              <a:grpSpLocks/>
            </p:cNvGrpSpPr>
            <p:nvPr/>
          </p:nvGrpSpPr>
          <p:grpSpPr bwMode="auto">
            <a:xfrm>
              <a:off x="1920" y="2640"/>
              <a:ext cx="864" cy="624"/>
              <a:chOff x="1920" y="2640"/>
              <a:chExt cx="864" cy="624"/>
            </a:xfrm>
          </p:grpSpPr>
          <p:sp>
            <p:nvSpPr>
              <p:cNvPr id="9250" name="Oval 19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1" name="Oval 2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2" name="Oval 2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3" name="Oval 22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4" name="AutoShape 23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55" name="Text Box 24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>
              <a:off x="3024" y="2640"/>
              <a:ext cx="864" cy="624"/>
              <a:chOff x="3024" y="2640"/>
              <a:chExt cx="864" cy="624"/>
            </a:xfrm>
          </p:grpSpPr>
          <p:sp>
            <p:nvSpPr>
              <p:cNvPr id="9244" name="Oval 26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5" name="Oval 27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6" name="Oval 28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7" name="Oval 2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8" name="AutoShape 30"/>
              <p:cNvSpPr>
                <a:spLocks noChangeArrowheads="1"/>
              </p:cNvSpPr>
              <p:nvPr/>
            </p:nvSpPr>
            <p:spPr bwMode="auto">
              <a:xfrm>
                <a:off x="3024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9" name="Text Box 31"/>
              <p:cNvSpPr txBox="1">
                <a:spLocks noChangeArrowheads="1"/>
              </p:cNvSpPr>
              <p:nvPr/>
            </p:nvSpPr>
            <p:spPr bwMode="auto">
              <a:xfrm>
                <a:off x="3120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2" name="Group 32"/>
            <p:cNvGrpSpPr>
              <a:grpSpLocks/>
            </p:cNvGrpSpPr>
            <p:nvPr/>
          </p:nvGrpSpPr>
          <p:grpSpPr bwMode="auto">
            <a:xfrm>
              <a:off x="4080" y="2640"/>
              <a:ext cx="864" cy="624"/>
              <a:chOff x="4080" y="2640"/>
              <a:chExt cx="864" cy="624"/>
            </a:xfrm>
          </p:grpSpPr>
          <p:sp>
            <p:nvSpPr>
              <p:cNvPr id="9238" name="Oval 33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39" name="Oval 3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0" name="Oval 35"/>
              <p:cNvSpPr>
                <a:spLocks noChangeArrowheads="1"/>
              </p:cNvSpPr>
              <p:nvPr/>
            </p:nvSpPr>
            <p:spPr bwMode="auto">
              <a:xfrm>
                <a:off x="4320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1" name="Oval 3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2" name="AutoShape 37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43" name="Text Box 38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  <p:grpSp>
          <p:nvGrpSpPr>
            <p:cNvPr id="9233" name="Group 39"/>
            <p:cNvGrpSpPr>
              <a:grpSpLocks/>
            </p:cNvGrpSpPr>
            <p:nvPr/>
          </p:nvGrpSpPr>
          <p:grpSpPr bwMode="auto">
            <a:xfrm>
              <a:off x="1104" y="3696"/>
              <a:ext cx="1200" cy="356"/>
              <a:chOff x="1104" y="3696"/>
              <a:chExt cx="1200" cy="356"/>
            </a:xfrm>
          </p:grpSpPr>
          <p:sp>
            <p:nvSpPr>
              <p:cNvPr id="9234" name="Line 40"/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5" name="Line 41"/>
              <p:cNvSpPr>
                <a:spLocks noChangeShapeType="1"/>
              </p:cNvSpPr>
              <p:nvPr/>
            </p:nvSpPr>
            <p:spPr bwMode="auto">
              <a:xfrm>
                <a:off x="2304" y="36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6" name="Line 42"/>
              <p:cNvSpPr>
                <a:spLocks noChangeShapeType="1"/>
              </p:cNvSpPr>
              <p:nvPr/>
            </p:nvSpPr>
            <p:spPr bwMode="auto">
              <a:xfrm>
                <a:off x="1104" y="379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840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second</a:t>
                </a:r>
              </a:p>
            </p:txBody>
          </p:sp>
        </p:grpSp>
      </p:grpSp>
      <p:sp>
        <p:nvSpPr>
          <p:cNvPr id="9221" name="Text Box 44"/>
          <p:cNvSpPr txBox="1">
            <a:spLocks noChangeArrowheads="1"/>
          </p:cNvSpPr>
          <p:nvPr/>
        </p:nvSpPr>
        <p:spPr bwMode="auto">
          <a:xfrm>
            <a:off x="5943600" y="3733800"/>
            <a:ext cx="2981325" cy="27908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RR(A);	//rotate right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P0 = A;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 (N);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 (int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for (i=0;i&lt;N;i++);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93230" name="AutoShape 46"/>
          <p:cNvSpPr>
            <a:spLocks noChangeArrowheads="1"/>
          </p:cNvSpPr>
          <p:nvPr/>
        </p:nvSpPr>
        <p:spPr bwMode="auto">
          <a:xfrm>
            <a:off x="6400800" y="4495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209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setup the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count once every 0.1 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count 10000 times for 1 second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{TH0, TL0}=65536 </a:t>
            </a:r>
            <a:r>
              <a:rPr lang="en-US" altLang="zh-TW" sz="2400" smtClean="0">
                <a:latin typeface="Arial" panose="020B0604020202020204" pitchFamily="34" charset="0"/>
              </a:rPr>
              <a:t>–</a:t>
            </a:r>
            <a:r>
              <a:rPr lang="en-US" altLang="zh-TW" sz="2400" smtClean="0"/>
              <a:t> 10000 = 55536 = (1101100011110000)</a:t>
            </a:r>
            <a:r>
              <a:rPr lang="en-US" altLang="zh-TW" sz="2400" baseline="-25000" smtClean="0"/>
              <a:t>2</a:t>
            </a:r>
          </a:p>
        </p:txBody>
      </p:sp>
      <p:pic>
        <p:nvPicPr>
          <p:cNvPr id="55300" name="Picture 4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6781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5908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2004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657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2672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3340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9436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477000" y="4876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38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971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581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1910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7244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2578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57912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6324600" y="57150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0 with mode 01</a:t>
            </a:r>
          </a:p>
          <a:p>
            <a:pPr lvl="1" eaLnBrk="1" hangingPunct="1"/>
            <a:r>
              <a:rPr lang="en-US" altLang="zh-TW" smtClean="0"/>
              <a:t>mode 01: 16-bit timer</a:t>
            </a:r>
          </a:p>
        </p:txBody>
      </p:sp>
      <p:pic>
        <p:nvPicPr>
          <p:cNvPr id="56324" name="Picture 4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1628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6327" name="Picture 7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41148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4876800"/>
            <a:ext cx="606425" cy="474663"/>
            <a:chOff x="1094" y="3072"/>
            <a:chExt cx="382" cy="299"/>
          </a:xfrm>
        </p:grpSpPr>
        <p:sp>
          <p:nvSpPr>
            <p:cNvPr id="56333" name="Text Box 8"/>
            <p:cNvSpPr txBox="1">
              <a:spLocks noChangeArrowheads="1"/>
            </p:cNvSpPr>
            <p:nvPr/>
          </p:nvSpPr>
          <p:spPr bwMode="auto">
            <a:xfrm>
              <a:off x="1094" y="31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4" name="Text Box 9"/>
            <p:cNvSpPr txBox="1">
              <a:spLocks noChangeArrowheads="1"/>
            </p:cNvSpPr>
            <p:nvPr/>
          </p:nvSpPr>
          <p:spPr bwMode="auto">
            <a:xfrm>
              <a:off x="1296" y="30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91200" y="3886200"/>
            <a:ext cx="742950" cy="336550"/>
            <a:chOff x="3648" y="2448"/>
            <a:chExt cx="468" cy="212"/>
          </a:xfrm>
        </p:grpSpPr>
        <p:sp>
          <p:nvSpPr>
            <p:cNvPr id="56331" name="Text Box 10"/>
            <p:cNvSpPr txBox="1">
              <a:spLocks noChangeArrowheads="1"/>
            </p:cNvSpPr>
            <p:nvPr/>
          </p:nvSpPr>
          <p:spPr bwMode="auto">
            <a:xfrm>
              <a:off x="3648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393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13676" name="Freeform 12"/>
          <p:cNvSpPr>
            <a:spLocks/>
          </p:cNvSpPr>
          <p:nvPr/>
        </p:nvSpPr>
        <p:spPr bwMode="auto">
          <a:xfrm>
            <a:off x="1447800" y="4800600"/>
            <a:ext cx="2095500" cy="723900"/>
          </a:xfrm>
          <a:custGeom>
            <a:avLst/>
            <a:gdLst>
              <a:gd name="T0" fmla="*/ 181451250 w 1320"/>
              <a:gd name="T1" fmla="*/ 0 h 456"/>
              <a:gd name="T2" fmla="*/ 181451250 w 1320"/>
              <a:gd name="T3" fmla="*/ 846772500 h 456"/>
              <a:gd name="T4" fmla="*/ 1270158750 w 1320"/>
              <a:gd name="T5" fmla="*/ 846772500 h 456"/>
              <a:gd name="T6" fmla="*/ 2147483646 w 1320"/>
              <a:gd name="T7" fmla="*/ 725805000 h 456"/>
              <a:gd name="T8" fmla="*/ 2147483646 w 1320"/>
              <a:gd name="T9" fmla="*/ 1088707500 h 456"/>
              <a:gd name="T10" fmla="*/ 2147483646 w 1320"/>
              <a:gd name="T11" fmla="*/ 1088707500 h 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20"/>
              <a:gd name="T19" fmla="*/ 0 h 456"/>
              <a:gd name="T20" fmla="*/ 1320 w 1320"/>
              <a:gd name="T21" fmla="*/ 456 h 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20" h="456">
                <a:moveTo>
                  <a:pt x="72" y="0"/>
                </a:moveTo>
                <a:cubicBezTo>
                  <a:pt x="36" y="140"/>
                  <a:pt x="0" y="280"/>
                  <a:pt x="72" y="336"/>
                </a:cubicBezTo>
                <a:cubicBezTo>
                  <a:pt x="144" y="392"/>
                  <a:pt x="368" y="344"/>
                  <a:pt x="504" y="336"/>
                </a:cubicBezTo>
                <a:cubicBezTo>
                  <a:pt x="640" y="328"/>
                  <a:pt x="792" y="272"/>
                  <a:pt x="888" y="288"/>
                </a:cubicBezTo>
                <a:cubicBezTo>
                  <a:pt x="984" y="304"/>
                  <a:pt x="1008" y="408"/>
                  <a:pt x="1080" y="432"/>
                </a:cubicBezTo>
                <a:cubicBezTo>
                  <a:pt x="1152" y="456"/>
                  <a:pt x="1236" y="444"/>
                  <a:pt x="1320" y="43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SFR setup</a:t>
            </a:r>
          </a:p>
        </p:txBody>
      </p:sp>
      <p:pic>
        <p:nvPicPr>
          <p:cNvPr id="57347" name="Picture 4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8862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514600" y="3505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7349" name="Picture 6" descr="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3810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2286000" y="5410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3276600" y="586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</a:p>
        </p:txBody>
      </p:sp>
      <p:pic>
        <p:nvPicPr>
          <p:cNvPr id="57352" name="Picture 9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1938"/>
            <a:ext cx="4191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27625"/>
            <a:ext cx="4343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400800" y="3124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73914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4876800" y="5638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make LED run using the timer interrupt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demo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switches LED every </a:t>
            </a:r>
            <a:r>
              <a:rPr lang="en-US" altLang="zh-TW" dirty="0" smtClean="0"/>
              <a:t>4 </a:t>
            </a:r>
            <a:r>
              <a:rPr lang="en-US" altLang="zh-TW" dirty="0" smtClean="0"/>
              <a:t>timer interrupts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838200" y="3352800"/>
            <a:ext cx="7313613" cy="2490665"/>
            <a:chOff x="1150938" y="3429000"/>
            <a:chExt cx="7313613" cy="2490665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1227138" y="50292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7916863" y="4786313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  <p:grpSp>
          <p:nvGrpSpPr>
            <p:cNvPr id="59399" name="Group 7"/>
            <p:cNvGrpSpPr>
              <a:grpSpLocks/>
            </p:cNvGrpSpPr>
            <p:nvPr/>
          </p:nvGrpSpPr>
          <p:grpSpPr bwMode="auto">
            <a:xfrm>
              <a:off x="1150938" y="3429000"/>
              <a:ext cx="1371600" cy="990600"/>
              <a:chOff x="816" y="2112"/>
              <a:chExt cx="864" cy="624"/>
            </a:xfrm>
          </p:grpSpPr>
          <p:sp>
            <p:nvSpPr>
              <p:cNvPr id="59418" name="Oval 8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9" name="Oval 9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0" name="Oval 10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1" name="Oval 11"/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2" name="AutoShape 12"/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23" name="Text Box 13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LED</a:t>
                </a:r>
              </a:p>
            </p:txBody>
          </p:sp>
        </p:grpSp>
        <p:sp>
          <p:nvSpPr>
            <p:cNvPr id="59400" name="Line 14"/>
            <p:cNvSpPr>
              <a:spLocks noChangeShapeType="1"/>
            </p:cNvSpPr>
            <p:nvPr/>
          </p:nvSpPr>
          <p:spPr bwMode="auto">
            <a:xfrm flipV="1">
              <a:off x="1760538" y="5029200"/>
              <a:ext cx="0" cy="533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1" name="Line 15"/>
            <p:cNvSpPr>
              <a:spLocks noChangeShapeType="1"/>
            </p:cNvSpPr>
            <p:nvPr/>
          </p:nvSpPr>
          <p:spPr bwMode="auto">
            <a:xfrm flipV="1">
              <a:off x="3424238" y="5049715"/>
              <a:ext cx="0" cy="533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Line 17"/>
            <p:cNvSpPr>
              <a:spLocks noChangeShapeType="1"/>
            </p:cNvSpPr>
            <p:nvPr/>
          </p:nvSpPr>
          <p:spPr bwMode="auto">
            <a:xfrm flipV="1">
              <a:off x="6942138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9403" name="Group 52"/>
            <p:cNvGrpSpPr>
              <a:grpSpLocks/>
            </p:cNvGrpSpPr>
            <p:nvPr/>
          </p:nvGrpSpPr>
          <p:grpSpPr bwMode="auto">
            <a:xfrm>
              <a:off x="6484938" y="3429000"/>
              <a:ext cx="1371600" cy="990600"/>
              <a:chOff x="4176" y="2160"/>
              <a:chExt cx="864" cy="624"/>
            </a:xfrm>
          </p:grpSpPr>
          <p:sp>
            <p:nvSpPr>
              <p:cNvPr id="59412" name="Oval 33"/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3" name="Oval 34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4" name="Oval 35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5" name="Oval 36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6" name="AutoShape 37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9417" name="Text Box 38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LED</a:t>
                </a:r>
              </a:p>
            </p:txBody>
          </p:sp>
        </p:grpSp>
        <p:sp>
          <p:nvSpPr>
            <p:cNvPr id="59405" name="Line 45"/>
            <p:cNvSpPr>
              <a:spLocks noChangeShapeType="1"/>
            </p:cNvSpPr>
            <p:nvPr/>
          </p:nvSpPr>
          <p:spPr bwMode="auto">
            <a:xfrm flipV="1">
              <a:off x="1760538" y="4419600"/>
              <a:ext cx="0" cy="609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Text Box 47"/>
            <p:cNvSpPr txBox="1">
              <a:spLocks noChangeArrowheads="1"/>
            </p:cNvSpPr>
            <p:nvPr/>
          </p:nvSpPr>
          <p:spPr bwMode="auto">
            <a:xfrm>
              <a:off x="2628852" y="5583115"/>
              <a:ext cx="1511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tx2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 timer </a:t>
              </a:r>
              <a:r>
                <a:rPr lang="en-US" altLang="zh-TW" sz="1600" dirty="0" err="1">
                  <a:solidFill>
                    <a:schemeClr val="tx2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interrput</a:t>
              </a:r>
              <a:endParaRPr lang="en-US" altLang="zh-TW" sz="1600" dirty="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9407" name="Line 48"/>
            <p:cNvSpPr>
              <a:spLocks noChangeShapeType="1"/>
            </p:cNvSpPr>
            <p:nvPr/>
          </p:nvSpPr>
          <p:spPr bwMode="auto">
            <a:xfrm flipV="1">
              <a:off x="6942138" y="5029200"/>
              <a:ext cx="0" cy="533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49"/>
            <p:cNvSpPr>
              <a:spLocks noChangeShapeType="1"/>
            </p:cNvSpPr>
            <p:nvPr/>
          </p:nvSpPr>
          <p:spPr bwMode="auto">
            <a:xfrm flipV="1">
              <a:off x="4876800" y="5029200"/>
              <a:ext cx="0" cy="533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0" name="Line 51"/>
            <p:cNvSpPr>
              <a:spLocks noChangeShapeType="1"/>
            </p:cNvSpPr>
            <p:nvPr/>
          </p:nvSpPr>
          <p:spPr bwMode="auto">
            <a:xfrm>
              <a:off x="1760538" y="4800600"/>
              <a:ext cx="51816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Text Box 53"/>
            <p:cNvSpPr txBox="1">
              <a:spLocks noChangeArrowheads="1"/>
            </p:cNvSpPr>
            <p:nvPr/>
          </p:nvSpPr>
          <p:spPr bwMode="auto">
            <a:xfrm>
              <a:off x="2659063" y="4405313"/>
              <a:ext cx="3403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switches LED every </a:t>
              </a:r>
              <a:r>
                <a:rPr lang="en-US" altLang="zh-TW" sz="1600" dirty="0" smtClean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4 </a:t>
              </a:r>
              <a:r>
                <a:rPr lang="en-US" altLang="zh-TW" sz="1600" dirty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timer interrupts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demo program</a:t>
            </a:r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mtClean="0"/>
              <a:t>org to force program address</a:t>
            </a:r>
          </a:p>
          <a:p>
            <a:r>
              <a:rPr lang="en-US" altLang="zh-TW" smtClean="0"/>
              <a:t>and jump to actual ISR immediately</a:t>
            </a:r>
            <a:endParaRPr lang="zh-TW" altLang="en-US" smtClean="0"/>
          </a:p>
        </p:txBody>
      </p:sp>
      <p:pic>
        <p:nvPicPr>
          <p:cNvPr id="6042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019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demo program</a:t>
            </a:r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mtClean="0"/>
              <a:t>Infinite loop to send control signals to LEDs</a:t>
            </a:r>
            <a:endParaRPr lang="zh-TW" altLang="en-US" smtClean="0"/>
          </a:p>
        </p:txBody>
      </p:sp>
      <p:pic>
        <p:nvPicPr>
          <p:cNvPr id="614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019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en-US" altLang="zh-TW" sz="2400" smtClean="0"/>
              <a:t>The timer ISR</a:t>
            </a:r>
          </a:p>
          <a:p>
            <a:r>
              <a:rPr lang="en-US" altLang="zh-TW" sz="2400" smtClean="0"/>
              <a:t>Change LED pattern every 4 times the ISR is executed</a:t>
            </a:r>
            <a:endParaRPr lang="zh-TW" altLang="en-US" sz="2400" smtClean="0"/>
          </a:p>
        </p:txBody>
      </p:sp>
      <p:pic>
        <p:nvPicPr>
          <p:cNvPr id="6246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62300"/>
            <a:ext cx="44196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 smtClean="0"/>
              <a:t>Setup the timer interrupt</a:t>
            </a:r>
          </a:p>
          <a:p>
            <a:r>
              <a:rPr lang="en-US" altLang="zh-TW" smtClean="0"/>
              <a:t>Q: what is CKCON?</a:t>
            </a:r>
            <a:endParaRPr lang="zh-TW" altLang="en-US" smtClean="0"/>
          </a:p>
        </p:txBody>
      </p:sp>
      <p:pic>
        <p:nvPicPr>
          <p:cNvPr id="6349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6497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demo program</a:t>
            </a:r>
            <a:endParaRPr lang="zh-TW" altLang="en-US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mtClean="0"/>
              <a:t>Setup port configuration</a:t>
            </a:r>
            <a:endParaRPr lang="zh-TW" altLang="en-US" smtClean="0"/>
          </a:p>
        </p:txBody>
      </p:sp>
      <p:pic>
        <p:nvPicPr>
          <p:cNvPr id="6451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248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better way to do timed control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timer + interrupt</a:t>
            </a:r>
          </a:p>
          <a:p>
            <a:pPr eaLnBrk="1" hangingPunct="1"/>
            <a:r>
              <a:rPr lang="en-US" altLang="zh-TW" smtClean="0"/>
              <a:t>Example:</a:t>
            </a:r>
          </a:p>
        </p:txBody>
      </p:sp>
      <p:pic>
        <p:nvPicPr>
          <p:cNvPr id="1024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902075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45"/>
          <p:cNvGrpSpPr>
            <a:grpSpLocks/>
          </p:cNvGrpSpPr>
          <p:nvPr/>
        </p:nvGrpSpPr>
        <p:grpSpPr bwMode="auto">
          <a:xfrm>
            <a:off x="5029200" y="3886200"/>
            <a:ext cx="3352800" cy="776288"/>
            <a:chOff x="864" y="3159"/>
            <a:chExt cx="2112" cy="489"/>
          </a:xfrm>
        </p:grpSpPr>
        <p:sp>
          <p:nvSpPr>
            <p:cNvPr id="10253" name="Rectangle 46"/>
            <p:cNvSpPr>
              <a:spLocks noChangeArrowheads="1"/>
            </p:cNvSpPr>
            <p:nvPr/>
          </p:nvSpPr>
          <p:spPr bwMode="auto">
            <a:xfrm>
              <a:off x="864" y="3168"/>
              <a:ext cx="7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10254" name="Rectangle 47"/>
            <p:cNvSpPr>
              <a:spLocks noChangeArrowheads="1"/>
            </p:cNvSpPr>
            <p:nvPr/>
          </p:nvSpPr>
          <p:spPr bwMode="auto">
            <a:xfrm>
              <a:off x="1776" y="3168"/>
              <a:ext cx="120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5" name="Text Box 48"/>
            <p:cNvSpPr txBox="1">
              <a:spLocks noChangeArrowheads="1"/>
            </p:cNvSpPr>
            <p:nvPr/>
          </p:nvSpPr>
          <p:spPr bwMode="auto">
            <a:xfrm>
              <a:off x="1814" y="3159"/>
              <a:ext cx="3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timer</a:t>
              </a:r>
            </a:p>
          </p:txBody>
        </p:sp>
        <p:sp>
          <p:nvSpPr>
            <p:cNvPr id="10256" name="Rectangle 49"/>
            <p:cNvSpPr>
              <a:spLocks noChangeArrowheads="1"/>
            </p:cNvSpPr>
            <p:nvPr/>
          </p:nvSpPr>
          <p:spPr bwMode="auto">
            <a:xfrm>
              <a:off x="2400" y="3456"/>
              <a:ext cx="43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7" name="Text Box 50"/>
            <p:cNvSpPr txBox="1">
              <a:spLocks noChangeArrowheads="1"/>
            </p:cNvSpPr>
            <p:nvPr/>
          </p:nvSpPr>
          <p:spPr bwMode="auto">
            <a:xfrm>
              <a:off x="1920" y="3408"/>
              <a:ext cx="4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counter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562600" y="2971800"/>
            <a:ext cx="1828800" cy="1219200"/>
            <a:chOff x="3504" y="1872"/>
            <a:chExt cx="1152" cy="768"/>
          </a:xfrm>
        </p:grpSpPr>
        <p:sp>
          <p:nvSpPr>
            <p:cNvPr id="10251" name="Line 51"/>
            <p:cNvSpPr>
              <a:spLocks noChangeShapeType="1"/>
            </p:cNvSpPr>
            <p:nvPr/>
          </p:nvSpPr>
          <p:spPr bwMode="auto">
            <a:xfrm>
              <a:off x="3840" y="264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AutoShape 52"/>
            <p:cNvSpPr>
              <a:spLocks noChangeArrowheads="1"/>
            </p:cNvSpPr>
            <p:nvPr/>
          </p:nvSpPr>
          <p:spPr bwMode="auto">
            <a:xfrm>
              <a:off x="3504" y="1872"/>
              <a:ext cx="1152" cy="528"/>
            </a:xfrm>
            <a:prstGeom prst="wedgeRoundRectCallout">
              <a:avLst>
                <a:gd name="adj1" fmla="val -45310"/>
                <a:gd name="adj2" fmla="val 7007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wake me up one second later</a:t>
              </a:r>
            </a:p>
          </p:txBody>
        </p:sp>
      </p:grpSp>
      <p:sp>
        <p:nvSpPr>
          <p:cNvPr id="117816" name="AutoShape 56"/>
          <p:cNvSpPr>
            <a:spLocks noChangeArrowheads="1"/>
          </p:cNvSpPr>
          <p:nvPr/>
        </p:nvSpPr>
        <p:spPr bwMode="auto">
          <a:xfrm>
            <a:off x="6400800" y="5181600"/>
            <a:ext cx="1828800" cy="685800"/>
          </a:xfrm>
          <a:prstGeom prst="wedgeRoundRectCallout">
            <a:avLst>
              <a:gd name="adj1" fmla="val 2343"/>
              <a:gd name="adj2" fmla="val -14907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count for 1 second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638800" y="4495800"/>
            <a:ext cx="1411288" cy="412750"/>
            <a:chOff x="3552" y="2832"/>
            <a:chExt cx="889" cy="260"/>
          </a:xfrm>
        </p:grpSpPr>
        <p:sp>
          <p:nvSpPr>
            <p:cNvPr id="10249" name="Line 55"/>
            <p:cNvSpPr>
              <a:spLocks noChangeShapeType="1"/>
            </p:cNvSpPr>
            <p:nvPr/>
          </p:nvSpPr>
          <p:spPr bwMode="auto">
            <a:xfrm flipH="1" flipV="1">
              <a:off x="3840" y="283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57"/>
            <p:cNvSpPr txBox="1">
              <a:spLocks noChangeArrowheads="1"/>
            </p:cNvSpPr>
            <p:nvPr/>
          </p:nvSpPr>
          <p:spPr bwMode="auto">
            <a:xfrm>
              <a:off x="3552" y="2880"/>
              <a:ext cx="8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</a:rPr>
                <a:t>Hey! Time-up!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Next Lab: Buttons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04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Turning the LED pattern by buttons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2667000" y="38100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8051</a:t>
            </a:r>
          </a:p>
        </p:txBody>
      </p:sp>
      <p:grpSp>
        <p:nvGrpSpPr>
          <p:cNvPr id="66565" name="Group 6"/>
          <p:cNvGrpSpPr>
            <a:grpSpLocks/>
          </p:cNvGrpSpPr>
          <p:nvPr/>
        </p:nvGrpSpPr>
        <p:grpSpPr bwMode="auto">
          <a:xfrm>
            <a:off x="1057275" y="4114800"/>
            <a:ext cx="1077913" cy="187325"/>
            <a:chOff x="1242" y="2016"/>
            <a:chExt cx="679" cy="118"/>
          </a:xfrm>
        </p:grpSpPr>
        <p:sp>
          <p:nvSpPr>
            <p:cNvPr id="66576" name="Line 7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7" name="Line 8"/>
            <p:cNvSpPr>
              <a:spLocks noChangeShapeType="1"/>
            </p:cNvSpPr>
            <p:nvPr/>
          </p:nvSpPr>
          <p:spPr bwMode="auto">
            <a:xfrm>
              <a:off x="129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Line 9"/>
            <p:cNvSpPr>
              <a:spLocks noChangeShapeType="1"/>
            </p:cNvSpPr>
            <p:nvPr/>
          </p:nvSpPr>
          <p:spPr bwMode="auto">
            <a:xfrm>
              <a:off x="168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9" name="Oval 10"/>
            <p:cNvSpPr>
              <a:spLocks noChangeArrowheads="1"/>
            </p:cNvSpPr>
            <p:nvPr/>
          </p:nvSpPr>
          <p:spPr bwMode="auto">
            <a:xfrm>
              <a:off x="1242" y="20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80" name="Oval 11"/>
            <p:cNvSpPr>
              <a:spLocks noChangeArrowheads="1"/>
            </p:cNvSpPr>
            <p:nvPr/>
          </p:nvSpPr>
          <p:spPr bwMode="auto">
            <a:xfrm>
              <a:off x="1873" y="20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66566" name="Line 12"/>
          <p:cNvSpPr>
            <a:spLocks noChangeShapeType="1"/>
          </p:cNvSpPr>
          <p:nvPr/>
        </p:nvSpPr>
        <p:spPr bwMode="auto">
          <a:xfrm>
            <a:off x="2133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7" name="Text Box 20"/>
          <p:cNvSpPr txBox="1">
            <a:spLocks noChangeArrowheads="1"/>
          </p:cNvSpPr>
          <p:nvPr/>
        </p:nvSpPr>
        <p:spPr bwMode="auto">
          <a:xfrm>
            <a:off x="1600200" y="37338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</a:t>
            </a:r>
          </a:p>
        </p:txBody>
      </p:sp>
      <p:sp>
        <p:nvSpPr>
          <p:cNvPr id="66568" name="Line 94"/>
          <p:cNvSpPr>
            <a:spLocks noChangeShapeType="1"/>
          </p:cNvSpPr>
          <p:nvPr/>
        </p:nvSpPr>
        <p:spPr bwMode="auto">
          <a:xfrm>
            <a:off x="46482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6569" name="Group 24"/>
          <p:cNvGrpSpPr>
            <a:grpSpLocks/>
          </p:cNvGrpSpPr>
          <p:nvPr/>
        </p:nvGrpSpPr>
        <p:grpSpPr bwMode="auto">
          <a:xfrm>
            <a:off x="5384800" y="3695700"/>
            <a:ext cx="1371600" cy="990600"/>
            <a:chOff x="1920" y="2640"/>
            <a:chExt cx="864" cy="624"/>
          </a:xfrm>
        </p:grpSpPr>
        <p:sp>
          <p:nvSpPr>
            <p:cNvPr id="66570" name="Oval 18"/>
            <p:cNvSpPr>
              <a:spLocks noChangeArrowheads="1"/>
            </p:cNvSpPr>
            <p:nvPr/>
          </p:nvSpPr>
          <p:spPr bwMode="auto">
            <a:xfrm>
              <a:off x="2160" y="302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1" name="Oval 19"/>
            <p:cNvSpPr>
              <a:spLocks noChangeArrowheads="1"/>
            </p:cNvSpPr>
            <p:nvPr/>
          </p:nvSpPr>
          <p:spPr bwMode="auto">
            <a:xfrm>
              <a:off x="1968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2" name="Oval 20"/>
            <p:cNvSpPr>
              <a:spLocks noChangeArrowheads="1"/>
            </p:cNvSpPr>
            <p:nvPr/>
          </p:nvSpPr>
          <p:spPr bwMode="auto">
            <a:xfrm>
              <a:off x="2352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3" name="Oval 21"/>
            <p:cNvSpPr>
              <a:spLocks noChangeArrowheads="1"/>
            </p:cNvSpPr>
            <p:nvPr/>
          </p:nvSpPr>
          <p:spPr bwMode="auto">
            <a:xfrm>
              <a:off x="2544" y="30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4" name="AutoShape 22"/>
            <p:cNvSpPr>
              <a:spLocks noChangeArrowheads="1"/>
            </p:cNvSpPr>
            <p:nvPr/>
          </p:nvSpPr>
          <p:spPr bwMode="auto">
            <a:xfrm>
              <a:off x="1920" y="2928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5" name="Text Box 23"/>
            <p:cNvSpPr txBox="1">
              <a:spLocks noChangeArrowheads="1"/>
            </p:cNvSpPr>
            <p:nvPr/>
          </p:nvSpPr>
          <p:spPr bwMode="auto">
            <a:xfrm>
              <a:off x="2016" y="2640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Lab04: the pre-lab report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TW" smtClean="0"/>
              <a:t>(1) explain how to filter-out unstable signals when a button pressed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376363" y="3283412"/>
            <a:ext cx="6354764" cy="2491913"/>
            <a:chOff x="1376363" y="3283412"/>
            <a:chExt cx="6354764" cy="2491913"/>
          </a:xfrm>
        </p:grpSpPr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1376363" y="4038602"/>
              <a:ext cx="6354764" cy="706438"/>
              <a:chOff x="387" y="1776"/>
              <a:chExt cx="4003" cy="445"/>
            </a:xfrm>
          </p:grpSpPr>
          <p:sp>
            <p:nvSpPr>
              <p:cNvPr id="67626" name="Text Box 8"/>
              <p:cNvSpPr txBox="1">
                <a:spLocks noChangeArrowheads="1"/>
              </p:cNvSpPr>
              <p:nvPr/>
            </p:nvSpPr>
            <p:spPr bwMode="auto">
              <a:xfrm>
                <a:off x="4045" y="2009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>
                    <a:ea typeface="標楷體" panose="03000509000000000000" pitchFamily="65" charset="-120"/>
                    <a:cs typeface="新細明體" panose="02020500000000000000" pitchFamily="18" charset="-120"/>
                  </a:rPr>
                  <a:t>time</a:t>
                </a:r>
              </a:p>
            </p:txBody>
          </p:sp>
          <p:grpSp>
            <p:nvGrpSpPr>
              <p:cNvPr id="67595" name="Group 9"/>
              <p:cNvGrpSpPr>
                <a:grpSpLocks/>
              </p:cNvGrpSpPr>
              <p:nvPr/>
            </p:nvGrpSpPr>
            <p:grpSpPr bwMode="auto">
              <a:xfrm>
                <a:off x="1344" y="1776"/>
                <a:ext cx="2448" cy="288"/>
                <a:chOff x="960" y="2112"/>
                <a:chExt cx="2448" cy="288"/>
              </a:xfrm>
            </p:grpSpPr>
            <p:sp>
              <p:nvSpPr>
                <p:cNvPr id="6759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24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598" name="Line 11"/>
                <p:cNvSpPr>
                  <a:spLocks noChangeShapeType="1"/>
                </p:cNvSpPr>
                <p:nvPr/>
              </p:nvSpPr>
              <p:spPr bwMode="auto">
                <a:xfrm>
                  <a:off x="124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599" name="Line 12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0" name="Line 13"/>
                <p:cNvSpPr>
                  <a:spLocks noChangeShapeType="1"/>
                </p:cNvSpPr>
                <p:nvPr/>
              </p:nvSpPr>
              <p:spPr bwMode="auto">
                <a:xfrm>
                  <a:off x="1344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2" name="Line 15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3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60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0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0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0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09" name="Line 22"/>
                <p:cNvSpPr>
                  <a:spLocks noChangeShapeType="1"/>
                </p:cNvSpPr>
                <p:nvPr/>
              </p:nvSpPr>
              <p:spPr bwMode="auto">
                <a:xfrm>
                  <a:off x="14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5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1" name="Line 24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2" name="Line 25"/>
                <p:cNvSpPr>
                  <a:spLocks noChangeShapeType="1"/>
                </p:cNvSpPr>
                <p:nvPr/>
              </p:nvSpPr>
              <p:spPr bwMode="auto">
                <a:xfrm>
                  <a:off x="26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4" name="Line 27"/>
                <p:cNvSpPr>
                  <a:spLocks noChangeShapeType="1"/>
                </p:cNvSpPr>
                <p:nvPr/>
              </p:nvSpPr>
              <p:spPr bwMode="auto">
                <a:xfrm>
                  <a:off x="2784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5" name="Line 28"/>
                <p:cNvSpPr>
                  <a:spLocks noChangeShapeType="1"/>
                </p:cNvSpPr>
                <p:nvPr/>
              </p:nvSpPr>
              <p:spPr bwMode="auto">
                <a:xfrm>
                  <a:off x="288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6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92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8" name="Line 31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19" name="Line 32"/>
                <p:cNvSpPr>
                  <a:spLocks noChangeShapeType="1"/>
                </p:cNvSpPr>
                <p:nvPr/>
              </p:nvSpPr>
              <p:spPr bwMode="auto">
                <a:xfrm>
                  <a:off x="302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6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1" name="Line 34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07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12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62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6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7596" name="Text Box 38"/>
              <p:cNvSpPr txBox="1">
                <a:spLocks noChangeArrowheads="1"/>
              </p:cNvSpPr>
              <p:nvPr/>
            </p:nvSpPr>
            <p:spPr bwMode="auto">
              <a:xfrm>
                <a:off x="387" y="191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dirty="0" err="1">
                    <a:ea typeface="標楷體" panose="03000509000000000000" pitchFamily="65" charset="-120"/>
                    <a:cs typeface="新細明體" panose="02020500000000000000" pitchFamily="18" charset="-120"/>
                  </a:rPr>
                  <a:t>key_pressed</a:t>
                </a:r>
                <a:endParaRPr lang="en-US" altLang="zh-TW" sz="1600" dirty="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67590" name="Line 39"/>
            <p:cNvSpPr>
              <a:spLocks noChangeShapeType="1"/>
            </p:cNvSpPr>
            <p:nvPr/>
          </p:nvSpPr>
          <p:spPr bwMode="auto">
            <a:xfrm>
              <a:off x="2971800" y="4648200"/>
              <a:ext cx="0" cy="381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1" name="Line 40"/>
            <p:cNvSpPr>
              <a:spLocks noChangeShapeType="1"/>
            </p:cNvSpPr>
            <p:nvPr/>
          </p:nvSpPr>
          <p:spPr bwMode="auto">
            <a:xfrm>
              <a:off x="6477000" y="4648200"/>
              <a:ext cx="0" cy="381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2" name="Line 41"/>
            <p:cNvSpPr>
              <a:spLocks noChangeShapeType="1"/>
            </p:cNvSpPr>
            <p:nvPr/>
          </p:nvSpPr>
          <p:spPr bwMode="auto">
            <a:xfrm>
              <a:off x="2971800" y="4876800"/>
              <a:ext cx="3505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3" name="Text Box 42"/>
            <p:cNvSpPr txBox="1">
              <a:spLocks noChangeArrowheads="1"/>
            </p:cNvSpPr>
            <p:nvPr/>
          </p:nvSpPr>
          <p:spPr bwMode="auto">
            <a:xfrm>
              <a:off x="2895600" y="4953000"/>
              <a:ext cx="336391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but generate lots of pulses</a:t>
              </a:r>
            </a:p>
          </p:txBody>
        </p:sp>
        <p:cxnSp>
          <p:nvCxnSpPr>
            <p:cNvPr id="3" name="直線單箭頭接點 2"/>
            <p:cNvCxnSpPr/>
            <p:nvPr/>
          </p:nvCxnSpPr>
          <p:spPr bwMode="auto">
            <a:xfrm flipV="1">
              <a:off x="2743200" y="3657600"/>
              <a:ext cx="0" cy="9302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" name="直線單箭頭接點 4"/>
            <p:cNvCxnSpPr/>
            <p:nvPr/>
          </p:nvCxnSpPr>
          <p:spPr bwMode="auto">
            <a:xfrm>
              <a:off x="2517972" y="4576152"/>
              <a:ext cx="467201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文字方塊 5"/>
            <p:cNvSpPr txBox="1"/>
            <p:nvPr/>
          </p:nvSpPr>
          <p:spPr>
            <a:xfrm>
              <a:off x="2396906" y="3283412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voltage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04: the Pre-Lab Report</a:t>
            </a:r>
            <a:endParaRPr lang="zh-TW" altLang="en-US" smtClean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buFont typeface="Wingdings" panose="05000000000000000000" pitchFamily="2" charset="2"/>
              <a:buNone/>
            </a:pPr>
            <a:r>
              <a:rPr lang="en-US" altLang="zh-TW" smtClean="0"/>
              <a:t>(2) How to access a control register in memory-mapped I/O system with standard C programming?</a:t>
            </a:r>
          </a:p>
          <a:p>
            <a:pPr lvl="1"/>
            <a:r>
              <a:rPr lang="en-US" altLang="zh-TW" smtClean="0"/>
              <a:t>With address mapping of the I/O device given</a:t>
            </a:r>
          </a:p>
          <a:p>
            <a:pPr lvl="1"/>
            <a:r>
              <a:rPr lang="en-US" altLang="zh-TW" smtClean="0"/>
              <a:t>You have only standard C compiler and no special support for the underlying hardware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interrupt mechanism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an interrupt?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“interrupt” the normal execution of a CPU</a:t>
            </a:r>
          </a:p>
          <a:p>
            <a:pPr lvl="1" eaLnBrk="1" hangingPunct="1"/>
            <a:r>
              <a:rPr lang="en-US" altLang="zh-TW" smtClean="0"/>
              <a:t>turn to do something exceptional and then back to normal execution</a:t>
            </a:r>
          </a:p>
          <a:p>
            <a:pPr lvl="1" eaLnBrk="1" hangingPunct="1"/>
            <a:r>
              <a:rPr lang="en-US" altLang="zh-TW" smtClean="0"/>
              <a:t>usually to serve external 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Interrupt normal execution and then return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5508625" y="1989138"/>
            <a:ext cx="2901950" cy="3771900"/>
            <a:chOff x="3366" y="1236"/>
            <a:chExt cx="1828" cy="2376"/>
          </a:xfrm>
        </p:grpSpPr>
        <p:sp>
          <p:nvSpPr>
            <p:cNvPr id="13328" name="Rectangle 4"/>
            <p:cNvSpPr>
              <a:spLocks noChangeArrowheads="1"/>
            </p:cNvSpPr>
            <p:nvPr/>
          </p:nvSpPr>
          <p:spPr bwMode="auto">
            <a:xfrm>
              <a:off x="3379" y="1480"/>
              <a:ext cx="1815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(…)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//normal execution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keyboard_intr_handler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printf (“A”);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3366" y="1236"/>
              <a:ext cx="9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process ID. 1234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6083300" y="6092825"/>
            <a:ext cx="850900" cy="336550"/>
            <a:chOff x="3243" y="3475"/>
            <a:chExt cx="536" cy="212"/>
          </a:xfrm>
        </p:grpSpPr>
        <p:sp>
          <p:nvSpPr>
            <p:cNvPr id="13326" name="Line 7"/>
            <p:cNvSpPr>
              <a:spLocks noChangeShapeType="1"/>
            </p:cNvSpPr>
            <p:nvPr/>
          </p:nvSpPr>
          <p:spPr bwMode="auto">
            <a:xfrm>
              <a:off x="3243" y="3566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Text Box 8"/>
            <p:cNvSpPr txBox="1">
              <a:spLocks noChangeArrowheads="1"/>
            </p:cNvSpPr>
            <p:nvPr/>
          </p:nvSpPr>
          <p:spPr bwMode="auto">
            <a:xfrm>
              <a:off x="3515" y="3475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latin typeface="Tahoma" panose="020B0604030504040204" pitchFamily="34" charset="0"/>
                  <a:ea typeface="新細明體" panose="02020500000000000000" pitchFamily="18" charset="-120"/>
                </a:rPr>
                <a:t>PC</a:t>
              </a:r>
            </a:p>
          </p:txBody>
        </p:sp>
      </p:grpSp>
      <p:pic>
        <p:nvPicPr>
          <p:cNvPr id="13317" name="Picture 9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10382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2" name="AutoShape 10"/>
          <p:cNvSpPr>
            <a:spLocks noChangeArrowheads="1"/>
          </p:cNvSpPr>
          <p:nvPr/>
        </p:nvSpPr>
        <p:spPr bwMode="auto">
          <a:xfrm>
            <a:off x="1828800" y="2743200"/>
            <a:ext cx="2374900" cy="936625"/>
          </a:xfrm>
          <a:prstGeom prst="wedgeRoundRectCallout">
            <a:avLst>
              <a:gd name="adj1" fmla="val -56884"/>
              <a:gd name="adj2" fmla="val 945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$&gt; press something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63938" y="3886200"/>
            <a:ext cx="1311275" cy="887413"/>
            <a:chOff x="2245" y="2448"/>
            <a:chExt cx="826" cy="559"/>
          </a:xfrm>
        </p:grpSpPr>
        <p:sp>
          <p:nvSpPr>
            <p:cNvPr id="13324" name="AutoShape 11"/>
            <p:cNvSpPr>
              <a:spLocks noChangeArrowheads="1"/>
            </p:cNvSpPr>
            <p:nvPr/>
          </p:nvSpPr>
          <p:spPr bwMode="auto">
            <a:xfrm>
              <a:off x="2352" y="2448"/>
              <a:ext cx="635" cy="363"/>
            </a:xfrm>
            <a:prstGeom prst="rightArrow">
              <a:avLst>
                <a:gd name="adj1" fmla="val 50000"/>
                <a:gd name="adj2" fmla="val 437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2245" y="2795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send interrupt</a:t>
              </a:r>
            </a:p>
          </p:txBody>
        </p:sp>
      </p:grp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5508625" y="35734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435600" y="53006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5508625" y="3860800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48" name="AutoShape 16"/>
          <p:cNvSpPr>
            <a:spLocks noChangeArrowheads="1"/>
          </p:cNvSpPr>
          <p:nvPr/>
        </p:nvSpPr>
        <p:spPr bwMode="auto">
          <a:xfrm>
            <a:off x="7010400" y="3810000"/>
            <a:ext cx="1981200" cy="609600"/>
          </a:xfrm>
          <a:prstGeom prst="wedgeRoundRectCallout">
            <a:avLst>
              <a:gd name="adj1" fmla="val -46634"/>
              <a:gd name="adj2" fmla="val 989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interrupt service routine (ISR)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2" grpId="0" animBg="1"/>
      <p:bldP spid="120845" grpId="0" animBg="1"/>
      <p:bldP spid="120846" grpId="0" animBg="1"/>
      <p:bldP spid="120847" grpId="0" animBg="1"/>
      <p:bldP spid="12084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760</TotalTime>
  <Words>1780</Words>
  <Application>Microsoft Office PowerPoint</Application>
  <PresentationFormat>如螢幕大小 (4:3)</PresentationFormat>
  <Paragraphs>599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1" baseType="lpstr">
      <vt:lpstr>新細明體</vt:lpstr>
      <vt:lpstr>標楷體</vt:lpstr>
      <vt:lpstr>Arial</vt:lpstr>
      <vt:lpstr>Tahoma</vt:lpstr>
      <vt:lpstr>Times New Roman</vt:lpstr>
      <vt:lpstr>Wingdings</vt:lpstr>
      <vt:lpstr>Blends</vt:lpstr>
      <vt:lpstr>1_Blends</vt:lpstr>
      <vt:lpstr>Timer and Interrupt Mechanism</vt:lpstr>
      <vt:lpstr>Your work today</vt:lpstr>
      <vt:lpstr>Overview: program control using timer and interrupt</vt:lpstr>
      <vt:lpstr>Why use timer + interrupt</vt:lpstr>
      <vt:lpstr>Will you like to do it in this way?</vt:lpstr>
      <vt:lpstr>A better way to do timed control</vt:lpstr>
      <vt:lpstr>Basic concepts of interrupt mechanism</vt:lpstr>
      <vt:lpstr>What is an interrupt?</vt:lpstr>
      <vt:lpstr>Interrupt normal execution and then return</vt:lpstr>
      <vt:lpstr>Timer + Interrupt for timed control</vt:lpstr>
      <vt:lpstr>A better way to do timed control</vt:lpstr>
      <vt:lpstr>A better way: uses timer+interrupt</vt:lpstr>
      <vt:lpstr>A better way: uses timer+interrupt</vt:lpstr>
      <vt:lpstr>A better way: uses timer+interrupt</vt:lpstr>
      <vt:lpstr>A better way: uses timer+interrupt</vt:lpstr>
      <vt:lpstr>A better way: uses timer+interrupt</vt:lpstr>
      <vt:lpstr>A better way: uses timer+interrupt</vt:lpstr>
      <vt:lpstr>Summary</vt:lpstr>
      <vt:lpstr>The 8051 part</vt:lpstr>
      <vt:lpstr>The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Imagination on 8051 architecture</vt:lpstr>
      <vt:lpstr>How to program the timer and interrupt mechanism on 8051</vt:lpstr>
      <vt:lpstr>Your program will look like this</vt:lpstr>
      <vt:lpstr>Your program will look like this</vt:lpstr>
      <vt:lpstr>Your program will look like this</vt:lpstr>
      <vt:lpstr>Your program will look like this</vt:lpstr>
      <vt:lpstr>Things you need to know</vt:lpstr>
      <vt:lpstr>How to program 8051’s interrupt mechanism</vt:lpstr>
      <vt:lpstr>Things you need to know</vt:lpstr>
      <vt:lpstr>The IE  register</vt:lpstr>
      <vt:lpstr>Where’s the interrupt service routing?</vt:lpstr>
      <vt:lpstr>So your program will looks like</vt:lpstr>
      <vt:lpstr>So your program will looks like</vt:lpstr>
      <vt:lpstr>How to program 8051 timer</vt:lpstr>
      <vt:lpstr>Overview of 8051 timer</vt:lpstr>
      <vt:lpstr>The SFRs for counting</vt:lpstr>
      <vt:lpstr>Registers to control the timer mode</vt:lpstr>
      <vt:lpstr>How 8051 timer works</vt:lpstr>
      <vt:lpstr>How to set lots of bits in TMOD, TCON, and IE</vt:lpstr>
      <vt:lpstr>Timer Mode 0</vt:lpstr>
      <vt:lpstr>Timer Mode 1</vt:lpstr>
      <vt:lpstr>Timer Mode 2</vt:lpstr>
      <vt:lpstr>Timer Mode 3</vt:lpstr>
      <vt:lpstr>Exercise: setup timer control registers</vt:lpstr>
      <vt:lpstr>In-Class Exercise</vt:lpstr>
      <vt:lpstr>The SFR setup</vt:lpstr>
      <vt:lpstr>The SFR setup</vt:lpstr>
      <vt:lpstr>The SFR setup</vt:lpstr>
      <vt:lpstr>Demo: make LED run using the timer interrupt</vt:lpstr>
      <vt:lpstr>Function of the demo</vt:lpstr>
      <vt:lpstr>The demo program</vt:lpstr>
      <vt:lpstr>The demo program</vt:lpstr>
      <vt:lpstr>The demo program</vt:lpstr>
      <vt:lpstr>The demo program</vt:lpstr>
      <vt:lpstr>The demo program</vt:lpstr>
      <vt:lpstr>Next Lab: Buttons</vt:lpstr>
      <vt:lpstr>Lab 04</vt:lpstr>
      <vt:lpstr>Lab04: the pre-lab report</vt:lpstr>
      <vt:lpstr>Lab 04: the 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89</cp:revision>
  <cp:lastPrinted>1601-01-01T00:00:00Z</cp:lastPrinted>
  <dcterms:created xsi:type="dcterms:W3CDTF">1601-01-01T00:00:00Z</dcterms:created>
  <dcterms:modified xsi:type="dcterms:W3CDTF">2018-10-17T14:00:12Z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