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97" r:id="rId2"/>
  </p:sldMasterIdLst>
  <p:sldIdLst>
    <p:sldId id="256" r:id="rId3"/>
    <p:sldId id="291" r:id="rId4"/>
    <p:sldId id="305" r:id="rId5"/>
    <p:sldId id="292" r:id="rId6"/>
    <p:sldId id="257" r:id="rId7"/>
    <p:sldId id="307" r:id="rId8"/>
    <p:sldId id="261" r:id="rId9"/>
    <p:sldId id="294" r:id="rId10"/>
    <p:sldId id="262" r:id="rId11"/>
    <p:sldId id="308" r:id="rId12"/>
    <p:sldId id="266" r:id="rId13"/>
    <p:sldId id="267" r:id="rId14"/>
    <p:sldId id="268" r:id="rId15"/>
    <p:sldId id="29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15" r:id="rId29"/>
    <p:sldId id="317" r:id="rId30"/>
    <p:sldId id="318" r:id="rId31"/>
    <p:sldId id="319" r:id="rId32"/>
    <p:sldId id="320" r:id="rId33"/>
    <p:sldId id="321" r:id="rId34"/>
    <p:sldId id="322" r:id="rId35"/>
    <p:sldId id="324" r:id="rId36"/>
    <p:sldId id="325" r:id="rId37"/>
    <p:sldId id="326" r:id="rId38"/>
    <p:sldId id="309" r:id="rId39"/>
    <p:sldId id="310" r:id="rId40"/>
    <p:sldId id="311" r:id="rId41"/>
    <p:sldId id="312" r:id="rId42"/>
    <p:sldId id="313" r:id="rId43"/>
    <p:sldId id="314" r:id="rId4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E60358-3264-470B-B38C-5970CB5C6F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9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C0E5-BF97-4855-8B0E-B9EF238156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64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FE9D6-AFC6-4008-BD39-DD38D7DA6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84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eaLnBrk="0" hangingPunct="0">
              <a:defRPr smtClean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B1DC4F85-D75E-4732-BCD8-84C5197FD2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673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11DA989A-EBC6-4523-9FBA-12FE2A366A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231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763D2D05-488F-4183-A9BA-1DAD1CD84A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215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B19A6665-9884-44D7-B3C7-80BB1191B4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9932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4D09FC33-8098-4758-8403-9142A65E38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765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5BB315E4-F4A5-44CA-96E5-7588885159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8480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92C262F4-2BC8-496E-BFC2-2C40E1513D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9676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56019687-A941-469C-82F9-C691774D65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552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0451-260B-4A03-9B24-959402E299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730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CD2B0819-0ED2-4600-A10C-D6470F9276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2511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D2FA75AE-F819-432D-841F-E94400E41F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9356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9BE228F-FE69-46D2-A126-907B4D8F5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001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DAE95-B198-4819-8345-1799A98CD0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8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CE725-6454-43A5-888D-F66980F350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833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3775-F960-4F8B-AD2F-7968B9891B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193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BE60D-DFF2-4B38-BE1F-717C1F9114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48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4632-DB3F-41BA-AFF5-2CB1A69E48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771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E73AA-535E-44A2-96E1-2806D921AE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73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40F1A-7E16-4E28-BA92-76CB4F10D8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856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01F9A31F-027C-4A97-94E6-81EFE0C896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>
              <a:solidFill>
                <a:srgbClr val="000000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BA2C4C6-32F6-4AE0-8032-4DDE637397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eil.com/support/man/docs/c51/c51_le_interruptfunc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8052.com/tutlcd.p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Button control and De-Bounce Filter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90600" y="592138"/>
            <a:ext cx="1479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38200" y="2895600"/>
            <a:ext cx="2465388" cy="20621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(P1.3==0);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//goto here if P1.3==1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grpSp>
        <p:nvGrpSpPr>
          <p:cNvPr id="24580" name="Group 5"/>
          <p:cNvGrpSpPr>
            <a:grpSpLocks/>
          </p:cNvGrpSpPr>
          <p:nvPr/>
        </p:nvGrpSpPr>
        <p:grpSpPr bwMode="auto">
          <a:xfrm>
            <a:off x="4038600" y="2743200"/>
            <a:ext cx="4321175" cy="3024188"/>
            <a:chOff x="2426" y="2160"/>
            <a:chExt cx="2722" cy="1905"/>
          </a:xfrm>
        </p:grpSpPr>
        <p:grpSp>
          <p:nvGrpSpPr>
            <p:cNvPr id="24584" name="Group 6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24587" name="Group 7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24592" name="Rectangle 8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4593" name="Rectangle 9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4594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4595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4596" name="Rectangle 12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4597" name="Rectangle 13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459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P1</a:t>
                  </a:r>
                </a:p>
              </p:txBody>
            </p:sp>
          </p:grpSp>
          <p:sp>
            <p:nvSpPr>
              <p:cNvPr id="24588" name="Oval 15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core</a:t>
                </a:r>
              </a:p>
            </p:txBody>
          </p:sp>
          <p:sp>
            <p:nvSpPr>
              <p:cNvPr id="24589" name="AutoShape 16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4590" name="Rectangle 17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4591" name="Text Box 18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MCU</a:t>
                </a:r>
              </a:p>
            </p:txBody>
          </p:sp>
        </p:grpSp>
        <p:sp>
          <p:nvSpPr>
            <p:cNvPr id="24585" name="Rectangle 19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device</a:t>
              </a:r>
            </a:p>
          </p:txBody>
        </p:sp>
        <p:sp>
          <p:nvSpPr>
            <p:cNvPr id="24586" name="Line 20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4581" name="Text Box 21"/>
          <p:cNvSpPr txBox="1">
            <a:spLocks noChangeArrowheads="1"/>
          </p:cNvSpPr>
          <p:nvPr/>
        </p:nvSpPr>
        <p:spPr bwMode="auto">
          <a:xfrm>
            <a:off x="5943600" y="426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4582" name="AutoShape 22"/>
          <p:cNvSpPr>
            <a:spLocks noChangeArrowheads="1"/>
          </p:cNvSpPr>
          <p:nvPr/>
        </p:nvSpPr>
        <p:spPr bwMode="auto">
          <a:xfrm>
            <a:off x="6851650" y="2959100"/>
            <a:ext cx="2087563" cy="804863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Button pressed</a:t>
            </a:r>
          </a:p>
        </p:txBody>
      </p:sp>
      <p:sp>
        <p:nvSpPr>
          <p:cNvPr id="24583" name="AutoShape 23"/>
          <p:cNvSpPr>
            <a:spLocks noChangeArrowheads="1"/>
          </p:cNvSpPr>
          <p:nvPr/>
        </p:nvSpPr>
        <p:spPr bwMode="auto">
          <a:xfrm>
            <a:off x="1230313" y="4084638"/>
            <a:ext cx="1970087" cy="6016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81200"/>
            <a:ext cx="7427913" cy="573088"/>
          </a:xfrm>
        </p:spPr>
        <p:txBody>
          <a:bodyPr/>
          <a:lstStyle/>
          <a:p>
            <a:pPr eaLnBrk="1" hangingPunct="1"/>
            <a:r>
              <a:rPr lang="en-US" altLang="zh-TW" smtClean="0"/>
              <a:t>What’s wrong with this program?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3124200"/>
            <a:ext cx="5410200" cy="838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You think you just hit the button once but the CPU sense it for hundreds of times</a:t>
            </a:r>
          </a:p>
        </p:txBody>
      </p:sp>
      <p:grpSp>
        <p:nvGrpSpPr>
          <p:cNvPr id="25605" name="Group 51"/>
          <p:cNvGrpSpPr>
            <a:grpSpLocks/>
          </p:cNvGrpSpPr>
          <p:nvPr/>
        </p:nvGrpSpPr>
        <p:grpSpPr bwMode="auto">
          <a:xfrm>
            <a:off x="3886200" y="4267200"/>
            <a:ext cx="4343400" cy="1600200"/>
            <a:chOff x="2160" y="2688"/>
            <a:chExt cx="2736" cy="1008"/>
          </a:xfrm>
        </p:grpSpPr>
        <p:grpSp>
          <p:nvGrpSpPr>
            <p:cNvPr id="25607" name="Group 8"/>
            <p:cNvGrpSpPr>
              <a:grpSpLocks/>
            </p:cNvGrpSpPr>
            <p:nvPr/>
          </p:nvGrpSpPr>
          <p:grpSpPr bwMode="auto">
            <a:xfrm>
              <a:off x="3792" y="2688"/>
              <a:ext cx="681" cy="212"/>
              <a:chOff x="3600" y="2688"/>
              <a:chExt cx="681" cy="212"/>
            </a:xfrm>
          </p:grpSpPr>
          <p:sp>
            <p:nvSpPr>
              <p:cNvPr id="25650" name="Line 6"/>
              <p:cNvSpPr>
                <a:spLocks noChangeShapeType="1"/>
              </p:cNvSpPr>
              <p:nvPr/>
            </p:nvSpPr>
            <p:spPr bwMode="auto">
              <a:xfrm>
                <a:off x="3600" y="27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51" name="Text Box 7"/>
              <p:cNvSpPr txBox="1">
                <a:spLocks noChangeArrowheads="1"/>
              </p:cNvSpPr>
              <p:nvPr/>
            </p:nvSpPr>
            <p:spPr bwMode="auto">
              <a:xfrm>
                <a:off x="3936" y="268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sp>
          <p:nvSpPr>
            <p:cNvPr id="25608" name="Text Box 9"/>
            <p:cNvSpPr txBox="1">
              <a:spLocks noChangeArrowheads="1"/>
            </p:cNvSpPr>
            <p:nvPr/>
          </p:nvSpPr>
          <p:spPr bwMode="auto">
            <a:xfrm>
              <a:off x="2246" y="2967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  <p:sp>
          <p:nvSpPr>
            <p:cNvPr id="25609" name="Line 10"/>
            <p:cNvSpPr>
              <a:spLocks noChangeShapeType="1"/>
            </p:cNvSpPr>
            <p:nvPr/>
          </p:nvSpPr>
          <p:spPr bwMode="auto">
            <a:xfrm>
              <a:off x="2688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5610" name="Group 15"/>
            <p:cNvGrpSpPr>
              <a:grpSpLocks/>
            </p:cNvGrpSpPr>
            <p:nvPr/>
          </p:nvGrpSpPr>
          <p:grpSpPr bwMode="auto">
            <a:xfrm>
              <a:off x="2928" y="3024"/>
              <a:ext cx="240" cy="192"/>
              <a:chOff x="2928" y="3024"/>
              <a:chExt cx="240" cy="192"/>
            </a:xfrm>
          </p:grpSpPr>
          <p:sp>
            <p:nvSpPr>
              <p:cNvPr id="25646" name="Line 11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7" name="Line 12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8" name="Line 13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9" name="Line 14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1" name="Group 16"/>
            <p:cNvGrpSpPr>
              <a:grpSpLocks/>
            </p:cNvGrpSpPr>
            <p:nvPr/>
          </p:nvGrpSpPr>
          <p:grpSpPr bwMode="auto">
            <a:xfrm>
              <a:off x="3168" y="3024"/>
              <a:ext cx="240" cy="192"/>
              <a:chOff x="2928" y="3024"/>
              <a:chExt cx="240" cy="192"/>
            </a:xfrm>
          </p:grpSpPr>
          <p:sp>
            <p:nvSpPr>
              <p:cNvPr id="25642" name="Line 17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3" name="Line 18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4" name="Line 19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5" name="Line 20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2" name="Group 21"/>
            <p:cNvGrpSpPr>
              <a:grpSpLocks/>
            </p:cNvGrpSpPr>
            <p:nvPr/>
          </p:nvGrpSpPr>
          <p:grpSpPr bwMode="auto">
            <a:xfrm>
              <a:off x="3408" y="3024"/>
              <a:ext cx="240" cy="192"/>
              <a:chOff x="2928" y="3024"/>
              <a:chExt cx="240" cy="192"/>
            </a:xfrm>
          </p:grpSpPr>
          <p:sp>
            <p:nvSpPr>
              <p:cNvPr id="25638" name="Line 22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9" name="Line 23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0" name="Line 24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41" name="Line 25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3" name="Group 26"/>
            <p:cNvGrpSpPr>
              <a:grpSpLocks/>
            </p:cNvGrpSpPr>
            <p:nvPr/>
          </p:nvGrpSpPr>
          <p:grpSpPr bwMode="auto">
            <a:xfrm>
              <a:off x="3648" y="3024"/>
              <a:ext cx="240" cy="192"/>
              <a:chOff x="2928" y="3024"/>
              <a:chExt cx="240" cy="192"/>
            </a:xfrm>
          </p:grpSpPr>
          <p:sp>
            <p:nvSpPr>
              <p:cNvPr id="25634" name="Line 27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5" name="Line 28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6" name="Line 29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7" name="Line 30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14" name="Text Box 31"/>
            <p:cNvSpPr txBox="1">
              <a:spLocks noChangeArrowheads="1"/>
            </p:cNvSpPr>
            <p:nvPr/>
          </p:nvSpPr>
          <p:spPr bwMode="auto">
            <a:xfrm>
              <a:off x="3888" y="302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  <p:grpSp>
          <p:nvGrpSpPr>
            <p:cNvPr id="25615" name="Group 32"/>
            <p:cNvGrpSpPr>
              <a:grpSpLocks/>
            </p:cNvGrpSpPr>
            <p:nvPr/>
          </p:nvGrpSpPr>
          <p:grpSpPr bwMode="auto">
            <a:xfrm>
              <a:off x="4128" y="3024"/>
              <a:ext cx="240" cy="192"/>
              <a:chOff x="2928" y="3024"/>
              <a:chExt cx="240" cy="192"/>
            </a:xfrm>
          </p:grpSpPr>
          <p:sp>
            <p:nvSpPr>
              <p:cNvPr id="25630" name="Line 33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1" name="Line 34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2" name="Line 35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33" name="Line 36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6" name="Group 37"/>
            <p:cNvGrpSpPr>
              <a:grpSpLocks/>
            </p:cNvGrpSpPr>
            <p:nvPr/>
          </p:nvGrpSpPr>
          <p:grpSpPr bwMode="auto">
            <a:xfrm>
              <a:off x="4368" y="3024"/>
              <a:ext cx="240" cy="192"/>
              <a:chOff x="2928" y="3024"/>
              <a:chExt cx="240" cy="192"/>
            </a:xfrm>
          </p:grpSpPr>
          <p:sp>
            <p:nvSpPr>
              <p:cNvPr id="25626" name="Line 38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7" name="Line 39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8" name="Line 40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9" name="Line 41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5617" name="Group 42"/>
            <p:cNvGrpSpPr>
              <a:grpSpLocks/>
            </p:cNvGrpSpPr>
            <p:nvPr/>
          </p:nvGrpSpPr>
          <p:grpSpPr bwMode="auto">
            <a:xfrm>
              <a:off x="4608" y="3024"/>
              <a:ext cx="240" cy="192"/>
              <a:chOff x="2928" y="3024"/>
              <a:chExt cx="240" cy="192"/>
            </a:xfrm>
          </p:grpSpPr>
          <p:sp>
            <p:nvSpPr>
              <p:cNvPr id="25622" name="Line 43"/>
              <p:cNvSpPr>
                <a:spLocks noChangeShapeType="1"/>
              </p:cNvSpPr>
              <p:nvPr/>
            </p:nvSpPr>
            <p:spPr bwMode="auto">
              <a:xfrm flipV="1">
                <a:off x="292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3" name="Line 44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4" name="Line 45"/>
              <p:cNvSpPr>
                <a:spLocks noChangeShapeType="1"/>
              </p:cNvSpPr>
              <p:nvPr/>
            </p:nvSpPr>
            <p:spPr bwMode="auto">
              <a:xfrm>
                <a:off x="3024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625" name="Line 46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5618" name="AutoShape 47"/>
            <p:cNvSpPr>
              <a:spLocks noChangeArrowheads="1"/>
            </p:cNvSpPr>
            <p:nvPr/>
          </p:nvSpPr>
          <p:spPr bwMode="auto">
            <a:xfrm>
              <a:off x="3216" y="3408"/>
              <a:ext cx="120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hit button once</a:t>
              </a:r>
            </a:p>
          </p:txBody>
        </p:sp>
        <p:sp>
          <p:nvSpPr>
            <p:cNvPr id="25619" name="Line 48"/>
            <p:cNvSpPr>
              <a:spLocks noChangeShapeType="1"/>
            </p:cNvSpPr>
            <p:nvPr/>
          </p:nvSpPr>
          <p:spPr bwMode="auto">
            <a:xfrm>
              <a:off x="2736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0" name="Line 49"/>
            <p:cNvSpPr>
              <a:spLocks noChangeShapeType="1"/>
            </p:cNvSpPr>
            <p:nvPr/>
          </p:nvSpPr>
          <p:spPr bwMode="auto">
            <a:xfrm>
              <a:off x="4416" y="35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1" name="Text Box 50"/>
            <p:cNvSpPr txBox="1">
              <a:spLocks noChangeArrowheads="1"/>
            </p:cNvSpPr>
            <p:nvPr/>
          </p:nvSpPr>
          <p:spPr bwMode="auto">
            <a:xfrm>
              <a:off x="2160" y="3456"/>
              <a:ext cx="6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button_hit</a:t>
              </a:r>
            </a:p>
          </p:txBody>
        </p:sp>
      </p:grp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692150" y="2890838"/>
            <a:ext cx="2465388" cy="20621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(P1.3==0);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//goto here if P1.3==1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81200"/>
            <a:ext cx="7427913" cy="573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/>
              <a:t>What’s wrong with this program?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3124200"/>
            <a:ext cx="5410200" cy="533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(2) Unstable signal when you pressed a button</a:t>
            </a:r>
          </a:p>
        </p:txBody>
      </p:sp>
      <p:grpSp>
        <p:nvGrpSpPr>
          <p:cNvPr id="26629" name="Group 6"/>
          <p:cNvGrpSpPr>
            <a:grpSpLocks/>
          </p:cNvGrpSpPr>
          <p:nvPr/>
        </p:nvGrpSpPr>
        <p:grpSpPr bwMode="auto">
          <a:xfrm>
            <a:off x="3429000" y="3581400"/>
            <a:ext cx="5272088" cy="2346325"/>
            <a:chOff x="768" y="1536"/>
            <a:chExt cx="3321" cy="1478"/>
          </a:xfrm>
        </p:grpSpPr>
        <p:grpSp>
          <p:nvGrpSpPr>
            <p:cNvPr id="26631" name="Group 7"/>
            <p:cNvGrpSpPr>
              <a:grpSpLocks/>
            </p:cNvGrpSpPr>
            <p:nvPr/>
          </p:nvGrpSpPr>
          <p:grpSpPr bwMode="auto">
            <a:xfrm>
              <a:off x="768" y="1536"/>
              <a:ext cx="3321" cy="740"/>
              <a:chOff x="528" y="1392"/>
              <a:chExt cx="3321" cy="740"/>
            </a:xfrm>
          </p:grpSpPr>
          <p:grpSp>
            <p:nvGrpSpPr>
              <p:cNvPr id="26636" name="Group 8"/>
              <p:cNvGrpSpPr>
                <a:grpSpLocks/>
              </p:cNvGrpSpPr>
              <p:nvPr/>
            </p:nvGrpSpPr>
            <p:grpSpPr bwMode="auto">
              <a:xfrm>
                <a:off x="3120" y="1392"/>
                <a:ext cx="729" cy="212"/>
                <a:chOff x="2688" y="1488"/>
                <a:chExt cx="729" cy="212"/>
              </a:xfrm>
            </p:grpSpPr>
            <p:sp>
              <p:nvSpPr>
                <p:cNvPr id="26667" name="Line 9"/>
                <p:cNvSpPr>
                  <a:spLocks noChangeShapeType="1"/>
                </p:cNvSpPr>
                <p:nvPr/>
              </p:nvSpPr>
              <p:spPr bwMode="auto">
                <a:xfrm>
                  <a:off x="2688" y="163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072" y="1488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time</a:t>
                  </a:r>
                </a:p>
              </p:txBody>
            </p:sp>
          </p:grpSp>
          <p:grpSp>
            <p:nvGrpSpPr>
              <p:cNvPr id="26637" name="Group 11"/>
              <p:cNvGrpSpPr>
                <a:grpSpLocks/>
              </p:cNvGrpSpPr>
              <p:nvPr/>
            </p:nvGrpSpPr>
            <p:grpSpPr bwMode="auto">
              <a:xfrm>
                <a:off x="1344" y="1776"/>
                <a:ext cx="2448" cy="288"/>
                <a:chOff x="960" y="2112"/>
                <a:chExt cx="2448" cy="288"/>
              </a:xfrm>
            </p:grpSpPr>
            <p:sp>
              <p:nvSpPr>
                <p:cNvPr id="2663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24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0" name="Line 13"/>
                <p:cNvSpPr>
                  <a:spLocks noChangeShapeType="1"/>
                </p:cNvSpPr>
                <p:nvPr/>
              </p:nvSpPr>
              <p:spPr bwMode="auto">
                <a:xfrm>
                  <a:off x="1248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1" name="Line 14"/>
                <p:cNvSpPr>
                  <a:spLocks noChangeShapeType="1"/>
                </p:cNvSpPr>
                <p:nvPr/>
              </p:nvSpPr>
              <p:spPr bwMode="auto">
                <a:xfrm>
                  <a:off x="134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2" name="Line 15"/>
                <p:cNvSpPr>
                  <a:spLocks noChangeShapeType="1"/>
                </p:cNvSpPr>
                <p:nvPr/>
              </p:nvSpPr>
              <p:spPr bwMode="auto">
                <a:xfrm>
                  <a:off x="1344" y="240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392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4" name="Line 17"/>
                <p:cNvSpPr>
                  <a:spLocks noChangeShapeType="1"/>
                </p:cNvSpPr>
                <p:nvPr/>
              </p:nvSpPr>
              <p:spPr bwMode="auto">
                <a:xfrm>
                  <a:off x="1392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5" name="Line 18"/>
                <p:cNvSpPr>
                  <a:spLocks noChangeShapeType="1"/>
                </p:cNvSpPr>
                <p:nvPr/>
              </p:nvSpPr>
              <p:spPr bwMode="auto">
                <a:xfrm>
                  <a:off x="148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6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960" y="240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056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10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4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152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0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200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1" name="Line 24"/>
                <p:cNvSpPr>
                  <a:spLocks noChangeShapeType="1"/>
                </p:cNvSpPr>
                <p:nvPr/>
              </p:nvSpPr>
              <p:spPr bwMode="auto">
                <a:xfrm>
                  <a:off x="1488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58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3" name="Line 26"/>
                <p:cNvSpPr>
                  <a:spLocks noChangeShapeType="1"/>
                </p:cNvSpPr>
                <p:nvPr/>
              </p:nvSpPr>
              <p:spPr bwMode="auto">
                <a:xfrm>
                  <a:off x="1584" y="2112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4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78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6" name="Line 29"/>
                <p:cNvSpPr>
                  <a:spLocks noChangeShapeType="1"/>
                </p:cNvSpPr>
                <p:nvPr/>
              </p:nvSpPr>
              <p:spPr bwMode="auto">
                <a:xfrm>
                  <a:off x="2784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7" name="Line 30"/>
                <p:cNvSpPr>
                  <a:spLocks noChangeShapeType="1"/>
                </p:cNvSpPr>
                <p:nvPr/>
              </p:nvSpPr>
              <p:spPr bwMode="auto">
                <a:xfrm>
                  <a:off x="2880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8" name="Line 31"/>
                <p:cNvSpPr>
                  <a:spLocks noChangeShapeType="1"/>
                </p:cNvSpPr>
                <p:nvPr/>
              </p:nvSpPr>
              <p:spPr bwMode="auto">
                <a:xfrm>
                  <a:off x="2880" y="2400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5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92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0" name="Line 33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1" name="Line 34"/>
                <p:cNvSpPr>
                  <a:spLocks noChangeShapeType="1"/>
                </p:cNvSpPr>
                <p:nvPr/>
              </p:nvSpPr>
              <p:spPr bwMode="auto">
                <a:xfrm>
                  <a:off x="3024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2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688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3" name="Line 36"/>
                <p:cNvSpPr>
                  <a:spLocks noChangeShapeType="1"/>
                </p:cNvSpPr>
                <p:nvPr/>
              </p:nvSpPr>
              <p:spPr bwMode="auto">
                <a:xfrm>
                  <a:off x="3024" y="2400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4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072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5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120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666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168" y="211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26638" name="Text Box 40"/>
              <p:cNvSpPr txBox="1">
                <a:spLocks noChangeArrowheads="1"/>
              </p:cNvSpPr>
              <p:nvPr/>
            </p:nvSpPr>
            <p:spPr bwMode="auto">
              <a:xfrm>
                <a:off x="528" y="1920"/>
                <a:ext cx="7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key_pressed</a:t>
                </a:r>
              </a:p>
            </p:txBody>
          </p:sp>
        </p:grpSp>
        <p:sp>
          <p:nvSpPr>
            <p:cNvPr id="26632" name="Line 41"/>
            <p:cNvSpPr>
              <a:spLocks noChangeShapeType="1"/>
            </p:cNvSpPr>
            <p:nvPr/>
          </p:nvSpPr>
          <p:spPr bwMode="auto">
            <a:xfrm>
              <a:off x="1632" y="23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3" name="Line 42"/>
            <p:cNvSpPr>
              <a:spLocks noChangeShapeType="1"/>
            </p:cNvSpPr>
            <p:nvPr/>
          </p:nvSpPr>
          <p:spPr bwMode="auto">
            <a:xfrm>
              <a:off x="3840" y="230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4" name="Line 43"/>
            <p:cNvSpPr>
              <a:spLocks noChangeShapeType="1"/>
            </p:cNvSpPr>
            <p:nvPr/>
          </p:nvSpPr>
          <p:spPr bwMode="auto">
            <a:xfrm>
              <a:off x="1632" y="2448"/>
              <a:ext cx="22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35" name="Text Box 44"/>
            <p:cNvSpPr txBox="1">
              <a:spLocks noChangeArrowheads="1"/>
            </p:cNvSpPr>
            <p:nvPr/>
          </p:nvSpPr>
          <p:spPr bwMode="auto">
            <a:xfrm>
              <a:off x="1584" y="2496"/>
              <a:ext cx="211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</a:rPr>
                <a:t>you pressed just once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</a:rPr>
                <a:t>but generate lots of pulses</a:t>
              </a:r>
            </a:p>
          </p:txBody>
        </p:sp>
      </p:grp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630238" y="2967038"/>
            <a:ext cx="2465387" cy="20621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(P1.3==0);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//goto here if P1.3==1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design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need to know for your task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How to program 8051 to receive an input signal from the button?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folHlink"/>
                </a:solidFill>
              </a:rPr>
              <a:t>How to filter-out unstable signal when a button pressed?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hlink"/>
                </a:solidFill>
              </a:rPr>
              <a:t>the de-bounce filter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How to make 7-seg display and button controller work together?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time-sharing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filter-out multiple pulses from a press</a:t>
            </a:r>
          </a:p>
        </p:txBody>
      </p:sp>
      <p:grpSp>
        <p:nvGrpSpPr>
          <p:cNvPr id="29699" name="Group 4"/>
          <p:cNvGrpSpPr>
            <a:grpSpLocks/>
          </p:cNvGrpSpPr>
          <p:nvPr/>
        </p:nvGrpSpPr>
        <p:grpSpPr bwMode="auto">
          <a:xfrm>
            <a:off x="1524000" y="3352800"/>
            <a:ext cx="5334000" cy="2955925"/>
            <a:chOff x="960" y="2112"/>
            <a:chExt cx="3360" cy="1862"/>
          </a:xfrm>
        </p:grpSpPr>
        <p:grpSp>
          <p:nvGrpSpPr>
            <p:cNvPr id="29700" name="Group 5"/>
            <p:cNvGrpSpPr>
              <a:grpSpLocks/>
            </p:cNvGrpSpPr>
            <p:nvPr/>
          </p:nvGrpSpPr>
          <p:grpSpPr bwMode="auto">
            <a:xfrm>
              <a:off x="3552" y="2112"/>
              <a:ext cx="729" cy="212"/>
              <a:chOff x="2688" y="1488"/>
              <a:chExt cx="729" cy="212"/>
            </a:xfrm>
          </p:grpSpPr>
          <p:sp>
            <p:nvSpPr>
              <p:cNvPr id="29757" name="Line 6"/>
              <p:cNvSpPr>
                <a:spLocks noChangeShapeType="1"/>
              </p:cNvSpPr>
              <p:nvPr/>
            </p:nvSpPr>
            <p:spPr bwMode="auto">
              <a:xfrm>
                <a:off x="2688" y="163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8" name="Text Box 7"/>
              <p:cNvSpPr txBox="1">
                <a:spLocks noChangeArrowheads="1"/>
              </p:cNvSpPr>
              <p:nvPr/>
            </p:nvSpPr>
            <p:spPr bwMode="auto">
              <a:xfrm>
                <a:off x="3072" y="1488"/>
                <a:ext cx="34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time</a:t>
                </a:r>
              </a:p>
            </p:txBody>
          </p:sp>
        </p:grpSp>
        <p:grpSp>
          <p:nvGrpSpPr>
            <p:cNvPr id="29701" name="Group 8"/>
            <p:cNvGrpSpPr>
              <a:grpSpLocks/>
            </p:cNvGrpSpPr>
            <p:nvPr/>
          </p:nvGrpSpPr>
          <p:grpSpPr bwMode="auto">
            <a:xfrm>
              <a:off x="1776" y="2880"/>
              <a:ext cx="2448" cy="288"/>
              <a:chOff x="960" y="2112"/>
              <a:chExt cx="2448" cy="288"/>
            </a:xfrm>
          </p:grpSpPr>
          <p:sp>
            <p:nvSpPr>
              <p:cNvPr id="29729" name="Line 9"/>
              <p:cNvSpPr>
                <a:spLocks noChangeShapeType="1"/>
              </p:cNvSpPr>
              <p:nvPr/>
            </p:nvSpPr>
            <p:spPr bwMode="auto">
              <a:xfrm flipV="1">
                <a:off x="124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0" name="Line 10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1" name="Line 11"/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2" name="Line 12"/>
              <p:cNvSpPr>
                <a:spLocks noChangeShapeType="1"/>
              </p:cNvSpPr>
              <p:nvPr/>
            </p:nvSpPr>
            <p:spPr bwMode="auto">
              <a:xfrm>
                <a:off x="1344" y="240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3" name="Line 13"/>
              <p:cNvSpPr>
                <a:spLocks noChangeShapeType="1"/>
              </p:cNvSpPr>
              <p:nvPr/>
            </p:nvSpPr>
            <p:spPr bwMode="auto">
              <a:xfrm flipV="1">
                <a:off x="1392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4" name="Line 14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5" name="Line 15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6" name="Line 16"/>
              <p:cNvSpPr>
                <a:spLocks noChangeShapeType="1"/>
              </p:cNvSpPr>
              <p:nvPr/>
            </p:nvSpPr>
            <p:spPr bwMode="auto">
              <a:xfrm flipH="1">
                <a:off x="960" y="24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7" name="Line 17"/>
              <p:cNvSpPr>
                <a:spLocks noChangeShapeType="1"/>
              </p:cNvSpPr>
              <p:nvPr/>
            </p:nvSpPr>
            <p:spPr bwMode="auto">
              <a:xfrm flipV="1">
                <a:off x="1056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8" name="Line 18"/>
              <p:cNvSpPr>
                <a:spLocks noChangeShapeType="1"/>
              </p:cNvSpPr>
              <p:nvPr/>
            </p:nvSpPr>
            <p:spPr bwMode="auto">
              <a:xfrm flipV="1">
                <a:off x="1104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9" name="Line 19"/>
              <p:cNvSpPr>
                <a:spLocks noChangeShapeType="1"/>
              </p:cNvSpPr>
              <p:nvPr/>
            </p:nvSpPr>
            <p:spPr bwMode="auto">
              <a:xfrm flipV="1">
                <a:off x="1152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0" name="Line 20"/>
              <p:cNvSpPr>
                <a:spLocks noChangeShapeType="1"/>
              </p:cNvSpPr>
              <p:nvPr/>
            </p:nvSpPr>
            <p:spPr bwMode="auto">
              <a:xfrm flipV="1">
                <a:off x="1200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1" name="Line 21"/>
              <p:cNvSpPr>
                <a:spLocks noChangeShapeType="1"/>
              </p:cNvSpPr>
              <p:nvPr/>
            </p:nvSpPr>
            <p:spPr bwMode="auto">
              <a:xfrm>
                <a:off x="1488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2" name="Line 22"/>
              <p:cNvSpPr>
                <a:spLocks noChangeShapeType="1"/>
              </p:cNvSpPr>
              <p:nvPr/>
            </p:nvSpPr>
            <p:spPr bwMode="auto">
              <a:xfrm flipV="1">
                <a:off x="1584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3" name="Line 23"/>
              <p:cNvSpPr>
                <a:spLocks noChangeShapeType="1"/>
              </p:cNvSpPr>
              <p:nvPr/>
            </p:nvSpPr>
            <p:spPr bwMode="auto">
              <a:xfrm>
                <a:off x="1584" y="2112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4" name="Line 24"/>
              <p:cNvSpPr>
                <a:spLocks noChangeShapeType="1"/>
              </p:cNvSpPr>
              <p:nvPr/>
            </p:nvSpPr>
            <p:spPr bwMode="auto">
              <a:xfrm>
                <a:off x="268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5" name="Line 25"/>
              <p:cNvSpPr>
                <a:spLocks noChangeShapeType="1"/>
              </p:cNvSpPr>
              <p:nvPr/>
            </p:nvSpPr>
            <p:spPr bwMode="auto">
              <a:xfrm flipV="1">
                <a:off x="2784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6" name="Line 26"/>
              <p:cNvSpPr>
                <a:spLocks noChangeShapeType="1"/>
              </p:cNvSpPr>
              <p:nvPr/>
            </p:nvSpPr>
            <p:spPr bwMode="auto">
              <a:xfrm>
                <a:off x="2784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7" name="Line 27"/>
              <p:cNvSpPr>
                <a:spLocks noChangeShapeType="1"/>
              </p:cNvSpPr>
              <p:nvPr/>
            </p:nvSpPr>
            <p:spPr bwMode="auto">
              <a:xfrm>
                <a:off x="2880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8" name="Line 28"/>
              <p:cNvSpPr>
                <a:spLocks noChangeShapeType="1"/>
              </p:cNvSpPr>
              <p:nvPr/>
            </p:nvSpPr>
            <p:spPr bwMode="auto">
              <a:xfrm>
                <a:off x="2880" y="240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9" name="Line 29"/>
              <p:cNvSpPr>
                <a:spLocks noChangeShapeType="1"/>
              </p:cNvSpPr>
              <p:nvPr/>
            </p:nvSpPr>
            <p:spPr bwMode="auto">
              <a:xfrm flipV="1">
                <a:off x="292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0" name="Line 30"/>
              <p:cNvSpPr>
                <a:spLocks noChangeShapeType="1"/>
              </p:cNvSpPr>
              <p:nvPr/>
            </p:nvSpPr>
            <p:spPr bwMode="auto">
              <a:xfrm>
                <a:off x="2928" y="21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1" name="Line 31"/>
              <p:cNvSpPr>
                <a:spLocks noChangeShapeType="1"/>
              </p:cNvSpPr>
              <p:nvPr/>
            </p:nvSpPr>
            <p:spPr bwMode="auto">
              <a:xfrm>
                <a:off x="3024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2" name="Line 32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3" name="Line 33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4" name="Line 34"/>
              <p:cNvSpPr>
                <a:spLocks noChangeShapeType="1"/>
              </p:cNvSpPr>
              <p:nvPr/>
            </p:nvSpPr>
            <p:spPr bwMode="auto">
              <a:xfrm flipV="1">
                <a:off x="3072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5" name="Line 35"/>
              <p:cNvSpPr>
                <a:spLocks noChangeShapeType="1"/>
              </p:cNvSpPr>
              <p:nvPr/>
            </p:nvSpPr>
            <p:spPr bwMode="auto">
              <a:xfrm flipV="1">
                <a:off x="3120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6" name="Line 36"/>
              <p:cNvSpPr>
                <a:spLocks noChangeShapeType="1"/>
              </p:cNvSpPr>
              <p:nvPr/>
            </p:nvSpPr>
            <p:spPr bwMode="auto">
              <a:xfrm flipV="1">
                <a:off x="3168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9702" name="Text Box 37"/>
            <p:cNvSpPr txBox="1">
              <a:spLocks noChangeArrowheads="1"/>
            </p:cNvSpPr>
            <p:nvPr/>
          </p:nvSpPr>
          <p:spPr bwMode="auto">
            <a:xfrm>
              <a:off x="960" y="3024"/>
              <a:ext cx="7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key_pressed</a:t>
              </a:r>
            </a:p>
          </p:txBody>
        </p:sp>
        <p:sp>
          <p:nvSpPr>
            <p:cNvPr id="29703" name="Line 38"/>
            <p:cNvSpPr>
              <a:spLocks noChangeShapeType="1"/>
            </p:cNvSpPr>
            <p:nvPr/>
          </p:nvSpPr>
          <p:spPr bwMode="auto">
            <a:xfrm>
              <a:off x="1824" y="326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4" name="Line 39"/>
            <p:cNvSpPr>
              <a:spLocks noChangeShapeType="1"/>
            </p:cNvSpPr>
            <p:nvPr/>
          </p:nvSpPr>
          <p:spPr bwMode="auto">
            <a:xfrm>
              <a:off x="4032" y="3264"/>
              <a:ext cx="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5" name="Line 40"/>
            <p:cNvSpPr>
              <a:spLocks noChangeShapeType="1"/>
            </p:cNvSpPr>
            <p:nvPr/>
          </p:nvSpPr>
          <p:spPr bwMode="auto">
            <a:xfrm>
              <a:off x="1824" y="3408"/>
              <a:ext cx="22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6" name="Text Box 41"/>
            <p:cNvSpPr txBox="1">
              <a:spLocks noChangeArrowheads="1"/>
            </p:cNvSpPr>
            <p:nvPr/>
          </p:nvSpPr>
          <p:spPr bwMode="auto">
            <a:xfrm>
              <a:off x="1776" y="3456"/>
              <a:ext cx="211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</a:rPr>
                <a:t>you pressed just once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>
                  <a:solidFill>
                    <a:schemeClr val="hlink"/>
                  </a:solidFill>
                </a:rPr>
                <a:t>but generate lots of pulses</a:t>
              </a:r>
            </a:p>
          </p:txBody>
        </p:sp>
        <p:sp>
          <p:nvSpPr>
            <p:cNvPr id="29707" name="Line 42"/>
            <p:cNvSpPr>
              <a:spLocks noChangeShapeType="1"/>
            </p:cNvSpPr>
            <p:nvPr/>
          </p:nvSpPr>
          <p:spPr bwMode="auto">
            <a:xfrm>
              <a:off x="1728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8" name="Line 43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9" name="Line 44"/>
            <p:cNvSpPr>
              <a:spLocks noChangeShapeType="1"/>
            </p:cNvSpPr>
            <p:nvPr/>
          </p:nvSpPr>
          <p:spPr bwMode="auto">
            <a:xfrm>
              <a:off x="192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0" name="Line 45"/>
            <p:cNvSpPr>
              <a:spLocks noChangeShapeType="1"/>
            </p:cNvSpPr>
            <p:nvPr/>
          </p:nvSpPr>
          <p:spPr bwMode="auto">
            <a:xfrm>
              <a:off x="216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1" name="Line 46"/>
            <p:cNvSpPr>
              <a:spLocks noChangeShapeType="1"/>
            </p:cNvSpPr>
            <p:nvPr/>
          </p:nvSpPr>
          <p:spPr bwMode="auto">
            <a:xfrm>
              <a:off x="2160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2" name="Line 47"/>
            <p:cNvSpPr>
              <a:spLocks noChangeShapeType="1"/>
            </p:cNvSpPr>
            <p:nvPr/>
          </p:nvSpPr>
          <p:spPr bwMode="auto">
            <a:xfrm flipV="1">
              <a:off x="240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3" name="Line 48"/>
            <p:cNvSpPr>
              <a:spLocks noChangeShapeType="1"/>
            </p:cNvSpPr>
            <p:nvPr/>
          </p:nvSpPr>
          <p:spPr bwMode="auto">
            <a:xfrm>
              <a:off x="240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4" name="Line 49"/>
            <p:cNvSpPr>
              <a:spLocks noChangeShapeType="1"/>
            </p:cNvSpPr>
            <p:nvPr/>
          </p:nvSpPr>
          <p:spPr bwMode="auto">
            <a:xfrm>
              <a:off x="264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5" name="Line 50"/>
            <p:cNvSpPr>
              <a:spLocks noChangeShapeType="1"/>
            </p:cNvSpPr>
            <p:nvPr/>
          </p:nvSpPr>
          <p:spPr bwMode="auto">
            <a:xfrm>
              <a:off x="2640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6" name="Line 51"/>
            <p:cNvSpPr>
              <a:spLocks noChangeShapeType="1"/>
            </p:cNvSpPr>
            <p:nvPr/>
          </p:nvSpPr>
          <p:spPr bwMode="auto">
            <a:xfrm flipV="1">
              <a:off x="288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7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8" name="Line 53"/>
            <p:cNvSpPr>
              <a:spLocks noChangeShapeType="1"/>
            </p:cNvSpPr>
            <p:nvPr/>
          </p:nvSpPr>
          <p:spPr bwMode="auto">
            <a:xfrm>
              <a:off x="312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9" name="Line 54"/>
            <p:cNvSpPr>
              <a:spLocks noChangeShapeType="1"/>
            </p:cNvSpPr>
            <p:nvPr/>
          </p:nvSpPr>
          <p:spPr bwMode="auto">
            <a:xfrm>
              <a:off x="3120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0" name="Line 55"/>
            <p:cNvSpPr>
              <a:spLocks noChangeShapeType="1"/>
            </p:cNvSpPr>
            <p:nvPr/>
          </p:nvSpPr>
          <p:spPr bwMode="auto">
            <a:xfrm flipV="1">
              <a:off x="336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1" name="Line 56"/>
            <p:cNvSpPr>
              <a:spLocks noChangeShapeType="1"/>
            </p:cNvSpPr>
            <p:nvPr/>
          </p:nvSpPr>
          <p:spPr bwMode="auto">
            <a:xfrm>
              <a:off x="336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2" name="Line 57"/>
            <p:cNvSpPr>
              <a:spLocks noChangeShapeType="1"/>
            </p:cNvSpPr>
            <p:nvPr/>
          </p:nvSpPr>
          <p:spPr bwMode="auto">
            <a:xfrm>
              <a:off x="360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3" name="Line 58"/>
            <p:cNvSpPr>
              <a:spLocks noChangeShapeType="1"/>
            </p:cNvSpPr>
            <p:nvPr/>
          </p:nvSpPr>
          <p:spPr bwMode="auto">
            <a:xfrm>
              <a:off x="3600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4" name="Line 59"/>
            <p:cNvSpPr>
              <a:spLocks noChangeShapeType="1"/>
            </p:cNvSpPr>
            <p:nvPr/>
          </p:nvSpPr>
          <p:spPr bwMode="auto">
            <a:xfrm flipV="1">
              <a:off x="384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5" name="Line 60"/>
            <p:cNvSpPr>
              <a:spLocks noChangeShapeType="1"/>
            </p:cNvSpPr>
            <p:nvPr/>
          </p:nvSpPr>
          <p:spPr bwMode="auto">
            <a:xfrm>
              <a:off x="3840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6" name="Line 61"/>
            <p:cNvSpPr>
              <a:spLocks noChangeShapeType="1"/>
            </p:cNvSpPr>
            <p:nvPr/>
          </p:nvSpPr>
          <p:spPr bwMode="auto">
            <a:xfrm>
              <a:off x="4080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7" name="Line 62"/>
            <p:cNvSpPr>
              <a:spLocks noChangeShapeType="1"/>
            </p:cNvSpPr>
            <p:nvPr/>
          </p:nvSpPr>
          <p:spPr bwMode="auto">
            <a:xfrm>
              <a:off x="4080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8" name="Text Box 63"/>
            <p:cNvSpPr txBox="1">
              <a:spLocks noChangeArrowheads="1"/>
            </p:cNvSpPr>
            <p:nvPr/>
          </p:nvSpPr>
          <p:spPr bwMode="auto">
            <a:xfrm>
              <a:off x="1248" y="2592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clock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filter-out multiple pulses from a press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a counter to count the time to stable</a:t>
            </a:r>
          </a:p>
        </p:txBody>
      </p:sp>
      <p:grpSp>
        <p:nvGrpSpPr>
          <p:cNvPr id="52" name="群組 51"/>
          <p:cNvGrpSpPr/>
          <p:nvPr/>
        </p:nvGrpSpPr>
        <p:grpSpPr>
          <a:xfrm>
            <a:off x="0" y="3048000"/>
            <a:ext cx="8991600" cy="2546350"/>
            <a:chOff x="0" y="3048000"/>
            <a:chExt cx="8991600" cy="2546350"/>
          </a:xfrm>
        </p:grpSpPr>
        <p:sp>
          <p:nvSpPr>
            <p:cNvPr id="53" name="Line 4"/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5105400" y="3048000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2209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>
              <a:off x="2362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>
              <a:off x="23622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2438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24384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2590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H="1">
              <a:off x="1219200" y="4038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19050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flipV="1">
              <a:off x="1981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V="1">
              <a:off x="2057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 flipV="1">
              <a:off x="2133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>
              <a:off x="2590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Line 19"/>
            <p:cNvSpPr>
              <a:spLocks noChangeShapeType="1"/>
            </p:cNvSpPr>
            <p:nvPr/>
          </p:nvSpPr>
          <p:spPr bwMode="auto">
            <a:xfrm flipV="1">
              <a:off x="2743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>
              <a:off x="2743200" y="3581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4495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V="1">
              <a:off x="4648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46482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>
              <a:off x="4800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Line 25"/>
            <p:cNvSpPr>
              <a:spLocks noChangeShapeType="1"/>
            </p:cNvSpPr>
            <p:nvPr/>
          </p:nvSpPr>
          <p:spPr bwMode="auto">
            <a:xfrm>
              <a:off x="48006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V="1">
              <a:off x="4876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27"/>
            <p:cNvSpPr>
              <a:spLocks noChangeShapeType="1"/>
            </p:cNvSpPr>
            <p:nvPr/>
          </p:nvSpPr>
          <p:spPr bwMode="auto">
            <a:xfrm>
              <a:off x="4876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>
              <a:off x="5029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29"/>
            <p:cNvSpPr>
              <a:spLocks noChangeShapeType="1"/>
            </p:cNvSpPr>
            <p:nvPr/>
          </p:nvSpPr>
          <p:spPr bwMode="auto">
            <a:xfrm flipV="1">
              <a:off x="4495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50292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 flipV="1">
              <a:off x="5105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Line 32"/>
            <p:cNvSpPr>
              <a:spLocks noChangeShapeType="1"/>
            </p:cNvSpPr>
            <p:nvPr/>
          </p:nvSpPr>
          <p:spPr bwMode="auto">
            <a:xfrm flipV="1">
              <a:off x="5181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Line 33"/>
            <p:cNvSpPr>
              <a:spLocks noChangeShapeType="1"/>
            </p:cNvSpPr>
            <p:nvPr/>
          </p:nvSpPr>
          <p:spPr bwMode="auto">
            <a:xfrm flipV="1">
              <a:off x="5257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0" y="3810000"/>
              <a:ext cx="1190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key_pressed</a:t>
              </a: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18288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85" name="Text Box 36"/>
            <p:cNvSpPr txBox="1">
              <a:spLocks noChangeArrowheads="1"/>
            </p:cNvSpPr>
            <p:nvPr/>
          </p:nvSpPr>
          <p:spPr bwMode="auto">
            <a:xfrm>
              <a:off x="228600" y="4495800"/>
              <a:ext cx="795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>
              <a:off x="1219200" y="4419600"/>
              <a:ext cx="609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87" name="Group 38"/>
            <p:cNvGrpSpPr>
              <a:grpSpLocks/>
            </p:cNvGrpSpPr>
            <p:nvPr/>
          </p:nvGrpSpPr>
          <p:grpSpPr bwMode="auto">
            <a:xfrm>
              <a:off x="5410200" y="4419600"/>
              <a:ext cx="2971800" cy="457200"/>
              <a:chOff x="3504" y="2784"/>
              <a:chExt cx="1872" cy="288"/>
            </a:xfrm>
          </p:grpSpPr>
          <p:sp>
            <p:nvSpPr>
              <p:cNvPr id="97" name="Rectangle 39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98" name="Rectangle 40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N-1</a:t>
                </a:r>
              </a:p>
            </p:txBody>
          </p:sp>
          <p:sp>
            <p:nvSpPr>
              <p:cNvPr id="99" name="Rectangle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N-2</a:t>
                </a:r>
              </a:p>
            </p:txBody>
          </p:sp>
          <p:sp>
            <p:nvSpPr>
              <p:cNvPr id="100" name="Rectangle 42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01" name="Rectangle 43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02" name="Rectangle 44"/>
              <p:cNvSpPr>
                <a:spLocks noChangeArrowheads="1"/>
              </p:cNvSpPr>
              <p:nvPr/>
            </p:nvSpPr>
            <p:spPr bwMode="auto">
              <a:xfrm>
                <a:off x="5088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76200" y="5257800"/>
              <a:ext cx="998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key_input</a:t>
              </a:r>
            </a:p>
          </p:txBody>
        </p:sp>
        <p:sp>
          <p:nvSpPr>
            <p:cNvPr id="89" name="Line 46"/>
            <p:cNvSpPr>
              <a:spLocks noChangeShapeType="1"/>
            </p:cNvSpPr>
            <p:nvPr/>
          </p:nvSpPr>
          <p:spPr bwMode="auto">
            <a:xfrm>
              <a:off x="1219200" y="55626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" name="Line 47"/>
            <p:cNvSpPr>
              <a:spLocks noChangeShapeType="1"/>
            </p:cNvSpPr>
            <p:nvPr/>
          </p:nvSpPr>
          <p:spPr bwMode="auto">
            <a:xfrm flipV="1">
              <a:off x="79248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Line 48"/>
            <p:cNvSpPr>
              <a:spLocks noChangeShapeType="1"/>
            </p:cNvSpPr>
            <p:nvPr/>
          </p:nvSpPr>
          <p:spPr bwMode="auto">
            <a:xfrm>
              <a:off x="7924800" y="5181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49"/>
            <p:cNvSpPr>
              <a:spLocks noChangeShapeType="1"/>
            </p:cNvSpPr>
            <p:nvPr/>
          </p:nvSpPr>
          <p:spPr bwMode="auto">
            <a:xfrm>
              <a:off x="83820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50"/>
            <p:cNvSpPr>
              <a:spLocks noChangeShapeType="1"/>
            </p:cNvSpPr>
            <p:nvPr/>
          </p:nvSpPr>
          <p:spPr bwMode="auto">
            <a:xfrm>
              <a:off x="8382000" y="556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8382000" y="4419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4419600" y="4419599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2809434" y="4419599"/>
              <a:ext cx="1610165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N</a:t>
              </a:r>
              <a:endParaRPr lang="en-US" altLang="zh-TW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filter-out multiple pulses from a press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a counter to count the time to stable</a:t>
            </a:r>
          </a:p>
        </p:txBody>
      </p:sp>
      <p:grpSp>
        <p:nvGrpSpPr>
          <p:cNvPr id="53" name="群組 52"/>
          <p:cNvGrpSpPr/>
          <p:nvPr/>
        </p:nvGrpSpPr>
        <p:grpSpPr>
          <a:xfrm>
            <a:off x="0" y="3048000"/>
            <a:ext cx="8991600" cy="2546350"/>
            <a:chOff x="0" y="3048000"/>
            <a:chExt cx="8991600" cy="2546350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5105400" y="3048000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2209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2362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23622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 flipV="1">
              <a:off x="2438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24384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2590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219200" y="4038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19050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V="1">
              <a:off x="1981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V="1">
              <a:off x="2057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V="1">
              <a:off x="2133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2590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V="1">
              <a:off x="2743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2743200" y="3581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4495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4648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>
              <a:off x="46482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4800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48006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 flipV="1">
              <a:off x="4876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4876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5029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 flipV="1">
              <a:off x="4495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50292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V="1">
              <a:off x="5105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5181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V="1">
              <a:off x="5257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Text Box 34"/>
            <p:cNvSpPr txBox="1">
              <a:spLocks noChangeArrowheads="1"/>
            </p:cNvSpPr>
            <p:nvPr/>
          </p:nvSpPr>
          <p:spPr bwMode="auto">
            <a:xfrm>
              <a:off x="0" y="3810000"/>
              <a:ext cx="1190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key_pressed</a:t>
              </a: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18288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86" name="Text Box 36"/>
            <p:cNvSpPr txBox="1">
              <a:spLocks noChangeArrowheads="1"/>
            </p:cNvSpPr>
            <p:nvPr/>
          </p:nvSpPr>
          <p:spPr bwMode="auto">
            <a:xfrm>
              <a:off x="228600" y="4495800"/>
              <a:ext cx="795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1219200" y="4419600"/>
              <a:ext cx="609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88" name="Group 38"/>
            <p:cNvGrpSpPr>
              <a:grpSpLocks/>
            </p:cNvGrpSpPr>
            <p:nvPr/>
          </p:nvGrpSpPr>
          <p:grpSpPr bwMode="auto">
            <a:xfrm>
              <a:off x="5410200" y="4419600"/>
              <a:ext cx="2971800" cy="457200"/>
              <a:chOff x="3504" y="2784"/>
              <a:chExt cx="1872" cy="288"/>
            </a:xfrm>
          </p:grpSpPr>
          <p:sp>
            <p:nvSpPr>
              <p:cNvPr id="98" name="Rectangle 39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N-1</a:t>
                </a:r>
              </a:p>
            </p:txBody>
          </p:sp>
          <p:sp>
            <p:nvSpPr>
              <p:cNvPr id="100" name="Rectangle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N-2</a:t>
                </a:r>
              </a:p>
            </p:txBody>
          </p:sp>
          <p:sp>
            <p:nvSpPr>
              <p:cNvPr id="101" name="Rectangle 42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03" name="Rectangle 44"/>
              <p:cNvSpPr>
                <a:spLocks noChangeArrowheads="1"/>
              </p:cNvSpPr>
              <p:nvPr/>
            </p:nvSpPr>
            <p:spPr bwMode="auto">
              <a:xfrm>
                <a:off x="5088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76200" y="5257800"/>
              <a:ext cx="998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key_input</a:t>
              </a:r>
            </a:p>
          </p:txBody>
        </p:sp>
        <p:sp>
          <p:nvSpPr>
            <p:cNvPr id="90" name="Line 46"/>
            <p:cNvSpPr>
              <a:spLocks noChangeShapeType="1"/>
            </p:cNvSpPr>
            <p:nvPr/>
          </p:nvSpPr>
          <p:spPr bwMode="auto">
            <a:xfrm>
              <a:off x="1219200" y="55626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Line 47"/>
            <p:cNvSpPr>
              <a:spLocks noChangeShapeType="1"/>
            </p:cNvSpPr>
            <p:nvPr/>
          </p:nvSpPr>
          <p:spPr bwMode="auto">
            <a:xfrm flipV="1">
              <a:off x="79248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48"/>
            <p:cNvSpPr>
              <a:spLocks noChangeShapeType="1"/>
            </p:cNvSpPr>
            <p:nvPr/>
          </p:nvSpPr>
          <p:spPr bwMode="auto">
            <a:xfrm>
              <a:off x="7924800" y="5181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49"/>
            <p:cNvSpPr>
              <a:spLocks noChangeShapeType="1"/>
            </p:cNvSpPr>
            <p:nvPr/>
          </p:nvSpPr>
          <p:spPr bwMode="auto">
            <a:xfrm>
              <a:off x="83820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50"/>
            <p:cNvSpPr>
              <a:spLocks noChangeShapeType="1"/>
            </p:cNvSpPr>
            <p:nvPr/>
          </p:nvSpPr>
          <p:spPr bwMode="auto">
            <a:xfrm>
              <a:off x="8382000" y="556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8382000" y="4419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4419600" y="4419599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2809434" y="4419599"/>
              <a:ext cx="1610165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N</a:t>
              </a:r>
              <a:endParaRPr lang="en-US" altLang="zh-TW" sz="1600" dirty="0"/>
            </a:p>
          </p:txBody>
        </p:sp>
      </p:grpSp>
      <p:sp>
        <p:nvSpPr>
          <p:cNvPr id="31790" name="AutoShape 52"/>
          <p:cNvSpPr>
            <a:spLocks noChangeArrowheads="1"/>
          </p:cNvSpPr>
          <p:nvPr/>
        </p:nvSpPr>
        <p:spPr bwMode="auto">
          <a:xfrm>
            <a:off x="5029200" y="3124200"/>
            <a:ext cx="3657600" cy="762000"/>
          </a:xfrm>
          <a:prstGeom prst="wedgeRoundRectCallout">
            <a:avLst>
              <a:gd name="adj1" fmla="val -75782"/>
              <a:gd name="adj2" fmla="val 11937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keep counter=N when key_pressed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filter-out multiple pulses from a press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a counter to count the time to stable</a:t>
            </a:r>
          </a:p>
        </p:txBody>
      </p:sp>
      <p:sp>
        <p:nvSpPr>
          <p:cNvPr id="32814" name="AutoShape 52"/>
          <p:cNvSpPr>
            <a:spLocks noChangeArrowheads="1"/>
          </p:cNvSpPr>
          <p:nvPr/>
        </p:nvSpPr>
        <p:spPr bwMode="auto">
          <a:xfrm>
            <a:off x="4953000" y="2362200"/>
            <a:ext cx="3657600" cy="762000"/>
          </a:xfrm>
          <a:prstGeom prst="wedgeRoundRectCallout">
            <a:avLst>
              <a:gd name="adj1" fmla="val -16278"/>
              <a:gd name="adj2" fmla="val 21625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count-down to 0 when key released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0" y="3048000"/>
            <a:ext cx="8991600" cy="2546350"/>
            <a:chOff x="0" y="3048000"/>
            <a:chExt cx="8991600" cy="2546350"/>
          </a:xfrm>
        </p:grpSpPr>
        <p:sp>
          <p:nvSpPr>
            <p:cNvPr id="32772" name="Line 4"/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5105400" y="3048000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2209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2362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23622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flipV="1">
              <a:off x="2438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24384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2590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H="1">
              <a:off x="1219200" y="4038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V="1">
              <a:off x="19050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V="1">
              <a:off x="1981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2057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2133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>
              <a:off x="2590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flipV="1">
              <a:off x="2743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>
              <a:off x="2743200" y="3581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>
              <a:off x="4495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flipV="1">
              <a:off x="4648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46482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>
              <a:off x="4800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48006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flipV="1">
              <a:off x="4876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4876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5029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4495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50292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flipV="1">
              <a:off x="5105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5181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5257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2" name="Text Box 34"/>
            <p:cNvSpPr txBox="1">
              <a:spLocks noChangeArrowheads="1"/>
            </p:cNvSpPr>
            <p:nvPr/>
          </p:nvSpPr>
          <p:spPr bwMode="auto">
            <a:xfrm>
              <a:off x="0" y="3810000"/>
              <a:ext cx="1190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key_pressed</a:t>
              </a:r>
            </a:p>
          </p:txBody>
        </p:sp>
        <p:sp>
          <p:nvSpPr>
            <p:cNvPr id="32803" name="Rectangle 35"/>
            <p:cNvSpPr>
              <a:spLocks noChangeArrowheads="1"/>
            </p:cNvSpPr>
            <p:nvPr/>
          </p:nvSpPr>
          <p:spPr bwMode="auto">
            <a:xfrm>
              <a:off x="18288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228600" y="4495800"/>
              <a:ext cx="795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32805" name="Rectangle 37"/>
            <p:cNvSpPr>
              <a:spLocks noChangeArrowheads="1"/>
            </p:cNvSpPr>
            <p:nvPr/>
          </p:nvSpPr>
          <p:spPr bwMode="auto">
            <a:xfrm>
              <a:off x="1219200" y="4419600"/>
              <a:ext cx="609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32806" name="Group 38"/>
            <p:cNvGrpSpPr>
              <a:grpSpLocks/>
            </p:cNvGrpSpPr>
            <p:nvPr/>
          </p:nvGrpSpPr>
          <p:grpSpPr bwMode="auto">
            <a:xfrm>
              <a:off x="5410200" y="4419600"/>
              <a:ext cx="2971800" cy="457200"/>
              <a:chOff x="3504" y="2784"/>
              <a:chExt cx="1872" cy="288"/>
            </a:xfrm>
          </p:grpSpPr>
          <p:sp>
            <p:nvSpPr>
              <p:cNvPr id="32815" name="Rectangle 39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32816" name="Rectangle 40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N-1</a:t>
                </a:r>
              </a:p>
            </p:txBody>
          </p:sp>
          <p:sp>
            <p:nvSpPr>
              <p:cNvPr id="32817" name="Rectangle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N-2</a:t>
                </a:r>
              </a:p>
            </p:txBody>
          </p:sp>
          <p:sp>
            <p:nvSpPr>
              <p:cNvPr id="32818" name="Rectangle 42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32819" name="Rectangle 43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32820" name="Rectangle 44"/>
              <p:cNvSpPr>
                <a:spLocks noChangeArrowheads="1"/>
              </p:cNvSpPr>
              <p:nvPr/>
            </p:nvSpPr>
            <p:spPr bwMode="auto">
              <a:xfrm>
                <a:off x="5088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32807" name="Text Box 45"/>
            <p:cNvSpPr txBox="1">
              <a:spLocks noChangeArrowheads="1"/>
            </p:cNvSpPr>
            <p:nvPr/>
          </p:nvSpPr>
          <p:spPr bwMode="auto">
            <a:xfrm>
              <a:off x="76200" y="5257800"/>
              <a:ext cx="998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key_input</a:t>
              </a:r>
            </a:p>
          </p:txBody>
        </p:sp>
        <p:sp>
          <p:nvSpPr>
            <p:cNvPr id="32808" name="Line 46"/>
            <p:cNvSpPr>
              <a:spLocks noChangeShapeType="1"/>
            </p:cNvSpPr>
            <p:nvPr/>
          </p:nvSpPr>
          <p:spPr bwMode="auto">
            <a:xfrm>
              <a:off x="1219200" y="55626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09" name="Line 47"/>
            <p:cNvSpPr>
              <a:spLocks noChangeShapeType="1"/>
            </p:cNvSpPr>
            <p:nvPr/>
          </p:nvSpPr>
          <p:spPr bwMode="auto">
            <a:xfrm flipV="1">
              <a:off x="79248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0" name="Line 48"/>
            <p:cNvSpPr>
              <a:spLocks noChangeShapeType="1"/>
            </p:cNvSpPr>
            <p:nvPr/>
          </p:nvSpPr>
          <p:spPr bwMode="auto">
            <a:xfrm>
              <a:off x="7924800" y="5181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1" name="Line 49"/>
            <p:cNvSpPr>
              <a:spLocks noChangeShapeType="1"/>
            </p:cNvSpPr>
            <p:nvPr/>
          </p:nvSpPr>
          <p:spPr bwMode="auto">
            <a:xfrm>
              <a:off x="83820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2" name="Line 50"/>
            <p:cNvSpPr>
              <a:spLocks noChangeShapeType="1"/>
            </p:cNvSpPr>
            <p:nvPr/>
          </p:nvSpPr>
          <p:spPr bwMode="auto">
            <a:xfrm>
              <a:off x="8382000" y="556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813" name="Rectangle 51"/>
            <p:cNvSpPr>
              <a:spLocks noChangeArrowheads="1"/>
            </p:cNvSpPr>
            <p:nvPr/>
          </p:nvSpPr>
          <p:spPr bwMode="auto">
            <a:xfrm>
              <a:off x="8382000" y="4419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53" name="Rectangle 35"/>
            <p:cNvSpPr>
              <a:spLocks noChangeArrowheads="1"/>
            </p:cNvSpPr>
            <p:nvPr/>
          </p:nvSpPr>
          <p:spPr bwMode="auto">
            <a:xfrm>
              <a:off x="4419600" y="4419599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2809434" y="4419599"/>
              <a:ext cx="1610165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N</a:t>
              </a:r>
              <a:endParaRPr lang="en-US" altLang="zh-TW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filter-out multiple pulses from a press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use a counter to count the time to stable</a:t>
            </a:r>
          </a:p>
        </p:txBody>
      </p:sp>
      <p:grpSp>
        <p:nvGrpSpPr>
          <p:cNvPr id="53" name="群組 52"/>
          <p:cNvGrpSpPr/>
          <p:nvPr/>
        </p:nvGrpSpPr>
        <p:grpSpPr>
          <a:xfrm>
            <a:off x="0" y="3048000"/>
            <a:ext cx="8991600" cy="2546350"/>
            <a:chOff x="0" y="3048000"/>
            <a:chExt cx="8991600" cy="2546350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5105400" y="3048000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2209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2362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23622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 flipV="1">
              <a:off x="2438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24384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2590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219200" y="4038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19050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V="1">
              <a:off x="1981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V="1">
              <a:off x="2057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V="1">
              <a:off x="2133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2590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V="1">
              <a:off x="2743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2743200" y="3581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4495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4648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>
              <a:off x="46482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4800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48006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 flipV="1">
              <a:off x="4876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4876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5029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 flipV="1">
              <a:off x="4495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50292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V="1">
              <a:off x="5105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5181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V="1">
              <a:off x="5257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Text Box 34"/>
            <p:cNvSpPr txBox="1">
              <a:spLocks noChangeArrowheads="1"/>
            </p:cNvSpPr>
            <p:nvPr/>
          </p:nvSpPr>
          <p:spPr bwMode="auto">
            <a:xfrm>
              <a:off x="0" y="3810000"/>
              <a:ext cx="1190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key_pressed</a:t>
              </a: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18288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86" name="Text Box 36"/>
            <p:cNvSpPr txBox="1">
              <a:spLocks noChangeArrowheads="1"/>
            </p:cNvSpPr>
            <p:nvPr/>
          </p:nvSpPr>
          <p:spPr bwMode="auto">
            <a:xfrm>
              <a:off x="228600" y="4495800"/>
              <a:ext cx="795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1219200" y="4419600"/>
              <a:ext cx="609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88" name="Group 38"/>
            <p:cNvGrpSpPr>
              <a:grpSpLocks/>
            </p:cNvGrpSpPr>
            <p:nvPr/>
          </p:nvGrpSpPr>
          <p:grpSpPr bwMode="auto">
            <a:xfrm>
              <a:off x="5410200" y="4419600"/>
              <a:ext cx="2971800" cy="457200"/>
              <a:chOff x="3504" y="2784"/>
              <a:chExt cx="1872" cy="288"/>
            </a:xfrm>
          </p:grpSpPr>
          <p:sp>
            <p:nvSpPr>
              <p:cNvPr id="98" name="Rectangle 39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N-1</a:t>
                </a:r>
              </a:p>
            </p:txBody>
          </p:sp>
          <p:sp>
            <p:nvSpPr>
              <p:cNvPr id="100" name="Rectangle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N-2</a:t>
                </a:r>
              </a:p>
            </p:txBody>
          </p:sp>
          <p:sp>
            <p:nvSpPr>
              <p:cNvPr id="101" name="Rectangle 42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03" name="Rectangle 44"/>
              <p:cNvSpPr>
                <a:spLocks noChangeArrowheads="1"/>
              </p:cNvSpPr>
              <p:nvPr/>
            </p:nvSpPr>
            <p:spPr bwMode="auto">
              <a:xfrm>
                <a:off x="5088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76200" y="5257800"/>
              <a:ext cx="998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key_input</a:t>
              </a:r>
            </a:p>
          </p:txBody>
        </p:sp>
        <p:sp>
          <p:nvSpPr>
            <p:cNvPr id="90" name="Line 46"/>
            <p:cNvSpPr>
              <a:spLocks noChangeShapeType="1"/>
            </p:cNvSpPr>
            <p:nvPr/>
          </p:nvSpPr>
          <p:spPr bwMode="auto">
            <a:xfrm>
              <a:off x="1219200" y="55626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Line 47"/>
            <p:cNvSpPr>
              <a:spLocks noChangeShapeType="1"/>
            </p:cNvSpPr>
            <p:nvPr/>
          </p:nvSpPr>
          <p:spPr bwMode="auto">
            <a:xfrm flipV="1">
              <a:off x="79248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48"/>
            <p:cNvSpPr>
              <a:spLocks noChangeShapeType="1"/>
            </p:cNvSpPr>
            <p:nvPr/>
          </p:nvSpPr>
          <p:spPr bwMode="auto">
            <a:xfrm>
              <a:off x="7924800" y="5181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49"/>
            <p:cNvSpPr>
              <a:spLocks noChangeShapeType="1"/>
            </p:cNvSpPr>
            <p:nvPr/>
          </p:nvSpPr>
          <p:spPr bwMode="auto">
            <a:xfrm>
              <a:off x="83820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50"/>
            <p:cNvSpPr>
              <a:spLocks noChangeShapeType="1"/>
            </p:cNvSpPr>
            <p:nvPr/>
          </p:nvSpPr>
          <p:spPr bwMode="auto">
            <a:xfrm>
              <a:off x="8382000" y="556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8382000" y="4419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4419600" y="4419599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2809434" y="4419599"/>
              <a:ext cx="1610165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N</a:t>
              </a:r>
              <a:endParaRPr lang="en-US" altLang="zh-TW" sz="1600" dirty="0"/>
            </a:p>
          </p:txBody>
        </p:sp>
      </p:grpSp>
      <p:sp>
        <p:nvSpPr>
          <p:cNvPr id="33838" name="AutoShape 52"/>
          <p:cNvSpPr>
            <a:spLocks noChangeArrowheads="1"/>
          </p:cNvSpPr>
          <p:nvPr/>
        </p:nvSpPr>
        <p:spPr bwMode="auto">
          <a:xfrm>
            <a:off x="4495800" y="3657600"/>
            <a:ext cx="3657600" cy="762000"/>
          </a:xfrm>
          <a:prstGeom prst="wedgeRoundRectCallout">
            <a:avLst>
              <a:gd name="adj1" fmla="val 46486"/>
              <a:gd name="adj2" fmla="val 153125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chemeClr val="hlink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a one-cycle pulse for each key press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Control the LED display by pressing a button</a:t>
            </a:r>
          </a:p>
        </p:txBody>
      </p:sp>
      <p:grpSp>
        <p:nvGrpSpPr>
          <p:cNvPr id="16388" name="群組 48"/>
          <p:cNvGrpSpPr>
            <a:grpSpLocks/>
          </p:cNvGrpSpPr>
          <p:nvPr/>
        </p:nvGrpSpPr>
        <p:grpSpPr bwMode="auto">
          <a:xfrm>
            <a:off x="1057275" y="3695700"/>
            <a:ext cx="5699125" cy="1181100"/>
            <a:chOff x="1057275" y="3695700"/>
            <a:chExt cx="5699125" cy="1181100"/>
          </a:xfrm>
        </p:grpSpPr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2667000" y="3810000"/>
              <a:ext cx="19812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8051</a:t>
              </a:r>
            </a:p>
          </p:txBody>
        </p:sp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1057275" y="4114800"/>
              <a:ext cx="1077913" cy="187325"/>
              <a:chOff x="1242" y="2016"/>
              <a:chExt cx="679" cy="118"/>
            </a:xfrm>
          </p:grpSpPr>
          <p:sp>
            <p:nvSpPr>
              <p:cNvPr id="16401" name="Line 7"/>
              <p:cNvSpPr>
                <a:spLocks noChangeShapeType="1"/>
              </p:cNvSpPr>
              <p:nvPr/>
            </p:nvSpPr>
            <p:spPr bwMode="auto">
              <a:xfrm flipV="1">
                <a:off x="1488" y="201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2" name="Line 8"/>
              <p:cNvSpPr>
                <a:spLocks noChangeShapeType="1"/>
              </p:cNvSpPr>
              <p:nvPr/>
            </p:nvSpPr>
            <p:spPr bwMode="auto">
              <a:xfrm>
                <a:off x="1296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3" name="Line 9"/>
              <p:cNvSpPr>
                <a:spLocks noChangeShapeType="1"/>
              </p:cNvSpPr>
              <p:nvPr/>
            </p:nvSpPr>
            <p:spPr bwMode="auto">
              <a:xfrm>
                <a:off x="1680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04" name="Oval 10"/>
              <p:cNvSpPr>
                <a:spLocks noChangeArrowheads="1"/>
              </p:cNvSpPr>
              <p:nvPr/>
            </p:nvSpPr>
            <p:spPr bwMode="auto">
              <a:xfrm>
                <a:off x="1242" y="208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6405" name="Oval 11"/>
              <p:cNvSpPr>
                <a:spLocks noChangeArrowheads="1"/>
              </p:cNvSpPr>
              <p:nvPr/>
            </p:nvSpPr>
            <p:spPr bwMode="auto">
              <a:xfrm>
                <a:off x="1873" y="20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6391" name="Line 12"/>
            <p:cNvSpPr>
              <a:spLocks noChangeShapeType="1"/>
            </p:cNvSpPr>
            <p:nvPr/>
          </p:nvSpPr>
          <p:spPr bwMode="auto">
            <a:xfrm>
              <a:off x="2133600" y="4267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2" name="Text Box 20"/>
            <p:cNvSpPr txBox="1">
              <a:spLocks noChangeArrowheads="1"/>
            </p:cNvSpPr>
            <p:nvPr/>
          </p:nvSpPr>
          <p:spPr bwMode="auto">
            <a:xfrm>
              <a:off x="1600200" y="3733800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A</a:t>
              </a:r>
            </a:p>
          </p:txBody>
        </p:sp>
        <p:sp>
          <p:nvSpPr>
            <p:cNvPr id="16393" name="Line 94"/>
            <p:cNvSpPr>
              <a:spLocks noChangeShapeType="1"/>
            </p:cNvSpPr>
            <p:nvPr/>
          </p:nvSpPr>
          <p:spPr bwMode="auto">
            <a:xfrm>
              <a:off x="4648200" y="4343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6394" name="Group 24"/>
            <p:cNvGrpSpPr>
              <a:grpSpLocks/>
            </p:cNvGrpSpPr>
            <p:nvPr/>
          </p:nvGrpSpPr>
          <p:grpSpPr bwMode="auto">
            <a:xfrm>
              <a:off x="5384800" y="3695700"/>
              <a:ext cx="1371600" cy="990600"/>
              <a:chOff x="1920" y="2640"/>
              <a:chExt cx="864" cy="624"/>
            </a:xfrm>
          </p:grpSpPr>
          <p:sp>
            <p:nvSpPr>
              <p:cNvPr id="16395" name="Oval 18"/>
              <p:cNvSpPr>
                <a:spLocks noChangeArrowheads="1"/>
              </p:cNvSpPr>
              <p:nvPr/>
            </p:nvSpPr>
            <p:spPr bwMode="auto">
              <a:xfrm>
                <a:off x="2160" y="302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6396" name="Oval 19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6397" name="Oval 20"/>
              <p:cNvSpPr>
                <a:spLocks noChangeArrowheads="1"/>
              </p:cNvSpPr>
              <p:nvPr/>
            </p:nvSpPr>
            <p:spPr bwMode="auto">
              <a:xfrm>
                <a:off x="2352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6398" name="Oval 21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6399" name="AutoShape 22"/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864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6400" name="Text Box 23"/>
              <p:cNvSpPr txBox="1">
                <a:spLocks noChangeArrowheads="1"/>
              </p:cNvSpPr>
              <p:nvPr/>
            </p:nvSpPr>
            <p:spPr bwMode="auto">
              <a:xfrm>
                <a:off x="2016" y="2640"/>
                <a:ext cx="3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LED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filter-out multiple pulses from a press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write a program for the hardware concept</a:t>
            </a:r>
          </a:p>
        </p:txBody>
      </p:sp>
      <p:grpSp>
        <p:nvGrpSpPr>
          <p:cNvPr id="53" name="群組 52"/>
          <p:cNvGrpSpPr/>
          <p:nvPr/>
        </p:nvGrpSpPr>
        <p:grpSpPr>
          <a:xfrm>
            <a:off x="0" y="3048000"/>
            <a:ext cx="8991600" cy="2546350"/>
            <a:chOff x="0" y="3048000"/>
            <a:chExt cx="8991600" cy="2546350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>
              <a:off x="4495800" y="32766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5105400" y="3048000"/>
              <a:ext cx="5476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time</a:t>
              </a: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2209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8"/>
            <p:cNvSpPr>
              <a:spLocks noChangeShapeType="1"/>
            </p:cNvSpPr>
            <p:nvPr/>
          </p:nvSpPr>
          <p:spPr bwMode="auto">
            <a:xfrm>
              <a:off x="2362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23622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 flipV="1">
              <a:off x="2438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24384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2590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219200" y="4038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19050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V="1">
              <a:off x="1981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V="1">
              <a:off x="2057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V="1">
              <a:off x="2133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2590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V="1">
              <a:off x="2743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2743200" y="358140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4495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4648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>
              <a:off x="46482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Line 24"/>
            <p:cNvSpPr>
              <a:spLocks noChangeShapeType="1"/>
            </p:cNvSpPr>
            <p:nvPr/>
          </p:nvSpPr>
          <p:spPr bwMode="auto">
            <a:xfrm>
              <a:off x="4800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4800600" y="4038600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 flipV="1">
              <a:off x="4876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>
              <a:off x="4876800" y="3581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50292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" name="Line 29"/>
            <p:cNvSpPr>
              <a:spLocks noChangeShapeType="1"/>
            </p:cNvSpPr>
            <p:nvPr/>
          </p:nvSpPr>
          <p:spPr bwMode="auto">
            <a:xfrm flipV="1">
              <a:off x="4495800" y="4038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Line 30"/>
            <p:cNvSpPr>
              <a:spLocks noChangeShapeType="1"/>
            </p:cNvSpPr>
            <p:nvPr/>
          </p:nvSpPr>
          <p:spPr bwMode="auto">
            <a:xfrm>
              <a:off x="5029200" y="4038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V="1">
              <a:off x="51054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Line 32"/>
            <p:cNvSpPr>
              <a:spLocks noChangeShapeType="1"/>
            </p:cNvSpPr>
            <p:nvPr/>
          </p:nvSpPr>
          <p:spPr bwMode="auto">
            <a:xfrm flipV="1">
              <a:off x="51816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V="1">
              <a:off x="5257800" y="3581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Text Box 34"/>
            <p:cNvSpPr txBox="1">
              <a:spLocks noChangeArrowheads="1"/>
            </p:cNvSpPr>
            <p:nvPr/>
          </p:nvSpPr>
          <p:spPr bwMode="auto">
            <a:xfrm>
              <a:off x="0" y="3810000"/>
              <a:ext cx="1190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key_pressed</a:t>
              </a:r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1828800" y="4419600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86" name="Text Box 36"/>
            <p:cNvSpPr txBox="1">
              <a:spLocks noChangeArrowheads="1"/>
            </p:cNvSpPr>
            <p:nvPr/>
          </p:nvSpPr>
          <p:spPr bwMode="auto">
            <a:xfrm>
              <a:off x="228600" y="4495800"/>
              <a:ext cx="7953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counter</a:t>
              </a:r>
            </a:p>
          </p:txBody>
        </p:sp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1219200" y="4419600"/>
              <a:ext cx="609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grpSp>
          <p:nvGrpSpPr>
            <p:cNvPr id="88" name="Group 38"/>
            <p:cNvGrpSpPr>
              <a:grpSpLocks/>
            </p:cNvGrpSpPr>
            <p:nvPr/>
          </p:nvGrpSpPr>
          <p:grpSpPr bwMode="auto">
            <a:xfrm>
              <a:off x="5410200" y="4419600"/>
              <a:ext cx="2971800" cy="457200"/>
              <a:chOff x="3504" y="2784"/>
              <a:chExt cx="1872" cy="288"/>
            </a:xfrm>
          </p:grpSpPr>
          <p:sp>
            <p:nvSpPr>
              <p:cNvPr id="98" name="Rectangle 39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</a:t>
                </a:r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N-1</a:t>
                </a:r>
              </a:p>
            </p:txBody>
          </p:sp>
          <p:sp>
            <p:nvSpPr>
              <p:cNvPr id="100" name="Rectangle 41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N-2</a:t>
                </a:r>
              </a:p>
            </p:txBody>
          </p:sp>
          <p:sp>
            <p:nvSpPr>
              <p:cNvPr id="101" name="Rectangle 42"/>
              <p:cNvSpPr>
                <a:spLocks noChangeArrowheads="1"/>
              </p:cNvSpPr>
              <p:nvPr/>
            </p:nvSpPr>
            <p:spPr bwMode="auto">
              <a:xfrm>
                <a:off x="4368" y="2784"/>
                <a:ext cx="43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…</a:t>
                </a:r>
              </a:p>
            </p:txBody>
          </p: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>
                <a:off x="4800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1</a:t>
                </a:r>
              </a:p>
            </p:txBody>
          </p:sp>
          <p:sp>
            <p:nvSpPr>
              <p:cNvPr id="103" name="Rectangle 44"/>
              <p:cNvSpPr>
                <a:spLocks noChangeArrowheads="1"/>
              </p:cNvSpPr>
              <p:nvPr/>
            </p:nvSpPr>
            <p:spPr bwMode="auto">
              <a:xfrm>
                <a:off x="5088" y="2784"/>
                <a:ext cx="28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0</a:t>
                </a:r>
              </a:p>
            </p:txBody>
          </p:sp>
        </p:grp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76200" y="5257800"/>
              <a:ext cx="998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key_input</a:t>
              </a:r>
            </a:p>
          </p:txBody>
        </p:sp>
        <p:sp>
          <p:nvSpPr>
            <p:cNvPr id="90" name="Line 46"/>
            <p:cNvSpPr>
              <a:spLocks noChangeShapeType="1"/>
            </p:cNvSpPr>
            <p:nvPr/>
          </p:nvSpPr>
          <p:spPr bwMode="auto">
            <a:xfrm>
              <a:off x="1219200" y="5562600"/>
              <a:ext cx="670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Line 47"/>
            <p:cNvSpPr>
              <a:spLocks noChangeShapeType="1"/>
            </p:cNvSpPr>
            <p:nvPr/>
          </p:nvSpPr>
          <p:spPr bwMode="auto">
            <a:xfrm flipV="1">
              <a:off x="79248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Line 48"/>
            <p:cNvSpPr>
              <a:spLocks noChangeShapeType="1"/>
            </p:cNvSpPr>
            <p:nvPr/>
          </p:nvSpPr>
          <p:spPr bwMode="auto">
            <a:xfrm>
              <a:off x="7924800" y="5181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3" name="Line 49"/>
            <p:cNvSpPr>
              <a:spLocks noChangeShapeType="1"/>
            </p:cNvSpPr>
            <p:nvPr/>
          </p:nvSpPr>
          <p:spPr bwMode="auto">
            <a:xfrm>
              <a:off x="8382000" y="5181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4" name="Line 50"/>
            <p:cNvSpPr>
              <a:spLocks noChangeShapeType="1"/>
            </p:cNvSpPr>
            <p:nvPr/>
          </p:nvSpPr>
          <p:spPr bwMode="auto">
            <a:xfrm>
              <a:off x="8382000" y="556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8382000" y="4419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4419600" y="4419599"/>
              <a:ext cx="9906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unstable</a:t>
              </a:r>
              <a:endParaRPr lang="en-US" altLang="zh-TW" sz="1600" dirty="0"/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2809434" y="4419599"/>
              <a:ext cx="1610165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/>
                <a:t>N</a:t>
              </a:r>
              <a:endParaRPr lang="en-US" altLang="zh-TW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40306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  <a:br>
              <a:rPr lang="en-US" altLang="zh-TW" smtClean="0"/>
            </a:br>
            <a:r>
              <a:rPr lang="en-US" altLang="zh-TW" smtClean="0"/>
              <a:t>programming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029200" y="304800"/>
            <a:ext cx="3827463" cy="46656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while (1)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1: wait for a button pressed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3:move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LED_pattern = (LED_pattern &lt;&lt; 1)+1;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if (LED_pattern=0xff) LED_pattern = 0xfe;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P1 = LED_pattern;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}//while (1)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95800"/>
            <a:ext cx="7104063" cy="207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4030662" cy="1462087"/>
          </a:xfrm>
        </p:spPr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  <a:br>
              <a:rPr lang="en-US" altLang="zh-TW" smtClean="0"/>
            </a:br>
            <a:r>
              <a:rPr lang="en-US" altLang="zh-TW" smtClean="0"/>
              <a:t>programming</a:t>
            </a:r>
          </a:p>
        </p:txBody>
      </p:sp>
      <p:sp>
        <p:nvSpPr>
          <p:cNvPr id="37892" name="AutoShape 5"/>
          <p:cNvSpPr>
            <a:spLocks noChangeArrowheads="1"/>
          </p:cNvSpPr>
          <p:nvPr/>
        </p:nvSpPr>
        <p:spPr bwMode="auto">
          <a:xfrm>
            <a:off x="5867400" y="685800"/>
            <a:ext cx="20574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3" name="AutoShape 6"/>
          <p:cNvSpPr>
            <a:spLocks noChangeArrowheads="1"/>
          </p:cNvSpPr>
          <p:nvPr/>
        </p:nvSpPr>
        <p:spPr bwMode="auto">
          <a:xfrm>
            <a:off x="1143000" y="4876800"/>
            <a:ext cx="5334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7894" name="AutoShape 7"/>
          <p:cNvSpPr>
            <a:spLocks noChangeArrowheads="1"/>
          </p:cNvSpPr>
          <p:nvPr/>
        </p:nvSpPr>
        <p:spPr bwMode="auto">
          <a:xfrm>
            <a:off x="1524000" y="3657600"/>
            <a:ext cx="1524000" cy="762000"/>
          </a:xfrm>
          <a:prstGeom prst="wedgeRoundRectCallout">
            <a:avLst>
              <a:gd name="adj1" fmla="val -58125"/>
              <a:gd name="adj2" fmla="val 10750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 for key pressed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5029200" y="304800"/>
            <a:ext cx="3827463" cy="46656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while (1)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1: wait for a button pressed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3:move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LED_pattern = (LED_pattern &lt;&lt; 1)+1;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if (LED_pattern=0xff) LED_pattern = 0xfe;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P1 = LED_pattern;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}//while (1)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419600"/>
            <a:ext cx="7104063" cy="207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  <a:br>
              <a:rPr lang="en-US" altLang="zh-TW" smtClean="0"/>
            </a:br>
            <a:r>
              <a:rPr lang="en-US" altLang="zh-TW" smtClean="0"/>
              <a:t>programming</a:t>
            </a:r>
          </a:p>
        </p:txBody>
      </p:sp>
      <p:sp>
        <p:nvSpPr>
          <p:cNvPr id="3891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4038600" cy="16764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keep counter=N when key hold</a:t>
            </a:r>
          </a:p>
          <a:p>
            <a:pPr eaLnBrk="1" hangingPunct="1"/>
            <a:r>
              <a:rPr lang="en-US" altLang="zh-TW" sz="2400" smtClean="0"/>
              <a:t>start count-down when key_hold=0</a:t>
            </a:r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5867400" y="1371600"/>
            <a:ext cx="29718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1600200" y="4876800"/>
            <a:ext cx="2667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5029200" y="304800"/>
            <a:ext cx="3827463" cy="46656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while (1)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1: wait for a button pressed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3:move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LED_pattern = (LED_pattern &lt;&lt; 1)+1;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if (LED_pattern=0xff) LED_pattern = 0xfe;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P1 = LED_pattern;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}//while (1)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" y="4536281"/>
            <a:ext cx="7104063" cy="2077015"/>
          </a:xfrm>
          <a:prstGeom prst="rect">
            <a:avLst/>
          </a:prstGeom>
        </p:spPr>
      </p:pic>
      <p:sp>
        <p:nvSpPr>
          <p:cNvPr id="38919" name="AutoShape 7"/>
          <p:cNvSpPr>
            <a:spLocks noChangeArrowheads="1"/>
          </p:cNvSpPr>
          <p:nvPr/>
        </p:nvSpPr>
        <p:spPr bwMode="auto">
          <a:xfrm>
            <a:off x="5105400" y="5257800"/>
            <a:ext cx="2514600" cy="990600"/>
          </a:xfrm>
          <a:prstGeom prst="wedgeRoundRectCallout">
            <a:avLst>
              <a:gd name="adj1" fmla="val -83144"/>
              <a:gd name="adj2" fmla="val -673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trying to figure out when a key is totally released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  <a:br>
              <a:rPr lang="en-US" altLang="zh-TW" smtClean="0"/>
            </a:br>
            <a:r>
              <a:rPr lang="en-US" altLang="zh-TW" smtClean="0"/>
              <a:t>programming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4038600" cy="16764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keep counter=N when key hold</a:t>
            </a:r>
          </a:p>
          <a:p>
            <a:pPr eaLnBrk="1" hangingPunct="1"/>
            <a:r>
              <a:rPr lang="en-US" altLang="zh-TW" sz="2400" smtClean="0"/>
              <a:t>start count-down when key_hold=0</a:t>
            </a:r>
          </a:p>
        </p:txBody>
      </p:sp>
      <p:sp>
        <p:nvSpPr>
          <p:cNvPr id="39941" name="AutoShape 6"/>
          <p:cNvSpPr>
            <a:spLocks noChangeArrowheads="1"/>
          </p:cNvSpPr>
          <p:nvPr/>
        </p:nvSpPr>
        <p:spPr bwMode="auto">
          <a:xfrm>
            <a:off x="5867400" y="1371600"/>
            <a:ext cx="29718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2" name="AutoShape 7"/>
          <p:cNvSpPr>
            <a:spLocks noChangeArrowheads="1"/>
          </p:cNvSpPr>
          <p:nvPr/>
        </p:nvSpPr>
        <p:spPr bwMode="auto">
          <a:xfrm>
            <a:off x="1600200" y="4876800"/>
            <a:ext cx="762000" cy="533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39944" name="Text Box 6"/>
          <p:cNvSpPr txBox="1">
            <a:spLocks noChangeArrowheads="1"/>
          </p:cNvSpPr>
          <p:nvPr/>
        </p:nvSpPr>
        <p:spPr bwMode="auto">
          <a:xfrm>
            <a:off x="5029200" y="304800"/>
            <a:ext cx="3827463" cy="46656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while (1)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1: wait for a button pressed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3:move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LED_pattern = (LED_pattern &lt;&lt; 1)+1;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if (LED_pattern=0xff) LED_pattern = 0xfe;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P1 = LED_pattern;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}//while (1)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9" y="4503456"/>
            <a:ext cx="7104063" cy="2077015"/>
          </a:xfrm>
          <a:prstGeom prst="rect">
            <a:avLst/>
          </a:prstGeom>
        </p:spPr>
      </p:pic>
      <p:sp>
        <p:nvSpPr>
          <p:cNvPr id="39943" name="AutoShape 8"/>
          <p:cNvSpPr>
            <a:spLocks noChangeArrowheads="1"/>
          </p:cNvSpPr>
          <p:nvPr/>
        </p:nvSpPr>
        <p:spPr bwMode="auto">
          <a:xfrm>
            <a:off x="3048000" y="5638800"/>
            <a:ext cx="2514600" cy="990600"/>
          </a:xfrm>
          <a:prstGeom prst="wedgeRoundRectCallout">
            <a:avLst>
              <a:gd name="adj1" fmla="val -83144"/>
              <a:gd name="adj2" fmla="val -67306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unstable counter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De-Bounce filter</a:t>
            </a:r>
            <a:br>
              <a:rPr lang="en-US" altLang="zh-TW" smtClean="0"/>
            </a:br>
            <a:r>
              <a:rPr lang="en-US" altLang="zh-TW" smtClean="0"/>
              <a:t>programming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4038600" cy="16764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keep counter=N when key hold</a:t>
            </a:r>
          </a:p>
          <a:p>
            <a:pPr eaLnBrk="1" hangingPunct="1"/>
            <a:r>
              <a:rPr lang="en-US" altLang="zh-TW" sz="2400" smtClean="0"/>
              <a:t>start count-down when key_hold=0</a:t>
            </a:r>
          </a:p>
        </p:txBody>
      </p:sp>
      <p:sp>
        <p:nvSpPr>
          <p:cNvPr id="40965" name="AutoShape 6"/>
          <p:cNvSpPr>
            <a:spLocks noChangeArrowheads="1"/>
          </p:cNvSpPr>
          <p:nvPr/>
        </p:nvSpPr>
        <p:spPr bwMode="auto">
          <a:xfrm>
            <a:off x="5867400" y="2895600"/>
            <a:ext cx="2971800" cy="990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6" name="AutoShape 7"/>
          <p:cNvSpPr>
            <a:spLocks noChangeArrowheads="1"/>
          </p:cNvSpPr>
          <p:nvPr/>
        </p:nvSpPr>
        <p:spPr bwMode="auto">
          <a:xfrm>
            <a:off x="4267200" y="4953000"/>
            <a:ext cx="2286000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40968" name="Text Box 6"/>
          <p:cNvSpPr txBox="1">
            <a:spLocks noChangeArrowheads="1"/>
          </p:cNvSpPr>
          <p:nvPr/>
        </p:nvSpPr>
        <p:spPr bwMode="auto">
          <a:xfrm>
            <a:off x="5029200" y="304800"/>
            <a:ext cx="3827463" cy="46656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while (1)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1: wait for a button pressed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}//Stage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//Stage 3:move LED pattern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LED_pattern = (LED_pattern &lt;&lt; 1)+1;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if (LED_pattern=0xff) LED_pattern = 0xfe;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	P1 = LED_pattern;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/>
              <a:t>	}//while (1)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5356"/>
            <a:ext cx="7104063" cy="2077015"/>
          </a:xfrm>
          <a:prstGeom prst="rect">
            <a:avLst/>
          </a:prstGeom>
        </p:spPr>
      </p:pic>
      <p:sp>
        <p:nvSpPr>
          <p:cNvPr id="40967" name="AutoShape 8"/>
          <p:cNvSpPr>
            <a:spLocks noChangeArrowheads="1"/>
          </p:cNvSpPr>
          <p:nvPr/>
        </p:nvSpPr>
        <p:spPr bwMode="auto">
          <a:xfrm>
            <a:off x="1905000" y="3886200"/>
            <a:ext cx="2514600" cy="990600"/>
          </a:xfrm>
          <a:prstGeom prst="wedgeRoundRectCallout">
            <a:avLst>
              <a:gd name="adj1" fmla="val 73106"/>
              <a:gd name="adj2" fmla="val 49519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count-down to 0 when a key is totally released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How to make two I/O devices work simultaneously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About the bonus</a:t>
            </a:r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609600" y="2590800"/>
            <a:ext cx="25812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wait_button_pressed ();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btn_count++;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LED_display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3886200" y="1981200"/>
            <a:ext cx="4724400" cy="4648200"/>
          </a:xfrm>
          <a:prstGeom prst="wedgeRoundRectCallout">
            <a:avLst>
              <a:gd name="adj1" fmla="val -67023"/>
              <a:gd name="adj2" fmla="val -2797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3571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3571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3571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3571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3571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}//Stage 2: wait for key released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09600" y="2590800"/>
            <a:ext cx="25812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wait_button_pressed ();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btn_count++;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LED_display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/>
              <a:t>Basic: each hit of the button moves up/down the LED (75%)</a:t>
            </a:r>
          </a:p>
          <a:p>
            <a:pPr eaLnBrk="1" hangingPunct="1"/>
            <a:r>
              <a:rPr lang="en-US" altLang="zh-TW" sz="2800" smtClean="0"/>
              <a:t>Bonus 1: (+15%)</a:t>
            </a:r>
          </a:p>
          <a:p>
            <a:pPr lvl="1" eaLnBrk="1" hangingPunct="1"/>
            <a:r>
              <a:rPr lang="en-US" altLang="zh-TW" sz="2400" smtClean="0"/>
              <a:t>the LED runs automatically</a:t>
            </a:r>
          </a:p>
          <a:p>
            <a:pPr lvl="1" eaLnBrk="1" hangingPunct="1"/>
            <a:r>
              <a:rPr lang="en-US" altLang="zh-TW" sz="2400" smtClean="0"/>
              <a:t>Hitting the button will change the pattern</a:t>
            </a:r>
          </a:p>
          <a:p>
            <a:pPr lvl="1" eaLnBrk="1" hangingPunct="1"/>
            <a:r>
              <a:rPr lang="en-US" altLang="zh-TW" sz="2400" smtClean="0"/>
              <a:t>Hint: use timer interrupt to make two I/O devices work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45059" name="AutoShape 4"/>
          <p:cNvSpPr>
            <a:spLocks noChangeArrowheads="1"/>
          </p:cNvSpPr>
          <p:nvPr/>
        </p:nvSpPr>
        <p:spPr bwMode="auto">
          <a:xfrm>
            <a:off x="3810000" y="2667000"/>
            <a:ext cx="2971800" cy="1752600"/>
          </a:xfrm>
          <a:prstGeom prst="wedgeRoundRectCallout">
            <a:avLst>
              <a:gd name="adj1" fmla="val -88130"/>
              <a:gd name="adj2" fmla="val -299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3571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3571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3571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3571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3571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//scan for each digit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for (i=0;i&lt;3;i++)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    P0 = pattern (digit[i]);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9600" y="2590800"/>
            <a:ext cx="25812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wait_button_pressed ();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btn_count++;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LED_display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25908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smtClean="0"/>
              <a:t>What’s wrong with this program?</a:t>
            </a:r>
          </a:p>
        </p:txBody>
      </p:sp>
      <p:sp>
        <p:nvSpPr>
          <p:cNvPr id="46084" name="AutoShape 5"/>
          <p:cNvSpPr>
            <a:spLocks noChangeArrowheads="1"/>
          </p:cNvSpPr>
          <p:nvPr/>
        </p:nvSpPr>
        <p:spPr bwMode="auto">
          <a:xfrm>
            <a:off x="3886200" y="1981200"/>
            <a:ext cx="4724400" cy="4648200"/>
          </a:xfrm>
          <a:prstGeom prst="wedgeRoundRectCallout">
            <a:avLst>
              <a:gd name="adj1" fmla="val -66125"/>
              <a:gd name="adj2" fmla="val -1994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3571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3571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3571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3571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3571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key_hold = ~P0;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key_hold = ~P0;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	}//Stage 2: wait for key released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</p:txBody>
      </p:sp>
      <p:sp>
        <p:nvSpPr>
          <p:cNvPr id="46085" name="AutoShape 6"/>
          <p:cNvSpPr>
            <a:spLocks noChangeArrowheads="1"/>
          </p:cNvSpPr>
          <p:nvPr/>
        </p:nvSpPr>
        <p:spPr bwMode="auto">
          <a:xfrm>
            <a:off x="609600" y="4800600"/>
            <a:ext cx="2971800" cy="1752600"/>
          </a:xfrm>
          <a:prstGeom prst="wedgeRoundRectCallout">
            <a:avLst>
              <a:gd name="adj1" fmla="val -9245"/>
              <a:gd name="adj2" fmla="val -9449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3571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3571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3571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3571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3571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3571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//scan for each digit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for (i=0;i&lt;3;i++)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    P0 = pattern (digit[i]);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609600" y="2995613"/>
            <a:ext cx="25812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wait_button_pressed ();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btn_count++;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LED_display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What’s wrong with this program?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017713"/>
            <a:ext cx="4306888" cy="1868487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You will never see button control and digit display work together</a:t>
            </a:r>
          </a:p>
        </p:txBody>
      </p:sp>
      <p:sp>
        <p:nvSpPr>
          <p:cNvPr id="47109" name="Line 8"/>
          <p:cNvSpPr>
            <a:spLocks noChangeShapeType="1"/>
          </p:cNvSpPr>
          <p:nvPr/>
        </p:nvSpPr>
        <p:spPr bwMode="auto">
          <a:xfrm>
            <a:off x="1905000" y="60960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0" name="Text Box 9"/>
          <p:cNvSpPr txBox="1">
            <a:spLocks noChangeArrowheads="1"/>
          </p:cNvSpPr>
          <p:nvPr/>
        </p:nvSpPr>
        <p:spPr bwMode="auto">
          <a:xfrm>
            <a:off x="8596313" y="5791200"/>
            <a:ext cx="547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47111" name="Rectangle 10"/>
          <p:cNvSpPr>
            <a:spLocks noChangeArrowheads="1"/>
          </p:cNvSpPr>
          <p:nvPr/>
        </p:nvSpPr>
        <p:spPr bwMode="auto">
          <a:xfrm>
            <a:off x="2286000" y="55626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button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control</a:t>
            </a:r>
          </a:p>
        </p:txBody>
      </p:sp>
      <p:sp>
        <p:nvSpPr>
          <p:cNvPr id="47112" name="Rectangle 11"/>
          <p:cNvSpPr>
            <a:spLocks noChangeArrowheads="1"/>
          </p:cNvSpPr>
          <p:nvPr/>
        </p:nvSpPr>
        <p:spPr bwMode="auto">
          <a:xfrm>
            <a:off x="3733800" y="55626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 display</a:t>
            </a:r>
          </a:p>
        </p:txBody>
      </p: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5181600" y="55626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button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control</a:t>
            </a:r>
          </a:p>
        </p:txBody>
      </p:sp>
      <p:sp>
        <p:nvSpPr>
          <p:cNvPr id="47114" name="Rectangle 13"/>
          <p:cNvSpPr>
            <a:spLocks noChangeArrowheads="1"/>
          </p:cNvSpPr>
          <p:nvPr/>
        </p:nvSpPr>
        <p:spPr bwMode="auto">
          <a:xfrm>
            <a:off x="6629400" y="5562600"/>
            <a:ext cx="1447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 display</a:t>
            </a:r>
          </a:p>
        </p:txBody>
      </p:sp>
      <p:sp>
        <p:nvSpPr>
          <p:cNvPr id="47115" name="Line 14"/>
          <p:cNvSpPr>
            <a:spLocks noChangeShapeType="1"/>
          </p:cNvSpPr>
          <p:nvPr/>
        </p:nvSpPr>
        <p:spPr bwMode="auto">
          <a:xfrm flipV="1">
            <a:off x="22860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6" name="Line 15"/>
          <p:cNvSpPr>
            <a:spLocks noChangeShapeType="1"/>
          </p:cNvSpPr>
          <p:nvPr/>
        </p:nvSpPr>
        <p:spPr bwMode="auto">
          <a:xfrm flipV="1">
            <a:off x="3733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7" name="Line 16"/>
          <p:cNvSpPr>
            <a:spLocks noChangeShapeType="1"/>
          </p:cNvSpPr>
          <p:nvPr/>
        </p:nvSpPr>
        <p:spPr bwMode="auto">
          <a:xfrm>
            <a:off x="22860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8" name="Text Box 17"/>
          <p:cNvSpPr txBox="1">
            <a:spLocks noChangeArrowheads="1"/>
          </p:cNvSpPr>
          <p:nvPr/>
        </p:nvSpPr>
        <p:spPr bwMode="auto">
          <a:xfrm>
            <a:off x="2346325" y="4862513"/>
            <a:ext cx="111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for seconds</a:t>
            </a:r>
          </a:p>
        </p:txBody>
      </p:sp>
      <p:sp>
        <p:nvSpPr>
          <p:cNvPr id="47119" name="Line 18"/>
          <p:cNvSpPr>
            <a:spLocks noChangeShapeType="1"/>
          </p:cNvSpPr>
          <p:nvPr/>
        </p:nvSpPr>
        <p:spPr bwMode="auto">
          <a:xfrm flipV="1">
            <a:off x="3733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0" name="Line 19"/>
          <p:cNvSpPr>
            <a:spLocks noChangeShapeType="1"/>
          </p:cNvSpPr>
          <p:nvPr/>
        </p:nvSpPr>
        <p:spPr bwMode="auto">
          <a:xfrm flipV="1">
            <a:off x="51816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1" name="Line 20"/>
          <p:cNvSpPr>
            <a:spLocks noChangeShapeType="1"/>
          </p:cNvSpPr>
          <p:nvPr/>
        </p:nvSpPr>
        <p:spPr bwMode="auto">
          <a:xfrm>
            <a:off x="37338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22" name="Text Box 21"/>
          <p:cNvSpPr txBox="1">
            <a:spLocks noChangeArrowheads="1"/>
          </p:cNvSpPr>
          <p:nvPr/>
        </p:nvSpPr>
        <p:spPr bwMode="auto">
          <a:xfrm>
            <a:off x="3794125" y="4862513"/>
            <a:ext cx="111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for seconds</a:t>
            </a:r>
          </a:p>
        </p:txBody>
      </p:sp>
      <p:sp>
        <p:nvSpPr>
          <p:cNvPr id="47123" name="Text Box 4"/>
          <p:cNvSpPr txBox="1">
            <a:spLocks noChangeArrowheads="1"/>
          </p:cNvSpPr>
          <p:nvPr/>
        </p:nvSpPr>
        <p:spPr bwMode="auto">
          <a:xfrm>
            <a:off x="614363" y="3059113"/>
            <a:ext cx="2581275" cy="1323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wait_button_pressed ();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btn_count++;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LED_display 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Time-sharing to control multiple I/O devices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correct scheme</a:t>
            </a:r>
          </a:p>
        </p:txBody>
      </p:sp>
      <p:sp>
        <p:nvSpPr>
          <p:cNvPr id="49155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time-sharing to control all the I/O devices</a:t>
            </a:r>
          </a:p>
        </p:txBody>
      </p:sp>
      <p:grpSp>
        <p:nvGrpSpPr>
          <p:cNvPr id="49156" name="Group 24"/>
          <p:cNvGrpSpPr>
            <a:grpSpLocks/>
          </p:cNvGrpSpPr>
          <p:nvPr/>
        </p:nvGrpSpPr>
        <p:grpSpPr bwMode="auto">
          <a:xfrm>
            <a:off x="381000" y="3048000"/>
            <a:ext cx="8763000" cy="2089150"/>
            <a:chOff x="192" y="1776"/>
            <a:chExt cx="5520" cy="1316"/>
          </a:xfrm>
        </p:grpSpPr>
        <p:sp>
          <p:nvSpPr>
            <p:cNvPr id="49160" name="Line 4"/>
            <p:cNvSpPr>
              <a:spLocks noChangeShapeType="1"/>
            </p:cNvSpPr>
            <p:nvPr/>
          </p:nvSpPr>
          <p:spPr bwMode="auto">
            <a:xfrm>
              <a:off x="192" y="2736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1" name="Rectangle 5"/>
            <p:cNvSpPr>
              <a:spLocks noChangeArrowheads="1"/>
            </p:cNvSpPr>
            <p:nvPr/>
          </p:nvSpPr>
          <p:spPr bwMode="auto">
            <a:xfrm>
              <a:off x="336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49162" name="Rectangle 6"/>
            <p:cNvSpPr>
              <a:spLocks noChangeArrowheads="1"/>
            </p:cNvSpPr>
            <p:nvPr/>
          </p:nvSpPr>
          <p:spPr bwMode="auto">
            <a:xfrm>
              <a:off x="768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49163" name="Rectangle 7"/>
            <p:cNvSpPr>
              <a:spLocks noChangeArrowheads="1"/>
            </p:cNvSpPr>
            <p:nvPr/>
          </p:nvSpPr>
          <p:spPr bwMode="auto">
            <a:xfrm>
              <a:off x="1632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49164" name="Rectangle 8"/>
            <p:cNvSpPr>
              <a:spLocks noChangeArrowheads="1"/>
            </p:cNvSpPr>
            <p:nvPr/>
          </p:nvSpPr>
          <p:spPr bwMode="auto">
            <a:xfrm>
              <a:off x="2064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49165" name="Rectangle 9"/>
            <p:cNvSpPr>
              <a:spLocks noChangeArrowheads="1"/>
            </p:cNvSpPr>
            <p:nvPr/>
          </p:nvSpPr>
          <p:spPr bwMode="auto">
            <a:xfrm>
              <a:off x="2928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49166" name="Rectangle 10"/>
            <p:cNvSpPr>
              <a:spLocks noChangeArrowheads="1"/>
            </p:cNvSpPr>
            <p:nvPr/>
          </p:nvSpPr>
          <p:spPr bwMode="auto">
            <a:xfrm>
              <a:off x="3360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4224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49168" name="Rectangle 12"/>
            <p:cNvSpPr>
              <a:spLocks noChangeArrowheads="1"/>
            </p:cNvSpPr>
            <p:nvPr/>
          </p:nvSpPr>
          <p:spPr bwMode="auto">
            <a:xfrm>
              <a:off x="4656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49169" name="Line 13"/>
            <p:cNvSpPr>
              <a:spLocks noChangeShapeType="1"/>
            </p:cNvSpPr>
            <p:nvPr/>
          </p:nvSpPr>
          <p:spPr bwMode="auto">
            <a:xfrm flipV="1">
              <a:off x="336" y="201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0" name="Line 14"/>
            <p:cNvSpPr>
              <a:spLocks noChangeShapeType="1"/>
            </p:cNvSpPr>
            <p:nvPr/>
          </p:nvSpPr>
          <p:spPr bwMode="auto">
            <a:xfrm flipV="1">
              <a:off x="5520" y="201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1" name="Line 15"/>
            <p:cNvSpPr>
              <a:spLocks noChangeShapeType="1"/>
            </p:cNvSpPr>
            <p:nvPr/>
          </p:nvSpPr>
          <p:spPr bwMode="auto">
            <a:xfrm>
              <a:off x="336" y="2112"/>
              <a:ext cx="518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2" name="Text Box 16"/>
            <p:cNvSpPr txBox="1">
              <a:spLocks noChangeArrowheads="1"/>
            </p:cNvSpPr>
            <p:nvPr/>
          </p:nvSpPr>
          <p:spPr bwMode="auto">
            <a:xfrm>
              <a:off x="2064" y="1776"/>
              <a:ext cx="17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</a:rPr>
                <a:t>switches in mini-seconds!</a:t>
              </a:r>
            </a:p>
          </p:txBody>
        </p:sp>
        <p:sp>
          <p:nvSpPr>
            <p:cNvPr id="49173" name="Line 17"/>
            <p:cNvSpPr>
              <a:spLocks noChangeShapeType="1"/>
            </p:cNvSpPr>
            <p:nvPr/>
          </p:nvSpPr>
          <p:spPr bwMode="auto">
            <a:xfrm flipV="1">
              <a:off x="768" y="273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4" name="Line 18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5" name="Line 19"/>
            <p:cNvSpPr>
              <a:spLocks noChangeShapeType="1"/>
            </p:cNvSpPr>
            <p:nvPr/>
          </p:nvSpPr>
          <p:spPr bwMode="auto">
            <a:xfrm>
              <a:off x="768" y="2832"/>
              <a:ext cx="8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6" name="Text Box 20"/>
            <p:cNvSpPr txBox="1">
              <a:spLocks noChangeArrowheads="1"/>
            </p:cNvSpPr>
            <p:nvPr/>
          </p:nvSpPr>
          <p:spPr bwMode="auto">
            <a:xfrm>
              <a:off x="1008" y="2880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1 ms</a:t>
              </a:r>
            </a:p>
          </p:txBody>
        </p:sp>
        <p:sp>
          <p:nvSpPr>
            <p:cNvPr id="49177" name="Line 21"/>
            <p:cNvSpPr>
              <a:spLocks noChangeShapeType="1"/>
            </p:cNvSpPr>
            <p:nvPr/>
          </p:nvSpPr>
          <p:spPr bwMode="auto">
            <a:xfrm flipV="1">
              <a:off x="2064" y="273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8" name="Line 22"/>
            <p:cNvSpPr>
              <a:spLocks noChangeShapeType="1"/>
            </p:cNvSpPr>
            <p:nvPr/>
          </p:nvSpPr>
          <p:spPr bwMode="auto">
            <a:xfrm>
              <a:off x="1632" y="2832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79" name="Text Box 23"/>
            <p:cNvSpPr txBox="1">
              <a:spLocks noChangeArrowheads="1"/>
            </p:cNvSpPr>
            <p:nvPr/>
          </p:nvSpPr>
          <p:spPr bwMode="auto">
            <a:xfrm>
              <a:off x="1632" y="2880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0.1 ms</a:t>
              </a:r>
            </a:p>
          </p:txBody>
        </p:sp>
      </p:grpSp>
      <p:grpSp>
        <p:nvGrpSpPr>
          <p:cNvPr id="49157" name="Group 28"/>
          <p:cNvGrpSpPr>
            <a:grpSpLocks/>
          </p:cNvGrpSpPr>
          <p:nvPr/>
        </p:nvGrpSpPr>
        <p:grpSpPr bwMode="auto">
          <a:xfrm>
            <a:off x="6324600" y="2819400"/>
            <a:ext cx="1004888" cy="336550"/>
            <a:chOff x="3984" y="1776"/>
            <a:chExt cx="633" cy="212"/>
          </a:xfrm>
        </p:grpSpPr>
        <p:sp>
          <p:nvSpPr>
            <p:cNvPr id="49158" name="Line 26"/>
            <p:cNvSpPr>
              <a:spLocks noChangeShapeType="1"/>
            </p:cNvSpPr>
            <p:nvPr/>
          </p:nvSpPr>
          <p:spPr bwMode="auto">
            <a:xfrm>
              <a:off x="3984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59" name="Text Box 27"/>
            <p:cNvSpPr txBox="1">
              <a:spLocks noChangeArrowheads="1"/>
            </p:cNvSpPr>
            <p:nvPr/>
          </p:nvSpPr>
          <p:spPr bwMode="auto">
            <a:xfrm>
              <a:off x="4272" y="17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time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scheme for time sharing control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main program: for button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timer ISR: to scan for digit display</a:t>
            </a:r>
          </a:p>
        </p:txBody>
      </p:sp>
      <p:sp>
        <p:nvSpPr>
          <p:cNvPr id="50180" name="AutoShape 25"/>
          <p:cNvSpPr>
            <a:spLocks noChangeArrowheads="1"/>
          </p:cNvSpPr>
          <p:nvPr/>
        </p:nvSpPr>
        <p:spPr bwMode="auto">
          <a:xfrm>
            <a:off x="3962400" y="4876800"/>
            <a:ext cx="1905000" cy="838200"/>
          </a:xfrm>
          <a:prstGeom prst="wedgeRoundRectCallout">
            <a:avLst>
              <a:gd name="adj1" fmla="val -43000"/>
              <a:gd name="adj2" fmla="val -10038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infinite loop in the main program</a:t>
            </a:r>
          </a:p>
        </p:txBody>
      </p:sp>
      <p:sp>
        <p:nvSpPr>
          <p:cNvPr id="50181" name="AutoShape 26"/>
          <p:cNvSpPr>
            <a:spLocks noChangeArrowheads="1"/>
          </p:cNvSpPr>
          <p:nvPr/>
        </p:nvSpPr>
        <p:spPr bwMode="auto">
          <a:xfrm>
            <a:off x="533400" y="5486400"/>
            <a:ext cx="1905000" cy="838200"/>
          </a:xfrm>
          <a:prstGeom prst="wedgeRoundRectCallout">
            <a:avLst>
              <a:gd name="adj1" fmla="val -31750"/>
              <a:gd name="adj2" fmla="val -16856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triggered by timer interrupt</a:t>
            </a:r>
          </a:p>
        </p:txBody>
      </p:sp>
      <p:grpSp>
        <p:nvGrpSpPr>
          <p:cNvPr id="50182" name="Group 27"/>
          <p:cNvGrpSpPr>
            <a:grpSpLocks/>
          </p:cNvGrpSpPr>
          <p:nvPr/>
        </p:nvGrpSpPr>
        <p:grpSpPr bwMode="auto">
          <a:xfrm>
            <a:off x="6324600" y="2819400"/>
            <a:ext cx="1004888" cy="336550"/>
            <a:chOff x="3984" y="1776"/>
            <a:chExt cx="633" cy="212"/>
          </a:xfrm>
        </p:grpSpPr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3984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5" name="Text Box 29"/>
            <p:cNvSpPr txBox="1">
              <a:spLocks noChangeArrowheads="1"/>
            </p:cNvSpPr>
            <p:nvPr/>
          </p:nvSpPr>
          <p:spPr bwMode="auto">
            <a:xfrm>
              <a:off x="4272" y="1776"/>
              <a:ext cx="3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time</a:t>
              </a:r>
            </a:p>
          </p:txBody>
        </p:sp>
      </p:grpSp>
      <p:grpSp>
        <p:nvGrpSpPr>
          <p:cNvPr id="50183" name="Group 24"/>
          <p:cNvGrpSpPr>
            <a:grpSpLocks/>
          </p:cNvGrpSpPr>
          <p:nvPr/>
        </p:nvGrpSpPr>
        <p:grpSpPr bwMode="auto">
          <a:xfrm>
            <a:off x="381000" y="3048000"/>
            <a:ext cx="8763000" cy="2089150"/>
            <a:chOff x="192" y="1776"/>
            <a:chExt cx="5520" cy="1316"/>
          </a:xfrm>
        </p:grpSpPr>
        <p:sp>
          <p:nvSpPr>
            <p:cNvPr id="50184" name="Line 4"/>
            <p:cNvSpPr>
              <a:spLocks noChangeShapeType="1"/>
            </p:cNvSpPr>
            <p:nvPr/>
          </p:nvSpPr>
          <p:spPr bwMode="auto">
            <a:xfrm>
              <a:off x="192" y="2736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336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768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0187" name="Rectangle 7"/>
            <p:cNvSpPr>
              <a:spLocks noChangeArrowheads="1"/>
            </p:cNvSpPr>
            <p:nvPr/>
          </p:nvSpPr>
          <p:spPr bwMode="auto">
            <a:xfrm>
              <a:off x="1632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50188" name="Rectangle 8"/>
            <p:cNvSpPr>
              <a:spLocks noChangeArrowheads="1"/>
            </p:cNvSpPr>
            <p:nvPr/>
          </p:nvSpPr>
          <p:spPr bwMode="auto">
            <a:xfrm>
              <a:off x="2064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0189" name="Rectangle 9"/>
            <p:cNvSpPr>
              <a:spLocks noChangeArrowheads="1"/>
            </p:cNvSpPr>
            <p:nvPr/>
          </p:nvSpPr>
          <p:spPr bwMode="auto">
            <a:xfrm>
              <a:off x="2928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50190" name="Rectangle 10"/>
            <p:cNvSpPr>
              <a:spLocks noChangeArrowheads="1"/>
            </p:cNvSpPr>
            <p:nvPr/>
          </p:nvSpPr>
          <p:spPr bwMode="auto">
            <a:xfrm>
              <a:off x="3360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0191" name="Rectangle 11"/>
            <p:cNvSpPr>
              <a:spLocks noChangeArrowheads="1"/>
            </p:cNvSpPr>
            <p:nvPr/>
          </p:nvSpPr>
          <p:spPr bwMode="auto">
            <a:xfrm>
              <a:off x="4224" y="2256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50192" name="Rectangle 12"/>
            <p:cNvSpPr>
              <a:spLocks noChangeArrowheads="1"/>
            </p:cNvSpPr>
            <p:nvPr/>
          </p:nvSpPr>
          <p:spPr bwMode="auto">
            <a:xfrm>
              <a:off x="4656" y="2256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0193" name="Line 13"/>
            <p:cNvSpPr>
              <a:spLocks noChangeShapeType="1"/>
            </p:cNvSpPr>
            <p:nvPr/>
          </p:nvSpPr>
          <p:spPr bwMode="auto">
            <a:xfrm flipV="1">
              <a:off x="336" y="201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4" name="Line 14"/>
            <p:cNvSpPr>
              <a:spLocks noChangeShapeType="1"/>
            </p:cNvSpPr>
            <p:nvPr/>
          </p:nvSpPr>
          <p:spPr bwMode="auto">
            <a:xfrm flipV="1">
              <a:off x="5520" y="201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5" name="Line 15"/>
            <p:cNvSpPr>
              <a:spLocks noChangeShapeType="1"/>
            </p:cNvSpPr>
            <p:nvPr/>
          </p:nvSpPr>
          <p:spPr bwMode="auto">
            <a:xfrm>
              <a:off x="336" y="2112"/>
              <a:ext cx="518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6" name="Text Box 16"/>
            <p:cNvSpPr txBox="1">
              <a:spLocks noChangeArrowheads="1"/>
            </p:cNvSpPr>
            <p:nvPr/>
          </p:nvSpPr>
          <p:spPr bwMode="auto">
            <a:xfrm>
              <a:off x="2064" y="1776"/>
              <a:ext cx="17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0000"/>
                  </a:solidFill>
                </a:rPr>
                <a:t>switches in mini-seconds!</a:t>
              </a:r>
            </a:p>
          </p:txBody>
        </p:sp>
        <p:sp>
          <p:nvSpPr>
            <p:cNvPr id="50197" name="Line 17"/>
            <p:cNvSpPr>
              <a:spLocks noChangeShapeType="1"/>
            </p:cNvSpPr>
            <p:nvPr/>
          </p:nvSpPr>
          <p:spPr bwMode="auto">
            <a:xfrm flipV="1">
              <a:off x="768" y="273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8" name="Line 18"/>
            <p:cNvSpPr>
              <a:spLocks noChangeShapeType="1"/>
            </p:cNvSpPr>
            <p:nvPr/>
          </p:nvSpPr>
          <p:spPr bwMode="auto">
            <a:xfrm flipV="1">
              <a:off x="1632" y="273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199" name="Line 19"/>
            <p:cNvSpPr>
              <a:spLocks noChangeShapeType="1"/>
            </p:cNvSpPr>
            <p:nvPr/>
          </p:nvSpPr>
          <p:spPr bwMode="auto">
            <a:xfrm>
              <a:off x="768" y="2832"/>
              <a:ext cx="8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0" name="Text Box 20"/>
            <p:cNvSpPr txBox="1">
              <a:spLocks noChangeArrowheads="1"/>
            </p:cNvSpPr>
            <p:nvPr/>
          </p:nvSpPr>
          <p:spPr bwMode="auto">
            <a:xfrm>
              <a:off x="1008" y="2880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1 ms</a:t>
              </a:r>
            </a:p>
          </p:txBody>
        </p:sp>
        <p:sp>
          <p:nvSpPr>
            <p:cNvPr id="50201" name="Line 21"/>
            <p:cNvSpPr>
              <a:spLocks noChangeShapeType="1"/>
            </p:cNvSpPr>
            <p:nvPr/>
          </p:nvSpPr>
          <p:spPr bwMode="auto">
            <a:xfrm flipV="1">
              <a:off x="2064" y="2736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2" name="Line 22"/>
            <p:cNvSpPr>
              <a:spLocks noChangeShapeType="1"/>
            </p:cNvSpPr>
            <p:nvPr/>
          </p:nvSpPr>
          <p:spPr bwMode="auto">
            <a:xfrm>
              <a:off x="1632" y="2832"/>
              <a:ext cx="4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0203" name="Text Box 23"/>
            <p:cNvSpPr txBox="1">
              <a:spLocks noChangeArrowheads="1"/>
            </p:cNvSpPr>
            <p:nvPr/>
          </p:nvSpPr>
          <p:spPr bwMode="auto">
            <a:xfrm>
              <a:off x="1632" y="2880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0.1 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3725862" cy="1295400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A scheme for</a:t>
            </a:r>
            <a:br>
              <a:rPr lang="en-US" altLang="zh-TW" sz="3200" smtClean="0"/>
            </a:br>
            <a:r>
              <a:rPr lang="en-US" altLang="zh-TW" sz="3200" smtClean="0"/>
              <a:t>time sharing control</a:t>
            </a:r>
          </a:p>
        </p:txBody>
      </p:sp>
      <p:grpSp>
        <p:nvGrpSpPr>
          <p:cNvPr id="51203" name="Group 31"/>
          <p:cNvGrpSpPr>
            <a:grpSpLocks/>
          </p:cNvGrpSpPr>
          <p:nvPr/>
        </p:nvGrpSpPr>
        <p:grpSpPr bwMode="auto">
          <a:xfrm>
            <a:off x="381000" y="4267200"/>
            <a:ext cx="8763000" cy="2393950"/>
            <a:chOff x="0" y="2112"/>
            <a:chExt cx="5520" cy="1508"/>
          </a:xfrm>
        </p:grpSpPr>
        <p:sp>
          <p:nvSpPr>
            <p:cNvPr id="51206" name="Line 5"/>
            <p:cNvSpPr>
              <a:spLocks noChangeShapeType="1"/>
            </p:cNvSpPr>
            <p:nvPr/>
          </p:nvSpPr>
          <p:spPr bwMode="auto">
            <a:xfrm>
              <a:off x="0" y="3264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144" y="2784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 smtClean="0">
                  <a:solidFill>
                    <a:srgbClr val="000000"/>
                  </a:solidFill>
                </a:rPr>
                <a:t>Display</a:t>
              </a:r>
              <a:endParaRPr lang="en-US" altLang="zh-TW" sz="1600" dirty="0">
                <a:solidFill>
                  <a:srgbClr val="000000"/>
                </a:solidFill>
              </a:endParaRPr>
            </a:p>
          </p:txBody>
        </p:sp>
        <p:sp>
          <p:nvSpPr>
            <p:cNvPr id="51208" name="Rectangle 7"/>
            <p:cNvSpPr>
              <a:spLocks noChangeArrowheads="1"/>
            </p:cNvSpPr>
            <p:nvPr/>
          </p:nvSpPr>
          <p:spPr bwMode="auto">
            <a:xfrm>
              <a:off x="576" y="2784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1440" y="2784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1872" y="2784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2736" y="2784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51212" name="Rectangle 11"/>
            <p:cNvSpPr>
              <a:spLocks noChangeArrowheads="1"/>
            </p:cNvSpPr>
            <p:nvPr/>
          </p:nvSpPr>
          <p:spPr bwMode="auto">
            <a:xfrm>
              <a:off x="3168" y="2784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4032" y="2784"/>
              <a:ext cx="4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</a:rPr>
                <a:t>LED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 dirty="0">
                  <a:solidFill>
                    <a:srgbClr val="000000"/>
                  </a:solidFill>
                </a:rPr>
                <a:t>Display</a:t>
              </a:r>
            </a:p>
          </p:txBody>
        </p:sp>
        <p:sp>
          <p:nvSpPr>
            <p:cNvPr id="51214" name="Rectangle 13"/>
            <p:cNvSpPr>
              <a:spLocks noChangeArrowheads="1"/>
            </p:cNvSpPr>
            <p:nvPr/>
          </p:nvSpPr>
          <p:spPr bwMode="auto">
            <a:xfrm>
              <a:off x="4464" y="2784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button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control</a:t>
              </a:r>
            </a:p>
          </p:txBody>
        </p:sp>
        <p:sp>
          <p:nvSpPr>
            <p:cNvPr id="51215" name="Line 18"/>
            <p:cNvSpPr>
              <a:spLocks noChangeShapeType="1"/>
            </p:cNvSpPr>
            <p:nvPr/>
          </p:nvSpPr>
          <p:spPr bwMode="auto">
            <a:xfrm flipV="1">
              <a:off x="576" y="326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6" name="Line 20"/>
            <p:cNvSpPr>
              <a:spLocks noChangeShapeType="1"/>
            </p:cNvSpPr>
            <p:nvPr/>
          </p:nvSpPr>
          <p:spPr bwMode="auto">
            <a:xfrm>
              <a:off x="576" y="3360"/>
              <a:ext cx="8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17" name="Text Box 21"/>
            <p:cNvSpPr txBox="1">
              <a:spLocks noChangeArrowheads="1"/>
            </p:cNvSpPr>
            <p:nvPr/>
          </p:nvSpPr>
          <p:spPr bwMode="auto">
            <a:xfrm>
              <a:off x="816" y="3408"/>
              <a:ext cx="3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1 ms</a:t>
              </a:r>
            </a:p>
          </p:txBody>
        </p:sp>
        <p:sp>
          <p:nvSpPr>
            <p:cNvPr id="51218" name="AutoShape 25"/>
            <p:cNvSpPr>
              <a:spLocks noChangeArrowheads="1"/>
            </p:cNvSpPr>
            <p:nvPr/>
          </p:nvSpPr>
          <p:spPr bwMode="auto">
            <a:xfrm>
              <a:off x="1776" y="2112"/>
              <a:ext cx="1200" cy="480"/>
            </a:xfrm>
            <a:prstGeom prst="wedgeRoundRectCallout">
              <a:avLst>
                <a:gd name="adj1" fmla="val -12250"/>
                <a:gd name="adj2" fmla="val 11770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infinite loop in the main program</a:t>
              </a:r>
            </a:p>
          </p:txBody>
        </p:sp>
        <p:sp>
          <p:nvSpPr>
            <p:cNvPr id="51219" name="AutoShape 26"/>
            <p:cNvSpPr>
              <a:spLocks noChangeArrowheads="1"/>
            </p:cNvSpPr>
            <p:nvPr/>
          </p:nvSpPr>
          <p:spPr bwMode="auto">
            <a:xfrm>
              <a:off x="144" y="2208"/>
              <a:ext cx="1584" cy="384"/>
            </a:xfrm>
            <a:prstGeom prst="wedgeRoundRectCallout">
              <a:avLst>
                <a:gd name="adj1" fmla="val -35037"/>
                <a:gd name="adj2" fmla="val 116667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triggered by timer interrupt</a:t>
              </a:r>
            </a:p>
          </p:txBody>
        </p:sp>
        <p:sp>
          <p:nvSpPr>
            <p:cNvPr id="51220" name="Line 27"/>
            <p:cNvSpPr>
              <a:spLocks noChangeShapeType="1"/>
            </p:cNvSpPr>
            <p:nvPr/>
          </p:nvSpPr>
          <p:spPr bwMode="auto">
            <a:xfrm flipV="1">
              <a:off x="1440" y="3264"/>
              <a:ext cx="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04" name="Text Box 30"/>
          <p:cNvSpPr txBox="1">
            <a:spLocks noChangeArrowheads="1"/>
          </p:cNvSpPr>
          <p:nvPr/>
        </p:nvSpPr>
        <p:spPr bwMode="auto">
          <a:xfrm>
            <a:off x="5105400" y="228600"/>
            <a:ext cx="3827463" cy="4848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defTabSz="4429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 defTabSz="442913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 defTabSz="442913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 defTabSz="442913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 defTabSz="442913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defTabSz="442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main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     ….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while (1)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//Stage 1: wait for a button pressed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do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} while (!key_hold);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key_release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while (!key_release)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key_hold = P0;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if (key_hold)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	count =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else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	count--;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	if (count==0) key_release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}//Stage 2: wait for key released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2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//Stage 3: increment button counter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	button_count++;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	}//while (1)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1205" name="Text Box 32"/>
          <p:cNvSpPr txBox="1">
            <a:spLocks noChangeArrowheads="1"/>
          </p:cNvSpPr>
          <p:nvPr/>
        </p:nvSpPr>
        <p:spPr bwMode="auto">
          <a:xfrm>
            <a:off x="1752600" y="2362200"/>
            <a:ext cx="2057400" cy="8302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Timer_ISR 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    switch LED pattern;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Appendix: Programming 8051 in C Language</a:t>
            </a:r>
            <a:endParaRPr lang="zh-TW" altLang="en-US" smtClean="0"/>
          </a:p>
        </p:txBody>
      </p:sp>
      <p:sp>
        <p:nvSpPr>
          <p:cNvPr id="52227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access a control register?</a:t>
            </a:r>
            <a:endParaRPr lang="zh-TW" altLang="en-US" smtClean="0"/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2687"/>
          </a:xfrm>
        </p:spPr>
        <p:txBody>
          <a:bodyPr/>
          <a:lstStyle/>
          <a:p>
            <a:r>
              <a:rPr lang="en-US" altLang="zh-TW" sz="2800" smtClean="0"/>
              <a:t>In memory-mapped I/O</a:t>
            </a:r>
          </a:p>
          <a:p>
            <a:r>
              <a:rPr lang="en-US" altLang="zh-TW" sz="2800" smtClean="0"/>
              <a:t>Just access through a pointor</a:t>
            </a:r>
            <a:endParaRPr lang="zh-TW" altLang="en-US" sz="2800" smtClean="0"/>
          </a:p>
        </p:txBody>
      </p:sp>
      <p:sp>
        <p:nvSpPr>
          <p:cNvPr id="53252" name="文字方塊 3"/>
          <p:cNvSpPr txBox="1">
            <a:spLocks noChangeArrowheads="1"/>
          </p:cNvSpPr>
          <p:nvPr/>
        </p:nvSpPr>
        <p:spPr bwMode="auto">
          <a:xfrm>
            <a:off x="2819400" y="3548063"/>
            <a:ext cx="1619250" cy="1076325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char *p;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p = (char*) 0x80;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*p = 0xaa;</a:t>
            </a: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setup an interrupt service routine</a:t>
            </a:r>
            <a:endParaRPr lang="zh-TW" altLang="en-US" smtClean="0"/>
          </a:p>
        </p:txBody>
      </p:sp>
      <p:sp>
        <p:nvSpPr>
          <p:cNvPr id="54275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r>
              <a:rPr lang="en-US" altLang="zh-TW" sz="2000" smtClean="0"/>
              <a:t>use “interrupt” directive</a:t>
            </a:r>
          </a:p>
          <a:p>
            <a:r>
              <a:rPr lang="en-US" altLang="zh-TW" sz="2000" smtClean="0"/>
              <a:t>The ISR table of Keil-C compiler:</a:t>
            </a:r>
            <a:r>
              <a:rPr lang="zh-TW" altLang="en-US" sz="2000" smtClean="0"/>
              <a:t> </a:t>
            </a:r>
            <a:r>
              <a:rPr lang="en-US" altLang="zh-TW" sz="2000" smtClean="0">
                <a:hlinkClick r:id="rId2"/>
              </a:rPr>
              <a:t>http://www.keil.com/support/man/docs/c51/c51_le_interruptfuncs.htm</a:t>
            </a:r>
            <a:endParaRPr lang="en-US" altLang="zh-TW" sz="2000" smtClean="0"/>
          </a:p>
          <a:p>
            <a:r>
              <a:rPr lang="en-US" altLang="zh-TW" sz="2000" smtClean="0"/>
              <a:t>Check demo LED_shift</a:t>
            </a:r>
          </a:p>
        </p:txBody>
      </p:sp>
      <p:pic>
        <p:nvPicPr>
          <p:cNvPr id="54276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3733800"/>
            <a:ext cx="4703762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need to know for your task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How to program 8051 to receive an input signal from the button?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How to filter-out unstable signal when a button pressed?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the de-bounce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Coming up</a:t>
            </a:r>
            <a:endParaRPr lang="zh-TW" altLang="en-US" dirty="0" smtClean="0"/>
          </a:p>
        </p:txBody>
      </p:sp>
      <p:sp>
        <p:nvSpPr>
          <p:cNvPr id="55299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 algn="l">
              <a:buAutoNum type="arabicPeriod"/>
            </a:pPr>
            <a:r>
              <a:rPr lang="en-US" altLang="zh-TW" dirty="0" smtClean="0"/>
              <a:t>Midterm project </a:t>
            </a:r>
            <a:r>
              <a:rPr lang="en-US" altLang="zh-TW" dirty="0" smtClean="0">
                <a:solidFill>
                  <a:srgbClr val="FF0000"/>
                </a:solidFill>
              </a:rPr>
              <a:t>(TBA)</a:t>
            </a:r>
          </a:p>
          <a:p>
            <a:pPr marL="514350" indent="-514350" algn="l">
              <a:buAutoNum type="arabicPeriod"/>
            </a:pPr>
            <a:r>
              <a:rPr lang="en-US" altLang="zh-TW" dirty="0" smtClean="0"/>
              <a:t>Lab 05: LCD Programming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Lab 05: LCD Programming</a:t>
            </a:r>
            <a:endParaRPr lang="zh-TW" altLang="en-US" smtClean="0"/>
          </a:p>
        </p:txBody>
      </p:sp>
      <p:sp>
        <p:nvSpPr>
          <p:cNvPr id="5632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r>
              <a:rPr lang="en-US" altLang="zh-TW" smtClean="0"/>
              <a:t>Display “Hello World!” on the LCD</a:t>
            </a:r>
            <a:endParaRPr lang="zh-TW" altLang="en-US" smtClean="0"/>
          </a:p>
        </p:txBody>
      </p:sp>
      <p:pic>
        <p:nvPicPr>
          <p:cNvPr id="5632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49600"/>
            <a:ext cx="7458075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Question</a:t>
            </a:r>
            <a:endParaRPr lang="zh-TW" altLang="en-US" smtClean="0"/>
          </a:p>
        </p:txBody>
      </p:sp>
      <p:sp>
        <p:nvSpPr>
          <p:cNvPr id="57347" name="內容版面配置區 2"/>
          <p:cNvSpPr>
            <a:spLocks noGrp="1"/>
          </p:cNvSpPr>
          <p:nvPr>
            <p:ph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r>
              <a:rPr lang="en-US" altLang="zh-TW" sz="2800" smtClean="0"/>
              <a:t>Explain how to send a command/character to the LCD</a:t>
            </a:r>
          </a:p>
          <a:p>
            <a:pPr lvl="1"/>
            <a:r>
              <a:rPr lang="en-US" altLang="zh-TW" sz="2400" smtClean="0"/>
              <a:t>Show the timing waveform covering the following signals</a:t>
            </a:r>
          </a:p>
          <a:p>
            <a:pPr lvl="2"/>
            <a:r>
              <a:rPr lang="en-US" altLang="zh-TW" sz="2000" smtClean="0"/>
              <a:t>RS, RW, E, D [7:4]</a:t>
            </a:r>
          </a:p>
          <a:p>
            <a:pPr lvl="2"/>
            <a:endParaRPr lang="en-US" altLang="zh-TW" sz="1600" smtClean="0"/>
          </a:p>
          <a:p>
            <a:r>
              <a:rPr lang="en-US" altLang="zh-TW" sz="2000" smtClean="0"/>
              <a:t>Reference: </a:t>
            </a:r>
          </a:p>
          <a:p>
            <a:pPr lvl="1"/>
            <a:r>
              <a:rPr lang="en-US" altLang="zh-TW" sz="1800" smtClean="0">
                <a:hlinkClick r:id="rId2"/>
              </a:rPr>
              <a:t>http://www.8052.com/tutlcd.phtml</a:t>
            </a:r>
            <a:endParaRPr lang="en-US" altLang="zh-TW" sz="1800" smtClean="0"/>
          </a:p>
          <a:p>
            <a:pPr lvl="1"/>
            <a:r>
              <a:rPr lang="en-US" altLang="zh-TW" sz="1800" smtClean="0"/>
              <a:t>http://www.eeherald.com/section/design-guide/sample_lcd_c_programs.html</a:t>
            </a:r>
            <a:endParaRPr lang="zh-TW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receive a button input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detect the push button</a:t>
            </a:r>
            <a:endParaRPr lang="zh-TW" altLang="en-US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r>
              <a:rPr lang="en-US" altLang="zh-TW" smtClean="0"/>
              <a:t>A hit generates a logic 1 to an GPIO pin</a:t>
            </a:r>
            <a:endParaRPr lang="zh-TW" altLang="en-US" smtClean="0"/>
          </a:p>
        </p:txBody>
      </p:sp>
      <p:pic>
        <p:nvPicPr>
          <p:cNvPr id="2048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3106738"/>
            <a:ext cx="6996112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count number of hits to a button?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deal with unstable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Things you need to know for your task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How to program 8051 to receive an input signal from the button?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How to filter-out unstable signal when a button pressed?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the de-bounce filter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How to make 7-seg display and button controller work together?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TW" smtClean="0"/>
              <a:t>time-sharing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may write such a program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838200" y="2895600"/>
            <a:ext cx="2465388" cy="20621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(1)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while (P1.3==0);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//goto here if P1.3==1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count++;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}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4038600" y="2743200"/>
            <a:ext cx="4321175" cy="3024188"/>
            <a:chOff x="2426" y="2160"/>
            <a:chExt cx="2722" cy="1905"/>
          </a:xfrm>
        </p:grpSpPr>
        <p:grpSp>
          <p:nvGrpSpPr>
            <p:cNvPr id="23560" name="Group 6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23563" name="Group 7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23568" name="Rectangle 8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3569" name="Rectangle 9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3570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3571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3572" name="Rectangle 12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23573" name="Rectangle 13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zh-TW" sz="1600"/>
                </a:p>
              </p:txBody>
            </p:sp>
            <p:sp>
              <p:nvSpPr>
                <p:cNvPr id="2357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P1</a:t>
                  </a:r>
                </a:p>
              </p:txBody>
            </p:sp>
          </p:grpSp>
          <p:sp>
            <p:nvSpPr>
              <p:cNvPr id="23564" name="Oval 15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core</a:t>
                </a:r>
              </a:p>
            </p:txBody>
          </p:sp>
          <p:sp>
            <p:nvSpPr>
              <p:cNvPr id="23565" name="AutoShape 16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3566" name="Rectangle 17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3567" name="Text Box 18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MCU</a:t>
                </a:r>
              </a:p>
            </p:txBody>
          </p:sp>
        </p:grpSp>
        <p:sp>
          <p:nvSpPr>
            <p:cNvPr id="23561" name="Rectangle 19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device</a:t>
              </a:r>
            </a:p>
          </p:txBody>
        </p:sp>
        <p:sp>
          <p:nvSpPr>
            <p:cNvPr id="23562" name="Line 20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3557" name="Text Box 21"/>
          <p:cNvSpPr txBox="1">
            <a:spLocks noChangeArrowheads="1"/>
          </p:cNvSpPr>
          <p:nvPr/>
        </p:nvSpPr>
        <p:spPr bwMode="auto">
          <a:xfrm>
            <a:off x="5943600" y="426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58" name="AutoShape 22"/>
          <p:cNvSpPr>
            <a:spLocks noChangeArrowheads="1"/>
          </p:cNvSpPr>
          <p:nvPr/>
        </p:nvSpPr>
        <p:spPr bwMode="auto">
          <a:xfrm>
            <a:off x="6851650" y="2684463"/>
            <a:ext cx="2087563" cy="1079500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prepare to receive input from an I/O device</a:t>
            </a:r>
          </a:p>
        </p:txBody>
      </p:sp>
      <p:sp>
        <p:nvSpPr>
          <p:cNvPr id="23559" name="AutoShape 23"/>
          <p:cNvSpPr>
            <a:spLocks noChangeArrowheads="1"/>
          </p:cNvSpPr>
          <p:nvPr/>
        </p:nvSpPr>
        <p:spPr bwMode="auto">
          <a:xfrm>
            <a:off x="1219200" y="3657600"/>
            <a:ext cx="1676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686</TotalTime>
  <Words>1110</Words>
  <Application>Microsoft Office PowerPoint</Application>
  <PresentationFormat>如螢幕大小 (4:3)</PresentationFormat>
  <Paragraphs>550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新細明體</vt:lpstr>
      <vt:lpstr>標楷體</vt:lpstr>
      <vt:lpstr>Times New Roman</vt:lpstr>
      <vt:lpstr>Wingdings</vt:lpstr>
      <vt:lpstr>Blends</vt:lpstr>
      <vt:lpstr>1_Blends</vt:lpstr>
      <vt:lpstr>Button control and De-Bounce Filter</vt:lpstr>
      <vt:lpstr>Your Task</vt:lpstr>
      <vt:lpstr>Grading</vt:lpstr>
      <vt:lpstr>Things you need to know for your task</vt:lpstr>
      <vt:lpstr>How to receive a button input</vt:lpstr>
      <vt:lpstr>How to detect the push button</vt:lpstr>
      <vt:lpstr>How to count number of hits to a button?</vt:lpstr>
      <vt:lpstr>Things you need to know for your task</vt:lpstr>
      <vt:lpstr>You may write such a program</vt:lpstr>
      <vt:lpstr>You may write such a program</vt:lpstr>
      <vt:lpstr>You may write such a program</vt:lpstr>
      <vt:lpstr>You may write such a program</vt:lpstr>
      <vt:lpstr>De-bounce filter</vt:lpstr>
      <vt:lpstr>Things you need to know for your task</vt:lpstr>
      <vt:lpstr>How to filter-out multiple pulses from a press</vt:lpstr>
      <vt:lpstr>How to filter-out multiple pulses from a press</vt:lpstr>
      <vt:lpstr>How to filter-out multiple pulses from a press</vt:lpstr>
      <vt:lpstr>How to filter-out multiple pulses from a press</vt:lpstr>
      <vt:lpstr>How to filter-out multiple pulses from a press</vt:lpstr>
      <vt:lpstr>De-Bounce Filter</vt:lpstr>
      <vt:lpstr>How to filter-out multiple pulses from a press</vt:lpstr>
      <vt:lpstr>De-Bounce filter programming</vt:lpstr>
      <vt:lpstr>De-Bounce filter programming</vt:lpstr>
      <vt:lpstr>De-Bounce filter programming</vt:lpstr>
      <vt:lpstr>De-Bounce filter programming</vt:lpstr>
      <vt:lpstr>De-Bounce filter programming</vt:lpstr>
      <vt:lpstr>How to make two I/O devices work simultaneously</vt:lpstr>
      <vt:lpstr>You may write such a program</vt:lpstr>
      <vt:lpstr>You may write such a program</vt:lpstr>
      <vt:lpstr>You may write such a program</vt:lpstr>
      <vt:lpstr>You may write such a program</vt:lpstr>
      <vt:lpstr>You may write such a program</vt:lpstr>
      <vt:lpstr>Time-sharing to control multiple I/O devices</vt:lpstr>
      <vt:lpstr>The correct scheme</vt:lpstr>
      <vt:lpstr>A scheme for time sharing control</vt:lpstr>
      <vt:lpstr>A scheme for time sharing control</vt:lpstr>
      <vt:lpstr>Appendix: Programming 8051 in C Language</vt:lpstr>
      <vt:lpstr>How to access a control register?</vt:lpstr>
      <vt:lpstr>How to setup an interrupt service routine</vt:lpstr>
      <vt:lpstr>Coming up</vt:lpstr>
      <vt:lpstr>Lab 05: LCD Programming</vt:lpstr>
      <vt:lpstr>Pre-Lab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51</cp:revision>
  <cp:lastPrinted>2017-10-30T14:16:27Z</cp:lastPrinted>
  <dcterms:created xsi:type="dcterms:W3CDTF">2009-10-19T05:35:28Z</dcterms:created>
  <dcterms:modified xsi:type="dcterms:W3CDTF">2018-10-26T10:48:42Z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