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5253" autoAdjust="0"/>
  </p:normalViewPr>
  <p:slideViewPr>
    <p:cSldViewPr>
      <p:cViewPr varScale="1">
        <p:scale>
          <a:sx n="68" d="100"/>
          <a:sy n="68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17D8ED0-06D4-4CFE-8691-A0FC06117A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390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EBB7-1A4F-4131-9967-351FCCB109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949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7AAD-733F-41E9-A6CE-39966896F4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256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B0518-44B9-4AEF-94A1-04FBCF6692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814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1FC3-ACE1-4AC2-A711-595A80B269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251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0C865-1575-4DA2-A534-D0322B7FC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758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8135-E028-49F5-BE96-E4083EE3A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72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D6136-1142-4BCC-9DE8-A31D21C4CA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372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4FD7D-BC10-4EF5-B347-D3D10775E1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8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22509-8C6B-450C-B941-9F132831DA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84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DC551-749C-407E-9CD3-8E780EECD5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79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47A3F03-1C62-407C-B748-D90878F4C6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Sound Control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035050"/>
            <a:ext cx="1479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Generating a signal with given frequency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send out regular pulses with given frequency</a:t>
            </a:r>
          </a:p>
        </p:txBody>
      </p:sp>
      <p:sp>
        <p:nvSpPr>
          <p:cNvPr id="18479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838200" y="4800600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It’s difficult to fine-tune delay count </a:t>
            </a:r>
            <a:r>
              <a:rPr lang="en-US" altLang="zh-TW" sz="2800" i="1" smtClean="0">
                <a:solidFill>
                  <a:schemeClr val="hlink"/>
                </a:solidFill>
              </a:rPr>
              <a:t>N</a:t>
            </a:r>
            <a:r>
              <a:rPr lang="en-US" altLang="zh-TW" sz="2800" smtClean="0"/>
              <a:t> to match </a:t>
            </a:r>
            <a:r>
              <a:rPr lang="en-US" altLang="zh-TW" sz="2800" i="1" smtClean="0">
                <a:solidFill>
                  <a:schemeClr val="hlink"/>
                </a:solidFill>
              </a:rPr>
              <a:t>T/2</a:t>
            </a:r>
            <a:r>
              <a:rPr lang="en-US" altLang="zh-TW" sz="2800" smtClean="0"/>
              <a:t> (if you use a for-loop)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This method is not recommended!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943600" y="2362200"/>
            <a:ext cx="1905000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while (1) {</a:t>
            </a:r>
          </a:p>
          <a:p>
            <a:pPr marL="365125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status = 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    P2.7 =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    delay (</a:t>
            </a:r>
            <a:r>
              <a:rPr lang="en-US" altLang="zh-TW" sz="1600" dirty="0" smtClean="0">
                <a:solidFill>
                  <a:schemeClr val="hlink"/>
                </a:solidFill>
              </a:rPr>
              <a:t>N</a:t>
            </a:r>
            <a:r>
              <a:rPr lang="en-US" altLang="zh-TW" sz="1600" dirty="0" smtClean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}</a:t>
            </a:r>
          </a:p>
        </p:txBody>
      </p:sp>
      <p:grpSp>
        <p:nvGrpSpPr>
          <p:cNvPr id="13317" name="Group 46"/>
          <p:cNvGrpSpPr>
            <a:grpSpLocks/>
          </p:cNvGrpSpPr>
          <p:nvPr/>
        </p:nvGrpSpPr>
        <p:grpSpPr bwMode="auto">
          <a:xfrm>
            <a:off x="838200" y="2133600"/>
            <a:ext cx="3733800" cy="2198688"/>
            <a:chOff x="2304" y="1392"/>
            <a:chExt cx="2352" cy="1385"/>
          </a:xfrm>
        </p:grpSpPr>
        <p:grpSp>
          <p:nvGrpSpPr>
            <p:cNvPr id="13319" name="Group 4"/>
            <p:cNvGrpSpPr>
              <a:grpSpLocks/>
            </p:cNvGrpSpPr>
            <p:nvPr/>
          </p:nvGrpSpPr>
          <p:grpSpPr bwMode="auto">
            <a:xfrm>
              <a:off x="2304" y="1392"/>
              <a:ext cx="2352" cy="875"/>
              <a:chOff x="480" y="2304"/>
              <a:chExt cx="2352" cy="875"/>
            </a:xfrm>
          </p:grpSpPr>
          <p:sp>
            <p:nvSpPr>
              <p:cNvPr id="13326" name="Line 5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27" name="Text Box 6"/>
              <p:cNvSpPr txBox="1">
                <a:spLocks noChangeArrowheads="1"/>
              </p:cNvSpPr>
              <p:nvPr/>
            </p:nvSpPr>
            <p:spPr bwMode="auto">
              <a:xfrm>
                <a:off x="1680" y="2304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  <p:grpSp>
            <p:nvGrpSpPr>
              <p:cNvPr id="13328" name="Group 7"/>
              <p:cNvGrpSpPr>
                <a:grpSpLocks/>
              </p:cNvGrpSpPr>
              <p:nvPr/>
            </p:nvGrpSpPr>
            <p:grpSpPr bwMode="auto">
              <a:xfrm>
                <a:off x="480" y="2928"/>
                <a:ext cx="384" cy="192"/>
                <a:chOff x="480" y="2928"/>
                <a:chExt cx="384" cy="192"/>
              </a:xfrm>
            </p:grpSpPr>
            <p:sp>
              <p:nvSpPr>
                <p:cNvPr id="13356" name="Line 8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8" name="Line 10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9" name="Line 11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29" name="Group 12"/>
              <p:cNvGrpSpPr>
                <a:grpSpLocks/>
              </p:cNvGrpSpPr>
              <p:nvPr/>
            </p:nvGrpSpPr>
            <p:grpSpPr bwMode="auto">
              <a:xfrm>
                <a:off x="864" y="2928"/>
                <a:ext cx="384" cy="192"/>
                <a:chOff x="480" y="2928"/>
                <a:chExt cx="384" cy="192"/>
              </a:xfrm>
            </p:grpSpPr>
            <p:sp>
              <p:nvSpPr>
                <p:cNvPr id="13352" name="Line 13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4" name="Line 15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5" name="Line 16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30" name="Group 17"/>
              <p:cNvGrpSpPr>
                <a:grpSpLocks/>
              </p:cNvGrpSpPr>
              <p:nvPr/>
            </p:nvGrpSpPr>
            <p:grpSpPr bwMode="auto">
              <a:xfrm>
                <a:off x="1248" y="2928"/>
                <a:ext cx="384" cy="192"/>
                <a:chOff x="480" y="2928"/>
                <a:chExt cx="384" cy="192"/>
              </a:xfrm>
            </p:grpSpPr>
            <p:sp>
              <p:nvSpPr>
                <p:cNvPr id="13348" name="Line 18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0" name="Line 20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1" name="Line 21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31" name="Group 22"/>
              <p:cNvGrpSpPr>
                <a:grpSpLocks/>
              </p:cNvGrpSpPr>
              <p:nvPr/>
            </p:nvGrpSpPr>
            <p:grpSpPr bwMode="auto">
              <a:xfrm>
                <a:off x="1632" y="2928"/>
                <a:ext cx="384" cy="192"/>
                <a:chOff x="480" y="2928"/>
                <a:chExt cx="384" cy="192"/>
              </a:xfrm>
            </p:grpSpPr>
            <p:sp>
              <p:nvSpPr>
                <p:cNvPr id="13344" name="Line 23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6" name="Line 25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7" name="Line 26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32" name="Line 27"/>
              <p:cNvSpPr>
                <a:spLocks noChangeShapeType="1"/>
              </p:cNvSpPr>
              <p:nvPr/>
            </p:nvSpPr>
            <p:spPr bwMode="auto">
              <a:xfrm>
                <a:off x="2016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3333" name="Group 28"/>
              <p:cNvGrpSpPr>
                <a:grpSpLocks/>
              </p:cNvGrpSpPr>
              <p:nvPr/>
            </p:nvGrpSpPr>
            <p:grpSpPr bwMode="auto">
              <a:xfrm>
                <a:off x="2448" y="2928"/>
                <a:ext cx="384" cy="192"/>
                <a:chOff x="480" y="2928"/>
                <a:chExt cx="384" cy="192"/>
              </a:xfrm>
            </p:grpSpPr>
            <p:sp>
              <p:nvSpPr>
                <p:cNvPr id="13340" name="Line 29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2" name="Line 31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3" name="Line 32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34" name="Text Box 33"/>
              <p:cNvSpPr txBox="1">
                <a:spLocks noChangeArrowheads="1"/>
              </p:cNvSpPr>
              <p:nvPr/>
            </p:nvSpPr>
            <p:spPr bwMode="auto">
              <a:xfrm>
                <a:off x="2198" y="296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3335" name="Line 34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6" name="Line 35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7" name="Line 36"/>
              <p:cNvSpPr>
                <a:spLocks noChangeShapeType="1"/>
              </p:cNvSpPr>
              <p:nvPr/>
            </p:nvSpPr>
            <p:spPr bwMode="auto">
              <a:xfrm flipH="1">
                <a:off x="480" y="27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8" name="Line 37"/>
              <p:cNvSpPr>
                <a:spLocks noChangeShapeType="1"/>
              </p:cNvSpPr>
              <p:nvPr/>
            </p:nvSpPr>
            <p:spPr bwMode="auto">
              <a:xfrm>
                <a:off x="2256" y="27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9" name="Text Box 38"/>
              <p:cNvSpPr txBox="1">
                <a:spLocks noChangeArrowheads="1"/>
              </p:cNvSpPr>
              <p:nvPr/>
            </p:nvSpPr>
            <p:spPr bwMode="auto">
              <a:xfrm>
                <a:off x="1440" y="2592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sec</a:t>
                </a:r>
              </a:p>
            </p:txBody>
          </p:sp>
        </p:grpSp>
        <p:grpSp>
          <p:nvGrpSpPr>
            <p:cNvPr id="13320" name="Group 44"/>
            <p:cNvGrpSpPr>
              <a:grpSpLocks/>
            </p:cNvGrpSpPr>
            <p:nvPr/>
          </p:nvGrpSpPr>
          <p:grpSpPr bwMode="auto">
            <a:xfrm>
              <a:off x="2544" y="2256"/>
              <a:ext cx="384" cy="347"/>
              <a:chOff x="2544" y="2256"/>
              <a:chExt cx="384" cy="347"/>
            </a:xfrm>
          </p:grpSpPr>
          <p:sp>
            <p:nvSpPr>
              <p:cNvPr id="13322" name="Line 40"/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23" name="Line 41"/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24" name="Line 42"/>
              <p:cNvSpPr>
                <a:spLocks noChangeShapeType="1"/>
              </p:cNvSpPr>
              <p:nvPr/>
            </p:nvSpPr>
            <p:spPr bwMode="auto">
              <a:xfrm>
                <a:off x="2544" y="235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25" name="Text Box 43"/>
              <p:cNvSpPr txBox="1">
                <a:spLocks noChangeArrowheads="1"/>
              </p:cNvSpPr>
              <p:nvPr/>
            </p:nvSpPr>
            <p:spPr bwMode="auto">
              <a:xfrm>
                <a:off x="2630" y="23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>
                    <a:solidFill>
                      <a:schemeClr val="hlink"/>
                    </a:solidFill>
                  </a:rPr>
                  <a:t>T</a:t>
                </a:r>
              </a:p>
            </p:txBody>
          </p:sp>
        </p:grpSp>
        <p:graphicFrame>
          <p:nvGraphicFramePr>
            <p:cNvPr id="13321" name="Object 45"/>
            <p:cNvGraphicFramePr>
              <a:graphicFrameLocks noChangeAspect="1"/>
            </p:cNvGraphicFramePr>
            <p:nvPr/>
          </p:nvGraphicFramePr>
          <p:xfrm>
            <a:off x="3072" y="2304"/>
            <a:ext cx="960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方程式" r:id="rId3" imgW="850531" imgH="418918" progId="Equation.3">
                    <p:embed/>
                  </p:oleObj>
                </mc:Choice>
                <mc:Fallback>
                  <p:oleObj name="方程式" r:id="rId3" imgW="850531" imgH="418918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04"/>
                          <a:ext cx="960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80" name="AutoShape 48"/>
          <p:cNvSpPr>
            <a:spLocks noChangeArrowheads="1"/>
          </p:cNvSpPr>
          <p:nvPr/>
        </p:nvSpPr>
        <p:spPr bwMode="auto">
          <a:xfrm>
            <a:off x="5105400" y="3048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9" grpId="0" build="p"/>
      <p:bldP spid="18435" grpId="0" animBg="1"/>
      <p:bldP spid="184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Frequency generation using timer interrupt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Suppose: the period for timer interrupt is </a:t>
            </a:r>
            <a:r>
              <a:rPr lang="en-US" altLang="zh-TW" sz="2000" smtClean="0">
                <a:solidFill>
                  <a:schemeClr val="hlink"/>
                </a:solidFill>
              </a:rPr>
              <a:t>100us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Question: How to generate a signal with </a:t>
            </a:r>
            <a:r>
              <a:rPr lang="en-US" altLang="zh-TW" sz="2000" smtClean="0">
                <a:solidFill>
                  <a:schemeClr val="folHlink"/>
                </a:solidFill>
              </a:rPr>
              <a:t>half-period</a:t>
            </a:r>
            <a:r>
              <a:rPr lang="en-US" altLang="zh-TW" sz="2000" smtClean="0"/>
              <a:t> </a:t>
            </a:r>
            <a:r>
              <a:rPr lang="en-US" altLang="zh-TW" sz="2000" i="1" smtClean="0">
                <a:solidFill>
                  <a:schemeClr val="hlink"/>
                </a:solidFill>
              </a:rPr>
              <a:t>n</a:t>
            </a:r>
            <a:r>
              <a:rPr lang="en-US" altLang="zh-TW" sz="2000" smtClean="0">
                <a:solidFill>
                  <a:schemeClr val="hlink"/>
                </a:solidFill>
              </a:rPr>
              <a:t>*100us</a:t>
            </a:r>
            <a:r>
              <a:rPr lang="en-US" altLang="zh-TW" sz="2000" smtClean="0"/>
              <a:t> ?</a:t>
            </a:r>
          </a:p>
        </p:txBody>
      </p:sp>
      <p:grpSp>
        <p:nvGrpSpPr>
          <p:cNvPr id="14340" name="Group 46"/>
          <p:cNvGrpSpPr>
            <a:grpSpLocks/>
          </p:cNvGrpSpPr>
          <p:nvPr/>
        </p:nvGrpSpPr>
        <p:grpSpPr bwMode="auto">
          <a:xfrm>
            <a:off x="533400" y="3352800"/>
            <a:ext cx="7786688" cy="3138488"/>
            <a:chOff x="336" y="2343"/>
            <a:chExt cx="4905" cy="1977"/>
          </a:xfrm>
        </p:grpSpPr>
        <p:grpSp>
          <p:nvGrpSpPr>
            <p:cNvPr id="14341" name="Group 6"/>
            <p:cNvGrpSpPr>
              <a:grpSpLocks/>
            </p:cNvGrpSpPr>
            <p:nvPr/>
          </p:nvGrpSpPr>
          <p:grpSpPr bwMode="auto">
            <a:xfrm>
              <a:off x="816" y="3360"/>
              <a:ext cx="4425" cy="212"/>
              <a:chOff x="816" y="3360"/>
              <a:chExt cx="4425" cy="212"/>
            </a:xfrm>
          </p:grpSpPr>
          <p:sp>
            <p:nvSpPr>
              <p:cNvPr id="14381" name="Line 4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4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82" name="Text Box 5"/>
              <p:cNvSpPr txBox="1">
                <a:spLocks noChangeArrowheads="1"/>
              </p:cNvSpPr>
              <p:nvPr/>
            </p:nvSpPr>
            <p:spPr bwMode="auto">
              <a:xfrm>
                <a:off x="4896" y="3360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grpSp>
          <p:nvGrpSpPr>
            <p:cNvPr id="14342" name="Group 24"/>
            <p:cNvGrpSpPr>
              <a:grpSpLocks/>
            </p:cNvGrpSpPr>
            <p:nvPr/>
          </p:nvGrpSpPr>
          <p:grpSpPr bwMode="auto">
            <a:xfrm>
              <a:off x="336" y="2784"/>
              <a:ext cx="4896" cy="404"/>
              <a:chOff x="336" y="2784"/>
              <a:chExt cx="4896" cy="404"/>
            </a:xfrm>
          </p:grpSpPr>
          <p:sp>
            <p:nvSpPr>
              <p:cNvPr id="14364" name="Text Box 7"/>
              <p:cNvSpPr txBox="1">
                <a:spLocks noChangeArrowheads="1"/>
              </p:cNvSpPr>
              <p:nvPr/>
            </p:nvSpPr>
            <p:spPr bwMode="auto">
              <a:xfrm>
                <a:off x="336" y="2976"/>
                <a:ext cx="3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P1.0</a:t>
                </a:r>
              </a:p>
            </p:txBody>
          </p:sp>
          <p:sp>
            <p:nvSpPr>
              <p:cNvPr id="14365" name="Line 8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4366" name="Group 13"/>
              <p:cNvGrpSpPr>
                <a:grpSpLocks/>
              </p:cNvGrpSpPr>
              <p:nvPr/>
            </p:nvGrpSpPr>
            <p:grpSpPr bwMode="auto">
              <a:xfrm>
                <a:off x="1200" y="2784"/>
                <a:ext cx="1344" cy="384"/>
                <a:chOff x="1200" y="2784"/>
                <a:chExt cx="1344" cy="384"/>
              </a:xfrm>
            </p:grpSpPr>
            <p:sp>
              <p:nvSpPr>
                <p:cNvPr id="1437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8" name="Line 10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9" name="Line 11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0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7" name="Group 14"/>
              <p:cNvGrpSpPr>
                <a:grpSpLocks/>
              </p:cNvGrpSpPr>
              <p:nvPr/>
            </p:nvGrpSpPr>
            <p:grpSpPr bwMode="auto">
              <a:xfrm>
                <a:off x="2544" y="2784"/>
                <a:ext cx="1344" cy="384"/>
                <a:chOff x="1200" y="2784"/>
                <a:chExt cx="1344" cy="384"/>
              </a:xfrm>
            </p:grpSpPr>
            <p:sp>
              <p:nvSpPr>
                <p:cNvPr id="1437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4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5" name="Line 17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6" name="Line 18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8" name="Group 19"/>
              <p:cNvGrpSpPr>
                <a:grpSpLocks/>
              </p:cNvGrpSpPr>
              <p:nvPr/>
            </p:nvGrpSpPr>
            <p:grpSpPr bwMode="auto">
              <a:xfrm>
                <a:off x="3888" y="2784"/>
                <a:ext cx="1344" cy="384"/>
                <a:chOff x="1200" y="2784"/>
                <a:chExt cx="1344" cy="384"/>
              </a:xfrm>
            </p:grpSpPr>
            <p:sp>
              <p:nvSpPr>
                <p:cNvPr id="1436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0" name="Line 21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1" name="Line 22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2" name="Line 23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343" name="Line 25"/>
            <p:cNvSpPr>
              <a:spLocks noChangeShapeType="1"/>
            </p:cNvSpPr>
            <p:nvPr/>
          </p:nvSpPr>
          <p:spPr bwMode="auto">
            <a:xfrm flipV="1">
              <a:off x="120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Line 26"/>
            <p:cNvSpPr>
              <a:spLocks noChangeShapeType="1"/>
            </p:cNvSpPr>
            <p:nvPr/>
          </p:nvSpPr>
          <p:spPr bwMode="auto">
            <a:xfrm flipV="1">
              <a:off x="144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Line 27"/>
            <p:cNvSpPr>
              <a:spLocks noChangeShapeType="1"/>
            </p:cNvSpPr>
            <p:nvPr/>
          </p:nvSpPr>
          <p:spPr bwMode="auto">
            <a:xfrm flipV="1">
              <a:off x="168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6" name="Line 28"/>
            <p:cNvSpPr>
              <a:spLocks noChangeShapeType="1"/>
            </p:cNvSpPr>
            <p:nvPr/>
          </p:nvSpPr>
          <p:spPr bwMode="auto">
            <a:xfrm flipV="1">
              <a:off x="192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Line 29"/>
            <p:cNvSpPr>
              <a:spLocks noChangeShapeType="1"/>
            </p:cNvSpPr>
            <p:nvPr/>
          </p:nvSpPr>
          <p:spPr bwMode="auto">
            <a:xfrm flipV="1">
              <a:off x="2112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Line 30"/>
            <p:cNvSpPr>
              <a:spLocks noChangeShapeType="1"/>
            </p:cNvSpPr>
            <p:nvPr/>
          </p:nvSpPr>
          <p:spPr bwMode="auto">
            <a:xfrm flipV="1">
              <a:off x="2352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9" name="Line 31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Line 32"/>
            <p:cNvSpPr>
              <a:spLocks noChangeShapeType="1"/>
            </p:cNvSpPr>
            <p:nvPr/>
          </p:nvSpPr>
          <p:spPr bwMode="auto">
            <a:xfrm flipV="1">
              <a:off x="273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Line 33"/>
            <p:cNvSpPr>
              <a:spLocks noChangeShapeType="1"/>
            </p:cNvSpPr>
            <p:nvPr/>
          </p:nvSpPr>
          <p:spPr bwMode="auto">
            <a:xfrm flipV="1">
              <a:off x="297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2" name="Line 34"/>
            <p:cNvSpPr>
              <a:spLocks noChangeShapeType="1"/>
            </p:cNvSpPr>
            <p:nvPr/>
          </p:nvSpPr>
          <p:spPr bwMode="auto">
            <a:xfrm flipV="1">
              <a:off x="321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3" name="Line 35"/>
            <p:cNvSpPr>
              <a:spLocks noChangeShapeType="1"/>
            </p:cNvSpPr>
            <p:nvPr/>
          </p:nvSpPr>
          <p:spPr bwMode="auto">
            <a:xfrm flipV="1">
              <a:off x="340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4" name="Line 36"/>
            <p:cNvSpPr>
              <a:spLocks noChangeShapeType="1"/>
            </p:cNvSpPr>
            <p:nvPr/>
          </p:nvSpPr>
          <p:spPr bwMode="auto">
            <a:xfrm flipV="1">
              <a:off x="364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5" name="Line 37"/>
            <p:cNvSpPr>
              <a:spLocks noChangeShapeType="1"/>
            </p:cNvSpPr>
            <p:nvPr/>
          </p:nvSpPr>
          <p:spPr bwMode="auto">
            <a:xfrm flipV="1">
              <a:off x="388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6" name="Line 38"/>
            <p:cNvSpPr>
              <a:spLocks noChangeShapeType="1"/>
            </p:cNvSpPr>
            <p:nvPr/>
          </p:nvSpPr>
          <p:spPr bwMode="auto">
            <a:xfrm>
              <a:off x="1200" y="388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7" name="Line 39"/>
            <p:cNvSpPr>
              <a:spLocks noChangeShapeType="1"/>
            </p:cNvSpPr>
            <p:nvPr/>
          </p:nvSpPr>
          <p:spPr bwMode="auto">
            <a:xfrm>
              <a:off x="1440" y="388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8" name="Line 40"/>
            <p:cNvSpPr>
              <a:spLocks noChangeShapeType="1"/>
            </p:cNvSpPr>
            <p:nvPr/>
          </p:nvSpPr>
          <p:spPr bwMode="auto">
            <a:xfrm>
              <a:off x="1200" y="398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9" name="Text Box 41"/>
            <p:cNvSpPr txBox="1">
              <a:spLocks noChangeArrowheads="1"/>
            </p:cNvSpPr>
            <p:nvPr/>
          </p:nvSpPr>
          <p:spPr bwMode="auto">
            <a:xfrm>
              <a:off x="1104" y="4108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100 us</a:t>
              </a:r>
            </a:p>
          </p:txBody>
        </p:sp>
        <p:sp>
          <p:nvSpPr>
            <p:cNvPr id="14360" name="Line 42"/>
            <p:cNvSpPr>
              <a:spLocks noChangeShapeType="1"/>
            </p:cNvSpPr>
            <p:nvPr/>
          </p:nvSpPr>
          <p:spPr bwMode="auto">
            <a:xfrm>
              <a:off x="1200" y="25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1" name="Line 43"/>
            <p:cNvSpPr>
              <a:spLocks noChangeShapeType="1"/>
            </p:cNvSpPr>
            <p:nvPr/>
          </p:nvSpPr>
          <p:spPr bwMode="auto">
            <a:xfrm>
              <a:off x="1920" y="25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2" name="Line 44"/>
            <p:cNvSpPr>
              <a:spLocks noChangeShapeType="1"/>
            </p:cNvSpPr>
            <p:nvPr/>
          </p:nvSpPr>
          <p:spPr bwMode="auto">
            <a:xfrm>
              <a:off x="1200" y="2640"/>
              <a:ext cx="72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3" name="Text Box 45"/>
            <p:cNvSpPr txBox="1">
              <a:spLocks noChangeArrowheads="1"/>
            </p:cNvSpPr>
            <p:nvPr/>
          </p:nvSpPr>
          <p:spPr bwMode="auto">
            <a:xfrm>
              <a:off x="1334" y="2343"/>
              <a:ext cx="5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>
                  <a:solidFill>
                    <a:schemeClr val="hlink"/>
                  </a:solidFill>
                </a:rPr>
                <a:t>n</a:t>
              </a:r>
              <a:r>
                <a:rPr lang="en-US" altLang="zh-TW" sz="1600">
                  <a:solidFill>
                    <a:schemeClr val="hlink"/>
                  </a:solidFill>
                </a:rPr>
                <a:t>*100 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15363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just reverse the signal every </a:t>
            </a:r>
            <a:r>
              <a:rPr lang="en-US" altLang="zh-TW" i="1" smtClean="0"/>
              <a:t>n</a:t>
            </a:r>
            <a:r>
              <a:rPr lang="en-US" altLang="zh-TW" smtClean="0"/>
              <a:t> times the timer ISR is called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85800" y="3505200"/>
            <a:ext cx="7786688" cy="3138488"/>
            <a:chOff x="336" y="2343"/>
            <a:chExt cx="4905" cy="1977"/>
          </a:xfrm>
        </p:grpSpPr>
        <p:grpSp>
          <p:nvGrpSpPr>
            <p:cNvPr id="15369" name="Group 5"/>
            <p:cNvGrpSpPr>
              <a:grpSpLocks/>
            </p:cNvGrpSpPr>
            <p:nvPr/>
          </p:nvGrpSpPr>
          <p:grpSpPr bwMode="auto">
            <a:xfrm>
              <a:off x="816" y="3360"/>
              <a:ext cx="4425" cy="212"/>
              <a:chOff x="816" y="3360"/>
              <a:chExt cx="4425" cy="212"/>
            </a:xfrm>
          </p:grpSpPr>
          <p:sp>
            <p:nvSpPr>
              <p:cNvPr id="15409" name="Line 6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4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0" name="Text Box 7"/>
              <p:cNvSpPr txBox="1">
                <a:spLocks noChangeArrowheads="1"/>
              </p:cNvSpPr>
              <p:nvPr/>
            </p:nvSpPr>
            <p:spPr bwMode="auto">
              <a:xfrm>
                <a:off x="4896" y="3360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grpSp>
          <p:nvGrpSpPr>
            <p:cNvPr id="15370" name="Group 8"/>
            <p:cNvGrpSpPr>
              <a:grpSpLocks/>
            </p:cNvGrpSpPr>
            <p:nvPr/>
          </p:nvGrpSpPr>
          <p:grpSpPr bwMode="auto">
            <a:xfrm>
              <a:off x="336" y="2784"/>
              <a:ext cx="4896" cy="404"/>
              <a:chOff x="336" y="2784"/>
              <a:chExt cx="4896" cy="404"/>
            </a:xfrm>
          </p:grpSpPr>
          <p:sp>
            <p:nvSpPr>
              <p:cNvPr id="15392" name="Text Box 9"/>
              <p:cNvSpPr txBox="1">
                <a:spLocks noChangeArrowheads="1"/>
              </p:cNvSpPr>
              <p:nvPr/>
            </p:nvSpPr>
            <p:spPr bwMode="auto">
              <a:xfrm>
                <a:off x="336" y="2976"/>
                <a:ext cx="3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P1.0</a:t>
                </a:r>
              </a:p>
            </p:txBody>
          </p:sp>
          <p:sp>
            <p:nvSpPr>
              <p:cNvPr id="15393" name="Line 10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5394" name="Group 11"/>
              <p:cNvGrpSpPr>
                <a:grpSpLocks/>
              </p:cNvGrpSpPr>
              <p:nvPr/>
            </p:nvGrpSpPr>
            <p:grpSpPr bwMode="auto">
              <a:xfrm>
                <a:off x="1200" y="2784"/>
                <a:ext cx="1344" cy="384"/>
                <a:chOff x="1200" y="2784"/>
                <a:chExt cx="1344" cy="384"/>
              </a:xfrm>
            </p:grpSpPr>
            <p:sp>
              <p:nvSpPr>
                <p:cNvPr id="1540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6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7" name="Line 14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8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5395" name="Group 16"/>
              <p:cNvGrpSpPr>
                <a:grpSpLocks/>
              </p:cNvGrpSpPr>
              <p:nvPr/>
            </p:nvGrpSpPr>
            <p:grpSpPr bwMode="auto">
              <a:xfrm>
                <a:off x="2544" y="2784"/>
                <a:ext cx="1344" cy="384"/>
                <a:chOff x="1200" y="2784"/>
                <a:chExt cx="1344" cy="384"/>
              </a:xfrm>
            </p:grpSpPr>
            <p:sp>
              <p:nvSpPr>
                <p:cNvPr id="1540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2" name="Line 18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3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5396" name="Group 21"/>
              <p:cNvGrpSpPr>
                <a:grpSpLocks/>
              </p:cNvGrpSpPr>
              <p:nvPr/>
            </p:nvGrpSpPr>
            <p:grpSpPr bwMode="auto">
              <a:xfrm>
                <a:off x="3888" y="2784"/>
                <a:ext cx="1344" cy="384"/>
                <a:chOff x="1200" y="2784"/>
                <a:chExt cx="1344" cy="384"/>
              </a:xfrm>
            </p:grpSpPr>
            <p:sp>
              <p:nvSpPr>
                <p:cNvPr id="1539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98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99" name="Line 24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0" name="Line 25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5371" name="Line 26"/>
            <p:cNvSpPr>
              <a:spLocks noChangeShapeType="1"/>
            </p:cNvSpPr>
            <p:nvPr/>
          </p:nvSpPr>
          <p:spPr bwMode="auto">
            <a:xfrm flipV="1">
              <a:off x="120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2" name="Line 27"/>
            <p:cNvSpPr>
              <a:spLocks noChangeShapeType="1"/>
            </p:cNvSpPr>
            <p:nvPr/>
          </p:nvSpPr>
          <p:spPr bwMode="auto">
            <a:xfrm flipV="1">
              <a:off x="144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Line 28"/>
            <p:cNvSpPr>
              <a:spLocks noChangeShapeType="1"/>
            </p:cNvSpPr>
            <p:nvPr/>
          </p:nvSpPr>
          <p:spPr bwMode="auto">
            <a:xfrm flipV="1">
              <a:off x="168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Line 29"/>
            <p:cNvSpPr>
              <a:spLocks noChangeShapeType="1"/>
            </p:cNvSpPr>
            <p:nvPr/>
          </p:nvSpPr>
          <p:spPr bwMode="auto">
            <a:xfrm flipV="1">
              <a:off x="192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Line 30"/>
            <p:cNvSpPr>
              <a:spLocks noChangeShapeType="1"/>
            </p:cNvSpPr>
            <p:nvPr/>
          </p:nvSpPr>
          <p:spPr bwMode="auto">
            <a:xfrm flipV="1">
              <a:off x="2112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6" name="Line 31"/>
            <p:cNvSpPr>
              <a:spLocks noChangeShapeType="1"/>
            </p:cNvSpPr>
            <p:nvPr/>
          </p:nvSpPr>
          <p:spPr bwMode="auto">
            <a:xfrm flipV="1">
              <a:off x="2352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Line 3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8" name="Line 33"/>
            <p:cNvSpPr>
              <a:spLocks noChangeShapeType="1"/>
            </p:cNvSpPr>
            <p:nvPr/>
          </p:nvSpPr>
          <p:spPr bwMode="auto">
            <a:xfrm flipV="1">
              <a:off x="273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9" name="Line 34"/>
            <p:cNvSpPr>
              <a:spLocks noChangeShapeType="1"/>
            </p:cNvSpPr>
            <p:nvPr/>
          </p:nvSpPr>
          <p:spPr bwMode="auto">
            <a:xfrm flipV="1">
              <a:off x="297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0" name="Line 35"/>
            <p:cNvSpPr>
              <a:spLocks noChangeShapeType="1"/>
            </p:cNvSpPr>
            <p:nvPr/>
          </p:nvSpPr>
          <p:spPr bwMode="auto">
            <a:xfrm flipV="1">
              <a:off x="321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1" name="Line 36"/>
            <p:cNvSpPr>
              <a:spLocks noChangeShapeType="1"/>
            </p:cNvSpPr>
            <p:nvPr/>
          </p:nvSpPr>
          <p:spPr bwMode="auto">
            <a:xfrm flipV="1">
              <a:off x="340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2" name="Line 37"/>
            <p:cNvSpPr>
              <a:spLocks noChangeShapeType="1"/>
            </p:cNvSpPr>
            <p:nvPr/>
          </p:nvSpPr>
          <p:spPr bwMode="auto">
            <a:xfrm flipV="1">
              <a:off x="364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3" name="Line 38"/>
            <p:cNvSpPr>
              <a:spLocks noChangeShapeType="1"/>
            </p:cNvSpPr>
            <p:nvPr/>
          </p:nvSpPr>
          <p:spPr bwMode="auto">
            <a:xfrm flipV="1">
              <a:off x="388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4" name="Line 39"/>
            <p:cNvSpPr>
              <a:spLocks noChangeShapeType="1"/>
            </p:cNvSpPr>
            <p:nvPr/>
          </p:nvSpPr>
          <p:spPr bwMode="auto">
            <a:xfrm>
              <a:off x="1200" y="388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5" name="Line 40"/>
            <p:cNvSpPr>
              <a:spLocks noChangeShapeType="1"/>
            </p:cNvSpPr>
            <p:nvPr/>
          </p:nvSpPr>
          <p:spPr bwMode="auto">
            <a:xfrm>
              <a:off x="1440" y="388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Line 41"/>
            <p:cNvSpPr>
              <a:spLocks noChangeShapeType="1"/>
            </p:cNvSpPr>
            <p:nvPr/>
          </p:nvSpPr>
          <p:spPr bwMode="auto">
            <a:xfrm>
              <a:off x="1200" y="398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7" name="Text Box 42"/>
            <p:cNvSpPr txBox="1">
              <a:spLocks noChangeArrowheads="1"/>
            </p:cNvSpPr>
            <p:nvPr/>
          </p:nvSpPr>
          <p:spPr bwMode="auto">
            <a:xfrm>
              <a:off x="1104" y="4108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100 us</a:t>
              </a:r>
            </a:p>
          </p:txBody>
        </p:sp>
        <p:sp>
          <p:nvSpPr>
            <p:cNvPr id="15388" name="Line 43"/>
            <p:cNvSpPr>
              <a:spLocks noChangeShapeType="1"/>
            </p:cNvSpPr>
            <p:nvPr/>
          </p:nvSpPr>
          <p:spPr bwMode="auto">
            <a:xfrm>
              <a:off x="1200" y="25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9" name="Line 44"/>
            <p:cNvSpPr>
              <a:spLocks noChangeShapeType="1"/>
            </p:cNvSpPr>
            <p:nvPr/>
          </p:nvSpPr>
          <p:spPr bwMode="auto">
            <a:xfrm>
              <a:off x="1920" y="25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0" name="Line 45"/>
            <p:cNvSpPr>
              <a:spLocks noChangeShapeType="1"/>
            </p:cNvSpPr>
            <p:nvPr/>
          </p:nvSpPr>
          <p:spPr bwMode="auto">
            <a:xfrm>
              <a:off x="1200" y="2640"/>
              <a:ext cx="72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1" name="Text Box 46"/>
            <p:cNvSpPr txBox="1">
              <a:spLocks noChangeArrowheads="1"/>
            </p:cNvSpPr>
            <p:nvPr/>
          </p:nvSpPr>
          <p:spPr bwMode="auto">
            <a:xfrm>
              <a:off x="1334" y="2343"/>
              <a:ext cx="5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>
                  <a:solidFill>
                    <a:schemeClr val="hlink"/>
                  </a:solidFill>
                </a:rPr>
                <a:t>n</a:t>
              </a:r>
              <a:r>
                <a:rPr lang="en-US" altLang="zh-TW" sz="1600">
                  <a:solidFill>
                    <a:schemeClr val="hlink"/>
                  </a:solidFill>
                </a:rPr>
                <a:t>*100 us</a:t>
              </a:r>
            </a:p>
          </p:txBody>
        </p:sp>
      </p:grpSp>
      <p:sp>
        <p:nvSpPr>
          <p:cNvPr id="15365" name="Text Box 47"/>
          <p:cNvSpPr txBox="1">
            <a:spLocks noChangeArrowheads="1"/>
          </p:cNvSpPr>
          <p:nvPr/>
        </p:nvSpPr>
        <p:spPr bwMode="auto">
          <a:xfrm>
            <a:off x="6079868" y="451893"/>
            <a:ext cx="2852384" cy="35394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count=0;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char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TW" sz="16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while(1) P2.7 =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/>
              <a:t>}</a:t>
            </a:r>
            <a:endParaRPr lang="en-US" altLang="zh-TW" sz="16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TW" sz="16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err="1" smtClean="0"/>
              <a:t>Timer_ISR</a:t>
            </a:r>
            <a:r>
              <a:rPr lang="en-US" altLang="zh-TW" sz="1600" dirty="0" smtClean="0"/>
              <a:t> </a:t>
            </a:r>
            <a:r>
              <a:rPr lang="en-US" altLang="zh-TW" sz="1600" dirty="0" smtClean="0"/>
              <a:t>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count = (count+1)%n;</a:t>
            </a:r>
          </a:p>
          <a:p>
            <a:pPr marL="18256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if </a:t>
            </a:r>
            <a:r>
              <a:rPr lang="en-US" altLang="zh-TW" sz="1600" dirty="0" smtClean="0"/>
              <a:t>(count==0) </a:t>
            </a:r>
            <a:r>
              <a:rPr lang="en-US" altLang="zh-TW" sz="1600" dirty="0" smtClean="0"/>
              <a:t>status</a:t>
            </a:r>
            <a:r>
              <a:rPr lang="en-US" altLang="zh-TW" sz="1600" dirty="0" smtClean="0"/>
              <a:t> </a:t>
            </a:r>
            <a:r>
              <a:rPr lang="en-US" altLang="zh-TW" sz="1600" dirty="0" smtClean="0"/>
              <a:t>= 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}</a:t>
            </a:r>
          </a:p>
        </p:txBody>
      </p:sp>
      <p:grpSp>
        <p:nvGrpSpPr>
          <p:cNvPr id="15366" name="Group 51"/>
          <p:cNvGrpSpPr>
            <a:grpSpLocks/>
          </p:cNvGrpSpPr>
          <p:nvPr/>
        </p:nvGrpSpPr>
        <p:grpSpPr bwMode="auto">
          <a:xfrm>
            <a:off x="2057400" y="4724400"/>
            <a:ext cx="1066800" cy="533400"/>
            <a:chOff x="1296" y="2976"/>
            <a:chExt cx="672" cy="336"/>
          </a:xfrm>
        </p:grpSpPr>
        <p:sp>
          <p:nvSpPr>
            <p:cNvPr id="15367" name="AutoShape 49"/>
            <p:cNvSpPr>
              <a:spLocks/>
            </p:cNvSpPr>
            <p:nvPr/>
          </p:nvSpPr>
          <p:spPr bwMode="auto">
            <a:xfrm rot="5400000">
              <a:off x="1560" y="2904"/>
              <a:ext cx="144" cy="672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8" name="Text Box 50"/>
            <p:cNvSpPr txBox="1">
              <a:spLocks noChangeArrowheads="1"/>
            </p:cNvSpPr>
            <p:nvPr/>
          </p:nvSpPr>
          <p:spPr bwMode="auto">
            <a:xfrm>
              <a:off x="1440" y="2976"/>
              <a:ext cx="4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>
                  <a:solidFill>
                    <a:schemeClr val="hlink"/>
                  </a:solidFill>
                </a:rPr>
                <a:t>n</a:t>
              </a:r>
              <a:r>
                <a:rPr lang="en-US" altLang="zh-TW" sz="1600">
                  <a:solidFill>
                    <a:schemeClr val="hlink"/>
                  </a:solidFill>
                </a:rPr>
                <a:t> times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play a song?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frequency changes with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Store the </a:t>
            </a:r>
            <a:r>
              <a:rPr lang="zh-TW" altLang="en-US" smtClean="0"/>
              <a:t>歌譜 </a:t>
            </a:r>
            <a:r>
              <a:rPr lang="en-US" altLang="zh-TW" smtClean="0"/>
              <a:t>as an array of </a:t>
            </a:r>
            <a:r>
              <a:rPr lang="en-US" altLang="zh-TW" smtClean="0">
                <a:solidFill>
                  <a:schemeClr val="hlink"/>
                </a:solidFill>
              </a:rPr>
              <a:t>half-period</a:t>
            </a:r>
          </a:p>
          <a:p>
            <a:pPr lvl="1" eaLnBrk="1" hangingPunct="1"/>
            <a:r>
              <a:rPr lang="en-US" altLang="zh-TW" smtClean="0"/>
              <a:t>Song_Table[</a:t>
            </a:r>
            <a:r>
              <a:rPr lang="en-US" altLang="zh-TW" i="1" smtClean="0"/>
              <a:t>i</a:t>
            </a:r>
            <a:r>
              <a:rPr lang="en-US" altLang="zh-TW" smtClean="0"/>
              <a:t>] = the half-period of the </a:t>
            </a:r>
            <a:r>
              <a:rPr lang="en-US" altLang="zh-TW" i="1" smtClean="0"/>
              <a:t>i</a:t>
            </a:r>
            <a:r>
              <a:rPr lang="en-US" altLang="zh-TW" smtClean="0"/>
              <a:t>-th tone</a:t>
            </a:r>
          </a:p>
          <a:p>
            <a:pPr eaLnBrk="1" hangingPunct="1"/>
            <a:r>
              <a:rPr lang="en-US" altLang="zh-TW" smtClean="0"/>
              <a:t>Use two timer interrupts</a:t>
            </a:r>
          </a:p>
          <a:p>
            <a:pPr lvl="1" eaLnBrk="1" hangingPunct="1"/>
            <a:r>
              <a:rPr lang="en-US" altLang="zh-TW" smtClean="0"/>
              <a:t>Timer0_ISR: to control the signal frequency by half-period </a:t>
            </a:r>
            <a:r>
              <a:rPr lang="en-US" altLang="zh-TW" i="1" smtClean="0"/>
              <a:t>n</a:t>
            </a:r>
          </a:p>
          <a:p>
            <a:pPr lvl="1" eaLnBrk="1" hangingPunct="1"/>
            <a:r>
              <a:rPr lang="en-US" altLang="zh-TW" smtClean="0"/>
              <a:t>Timer1_ISR: change the half-period (</a:t>
            </a:r>
            <a:r>
              <a:rPr lang="en-US" altLang="zh-TW" i="1" smtClean="0"/>
              <a:t>n</a:t>
            </a:r>
            <a:r>
              <a:rPr lang="en-US" altLang="zh-TW" smtClean="0"/>
              <a:t>) periodically</a:t>
            </a:r>
          </a:p>
          <a:p>
            <a:pPr lvl="2" eaLnBrk="1" hangingPunct="1"/>
            <a:r>
              <a:rPr lang="en-US" altLang="zh-TW" smtClean="0"/>
              <a:t>n = Song_Table[i++]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3321050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Song_Table[3];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//setup timer interrupts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//initialize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[0] = Half_Period (Do);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[1] = Half_Period (Re);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[2] = Half_Period (Mi);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while (1) P2.7=status;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800600" y="1981200"/>
            <a:ext cx="3824288" cy="4524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char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Timer0_ISR ()  //to control signal frequency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count = (count+1)%n;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if (count==0) status=~status;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Timer1_ISR ()  //to change the tone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//counting for 1 second…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n = Song_Table 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 = (i+1)%3;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19459" name="AutoShape 5"/>
          <p:cNvSpPr>
            <a:spLocks noChangeArrowheads="1"/>
          </p:cNvSpPr>
          <p:nvPr/>
        </p:nvSpPr>
        <p:spPr bwMode="auto">
          <a:xfrm>
            <a:off x="1219200" y="3505200"/>
            <a:ext cx="3124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3321050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Song_Table[3];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//setup timer interrupts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//initialize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[0] = Half_Period (Do);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[1] = Half_Period (Re);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[2] = Half_Period (Mi);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while (1) P2.7=status;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800600" y="1981200"/>
            <a:ext cx="3824288" cy="4524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char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Timer0_ISR ()  //to control signal frequency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count = (count+1)%n;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if (count==0) status=~status;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Timer1_ISR ()  //to change the tone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//counting for 1 second…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n = Song_Table 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 = (i+1)%3;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1981200" y="5181600"/>
            <a:ext cx="2438400" cy="762000"/>
          </a:xfrm>
          <a:prstGeom prst="wedgeRoundRectCallout">
            <a:avLst>
              <a:gd name="adj1" fmla="val -34764"/>
              <a:gd name="adj2" fmla="val -13145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Half period of each tone is stored in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20483" name="AutoShape 5"/>
          <p:cNvSpPr>
            <a:spLocks noChangeArrowheads="1"/>
          </p:cNvSpPr>
          <p:nvPr/>
        </p:nvSpPr>
        <p:spPr bwMode="auto">
          <a:xfrm>
            <a:off x="4738688" y="2795588"/>
            <a:ext cx="3886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0484" name="AutoShape 6"/>
          <p:cNvSpPr>
            <a:spLocks noChangeArrowheads="1"/>
          </p:cNvSpPr>
          <p:nvPr/>
        </p:nvSpPr>
        <p:spPr bwMode="auto">
          <a:xfrm>
            <a:off x="5943600" y="1528763"/>
            <a:ext cx="2743200" cy="838200"/>
          </a:xfrm>
          <a:prstGeom prst="wedgeRoundRectCallout">
            <a:avLst>
              <a:gd name="adj1" fmla="val -36458"/>
              <a:gd name="adj2" fmla="val 10321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Frequency generator according to half-period </a:t>
            </a:r>
            <a:r>
              <a:rPr lang="en-US" altLang="zh-TW" sz="1600" i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3321050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Song_Table[3];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//setup timer interrupts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//initialize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[0] = Half_Period (Do);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[1] = Half_Period (Re);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[2] = Half_Period (Mi);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while (1) P2.7=status;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800600" y="1981200"/>
            <a:ext cx="3824288" cy="4524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char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Timer0_ISR ()  //to control signal frequency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count = (count+1)%n;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if (count==0) status=~status;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Timer1_ISR ()  //to change the tone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//counting for 1 second…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n = Song_Table 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 = (i+1)%3;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3321050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Song_Table[3];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//setup timer interrupts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//initialize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[0] = Half_Period (Do);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[1] = Half_Period (Re);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[2] = Half_Period (Mi);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while (1) P2.7=status;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4800600" y="1981200"/>
            <a:ext cx="3824288" cy="4524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char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Timer0_ISR ()  //to control signal frequency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count = (count+1)%n;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if (count==0) status=~status;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Timer1_ISR ()  //to change the tone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//counting for 1 second…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n = Song_Table 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 = (i+1)%3;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4662488" y="2795588"/>
            <a:ext cx="3886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019800" y="1438275"/>
            <a:ext cx="2743200" cy="838200"/>
          </a:xfrm>
          <a:prstGeom prst="wedgeRoundRectCallout">
            <a:avLst>
              <a:gd name="adj1" fmla="val -36458"/>
              <a:gd name="adj2" fmla="val 10321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Frequency generator according to half-period </a:t>
            </a:r>
            <a:r>
              <a:rPr lang="en-US" altLang="zh-TW" sz="1600" i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4914900" y="5260975"/>
            <a:ext cx="2209800" cy="9874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1143000" y="5638800"/>
            <a:ext cx="3200400" cy="838200"/>
          </a:xfrm>
          <a:prstGeom prst="wedgeRoundRectCallout">
            <a:avLst>
              <a:gd name="adj1" fmla="val 63394"/>
              <a:gd name="adj2" fmla="val -7064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changes half-period </a:t>
            </a:r>
            <a:r>
              <a:rPr lang="en-US" altLang="zh-TW" sz="1600" i="1">
                <a:solidFill>
                  <a:schemeClr val="hlink"/>
                </a:solidFill>
              </a:rPr>
              <a:t>n </a:t>
            </a:r>
            <a:r>
              <a:rPr lang="en-US" altLang="zh-TW" sz="1600">
                <a:solidFill>
                  <a:schemeClr val="hlink"/>
                </a:solidFill>
              </a:rPr>
              <a:t>of the generated signal every second</a:t>
            </a:r>
            <a:endParaRPr lang="en-US" altLang="zh-TW" sz="1600" i="1">
              <a:solidFill>
                <a:schemeClr val="hlink"/>
              </a:solidFill>
            </a:endParaRP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 flipV="1">
            <a:off x="4114800" y="2133600"/>
            <a:ext cx="533400" cy="3200400"/>
          </a:xfrm>
          <a:prstGeom prst="curvedRightArrow">
            <a:avLst>
              <a:gd name="adj1" fmla="val 120000"/>
              <a:gd name="adj2" fmla="val 240000"/>
              <a:gd name="adj3" fmla="val 36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Play a song you like</a:t>
            </a:r>
          </a:p>
          <a:p>
            <a:pPr lvl="1" eaLnBrk="1" hangingPunct="1"/>
            <a:r>
              <a:rPr lang="en-US" altLang="zh-TW" smtClean="0"/>
              <a:t>multiple tones</a:t>
            </a:r>
          </a:p>
          <a:p>
            <a:pPr lvl="1" eaLnBrk="1" hangingPunct="1"/>
            <a:r>
              <a:rPr lang="en-US" altLang="zh-TW" smtClean="0"/>
              <a:t>frequency of sound changes regularly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</a:t>
            </a:r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 Briefly describe the clock system of C8051F040</a:t>
            </a:r>
          </a:p>
          <a:p>
            <a:pPr lvl="1"/>
            <a:r>
              <a:rPr lang="en-US" altLang="zh-TW" dirty="0" smtClean="0"/>
              <a:t>Check the data sheet</a:t>
            </a:r>
          </a:p>
          <a:p>
            <a:r>
              <a:rPr lang="en-US" altLang="zh-TW" dirty="0" smtClean="0"/>
              <a:t>Q2: How to generate a clock signal with 100Hz frequency in C8051F040</a:t>
            </a:r>
          </a:p>
          <a:p>
            <a:pPr lvl="1"/>
            <a:r>
              <a:rPr lang="en-US" altLang="zh-TW" dirty="0" smtClean="0"/>
              <a:t>Specify the setup of OSICN, CLKSEL, TMOD, TCON, </a:t>
            </a:r>
            <a:r>
              <a:rPr lang="en-US" altLang="zh-TW" dirty="0" err="1" smtClean="0"/>
              <a:t>THx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TLx</a:t>
            </a:r>
            <a:r>
              <a:rPr lang="en-US" altLang="zh-TW" dirty="0" smtClean="0"/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Basic (70%): play each tone by request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Do, Re, </a:t>
            </a:r>
            <a:r>
              <a:rPr lang="en-US" altLang="zh-TW" sz="2400" dirty="0" err="1" smtClean="0"/>
              <a:t>Mi</a:t>
            </a:r>
            <a:r>
              <a:rPr lang="en-US" altLang="zh-TW" sz="2400" dirty="0" smtClean="0"/>
              <a:t>, Fa, So, La, Si, Do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Play a song (+10%)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400" dirty="0" smtClean="0"/>
              <a:t>歌譜 </a:t>
            </a:r>
            <a:r>
              <a:rPr lang="en-US" altLang="zh-TW" sz="2400" dirty="0" smtClean="0"/>
              <a:t>stored in an array and can be changed without modifying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Show the time-counting on </a:t>
            </a:r>
            <a:r>
              <a:rPr lang="en-US" altLang="zh-TW" sz="2800" dirty="0" smtClean="0"/>
              <a:t>LCD </a:t>
            </a:r>
            <a:r>
              <a:rPr lang="en-US" altLang="zh-TW" sz="2800" dirty="0" smtClean="0"/>
              <a:t>while the song is playing (+10%)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three jobs controlled by timers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using 3 timers?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Your Report: 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will learn today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3124200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Control everything by timer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97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How to control the buzzer (</a:t>
            </a:r>
            <a:r>
              <a:rPr lang="zh-TW" altLang="en-US" sz="2000" smtClean="0"/>
              <a:t>蜂鳴器</a:t>
            </a:r>
            <a:r>
              <a:rPr lang="en-US" altLang="zh-TW" sz="2000" smtClean="0"/>
              <a:t>) to play required sound?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How to generate a signal with required frequency?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play a sound with fixed frequency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How to play a song?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the frequency changes with time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066800" y="4191000"/>
            <a:ext cx="6856413" cy="2362200"/>
            <a:chOff x="864" y="1680"/>
            <a:chExt cx="4319" cy="1488"/>
          </a:xfrm>
        </p:grpSpPr>
        <p:sp>
          <p:nvSpPr>
            <p:cNvPr id="8203" name="Line 5"/>
            <p:cNvSpPr>
              <a:spLocks noChangeShapeType="1"/>
            </p:cNvSpPr>
            <p:nvPr/>
          </p:nvSpPr>
          <p:spPr bwMode="auto">
            <a:xfrm>
              <a:off x="864" y="2880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Text Box 6"/>
            <p:cNvSpPr txBox="1">
              <a:spLocks noChangeArrowheads="1"/>
            </p:cNvSpPr>
            <p:nvPr/>
          </p:nvSpPr>
          <p:spPr bwMode="auto">
            <a:xfrm>
              <a:off x="4838" y="277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8205" name="Line 7"/>
            <p:cNvSpPr>
              <a:spLocks noChangeShapeType="1"/>
            </p:cNvSpPr>
            <p:nvPr/>
          </p:nvSpPr>
          <p:spPr bwMode="auto">
            <a:xfrm flipV="1">
              <a:off x="110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Line 8"/>
            <p:cNvSpPr>
              <a:spLocks noChangeShapeType="1"/>
            </p:cNvSpPr>
            <p:nvPr/>
          </p:nvSpPr>
          <p:spPr bwMode="auto">
            <a:xfrm flipV="1">
              <a:off x="158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Line 9"/>
            <p:cNvSpPr>
              <a:spLocks noChangeShapeType="1"/>
            </p:cNvSpPr>
            <p:nvPr/>
          </p:nvSpPr>
          <p:spPr bwMode="auto">
            <a:xfrm flipV="1">
              <a:off x="206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8" name="Line 10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9" name="Line 11"/>
            <p:cNvSpPr>
              <a:spLocks noChangeShapeType="1"/>
            </p:cNvSpPr>
            <p:nvPr/>
          </p:nvSpPr>
          <p:spPr bwMode="auto">
            <a:xfrm flipV="1">
              <a:off x="302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 flipV="1">
              <a:off x="350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3" name="Rectangle 15"/>
            <p:cNvSpPr>
              <a:spLocks noChangeArrowheads="1"/>
            </p:cNvSpPr>
            <p:nvPr/>
          </p:nvSpPr>
          <p:spPr bwMode="auto">
            <a:xfrm>
              <a:off x="960" y="192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214" name="Line 16"/>
            <p:cNvSpPr>
              <a:spLocks noChangeShapeType="1"/>
            </p:cNvSpPr>
            <p:nvPr/>
          </p:nvSpPr>
          <p:spPr bwMode="auto">
            <a:xfrm flipV="1">
              <a:off x="3024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5" name="Rectangle 17"/>
            <p:cNvSpPr>
              <a:spLocks noChangeArrowheads="1"/>
            </p:cNvSpPr>
            <p:nvPr/>
          </p:nvSpPr>
          <p:spPr bwMode="auto">
            <a:xfrm>
              <a:off x="2880" y="192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 flipV="1">
              <a:off x="158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7" name="Rectangle 19"/>
            <p:cNvSpPr>
              <a:spLocks noChangeArrowheads="1"/>
            </p:cNvSpPr>
            <p:nvPr/>
          </p:nvSpPr>
          <p:spPr bwMode="auto">
            <a:xfrm>
              <a:off x="1440" y="24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18" name="Line 20"/>
            <p:cNvSpPr>
              <a:spLocks noChangeShapeType="1"/>
            </p:cNvSpPr>
            <p:nvPr/>
          </p:nvSpPr>
          <p:spPr bwMode="auto">
            <a:xfrm flipV="1">
              <a:off x="254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9" name="Rectangle 21"/>
            <p:cNvSpPr>
              <a:spLocks noChangeArrowheads="1"/>
            </p:cNvSpPr>
            <p:nvPr/>
          </p:nvSpPr>
          <p:spPr bwMode="auto">
            <a:xfrm>
              <a:off x="2400" y="24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20" name="Line 22"/>
            <p:cNvSpPr>
              <a:spLocks noChangeShapeType="1"/>
            </p:cNvSpPr>
            <p:nvPr/>
          </p:nvSpPr>
          <p:spPr bwMode="auto">
            <a:xfrm flipV="1">
              <a:off x="350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1" name="Rectangle 23"/>
            <p:cNvSpPr>
              <a:spLocks noChangeArrowheads="1"/>
            </p:cNvSpPr>
            <p:nvPr/>
          </p:nvSpPr>
          <p:spPr bwMode="auto">
            <a:xfrm>
              <a:off x="3360" y="24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22" name="Rectangle 24"/>
            <p:cNvSpPr>
              <a:spLocks noChangeArrowheads="1"/>
            </p:cNvSpPr>
            <p:nvPr/>
          </p:nvSpPr>
          <p:spPr bwMode="auto">
            <a:xfrm>
              <a:off x="960" y="168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3" name="Rectangle 25"/>
            <p:cNvSpPr>
              <a:spLocks noChangeArrowheads="1"/>
            </p:cNvSpPr>
            <p:nvPr/>
          </p:nvSpPr>
          <p:spPr bwMode="auto">
            <a:xfrm>
              <a:off x="1440" y="216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4" name="Rectangle 26"/>
            <p:cNvSpPr>
              <a:spLocks noChangeArrowheads="1"/>
            </p:cNvSpPr>
            <p:nvPr/>
          </p:nvSpPr>
          <p:spPr bwMode="auto">
            <a:xfrm>
              <a:off x="1920" y="264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5" name="Rectangle 27"/>
            <p:cNvSpPr>
              <a:spLocks noChangeArrowheads="1"/>
            </p:cNvSpPr>
            <p:nvPr/>
          </p:nvSpPr>
          <p:spPr bwMode="auto">
            <a:xfrm>
              <a:off x="2400" y="216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6" name="Rectangle 28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7" name="Rectangle 29"/>
            <p:cNvSpPr>
              <a:spLocks noChangeArrowheads="1"/>
            </p:cNvSpPr>
            <p:nvPr/>
          </p:nvSpPr>
          <p:spPr bwMode="auto">
            <a:xfrm>
              <a:off x="3360" y="216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8" name="Rectangle 30"/>
            <p:cNvSpPr>
              <a:spLocks noChangeArrowheads="1"/>
            </p:cNvSpPr>
            <p:nvPr/>
          </p:nvSpPr>
          <p:spPr bwMode="auto">
            <a:xfrm>
              <a:off x="3840" y="264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pSp>
        <p:nvGrpSpPr>
          <p:cNvPr id="8197" name="Group 31"/>
          <p:cNvGrpSpPr>
            <a:grpSpLocks/>
          </p:cNvGrpSpPr>
          <p:nvPr/>
        </p:nvGrpSpPr>
        <p:grpSpPr bwMode="auto">
          <a:xfrm>
            <a:off x="7086600" y="4419600"/>
            <a:ext cx="1524000" cy="1022350"/>
            <a:chOff x="3936" y="1872"/>
            <a:chExt cx="960" cy="644"/>
          </a:xfrm>
        </p:grpSpPr>
        <p:sp>
          <p:nvSpPr>
            <p:cNvPr id="8198" name="Rectangle 32"/>
            <p:cNvSpPr>
              <a:spLocks noChangeArrowheads="1"/>
            </p:cNvSpPr>
            <p:nvPr/>
          </p:nvSpPr>
          <p:spPr bwMode="auto">
            <a:xfrm>
              <a:off x="3936" y="187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199" name="Rectangle 33"/>
            <p:cNvSpPr>
              <a:spLocks noChangeArrowheads="1"/>
            </p:cNvSpPr>
            <p:nvPr/>
          </p:nvSpPr>
          <p:spPr bwMode="auto">
            <a:xfrm>
              <a:off x="4272" y="187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00" name="Rectangle 34"/>
            <p:cNvSpPr>
              <a:spLocks noChangeArrowheads="1"/>
            </p:cNvSpPr>
            <p:nvPr/>
          </p:nvSpPr>
          <p:spPr bwMode="auto">
            <a:xfrm>
              <a:off x="4608" y="187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01" name="AutoShape 35"/>
            <p:cNvSpPr>
              <a:spLocks/>
            </p:cNvSpPr>
            <p:nvPr/>
          </p:nvSpPr>
          <p:spPr bwMode="auto">
            <a:xfrm rot="-5400000">
              <a:off x="4344" y="175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2" name="Text Box 36"/>
            <p:cNvSpPr txBox="1">
              <a:spLocks noChangeArrowheads="1"/>
            </p:cNvSpPr>
            <p:nvPr/>
          </p:nvSpPr>
          <p:spPr bwMode="auto">
            <a:xfrm>
              <a:off x="3984" y="2304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periodic tasks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control the buzzer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control the buzzer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control the sound by the </a:t>
            </a:r>
            <a:r>
              <a:rPr lang="en-US" altLang="zh-TW" sz="2800" smtClean="0">
                <a:solidFill>
                  <a:schemeClr val="hlink"/>
                </a:solidFill>
              </a:rPr>
              <a:t>frequency </a:t>
            </a:r>
            <a:r>
              <a:rPr lang="en-US" altLang="zh-TW" sz="2800" i="1" smtClean="0">
                <a:solidFill>
                  <a:schemeClr val="hlink"/>
                </a:solidFill>
              </a:rPr>
              <a:t>f</a:t>
            </a:r>
            <a:r>
              <a:rPr lang="en-US" altLang="zh-TW" sz="2800" smtClean="0"/>
              <a:t> of the input signal to the buzzer</a:t>
            </a:r>
          </a:p>
        </p:txBody>
      </p:sp>
      <p:grpSp>
        <p:nvGrpSpPr>
          <p:cNvPr id="10244" name="群組 2"/>
          <p:cNvGrpSpPr>
            <a:grpSpLocks/>
          </p:cNvGrpSpPr>
          <p:nvPr/>
        </p:nvGrpSpPr>
        <p:grpSpPr bwMode="auto">
          <a:xfrm>
            <a:off x="457200" y="2971800"/>
            <a:ext cx="3733800" cy="2073275"/>
            <a:chOff x="762000" y="3657600"/>
            <a:chExt cx="3733800" cy="2073275"/>
          </a:xfrm>
        </p:grpSpPr>
        <p:grpSp>
          <p:nvGrpSpPr>
            <p:cNvPr id="10246" name="Group 5"/>
            <p:cNvGrpSpPr>
              <a:grpSpLocks/>
            </p:cNvGrpSpPr>
            <p:nvPr/>
          </p:nvGrpSpPr>
          <p:grpSpPr bwMode="auto">
            <a:xfrm>
              <a:off x="762000" y="3657600"/>
              <a:ext cx="3733800" cy="1389063"/>
              <a:chOff x="480" y="2304"/>
              <a:chExt cx="2352" cy="875"/>
            </a:xfrm>
          </p:grpSpPr>
          <p:sp>
            <p:nvSpPr>
              <p:cNvPr id="10248" name="Line 6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49" name="Text Box 7"/>
              <p:cNvSpPr txBox="1">
                <a:spLocks noChangeArrowheads="1"/>
              </p:cNvSpPr>
              <p:nvPr/>
            </p:nvSpPr>
            <p:spPr bwMode="auto">
              <a:xfrm>
                <a:off x="1680" y="2304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  <p:grpSp>
            <p:nvGrpSpPr>
              <p:cNvPr id="10250" name="Group 8"/>
              <p:cNvGrpSpPr>
                <a:grpSpLocks/>
              </p:cNvGrpSpPr>
              <p:nvPr/>
            </p:nvGrpSpPr>
            <p:grpSpPr bwMode="auto">
              <a:xfrm>
                <a:off x="480" y="2928"/>
                <a:ext cx="384" cy="192"/>
                <a:chOff x="480" y="2928"/>
                <a:chExt cx="384" cy="192"/>
              </a:xfrm>
            </p:grpSpPr>
            <p:sp>
              <p:nvSpPr>
                <p:cNvPr id="10278" name="Line 9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0" name="Line 11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1" name="Line 12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51" name="Group 13"/>
              <p:cNvGrpSpPr>
                <a:grpSpLocks/>
              </p:cNvGrpSpPr>
              <p:nvPr/>
            </p:nvGrpSpPr>
            <p:grpSpPr bwMode="auto">
              <a:xfrm>
                <a:off x="864" y="2928"/>
                <a:ext cx="384" cy="192"/>
                <a:chOff x="480" y="2928"/>
                <a:chExt cx="384" cy="192"/>
              </a:xfrm>
            </p:grpSpPr>
            <p:sp>
              <p:nvSpPr>
                <p:cNvPr id="10274" name="Line 14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6" name="Line 16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7" name="Line 17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52" name="Group 18"/>
              <p:cNvGrpSpPr>
                <a:grpSpLocks/>
              </p:cNvGrpSpPr>
              <p:nvPr/>
            </p:nvGrpSpPr>
            <p:grpSpPr bwMode="auto">
              <a:xfrm>
                <a:off x="1248" y="2928"/>
                <a:ext cx="384" cy="192"/>
                <a:chOff x="480" y="2928"/>
                <a:chExt cx="384" cy="192"/>
              </a:xfrm>
            </p:grpSpPr>
            <p:sp>
              <p:nvSpPr>
                <p:cNvPr id="10270" name="Line 19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2" name="Line 21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3" name="Line 22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53" name="Group 23"/>
              <p:cNvGrpSpPr>
                <a:grpSpLocks/>
              </p:cNvGrpSpPr>
              <p:nvPr/>
            </p:nvGrpSpPr>
            <p:grpSpPr bwMode="auto">
              <a:xfrm>
                <a:off x="1632" y="2928"/>
                <a:ext cx="384" cy="192"/>
                <a:chOff x="480" y="2928"/>
                <a:chExt cx="384" cy="192"/>
              </a:xfrm>
            </p:grpSpPr>
            <p:sp>
              <p:nvSpPr>
                <p:cNvPr id="10266" name="Line 24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8" name="Line 26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9" name="Line 27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254" name="Line 28"/>
              <p:cNvSpPr>
                <a:spLocks noChangeShapeType="1"/>
              </p:cNvSpPr>
              <p:nvPr/>
            </p:nvSpPr>
            <p:spPr bwMode="auto">
              <a:xfrm>
                <a:off x="2016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255" name="Group 29"/>
              <p:cNvGrpSpPr>
                <a:grpSpLocks/>
              </p:cNvGrpSpPr>
              <p:nvPr/>
            </p:nvGrpSpPr>
            <p:grpSpPr bwMode="auto">
              <a:xfrm>
                <a:off x="2448" y="2928"/>
                <a:ext cx="384" cy="192"/>
                <a:chOff x="480" y="2928"/>
                <a:chExt cx="384" cy="192"/>
              </a:xfrm>
            </p:grpSpPr>
            <p:sp>
              <p:nvSpPr>
                <p:cNvPr id="10262" name="Line 30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4" name="Line 32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5" name="Line 33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256" name="Text Box 34"/>
              <p:cNvSpPr txBox="1">
                <a:spLocks noChangeArrowheads="1"/>
              </p:cNvSpPr>
              <p:nvPr/>
            </p:nvSpPr>
            <p:spPr bwMode="auto">
              <a:xfrm>
                <a:off x="2198" y="296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257" name="Line 35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8" name="Line 36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9" name="Line 37"/>
              <p:cNvSpPr>
                <a:spLocks noChangeShapeType="1"/>
              </p:cNvSpPr>
              <p:nvPr/>
            </p:nvSpPr>
            <p:spPr bwMode="auto">
              <a:xfrm flipH="1">
                <a:off x="480" y="27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0" name="Line 38"/>
              <p:cNvSpPr>
                <a:spLocks noChangeShapeType="1"/>
              </p:cNvSpPr>
              <p:nvPr/>
            </p:nvSpPr>
            <p:spPr bwMode="auto">
              <a:xfrm>
                <a:off x="2256" y="27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1" name="Text Box 39"/>
              <p:cNvSpPr txBox="1">
                <a:spLocks noChangeArrowheads="1"/>
              </p:cNvSpPr>
              <p:nvPr/>
            </p:nvSpPr>
            <p:spPr bwMode="auto">
              <a:xfrm>
                <a:off x="1440" y="2592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sec</a:t>
                </a:r>
              </a:p>
            </p:txBody>
          </p:sp>
        </p:grpSp>
        <p:sp>
          <p:nvSpPr>
            <p:cNvPr id="10247" name="Text Box 40"/>
            <p:cNvSpPr txBox="1">
              <a:spLocks noChangeArrowheads="1"/>
            </p:cNvSpPr>
            <p:nvPr/>
          </p:nvSpPr>
          <p:spPr bwMode="auto">
            <a:xfrm>
              <a:off x="762000" y="5334000"/>
              <a:ext cx="37290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/>
                <a:t>f </a:t>
              </a:r>
              <a:r>
                <a:rPr lang="en-US" altLang="zh-TW" sz="2000"/>
                <a:t>= number of pulses in one second</a:t>
              </a:r>
            </a:p>
          </p:txBody>
        </p:sp>
      </p:grpSp>
      <p:pic>
        <p:nvPicPr>
          <p:cNvPr id="1024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024313"/>
            <a:ext cx="43338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Appendix: frequency of tones</a:t>
            </a:r>
          </a:p>
        </p:txBody>
      </p:sp>
      <p:pic>
        <p:nvPicPr>
          <p:cNvPr id="11267" name="Picture 3" descr="4_2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1150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418</TotalTime>
  <Words>1009</Words>
  <Application>Microsoft Office PowerPoint</Application>
  <PresentationFormat>如螢幕大小 (4:3)</PresentationFormat>
  <Paragraphs>239</Paragraphs>
  <Slides>19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標楷體</vt:lpstr>
      <vt:lpstr>Times New Roman</vt:lpstr>
      <vt:lpstr>Wingdings</vt:lpstr>
      <vt:lpstr>Blends</vt:lpstr>
      <vt:lpstr>方程式</vt:lpstr>
      <vt:lpstr>Sound Control</vt:lpstr>
      <vt:lpstr>Your Task</vt:lpstr>
      <vt:lpstr>Pre-Lab Report</vt:lpstr>
      <vt:lpstr>Grading Policy</vt:lpstr>
      <vt:lpstr>Things you will learn today</vt:lpstr>
      <vt:lpstr>Outline</vt:lpstr>
      <vt:lpstr>How to control the buzzer</vt:lpstr>
      <vt:lpstr>How to control the buzzer</vt:lpstr>
      <vt:lpstr>Appendix: frequency of tones</vt:lpstr>
      <vt:lpstr>Generating a signal with given frequency</vt:lpstr>
      <vt:lpstr>How to send out regular pulses with given frequency</vt:lpstr>
      <vt:lpstr>The Problem</vt:lpstr>
      <vt:lpstr>The method</vt:lpstr>
      <vt:lpstr>How to play a song?</vt:lpstr>
      <vt:lpstr>The method</vt:lpstr>
      <vt:lpstr>The method</vt:lpstr>
      <vt:lpstr>The method</vt:lpstr>
      <vt:lpstr>The method</vt:lpstr>
      <vt:lpstr>The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53</cp:revision>
  <cp:lastPrinted>1601-01-01T00:00:00Z</cp:lastPrinted>
  <dcterms:created xsi:type="dcterms:W3CDTF">2009-12-08T17:19:16Z</dcterms:created>
  <dcterms:modified xsi:type="dcterms:W3CDTF">2018-12-14T10:24:35Z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