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5" r:id="rId2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4" r:id="rId23"/>
    <p:sldId id="276" r:id="rId24"/>
    <p:sldId id="277" r:id="rId25"/>
    <p:sldId id="279" r:id="rId26"/>
    <p:sldId id="280" r:id="rId27"/>
    <p:sldId id="281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664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F566ADD-AB34-457A-8AC6-F15B985CB5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256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85D2E-65DB-4650-8235-A2027165F78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294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7C24E-369C-4C3E-97D5-2C0ED66F594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1711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eaLnBrk="0" hangingPunct="0"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eaLnBrk="0" hangingPunct="0">
              <a:defRPr smtClean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226FD209-82E6-4DCF-AE33-C00E1EB89D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3362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3FADD1D6-BCFA-4CFD-8911-C44D918146F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9225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8D4527EA-5103-4F2F-B6DB-B57ABE640C5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8791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F5A3D931-5F6C-4A72-829F-5437D80BE41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116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8B802FBA-EEB0-4F17-9AA3-21154FC3905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3661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67F04CF9-1E19-449A-A330-0E314C9D760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5476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332B8ECB-E9D0-45BE-BD2B-9E61ACCDB6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9379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A67C9E8D-441E-4264-832B-DE47CC3F3BD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194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4CE53-CF61-4382-AC5F-356C76A3AF3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1452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D8B48EF9-C7DE-43DF-BC71-9486C73387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2541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08F29D06-4905-41E7-82C8-A73AE197D83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8347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A47829C4-00C3-4B52-B7E7-6CFD3A3DFB2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581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798A9-0847-467A-AED1-096A10F16A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764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A3D8E-0374-486C-9A87-1B0A48C915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64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DFE59-F269-4007-BDFC-E261193B278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282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BAF30-1B47-433B-936F-9259D79654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710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60956-1D36-4B4E-93C0-BB8824E5948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76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A7BD9-D217-458D-B0E9-8E43A32E681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98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093B-4830-49CF-9981-F1D573BB8D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55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8EF0EB36-051B-419F-BCD5-BF6F0642911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BEBEF58-42C0-4438-9C69-900CD16AA1E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Purpose Digital I/O (GPIO)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23938" y="1262063"/>
            <a:ext cx="1323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Lab 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a processor commands an I/O peripheral</a:t>
            </a:r>
            <a:endParaRPr lang="zh-TW" altLang="en-US" smtClean="0"/>
          </a:p>
        </p:txBody>
      </p:sp>
      <p:sp>
        <p:nvSpPr>
          <p:cNvPr id="24579" name="內容版面配置區 52"/>
          <p:cNvSpPr>
            <a:spLocks noGrp="1"/>
          </p:cNvSpPr>
          <p:nvPr>
            <p:ph idx="1"/>
          </p:nvPr>
        </p:nvSpPr>
        <p:spPr>
          <a:xfrm>
            <a:off x="1171575" y="1960563"/>
            <a:ext cx="7772400" cy="571500"/>
          </a:xfrm>
        </p:spPr>
        <p:txBody>
          <a:bodyPr/>
          <a:lstStyle/>
          <a:p>
            <a:r>
              <a:rPr lang="en-US" altLang="zh-TW" smtClean="0"/>
              <a:t>Through access control registers</a:t>
            </a:r>
            <a:endParaRPr lang="zh-TW" altLang="en-US" smtClean="0"/>
          </a:p>
        </p:txBody>
      </p:sp>
      <p:grpSp>
        <p:nvGrpSpPr>
          <p:cNvPr id="24580" name="群組 51"/>
          <p:cNvGrpSpPr>
            <a:grpSpLocks/>
          </p:cNvGrpSpPr>
          <p:nvPr/>
        </p:nvGrpSpPr>
        <p:grpSpPr bwMode="auto">
          <a:xfrm>
            <a:off x="539750" y="2565400"/>
            <a:ext cx="8129588" cy="3989388"/>
            <a:chOff x="500886" y="2276872"/>
            <a:chExt cx="8129583" cy="3989981"/>
          </a:xfrm>
        </p:grpSpPr>
        <p:grpSp>
          <p:nvGrpSpPr>
            <p:cNvPr id="24581" name="群組 44"/>
            <p:cNvGrpSpPr>
              <a:grpSpLocks/>
            </p:cNvGrpSpPr>
            <p:nvPr/>
          </p:nvGrpSpPr>
          <p:grpSpPr bwMode="auto">
            <a:xfrm>
              <a:off x="2483768" y="2276872"/>
              <a:ext cx="6146701" cy="3989981"/>
              <a:chOff x="971600" y="2275572"/>
              <a:chExt cx="6146701" cy="3989981"/>
            </a:xfrm>
          </p:grpSpPr>
          <p:sp>
            <p:nvSpPr>
              <p:cNvPr id="24586" name="矩形 3"/>
              <p:cNvSpPr>
                <a:spLocks noChangeArrowheads="1"/>
              </p:cNvSpPr>
              <p:nvPr/>
            </p:nvSpPr>
            <p:spPr bwMode="auto">
              <a:xfrm>
                <a:off x="1475656" y="2492896"/>
                <a:ext cx="864096" cy="576064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CPU</a:t>
                </a:r>
                <a:endParaRPr lang="zh-TW" altLang="en-US"/>
              </a:p>
            </p:txBody>
          </p:sp>
          <p:sp>
            <p:nvSpPr>
              <p:cNvPr id="24587" name="矩形 4"/>
              <p:cNvSpPr>
                <a:spLocks noChangeArrowheads="1"/>
              </p:cNvSpPr>
              <p:nvPr/>
            </p:nvSpPr>
            <p:spPr bwMode="auto">
              <a:xfrm>
                <a:off x="2668782" y="2275572"/>
                <a:ext cx="1368152" cy="79208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memory</a:t>
                </a:r>
                <a:endParaRPr lang="zh-TW" altLang="en-US"/>
              </a:p>
            </p:txBody>
          </p:sp>
          <p:grpSp>
            <p:nvGrpSpPr>
              <p:cNvPr id="24588" name="群組 13"/>
              <p:cNvGrpSpPr>
                <a:grpSpLocks/>
              </p:cNvGrpSpPr>
              <p:nvPr/>
            </p:nvGrpSpPr>
            <p:grpSpPr bwMode="auto">
              <a:xfrm>
                <a:off x="1150938" y="4293096"/>
                <a:ext cx="1692870" cy="1944216"/>
                <a:chOff x="1150938" y="4293096"/>
                <a:chExt cx="1692870" cy="1944216"/>
              </a:xfrm>
            </p:grpSpPr>
            <p:sp>
              <p:nvSpPr>
                <p:cNvPr id="24614" name="矩形 5"/>
                <p:cNvSpPr>
                  <a:spLocks noChangeArrowheads="1"/>
                </p:cNvSpPr>
                <p:nvPr/>
              </p:nvSpPr>
              <p:spPr bwMode="auto">
                <a:xfrm>
                  <a:off x="1150938" y="4293096"/>
                  <a:ext cx="1692870" cy="1944216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/>
                </a:p>
              </p:txBody>
            </p:sp>
            <p:grpSp>
              <p:nvGrpSpPr>
                <p:cNvPr id="24615" name="群組 8"/>
                <p:cNvGrpSpPr>
                  <a:grpSpLocks/>
                </p:cNvGrpSpPr>
                <p:nvPr/>
              </p:nvGrpSpPr>
              <p:grpSpPr bwMode="auto">
                <a:xfrm>
                  <a:off x="1276400" y="4445496"/>
                  <a:ext cx="1152128" cy="360040"/>
                  <a:chOff x="4860032" y="4365104"/>
                  <a:chExt cx="1152128" cy="360040"/>
                </a:xfrm>
              </p:grpSpPr>
              <p:sp>
                <p:nvSpPr>
                  <p:cNvPr id="24620" name="矩形 6"/>
                  <p:cNvSpPr>
                    <a:spLocks noChangeArrowheads="1"/>
                  </p:cNvSpPr>
                  <p:nvPr/>
                </p:nvSpPr>
                <p:spPr bwMode="auto">
                  <a:xfrm>
                    <a:off x="4860032" y="4365104"/>
                    <a:ext cx="1152128" cy="36004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algn="ctr" eaLnBrk="1" hangingPunct="1"/>
                    <a:endParaRPr lang="zh-TW" altLang="en-US"/>
                  </a:p>
                </p:txBody>
              </p:sp>
              <p:sp>
                <p:nvSpPr>
                  <p:cNvPr id="8" name="等腰三角形 7"/>
                  <p:cNvSpPr/>
                  <p:nvPr/>
                </p:nvSpPr>
                <p:spPr bwMode="auto">
                  <a:xfrm>
                    <a:off x="4903440" y="4437112"/>
                    <a:ext cx="144016" cy="216024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 dirty="0"/>
                  </a:p>
                </p:txBody>
              </p:sp>
            </p:grpSp>
            <p:grpSp>
              <p:nvGrpSpPr>
                <p:cNvPr id="24616" name="群組 9"/>
                <p:cNvGrpSpPr>
                  <a:grpSpLocks/>
                </p:cNvGrpSpPr>
                <p:nvPr/>
              </p:nvGrpSpPr>
              <p:grpSpPr bwMode="auto">
                <a:xfrm>
                  <a:off x="1290047" y="4945360"/>
                  <a:ext cx="1152128" cy="360040"/>
                  <a:chOff x="4860032" y="4365104"/>
                  <a:chExt cx="1152128" cy="360040"/>
                </a:xfrm>
              </p:grpSpPr>
              <p:sp>
                <p:nvSpPr>
                  <p:cNvPr id="24618" name="矩形 10"/>
                  <p:cNvSpPr>
                    <a:spLocks noChangeArrowheads="1"/>
                  </p:cNvSpPr>
                  <p:nvPr/>
                </p:nvSpPr>
                <p:spPr bwMode="auto">
                  <a:xfrm>
                    <a:off x="4860032" y="4365104"/>
                    <a:ext cx="1152128" cy="36004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algn="ctr" eaLnBrk="1" hangingPunct="1"/>
                    <a:endParaRPr lang="zh-TW" altLang="en-US"/>
                  </a:p>
                </p:txBody>
              </p:sp>
              <p:sp>
                <p:nvSpPr>
                  <p:cNvPr id="12" name="等腰三角形 11"/>
                  <p:cNvSpPr/>
                  <p:nvPr/>
                </p:nvSpPr>
                <p:spPr bwMode="auto">
                  <a:xfrm>
                    <a:off x="4903440" y="4437112"/>
                    <a:ext cx="144016" cy="216024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 dirty="0"/>
                  </a:p>
                </p:txBody>
              </p:sp>
            </p:grpSp>
            <p:sp>
              <p:nvSpPr>
                <p:cNvPr id="24617" name="文字方塊 12"/>
                <p:cNvSpPr txBox="1">
                  <a:spLocks noChangeArrowheads="1"/>
                </p:cNvSpPr>
                <p:nvPr/>
              </p:nvSpPr>
              <p:spPr bwMode="auto">
                <a:xfrm>
                  <a:off x="1333455" y="5799393"/>
                  <a:ext cx="527709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r>
                    <a:rPr lang="en-US" altLang="zh-TW"/>
                    <a:t>disk</a:t>
                  </a:r>
                  <a:endParaRPr lang="zh-TW" altLang="en-US"/>
                </a:p>
              </p:txBody>
            </p:sp>
          </p:grpSp>
          <p:grpSp>
            <p:nvGrpSpPr>
              <p:cNvPr id="24589" name="群組 14"/>
              <p:cNvGrpSpPr>
                <a:grpSpLocks/>
              </p:cNvGrpSpPr>
              <p:nvPr/>
            </p:nvGrpSpPr>
            <p:grpSpPr bwMode="auto">
              <a:xfrm>
                <a:off x="3026325" y="4289525"/>
                <a:ext cx="1692870" cy="1944216"/>
                <a:chOff x="1150938" y="4293096"/>
                <a:chExt cx="1692870" cy="1944216"/>
              </a:xfrm>
            </p:grpSpPr>
            <p:sp>
              <p:nvSpPr>
                <p:cNvPr id="24606" name="矩形 15"/>
                <p:cNvSpPr>
                  <a:spLocks noChangeArrowheads="1"/>
                </p:cNvSpPr>
                <p:nvPr/>
              </p:nvSpPr>
              <p:spPr bwMode="auto">
                <a:xfrm>
                  <a:off x="1150938" y="4293096"/>
                  <a:ext cx="1692870" cy="1944216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/>
                </a:p>
              </p:txBody>
            </p:sp>
            <p:grpSp>
              <p:nvGrpSpPr>
                <p:cNvPr id="24607" name="群組 16"/>
                <p:cNvGrpSpPr>
                  <a:grpSpLocks/>
                </p:cNvGrpSpPr>
                <p:nvPr/>
              </p:nvGrpSpPr>
              <p:grpSpPr bwMode="auto">
                <a:xfrm>
                  <a:off x="1276400" y="4445496"/>
                  <a:ext cx="1152128" cy="360040"/>
                  <a:chOff x="4860032" y="4365104"/>
                  <a:chExt cx="1152128" cy="360040"/>
                </a:xfrm>
              </p:grpSpPr>
              <p:sp>
                <p:nvSpPr>
                  <p:cNvPr id="24612" name="矩形 21"/>
                  <p:cNvSpPr>
                    <a:spLocks noChangeArrowheads="1"/>
                  </p:cNvSpPr>
                  <p:nvPr/>
                </p:nvSpPr>
                <p:spPr bwMode="auto">
                  <a:xfrm>
                    <a:off x="4860032" y="4365104"/>
                    <a:ext cx="1152128" cy="36004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algn="ctr" eaLnBrk="1" hangingPunct="1"/>
                    <a:endParaRPr lang="zh-TW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 bwMode="auto">
                  <a:xfrm>
                    <a:off x="4903440" y="4437112"/>
                    <a:ext cx="144016" cy="216024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 dirty="0"/>
                  </a:p>
                </p:txBody>
              </p:sp>
            </p:grpSp>
            <p:grpSp>
              <p:nvGrpSpPr>
                <p:cNvPr id="24608" name="群組 17"/>
                <p:cNvGrpSpPr>
                  <a:grpSpLocks/>
                </p:cNvGrpSpPr>
                <p:nvPr/>
              </p:nvGrpSpPr>
              <p:grpSpPr bwMode="auto">
                <a:xfrm>
                  <a:off x="1290047" y="4945360"/>
                  <a:ext cx="1152128" cy="360040"/>
                  <a:chOff x="4860032" y="4365104"/>
                  <a:chExt cx="1152128" cy="360040"/>
                </a:xfrm>
              </p:grpSpPr>
              <p:sp>
                <p:nvSpPr>
                  <p:cNvPr id="24610" name="矩形 19"/>
                  <p:cNvSpPr>
                    <a:spLocks noChangeArrowheads="1"/>
                  </p:cNvSpPr>
                  <p:nvPr/>
                </p:nvSpPr>
                <p:spPr bwMode="auto">
                  <a:xfrm>
                    <a:off x="4860032" y="4365104"/>
                    <a:ext cx="1152128" cy="36004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algn="ctr" eaLnBrk="1" hangingPunct="1"/>
                    <a:endParaRPr lang="zh-TW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 bwMode="auto">
                  <a:xfrm>
                    <a:off x="4903440" y="4437112"/>
                    <a:ext cx="144016" cy="216024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 dirty="0"/>
                  </a:p>
                </p:txBody>
              </p:sp>
            </p:grpSp>
            <p:sp>
              <p:nvSpPr>
                <p:cNvPr id="24609" name="文字方塊 18"/>
                <p:cNvSpPr txBox="1">
                  <a:spLocks noChangeArrowheads="1"/>
                </p:cNvSpPr>
                <p:nvPr/>
              </p:nvSpPr>
              <p:spPr bwMode="auto">
                <a:xfrm>
                  <a:off x="1333455" y="5799393"/>
                  <a:ext cx="1435008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r>
                    <a:rPr lang="en-US" altLang="zh-TW"/>
                    <a:t>USB controller</a:t>
                  </a:r>
                  <a:endParaRPr lang="zh-TW" altLang="en-US"/>
                </a:p>
              </p:txBody>
            </p:sp>
          </p:grpSp>
          <p:grpSp>
            <p:nvGrpSpPr>
              <p:cNvPr id="24590" name="群組 23"/>
              <p:cNvGrpSpPr>
                <a:grpSpLocks/>
              </p:cNvGrpSpPr>
              <p:nvPr/>
            </p:nvGrpSpPr>
            <p:grpSpPr bwMode="auto">
              <a:xfrm>
                <a:off x="4848243" y="4321337"/>
                <a:ext cx="1692870" cy="1944216"/>
                <a:chOff x="1150938" y="4293096"/>
                <a:chExt cx="1692870" cy="1944216"/>
              </a:xfrm>
            </p:grpSpPr>
            <p:sp>
              <p:nvSpPr>
                <p:cNvPr id="24598" name="矩形 24"/>
                <p:cNvSpPr>
                  <a:spLocks noChangeArrowheads="1"/>
                </p:cNvSpPr>
                <p:nvPr/>
              </p:nvSpPr>
              <p:spPr bwMode="auto">
                <a:xfrm>
                  <a:off x="1150938" y="4293096"/>
                  <a:ext cx="1692870" cy="1944216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/>
                </a:p>
              </p:txBody>
            </p:sp>
            <p:grpSp>
              <p:nvGrpSpPr>
                <p:cNvPr id="24599" name="群組 25"/>
                <p:cNvGrpSpPr>
                  <a:grpSpLocks/>
                </p:cNvGrpSpPr>
                <p:nvPr/>
              </p:nvGrpSpPr>
              <p:grpSpPr bwMode="auto">
                <a:xfrm>
                  <a:off x="1276400" y="4445496"/>
                  <a:ext cx="1152128" cy="360040"/>
                  <a:chOff x="4860032" y="4365104"/>
                  <a:chExt cx="1152128" cy="360040"/>
                </a:xfrm>
              </p:grpSpPr>
              <p:sp>
                <p:nvSpPr>
                  <p:cNvPr id="24604" name="矩形 30"/>
                  <p:cNvSpPr>
                    <a:spLocks noChangeArrowheads="1"/>
                  </p:cNvSpPr>
                  <p:nvPr/>
                </p:nvSpPr>
                <p:spPr bwMode="auto">
                  <a:xfrm>
                    <a:off x="4860032" y="4365104"/>
                    <a:ext cx="1152128" cy="36004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algn="ctr" eaLnBrk="1" hangingPunct="1"/>
                    <a:endParaRPr lang="zh-TW" altLang="en-US"/>
                  </a:p>
                </p:txBody>
              </p:sp>
              <p:sp>
                <p:nvSpPr>
                  <p:cNvPr id="32" name="等腰三角形 31"/>
                  <p:cNvSpPr/>
                  <p:nvPr/>
                </p:nvSpPr>
                <p:spPr bwMode="auto">
                  <a:xfrm>
                    <a:off x="4903440" y="4437112"/>
                    <a:ext cx="144016" cy="216024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 dirty="0"/>
                  </a:p>
                </p:txBody>
              </p:sp>
            </p:grpSp>
            <p:grpSp>
              <p:nvGrpSpPr>
                <p:cNvPr id="24600" name="群組 26"/>
                <p:cNvGrpSpPr>
                  <a:grpSpLocks/>
                </p:cNvGrpSpPr>
                <p:nvPr/>
              </p:nvGrpSpPr>
              <p:grpSpPr bwMode="auto">
                <a:xfrm>
                  <a:off x="1290047" y="4945360"/>
                  <a:ext cx="1152128" cy="360040"/>
                  <a:chOff x="4860032" y="4365104"/>
                  <a:chExt cx="1152128" cy="360040"/>
                </a:xfrm>
              </p:grpSpPr>
              <p:sp>
                <p:nvSpPr>
                  <p:cNvPr id="24602" name="矩形 28"/>
                  <p:cNvSpPr>
                    <a:spLocks noChangeArrowheads="1"/>
                  </p:cNvSpPr>
                  <p:nvPr/>
                </p:nvSpPr>
                <p:spPr bwMode="auto">
                  <a:xfrm>
                    <a:off x="4860032" y="4365104"/>
                    <a:ext cx="1152128" cy="36004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algn="ctr" eaLnBrk="1" hangingPunct="1"/>
                    <a:endParaRPr lang="zh-TW" altLang="en-US"/>
                  </a:p>
                </p:txBody>
              </p:sp>
              <p:sp>
                <p:nvSpPr>
                  <p:cNvPr id="30" name="等腰三角形 29"/>
                  <p:cNvSpPr/>
                  <p:nvPr/>
                </p:nvSpPr>
                <p:spPr bwMode="auto">
                  <a:xfrm>
                    <a:off x="4903440" y="4437112"/>
                    <a:ext cx="144016" cy="216024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 dirty="0"/>
                  </a:p>
                </p:txBody>
              </p:sp>
            </p:grpSp>
            <p:sp>
              <p:nvSpPr>
                <p:cNvPr id="24601" name="文字方塊 27"/>
                <p:cNvSpPr txBox="1">
                  <a:spLocks noChangeArrowheads="1"/>
                </p:cNvSpPr>
                <p:nvPr/>
              </p:nvSpPr>
              <p:spPr bwMode="auto">
                <a:xfrm>
                  <a:off x="1333455" y="5799393"/>
                  <a:ext cx="66236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r>
                    <a:rPr lang="en-US" altLang="zh-TW"/>
                    <a:t>GPIO</a:t>
                  </a:r>
                  <a:endParaRPr lang="zh-TW" altLang="en-US"/>
                </a:p>
              </p:txBody>
            </p:sp>
          </p:grpSp>
          <p:sp>
            <p:nvSpPr>
              <p:cNvPr id="24591" name="文字方塊 32"/>
              <p:cNvSpPr txBox="1">
                <a:spLocks noChangeArrowheads="1"/>
              </p:cNvSpPr>
              <p:nvPr/>
            </p:nvSpPr>
            <p:spPr bwMode="auto">
              <a:xfrm>
                <a:off x="6728451" y="5251009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/>
                  <a:t>…</a:t>
                </a:r>
                <a:endParaRPr lang="zh-TW" altLang="en-US"/>
              </a:p>
            </p:txBody>
          </p:sp>
          <p:sp>
            <p:nvSpPr>
              <p:cNvPr id="24592" name="圓角矩形 33"/>
              <p:cNvSpPr>
                <a:spLocks noChangeArrowheads="1"/>
              </p:cNvSpPr>
              <p:nvPr/>
            </p:nvSpPr>
            <p:spPr bwMode="auto">
              <a:xfrm>
                <a:off x="971600" y="3429000"/>
                <a:ext cx="6146701" cy="576064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System interconnect</a:t>
                </a:r>
                <a:endParaRPr lang="zh-TW" altLang="en-US"/>
              </a:p>
            </p:txBody>
          </p:sp>
          <p:cxnSp>
            <p:nvCxnSpPr>
              <p:cNvPr id="24593" name="直線接點 35"/>
              <p:cNvCxnSpPr>
                <a:cxnSpLocks noChangeShapeType="1"/>
                <a:stCxn id="24586" idx="2"/>
              </p:cNvCxnSpPr>
              <p:nvPr/>
            </p:nvCxnSpPr>
            <p:spPr bwMode="auto">
              <a:xfrm>
                <a:off x="1907704" y="3068960"/>
                <a:ext cx="0" cy="36004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594" name="直線接點 37"/>
              <p:cNvCxnSpPr>
                <a:cxnSpLocks noChangeShapeType="1"/>
                <a:stCxn id="24587" idx="2"/>
              </p:cNvCxnSpPr>
              <p:nvPr/>
            </p:nvCxnSpPr>
            <p:spPr bwMode="auto">
              <a:xfrm>
                <a:off x="3352858" y="3067660"/>
                <a:ext cx="0" cy="36134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595" name="直線接點 39"/>
              <p:cNvCxnSpPr>
                <a:cxnSpLocks noChangeShapeType="1"/>
              </p:cNvCxnSpPr>
              <p:nvPr/>
            </p:nvCxnSpPr>
            <p:spPr bwMode="auto">
              <a:xfrm>
                <a:off x="1861164" y="4005064"/>
                <a:ext cx="0" cy="3162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596" name="直線接點 41"/>
              <p:cNvCxnSpPr>
                <a:cxnSpLocks noChangeShapeType="1"/>
                <a:endCxn id="24606" idx="0"/>
              </p:cNvCxnSpPr>
              <p:nvPr/>
            </p:nvCxnSpPr>
            <p:spPr bwMode="auto">
              <a:xfrm>
                <a:off x="3872760" y="4005064"/>
                <a:ext cx="0" cy="28446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597" name="直線接點 43"/>
              <p:cNvCxnSpPr>
                <a:cxnSpLocks noChangeShapeType="1"/>
              </p:cNvCxnSpPr>
              <p:nvPr/>
            </p:nvCxnSpPr>
            <p:spPr bwMode="auto">
              <a:xfrm>
                <a:off x="5549769" y="4005064"/>
                <a:ext cx="13647" cy="3162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582" name="文字方塊 45"/>
            <p:cNvSpPr txBox="1">
              <a:spLocks noChangeArrowheads="1"/>
            </p:cNvSpPr>
            <p:nvPr/>
          </p:nvSpPr>
          <p:spPr bwMode="auto">
            <a:xfrm>
              <a:off x="858717" y="5722731"/>
              <a:ext cx="12218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000">
                  <a:solidFill>
                    <a:srgbClr val="FF0000"/>
                  </a:solidFill>
                </a:rPr>
                <a:t>peripheral</a:t>
              </a:r>
              <a:endParaRPr lang="zh-TW" altLang="en-US" sz="2000">
                <a:solidFill>
                  <a:srgbClr val="FF0000"/>
                </a:solidFill>
              </a:endParaRPr>
            </a:p>
          </p:txBody>
        </p:sp>
        <p:cxnSp>
          <p:nvCxnSpPr>
            <p:cNvPr id="24583" name="直線單箭頭接點 47"/>
            <p:cNvCxnSpPr>
              <a:cxnSpLocks noChangeShapeType="1"/>
              <a:stCxn id="24582" idx="3"/>
            </p:cNvCxnSpPr>
            <p:nvPr/>
          </p:nvCxnSpPr>
          <p:spPr bwMode="auto">
            <a:xfrm>
              <a:off x="2080526" y="5922786"/>
              <a:ext cx="636049" cy="4361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4" name="文字方塊 48"/>
            <p:cNvSpPr txBox="1">
              <a:spLocks noChangeArrowheads="1"/>
            </p:cNvSpPr>
            <p:nvPr/>
          </p:nvSpPr>
          <p:spPr bwMode="auto">
            <a:xfrm>
              <a:off x="500886" y="4926909"/>
              <a:ext cx="1797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000">
                  <a:solidFill>
                    <a:srgbClr val="FF0000"/>
                  </a:solidFill>
                </a:rPr>
                <a:t>Control register</a:t>
              </a:r>
              <a:endParaRPr lang="zh-TW" altLang="en-US" sz="2000">
                <a:solidFill>
                  <a:srgbClr val="FF0000"/>
                </a:solidFill>
              </a:endParaRPr>
            </a:p>
          </p:txBody>
        </p:sp>
        <p:cxnSp>
          <p:nvCxnSpPr>
            <p:cNvPr id="24585" name="直線單箭頭接點 49"/>
            <p:cNvCxnSpPr>
              <a:cxnSpLocks noChangeShapeType="1"/>
            </p:cNvCxnSpPr>
            <p:nvPr/>
          </p:nvCxnSpPr>
          <p:spPr bwMode="auto">
            <a:xfrm flipV="1">
              <a:off x="2236309" y="4770467"/>
              <a:ext cx="636122" cy="362647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a processor commands an I/O peripheral</a:t>
            </a:r>
            <a:endParaRPr lang="zh-TW" altLang="en-US" smtClean="0"/>
          </a:p>
        </p:txBody>
      </p:sp>
      <p:sp>
        <p:nvSpPr>
          <p:cNvPr id="25603" name="內容版面配置區 52"/>
          <p:cNvSpPr>
            <a:spLocks noGrp="1"/>
          </p:cNvSpPr>
          <p:nvPr>
            <p:ph idx="1"/>
          </p:nvPr>
        </p:nvSpPr>
        <p:spPr>
          <a:xfrm>
            <a:off x="1171575" y="1960563"/>
            <a:ext cx="7772400" cy="571500"/>
          </a:xfrm>
        </p:spPr>
        <p:txBody>
          <a:bodyPr/>
          <a:lstStyle/>
          <a:p>
            <a:r>
              <a:rPr lang="en-US" altLang="zh-TW" smtClean="0"/>
              <a:t>Through access control registers</a:t>
            </a:r>
            <a:endParaRPr lang="zh-TW" altLang="en-US" smtClean="0"/>
          </a:p>
        </p:txBody>
      </p:sp>
      <p:grpSp>
        <p:nvGrpSpPr>
          <p:cNvPr id="25604" name="群組 44"/>
          <p:cNvGrpSpPr>
            <a:grpSpLocks/>
          </p:cNvGrpSpPr>
          <p:nvPr/>
        </p:nvGrpSpPr>
        <p:grpSpPr bwMode="auto">
          <a:xfrm>
            <a:off x="2522538" y="2565400"/>
            <a:ext cx="6146800" cy="3989388"/>
            <a:chOff x="971600" y="2275572"/>
            <a:chExt cx="6146701" cy="3989981"/>
          </a:xfrm>
        </p:grpSpPr>
        <p:sp>
          <p:nvSpPr>
            <p:cNvPr id="25609" name="矩形 3"/>
            <p:cNvSpPr>
              <a:spLocks noChangeArrowheads="1"/>
            </p:cNvSpPr>
            <p:nvPr/>
          </p:nvSpPr>
          <p:spPr bwMode="auto">
            <a:xfrm>
              <a:off x="1475656" y="2492896"/>
              <a:ext cx="864096" cy="57606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CPU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610" name="矩形 4"/>
            <p:cNvSpPr>
              <a:spLocks noChangeArrowheads="1"/>
            </p:cNvSpPr>
            <p:nvPr/>
          </p:nvSpPr>
          <p:spPr bwMode="auto">
            <a:xfrm>
              <a:off x="2668782" y="2275572"/>
              <a:ext cx="1368152" cy="7920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memory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grpSp>
          <p:nvGrpSpPr>
            <p:cNvPr id="25611" name="群組 13"/>
            <p:cNvGrpSpPr>
              <a:grpSpLocks/>
            </p:cNvGrpSpPr>
            <p:nvPr/>
          </p:nvGrpSpPr>
          <p:grpSpPr bwMode="auto">
            <a:xfrm>
              <a:off x="1150938" y="4293096"/>
              <a:ext cx="1692870" cy="1944216"/>
              <a:chOff x="1150938" y="4293096"/>
              <a:chExt cx="1692870" cy="1944216"/>
            </a:xfrm>
          </p:grpSpPr>
          <p:sp>
            <p:nvSpPr>
              <p:cNvPr id="25637" name="矩形 5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38" name="群組 8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43" name="矩形 6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" name="等腰三角形 7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39" name="群組 9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41" name="矩形 10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等腰三角形 11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640" name="文字方塊 12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52770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disk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12" name="群組 14"/>
            <p:cNvGrpSpPr>
              <a:grpSpLocks/>
            </p:cNvGrpSpPr>
            <p:nvPr/>
          </p:nvGrpSpPr>
          <p:grpSpPr bwMode="auto">
            <a:xfrm>
              <a:off x="3026325" y="4289525"/>
              <a:ext cx="1692870" cy="1944216"/>
              <a:chOff x="1150938" y="4293096"/>
              <a:chExt cx="1692870" cy="1944216"/>
            </a:xfrm>
          </p:grpSpPr>
          <p:sp>
            <p:nvSpPr>
              <p:cNvPr id="25629" name="矩形 15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30" name="群組 16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35" name="矩形 21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等腰三角形 22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31" name="群組 17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33" name="矩形 19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等腰三角形 20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632" name="文字方塊 18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143500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USB controller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13" name="群組 23"/>
            <p:cNvGrpSpPr>
              <a:grpSpLocks/>
            </p:cNvGrpSpPr>
            <p:nvPr/>
          </p:nvGrpSpPr>
          <p:grpSpPr bwMode="auto">
            <a:xfrm>
              <a:off x="4848243" y="4321337"/>
              <a:ext cx="1692870" cy="1944216"/>
              <a:chOff x="1150938" y="4293096"/>
              <a:chExt cx="1692870" cy="1944216"/>
            </a:xfrm>
          </p:grpSpPr>
          <p:sp>
            <p:nvSpPr>
              <p:cNvPr id="25621" name="矩形 24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22" name="群組 25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27" name="矩形 30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等腰三角形 31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23" name="群組 26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25" name="矩形 28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等腰三角形 29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624" name="文字方塊 27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66236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GPIO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14" name="文字方塊 32"/>
            <p:cNvSpPr txBox="1">
              <a:spLocks noChangeArrowheads="1"/>
            </p:cNvSpPr>
            <p:nvPr/>
          </p:nvSpPr>
          <p:spPr bwMode="auto">
            <a:xfrm>
              <a:off x="6728451" y="5251009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>
                  <a:solidFill>
                    <a:srgbClr val="000000"/>
                  </a:solidFill>
                </a:rPr>
                <a:t>…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615" name="圓角矩形 33"/>
            <p:cNvSpPr>
              <a:spLocks noChangeArrowheads="1"/>
            </p:cNvSpPr>
            <p:nvPr/>
          </p:nvSpPr>
          <p:spPr bwMode="auto">
            <a:xfrm>
              <a:off x="971600" y="3429000"/>
              <a:ext cx="6146701" cy="576064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System interconnect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5616" name="直線接點 35"/>
            <p:cNvCxnSpPr>
              <a:cxnSpLocks noChangeShapeType="1"/>
              <a:stCxn id="25609" idx="2"/>
            </p:cNvCxnSpPr>
            <p:nvPr/>
          </p:nvCxnSpPr>
          <p:spPr bwMode="auto">
            <a:xfrm>
              <a:off x="1907704" y="3068960"/>
              <a:ext cx="0" cy="360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7" name="直線接點 37"/>
            <p:cNvCxnSpPr>
              <a:cxnSpLocks noChangeShapeType="1"/>
              <a:stCxn id="25610" idx="2"/>
            </p:cNvCxnSpPr>
            <p:nvPr/>
          </p:nvCxnSpPr>
          <p:spPr bwMode="auto">
            <a:xfrm>
              <a:off x="3352858" y="3067660"/>
              <a:ext cx="0" cy="3613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8" name="直線接點 39"/>
            <p:cNvCxnSpPr>
              <a:cxnSpLocks noChangeShapeType="1"/>
            </p:cNvCxnSpPr>
            <p:nvPr/>
          </p:nvCxnSpPr>
          <p:spPr bwMode="auto">
            <a:xfrm>
              <a:off x="1861164" y="4005064"/>
              <a:ext cx="0" cy="316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9" name="直線接點 41"/>
            <p:cNvCxnSpPr>
              <a:cxnSpLocks noChangeShapeType="1"/>
              <a:endCxn id="25629" idx="0"/>
            </p:cNvCxnSpPr>
            <p:nvPr/>
          </p:nvCxnSpPr>
          <p:spPr bwMode="auto">
            <a:xfrm>
              <a:off x="3872760" y="4005064"/>
              <a:ext cx="0" cy="28446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直線接點 43"/>
            <p:cNvCxnSpPr>
              <a:cxnSpLocks noChangeShapeType="1"/>
            </p:cNvCxnSpPr>
            <p:nvPr/>
          </p:nvCxnSpPr>
          <p:spPr bwMode="auto">
            <a:xfrm>
              <a:off x="5549769" y="4005064"/>
              <a:ext cx="13647" cy="316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5" name="手繪多邊形 2"/>
          <p:cNvSpPr>
            <a:spLocks/>
          </p:cNvSpPr>
          <p:nvPr/>
        </p:nvSpPr>
        <p:spPr bwMode="auto">
          <a:xfrm>
            <a:off x="3432175" y="3235325"/>
            <a:ext cx="196850" cy="1603375"/>
          </a:xfrm>
          <a:custGeom>
            <a:avLst/>
            <a:gdLst>
              <a:gd name="T0" fmla="*/ 0 w 196948"/>
              <a:gd name="T1" fmla="*/ 0 h 1603717"/>
              <a:gd name="T2" fmla="*/ 196948 w 196948"/>
              <a:gd name="T3" fmla="*/ 745588 h 1603717"/>
              <a:gd name="T4" fmla="*/ 0 w 196948"/>
              <a:gd name="T5" fmla="*/ 1603717 h 16037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948" h="1603717">
                <a:moveTo>
                  <a:pt x="0" y="0"/>
                </a:moveTo>
                <a:cubicBezTo>
                  <a:pt x="98474" y="239151"/>
                  <a:pt x="196948" y="478302"/>
                  <a:pt x="196948" y="745588"/>
                </a:cubicBezTo>
                <a:cubicBezTo>
                  <a:pt x="196948" y="1012874"/>
                  <a:pt x="98474" y="1308295"/>
                  <a:pt x="0" y="1603717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6" name="文字方塊 34"/>
          <p:cNvSpPr txBox="1">
            <a:spLocks noChangeArrowheads="1"/>
          </p:cNvSpPr>
          <p:nvPr/>
        </p:nvSpPr>
        <p:spPr bwMode="auto">
          <a:xfrm>
            <a:off x="2211388" y="3852863"/>
            <a:ext cx="125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Command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25607" name="手繪多邊形 40"/>
          <p:cNvSpPr>
            <a:spLocks/>
          </p:cNvSpPr>
          <p:nvPr/>
        </p:nvSpPr>
        <p:spPr bwMode="auto">
          <a:xfrm>
            <a:off x="3756025" y="3206750"/>
            <a:ext cx="1504950" cy="1703388"/>
          </a:xfrm>
          <a:custGeom>
            <a:avLst/>
            <a:gdLst>
              <a:gd name="T0" fmla="*/ 1392701 w 1505159"/>
              <a:gd name="T1" fmla="*/ 1702191 h 1702191"/>
              <a:gd name="T2" fmla="*/ 1406769 w 1505159"/>
              <a:gd name="T3" fmla="*/ 984738 h 1702191"/>
              <a:gd name="T4" fmla="*/ 337624 w 1505159"/>
              <a:gd name="T5" fmla="*/ 759655 h 1702191"/>
              <a:gd name="T6" fmla="*/ 0 w 1505159"/>
              <a:gd name="T7" fmla="*/ 0 h 170219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5159" h="1702191">
                <a:moveTo>
                  <a:pt x="1392701" y="1702191"/>
                </a:moveTo>
                <a:cubicBezTo>
                  <a:pt x="1487658" y="1422009"/>
                  <a:pt x="1582615" y="1141827"/>
                  <a:pt x="1406769" y="984738"/>
                </a:cubicBezTo>
                <a:cubicBezTo>
                  <a:pt x="1230923" y="827649"/>
                  <a:pt x="572085" y="923778"/>
                  <a:pt x="337624" y="759655"/>
                </a:cubicBezTo>
                <a:cubicBezTo>
                  <a:pt x="103162" y="595532"/>
                  <a:pt x="51581" y="297766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8" name="文字方塊 42"/>
          <p:cNvSpPr txBox="1">
            <a:spLocks noChangeArrowheads="1"/>
          </p:cNvSpPr>
          <p:nvPr/>
        </p:nvSpPr>
        <p:spPr bwMode="auto">
          <a:xfrm>
            <a:off x="4103688" y="3554413"/>
            <a:ext cx="80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Status</a:t>
            </a:r>
            <a:endParaRPr lang="zh-TW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access control registers: the memory-mapped I/O</a:t>
            </a:r>
            <a:endParaRPr lang="zh-TW" altLang="en-US" smtClean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23950"/>
          </a:xfrm>
        </p:spPr>
        <p:txBody>
          <a:bodyPr/>
          <a:lstStyle/>
          <a:p>
            <a:r>
              <a:rPr lang="en-US" altLang="zh-TW" sz="2400" smtClean="0"/>
              <a:t>Part of the addressing space is assigned to control registers</a:t>
            </a:r>
          </a:p>
          <a:p>
            <a:r>
              <a:rPr lang="en-US" altLang="zh-TW" sz="2400" smtClean="0"/>
              <a:t>Each control register is mapped to some memory address</a:t>
            </a:r>
            <a:endParaRPr lang="zh-TW" altLang="en-US" sz="2400" smtClean="0"/>
          </a:p>
        </p:txBody>
      </p:sp>
      <p:pic>
        <p:nvPicPr>
          <p:cNvPr id="26628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284538"/>
            <a:ext cx="3741737" cy="319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a processor commands an I/O peripheral</a:t>
            </a:r>
            <a:endParaRPr lang="zh-TW" altLang="en-US" smtClean="0"/>
          </a:p>
        </p:txBody>
      </p:sp>
      <p:sp>
        <p:nvSpPr>
          <p:cNvPr id="27651" name="內容版面配置區 52"/>
          <p:cNvSpPr>
            <a:spLocks noGrp="1"/>
          </p:cNvSpPr>
          <p:nvPr>
            <p:ph idx="1"/>
          </p:nvPr>
        </p:nvSpPr>
        <p:spPr>
          <a:xfrm>
            <a:off x="1171575" y="1960563"/>
            <a:ext cx="7772400" cy="571500"/>
          </a:xfrm>
        </p:spPr>
        <p:txBody>
          <a:bodyPr/>
          <a:lstStyle/>
          <a:p>
            <a:r>
              <a:rPr lang="en-US" altLang="zh-TW" smtClean="0"/>
              <a:t>Through access control registers</a:t>
            </a:r>
            <a:endParaRPr lang="zh-TW" altLang="en-US" smtClean="0"/>
          </a:p>
        </p:txBody>
      </p:sp>
      <p:grpSp>
        <p:nvGrpSpPr>
          <p:cNvPr id="27652" name="群組 44"/>
          <p:cNvGrpSpPr>
            <a:grpSpLocks/>
          </p:cNvGrpSpPr>
          <p:nvPr/>
        </p:nvGrpSpPr>
        <p:grpSpPr bwMode="auto">
          <a:xfrm>
            <a:off x="2522538" y="2565400"/>
            <a:ext cx="6146800" cy="3989388"/>
            <a:chOff x="971600" y="2275572"/>
            <a:chExt cx="6146701" cy="3989981"/>
          </a:xfrm>
        </p:grpSpPr>
        <p:sp>
          <p:nvSpPr>
            <p:cNvPr id="27660" name="矩形 3"/>
            <p:cNvSpPr>
              <a:spLocks noChangeArrowheads="1"/>
            </p:cNvSpPr>
            <p:nvPr/>
          </p:nvSpPr>
          <p:spPr bwMode="auto">
            <a:xfrm>
              <a:off x="1475656" y="2492896"/>
              <a:ext cx="864096" cy="57606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CPU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661" name="矩形 4"/>
            <p:cNvSpPr>
              <a:spLocks noChangeArrowheads="1"/>
            </p:cNvSpPr>
            <p:nvPr/>
          </p:nvSpPr>
          <p:spPr bwMode="auto">
            <a:xfrm>
              <a:off x="2668782" y="2275572"/>
              <a:ext cx="1368152" cy="7920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memory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grpSp>
          <p:nvGrpSpPr>
            <p:cNvPr id="27662" name="群組 13"/>
            <p:cNvGrpSpPr>
              <a:grpSpLocks/>
            </p:cNvGrpSpPr>
            <p:nvPr/>
          </p:nvGrpSpPr>
          <p:grpSpPr bwMode="auto">
            <a:xfrm>
              <a:off x="1150938" y="4293096"/>
              <a:ext cx="1692870" cy="1944216"/>
              <a:chOff x="1150938" y="4293096"/>
              <a:chExt cx="1692870" cy="1944216"/>
            </a:xfrm>
          </p:grpSpPr>
          <p:sp>
            <p:nvSpPr>
              <p:cNvPr id="27688" name="矩形 5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689" name="群組 8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7694" name="矩形 6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" name="等腰三角形 7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7690" name="群組 9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7692" name="矩形 10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等腰三角形 11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7691" name="文字方塊 12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52770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disk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663" name="群組 14"/>
            <p:cNvGrpSpPr>
              <a:grpSpLocks/>
            </p:cNvGrpSpPr>
            <p:nvPr/>
          </p:nvGrpSpPr>
          <p:grpSpPr bwMode="auto">
            <a:xfrm>
              <a:off x="3026325" y="4289525"/>
              <a:ext cx="1692870" cy="1944216"/>
              <a:chOff x="1150938" y="4293096"/>
              <a:chExt cx="1692870" cy="1944216"/>
            </a:xfrm>
          </p:grpSpPr>
          <p:sp>
            <p:nvSpPr>
              <p:cNvPr id="27680" name="矩形 15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681" name="群組 16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7686" name="矩形 21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等腰三角形 22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7682" name="群組 17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7684" name="矩形 19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等腰三角形 20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7683" name="文字方塊 18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143500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USB controller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664" name="群組 23"/>
            <p:cNvGrpSpPr>
              <a:grpSpLocks/>
            </p:cNvGrpSpPr>
            <p:nvPr/>
          </p:nvGrpSpPr>
          <p:grpSpPr bwMode="auto">
            <a:xfrm>
              <a:off x="4848243" y="4321337"/>
              <a:ext cx="1692870" cy="1944216"/>
              <a:chOff x="1150938" y="4293096"/>
              <a:chExt cx="1692870" cy="1944216"/>
            </a:xfrm>
          </p:grpSpPr>
          <p:sp>
            <p:nvSpPr>
              <p:cNvPr id="27672" name="矩形 24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673" name="群組 25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7678" name="矩形 30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等腰三角形 31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7674" name="群組 26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7676" name="矩形 28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等腰三角形 29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7675" name="文字方塊 27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66236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GPIO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665" name="文字方塊 32"/>
            <p:cNvSpPr txBox="1">
              <a:spLocks noChangeArrowheads="1"/>
            </p:cNvSpPr>
            <p:nvPr/>
          </p:nvSpPr>
          <p:spPr bwMode="auto">
            <a:xfrm>
              <a:off x="6728451" y="5251009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>
                  <a:solidFill>
                    <a:srgbClr val="000000"/>
                  </a:solidFill>
                </a:rPr>
                <a:t>…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666" name="圓角矩形 33"/>
            <p:cNvSpPr>
              <a:spLocks noChangeArrowheads="1"/>
            </p:cNvSpPr>
            <p:nvPr/>
          </p:nvSpPr>
          <p:spPr bwMode="auto">
            <a:xfrm>
              <a:off x="971600" y="3429000"/>
              <a:ext cx="6146701" cy="576064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System interconnect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7667" name="直線接點 35"/>
            <p:cNvCxnSpPr>
              <a:cxnSpLocks noChangeShapeType="1"/>
              <a:stCxn id="27660" idx="2"/>
            </p:cNvCxnSpPr>
            <p:nvPr/>
          </p:nvCxnSpPr>
          <p:spPr bwMode="auto">
            <a:xfrm>
              <a:off x="1907704" y="3068960"/>
              <a:ext cx="0" cy="360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8" name="直線接點 37"/>
            <p:cNvCxnSpPr>
              <a:cxnSpLocks noChangeShapeType="1"/>
              <a:stCxn id="27661" idx="2"/>
            </p:cNvCxnSpPr>
            <p:nvPr/>
          </p:nvCxnSpPr>
          <p:spPr bwMode="auto">
            <a:xfrm>
              <a:off x="3352858" y="3067660"/>
              <a:ext cx="0" cy="3613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9" name="直線接點 39"/>
            <p:cNvCxnSpPr>
              <a:cxnSpLocks noChangeShapeType="1"/>
            </p:cNvCxnSpPr>
            <p:nvPr/>
          </p:nvCxnSpPr>
          <p:spPr bwMode="auto">
            <a:xfrm>
              <a:off x="1861164" y="4005064"/>
              <a:ext cx="0" cy="316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0" name="直線接點 41"/>
            <p:cNvCxnSpPr>
              <a:cxnSpLocks noChangeShapeType="1"/>
              <a:endCxn id="27680" idx="0"/>
            </p:cNvCxnSpPr>
            <p:nvPr/>
          </p:nvCxnSpPr>
          <p:spPr bwMode="auto">
            <a:xfrm>
              <a:off x="3872760" y="4005064"/>
              <a:ext cx="0" cy="28446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1" name="直線接點 43"/>
            <p:cNvCxnSpPr>
              <a:cxnSpLocks noChangeShapeType="1"/>
            </p:cNvCxnSpPr>
            <p:nvPr/>
          </p:nvCxnSpPr>
          <p:spPr bwMode="auto">
            <a:xfrm>
              <a:off x="5549769" y="4005064"/>
              <a:ext cx="13647" cy="316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653" name="手繪多邊形 2"/>
          <p:cNvSpPr>
            <a:spLocks/>
          </p:cNvSpPr>
          <p:nvPr/>
        </p:nvSpPr>
        <p:spPr bwMode="auto">
          <a:xfrm>
            <a:off x="3432175" y="3235325"/>
            <a:ext cx="196850" cy="1603375"/>
          </a:xfrm>
          <a:custGeom>
            <a:avLst/>
            <a:gdLst>
              <a:gd name="T0" fmla="*/ 0 w 196948"/>
              <a:gd name="T1" fmla="*/ 0 h 1603717"/>
              <a:gd name="T2" fmla="*/ 196948 w 196948"/>
              <a:gd name="T3" fmla="*/ 745588 h 1603717"/>
              <a:gd name="T4" fmla="*/ 0 w 196948"/>
              <a:gd name="T5" fmla="*/ 1603717 h 16037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948" h="1603717">
                <a:moveTo>
                  <a:pt x="0" y="0"/>
                </a:moveTo>
                <a:cubicBezTo>
                  <a:pt x="98474" y="239151"/>
                  <a:pt x="196948" y="478302"/>
                  <a:pt x="196948" y="745588"/>
                </a:cubicBezTo>
                <a:cubicBezTo>
                  <a:pt x="196948" y="1012874"/>
                  <a:pt x="98474" y="1308295"/>
                  <a:pt x="0" y="1603717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4" name="文字方塊 34"/>
          <p:cNvSpPr txBox="1">
            <a:spLocks noChangeArrowheads="1"/>
          </p:cNvSpPr>
          <p:nvPr/>
        </p:nvSpPr>
        <p:spPr bwMode="auto">
          <a:xfrm>
            <a:off x="2211388" y="3852863"/>
            <a:ext cx="125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Command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27655" name="手繪多邊形 40"/>
          <p:cNvSpPr>
            <a:spLocks/>
          </p:cNvSpPr>
          <p:nvPr/>
        </p:nvSpPr>
        <p:spPr bwMode="auto">
          <a:xfrm>
            <a:off x="3756025" y="3206750"/>
            <a:ext cx="1504950" cy="1703388"/>
          </a:xfrm>
          <a:custGeom>
            <a:avLst/>
            <a:gdLst>
              <a:gd name="T0" fmla="*/ 1392701 w 1505159"/>
              <a:gd name="T1" fmla="*/ 1702191 h 1702191"/>
              <a:gd name="T2" fmla="*/ 1406769 w 1505159"/>
              <a:gd name="T3" fmla="*/ 984738 h 1702191"/>
              <a:gd name="T4" fmla="*/ 337624 w 1505159"/>
              <a:gd name="T5" fmla="*/ 759655 h 1702191"/>
              <a:gd name="T6" fmla="*/ 0 w 1505159"/>
              <a:gd name="T7" fmla="*/ 0 h 170219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5159" h="1702191">
                <a:moveTo>
                  <a:pt x="1392701" y="1702191"/>
                </a:moveTo>
                <a:cubicBezTo>
                  <a:pt x="1487658" y="1422009"/>
                  <a:pt x="1582615" y="1141827"/>
                  <a:pt x="1406769" y="984738"/>
                </a:cubicBezTo>
                <a:cubicBezTo>
                  <a:pt x="1230923" y="827649"/>
                  <a:pt x="572085" y="923778"/>
                  <a:pt x="337624" y="759655"/>
                </a:cubicBezTo>
                <a:cubicBezTo>
                  <a:pt x="103162" y="595532"/>
                  <a:pt x="51581" y="297766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6" name="文字方塊 42"/>
          <p:cNvSpPr txBox="1">
            <a:spLocks noChangeArrowheads="1"/>
          </p:cNvSpPr>
          <p:nvPr/>
        </p:nvSpPr>
        <p:spPr bwMode="auto">
          <a:xfrm>
            <a:off x="4103688" y="3554413"/>
            <a:ext cx="80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Status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27657" name="文字方塊 36"/>
          <p:cNvSpPr txBox="1">
            <a:spLocks noChangeArrowheads="1"/>
          </p:cNvSpPr>
          <p:nvPr/>
        </p:nvSpPr>
        <p:spPr bwMode="auto">
          <a:xfrm>
            <a:off x="2078038" y="4849813"/>
            <a:ext cx="595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chemeClr val="tx2"/>
                </a:solidFill>
              </a:rPr>
              <a:t>0xd0</a:t>
            </a:r>
            <a:endParaRPr lang="zh-TW" altLang="en-US">
              <a:solidFill>
                <a:schemeClr val="tx2"/>
              </a:solidFill>
            </a:endParaRPr>
          </a:p>
        </p:txBody>
      </p:sp>
      <p:sp>
        <p:nvSpPr>
          <p:cNvPr id="27658" name="文字方塊 38"/>
          <p:cNvSpPr txBox="1">
            <a:spLocks noChangeArrowheads="1"/>
          </p:cNvSpPr>
          <p:nvPr/>
        </p:nvSpPr>
        <p:spPr bwMode="auto">
          <a:xfrm>
            <a:off x="5845175" y="4776788"/>
            <a:ext cx="582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chemeClr val="tx2"/>
                </a:solidFill>
              </a:rPr>
              <a:t>0xe0</a:t>
            </a:r>
            <a:endParaRPr lang="zh-TW" altLang="en-US">
              <a:solidFill>
                <a:schemeClr val="tx2"/>
              </a:solidFill>
            </a:endParaRPr>
          </a:p>
        </p:txBody>
      </p:sp>
      <p:sp>
        <p:nvSpPr>
          <p:cNvPr id="27659" name="文字方塊 45"/>
          <p:cNvSpPr txBox="1">
            <a:spLocks noChangeArrowheads="1"/>
          </p:cNvSpPr>
          <p:nvPr/>
        </p:nvSpPr>
        <p:spPr bwMode="auto">
          <a:xfrm>
            <a:off x="195263" y="3106738"/>
            <a:ext cx="2157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/>
              <a:t>mov 0xd0, #0101B</a:t>
            </a:r>
          </a:p>
          <a:p>
            <a:r>
              <a:rPr lang="en-US" altLang="zh-TW" sz="2000"/>
              <a:t>mov R1, 0xe0</a:t>
            </a:r>
            <a:endParaRPr lang="zh-TW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General Purpose Digital I/O</a:t>
            </a:r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r>
              <a:rPr lang="en-US" altLang="zh-TW" smtClean="0"/>
              <a:t>the processor assigns/examines the logical status of some I/O pins directly</a:t>
            </a:r>
            <a:endParaRPr lang="zh-TW" altLang="en-US" smtClean="0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2555875" y="3429000"/>
            <a:ext cx="5314950" cy="2514600"/>
            <a:chOff x="672" y="2112"/>
            <a:chExt cx="3348" cy="1584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864" y="2544"/>
              <a:ext cx="72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core</a:t>
              </a:r>
            </a:p>
          </p:txBody>
        </p:sp>
        <p:grpSp>
          <p:nvGrpSpPr>
            <p:cNvPr id="28678" name="Group 6"/>
            <p:cNvGrpSpPr>
              <a:grpSpLocks/>
            </p:cNvGrpSpPr>
            <p:nvPr/>
          </p:nvGrpSpPr>
          <p:grpSpPr bwMode="auto">
            <a:xfrm>
              <a:off x="2304" y="2448"/>
              <a:ext cx="240" cy="912"/>
              <a:chOff x="2160" y="2400"/>
              <a:chExt cx="240" cy="912"/>
            </a:xfrm>
          </p:grpSpPr>
          <p:sp>
            <p:nvSpPr>
              <p:cNvPr id="28687" name="Rectangle 7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240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8688" name="AutoShape 8"/>
              <p:cNvSpPr>
                <a:spLocks noChangeArrowheads="1"/>
              </p:cNvSpPr>
              <p:nvPr/>
            </p:nvSpPr>
            <p:spPr bwMode="auto">
              <a:xfrm>
                <a:off x="2256" y="3168"/>
                <a:ext cx="48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28679" name="AutoShape 9"/>
            <p:cNvSpPr>
              <a:spLocks noChangeArrowheads="1"/>
            </p:cNvSpPr>
            <p:nvPr/>
          </p:nvSpPr>
          <p:spPr bwMode="auto">
            <a:xfrm>
              <a:off x="1776" y="2688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0" name="Text Box 10"/>
            <p:cNvSpPr txBox="1">
              <a:spLocks noChangeArrowheads="1"/>
            </p:cNvSpPr>
            <p:nvPr/>
          </p:nvSpPr>
          <p:spPr bwMode="auto">
            <a:xfrm>
              <a:off x="1632" y="2976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0100101</a:t>
              </a:r>
            </a:p>
          </p:txBody>
        </p:sp>
        <p:sp>
          <p:nvSpPr>
            <p:cNvPr id="28681" name="Text Box 11"/>
            <p:cNvSpPr txBox="1">
              <a:spLocks noChangeArrowheads="1"/>
            </p:cNvSpPr>
            <p:nvPr/>
          </p:nvSpPr>
          <p:spPr bwMode="auto">
            <a:xfrm>
              <a:off x="2304" y="2160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P0</a:t>
              </a:r>
            </a:p>
          </p:txBody>
        </p:sp>
        <p:sp>
          <p:nvSpPr>
            <p:cNvPr id="28682" name="Rectangle 12"/>
            <p:cNvSpPr>
              <a:spLocks noChangeArrowheads="1"/>
            </p:cNvSpPr>
            <p:nvPr/>
          </p:nvSpPr>
          <p:spPr bwMode="auto">
            <a:xfrm>
              <a:off x="672" y="2112"/>
              <a:ext cx="2064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3" name="Text Box 13"/>
            <p:cNvSpPr txBox="1">
              <a:spLocks noChangeArrowheads="1"/>
            </p:cNvSpPr>
            <p:nvPr/>
          </p:nvSpPr>
          <p:spPr bwMode="auto">
            <a:xfrm>
              <a:off x="816" y="3408"/>
              <a:ext cx="7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8051 chip</a:t>
              </a:r>
            </a:p>
          </p:txBody>
        </p:sp>
        <p:sp>
          <p:nvSpPr>
            <p:cNvPr id="28684" name="AutoShape 14"/>
            <p:cNvSpPr>
              <a:spLocks noChangeArrowheads="1"/>
            </p:cNvSpPr>
            <p:nvPr/>
          </p:nvSpPr>
          <p:spPr bwMode="auto">
            <a:xfrm>
              <a:off x="2544" y="2784"/>
              <a:ext cx="864" cy="240"/>
            </a:xfrm>
            <a:prstGeom prst="rightArrow">
              <a:avLst>
                <a:gd name="adj1" fmla="val 50000"/>
                <a:gd name="adj2" fmla="val 9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5" name="Text Box 15"/>
            <p:cNvSpPr txBox="1">
              <a:spLocks noChangeArrowheads="1"/>
            </p:cNvSpPr>
            <p:nvPr/>
          </p:nvSpPr>
          <p:spPr bwMode="auto">
            <a:xfrm>
              <a:off x="2870" y="3063"/>
              <a:ext cx="5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I/O pins</a:t>
              </a:r>
            </a:p>
          </p:txBody>
        </p:sp>
        <p:sp>
          <p:nvSpPr>
            <p:cNvPr id="28686" name="Text Box 16"/>
            <p:cNvSpPr txBox="1">
              <a:spLocks noChangeArrowheads="1"/>
            </p:cNvSpPr>
            <p:nvPr/>
          </p:nvSpPr>
          <p:spPr bwMode="auto">
            <a:xfrm>
              <a:off x="3456" y="2784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0100101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I/O Model of Legacy 8051 Processor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of 8051 I/O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5400675" cy="11525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four 8-bit I/O ports P0-P3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each pin is bidirectional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2000" smtClean="0"/>
              <a:t>sometimes input and sometimes output</a:t>
            </a:r>
          </a:p>
        </p:txBody>
      </p:sp>
      <p:pic>
        <p:nvPicPr>
          <p:cNvPr id="30724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of 8051 I/O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5400675" cy="11525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>
                <a:solidFill>
                  <a:schemeClr val="hlink"/>
                </a:solidFill>
              </a:rPr>
              <a:t>four 8-bit I/O ports P0-P3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each pin is bidirectional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2000" smtClean="0"/>
              <a:t>sometimes input and sometimes output</a:t>
            </a:r>
          </a:p>
        </p:txBody>
      </p:sp>
      <p:pic>
        <p:nvPicPr>
          <p:cNvPr id="31748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2771775" y="3573463"/>
            <a:ext cx="360363" cy="12239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2771775" y="5229225"/>
            <a:ext cx="360363" cy="12239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1042988" y="3429000"/>
            <a:ext cx="360362" cy="12239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1042988" y="4724400"/>
            <a:ext cx="360362" cy="12239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of 8051 I/O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5400675" cy="11525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four 8-bit I/O ports P0-P3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>
                <a:solidFill>
                  <a:schemeClr val="hlink"/>
                </a:solidFill>
              </a:rPr>
              <a:t>each pin is bidirectional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2000" smtClean="0"/>
              <a:t>sometimes input and sometimes output</a:t>
            </a:r>
          </a:p>
        </p:txBody>
      </p:sp>
      <p:pic>
        <p:nvPicPr>
          <p:cNvPr id="32772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of 8051 I/O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5400675" cy="11525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four 8-bit I/O ports P0-P3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each pin is bidirectional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sometimes input</a:t>
            </a:r>
            <a:r>
              <a:rPr lang="en-US" altLang="zh-TW" sz="2000" smtClean="0"/>
              <a:t> and sometimes output</a:t>
            </a:r>
          </a:p>
        </p:txBody>
      </p:sp>
      <p:pic>
        <p:nvPicPr>
          <p:cNvPr id="33796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2700338" y="3789363"/>
            <a:ext cx="431800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H="1">
            <a:off x="3132138" y="3933825"/>
            <a:ext cx="5032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3635375" y="3429000"/>
            <a:ext cx="1657350" cy="863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I/O device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(e.g. keyboard)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Objectives of this lab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95387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to build up your imagination on how a program affects hardware signals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to learn how to send/receive signals from an application processor to external devices through I/O pads</a:t>
            </a:r>
          </a:p>
        </p:txBody>
      </p:sp>
      <p:pic>
        <p:nvPicPr>
          <p:cNvPr id="16388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42988" y="3186113"/>
            <a:ext cx="2843212" cy="3195637"/>
            <a:chOff x="657" y="2007"/>
            <a:chExt cx="1791" cy="2013"/>
          </a:xfrm>
        </p:grpSpPr>
        <p:sp>
          <p:nvSpPr>
            <p:cNvPr id="16396" name="AutoShape 5"/>
            <p:cNvSpPr>
              <a:spLocks noChangeArrowheads="1"/>
            </p:cNvSpPr>
            <p:nvPr/>
          </p:nvSpPr>
          <p:spPr bwMode="auto">
            <a:xfrm>
              <a:off x="1746" y="2251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7" name="AutoShape 6"/>
            <p:cNvSpPr>
              <a:spLocks noChangeArrowheads="1"/>
            </p:cNvSpPr>
            <p:nvPr/>
          </p:nvSpPr>
          <p:spPr bwMode="auto">
            <a:xfrm>
              <a:off x="1746" y="3249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8" name="AutoShape 7"/>
            <p:cNvSpPr>
              <a:spLocks noChangeArrowheads="1"/>
            </p:cNvSpPr>
            <p:nvPr/>
          </p:nvSpPr>
          <p:spPr bwMode="auto">
            <a:xfrm>
              <a:off x="657" y="2160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9" name="AutoShape 8"/>
            <p:cNvSpPr>
              <a:spLocks noChangeArrowheads="1"/>
            </p:cNvSpPr>
            <p:nvPr/>
          </p:nvSpPr>
          <p:spPr bwMode="auto">
            <a:xfrm>
              <a:off x="657" y="2976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400" name="Text Box 9"/>
            <p:cNvSpPr txBox="1">
              <a:spLocks noChangeArrowheads="1"/>
            </p:cNvSpPr>
            <p:nvPr/>
          </p:nvSpPr>
          <p:spPr bwMode="auto">
            <a:xfrm>
              <a:off x="1915" y="2007"/>
              <a:ext cx="533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I/O pins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132138" y="3789363"/>
            <a:ext cx="2016125" cy="647700"/>
            <a:chOff x="1973" y="2387"/>
            <a:chExt cx="1270" cy="408"/>
          </a:xfrm>
        </p:grpSpPr>
        <p:sp>
          <p:nvSpPr>
            <p:cNvPr id="16394" name="Line 11"/>
            <p:cNvSpPr>
              <a:spLocks noChangeShapeType="1"/>
            </p:cNvSpPr>
            <p:nvPr/>
          </p:nvSpPr>
          <p:spPr bwMode="auto">
            <a:xfrm>
              <a:off x="1973" y="2568"/>
              <a:ext cx="40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5" name="AutoShape 12"/>
            <p:cNvSpPr>
              <a:spLocks noChangeArrowheads="1"/>
            </p:cNvSpPr>
            <p:nvPr/>
          </p:nvSpPr>
          <p:spPr bwMode="auto">
            <a:xfrm>
              <a:off x="2381" y="2387"/>
              <a:ext cx="86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to I/O devices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(e.g. LED)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132138" y="5229225"/>
            <a:ext cx="2519362" cy="647700"/>
            <a:chOff x="1973" y="3294"/>
            <a:chExt cx="1587" cy="408"/>
          </a:xfrm>
        </p:grpSpPr>
        <p:sp>
          <p:nvSpPr>
            <p:cNvPr id="16392" name="AutoShape 13"/>
            <p:cNvSpPr>
              <a:spLocks noChangeArrowheads="1"/>
            </p:cNvSpPr>
            <p:nvPr/>
          </p:nvSpPr>
          <p:spPr bwMode="auto">
            <a:xfrm>
              <a:off x="2472" y="3294"/>
              <a:ext cx="1088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from I/O devices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(e.g. keyboard)</a:t>
              </a:r>
            </a:p>
          </p:txBody>
        </p:sp>
        <p:sp>
          <p:nvSpPr>
            <p:cNvPr id="16393" name="Line 14"/>
            <p:cNvSpPr>
              <a:spLocks noChangeShapeType="1"/>
            </p:cNvSpPr>
            <p:nvPr/>
          </p:nvSpPr>
          <p:spPr bwMode="auto">
            <a:xfrm flipH="1" flipV="1">
              <a:off x="1973" y="3521"/>
              <a:ext cx="49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of 8051 I/O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5400675" cy="11525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four 8-bit I/O ports P0-P3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each pin is bidirectional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2000" smtClean="0"/>
              <a:t>sometimes input and </a:t>
            </a:r>
            <a:r>
              <a:rPr lang="en-US" altLang="zh-TW" sz="2000" smtClean="0">
                <a:solidFill>
                  <a:schemeClr val="hlink"/>
                </a:solidFill>
              </a:rPr>
              <a:t>sometimes output</a:t>
            </a:r>
          </a:p>
        </p:txBody>
      </p:sp>
      <p:pic>
        <p:nvPicPr>
          <p:cNvPr id="34820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2700338" y="3789363"/>
            <a:ext cx="431800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3132138" y="3933825"/>
            <a:ext cx="5032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3635375" y="3429000"/>
            <a:ext cx="1657350" cy="863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I/O device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(e.g. LED)</a:t>
            </a:r>
            <a:endParaRPr lang="en-US" altLang="zh-TW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1752600" cy="12192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Imagine how data flow in the architecture!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35864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35885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3589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99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35886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3589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9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35887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3589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9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358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35889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3589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9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35890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9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35865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35870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3588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84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35871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3588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8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35872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3587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8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3587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35874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3587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78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35875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7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35866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399 w 624"/>
                  <a:gd name="T3" fmla="*/ 0 h 240"/>
                  <a:gd name="T4" fmla="*/ 465 w 624"/>
                  <a:gd name="T5" fmla="*/ 192 h 240"/>
                  <a:gd name="T6" fmla="*/ 532 w 624"/>
                  <a:gd name="T7" fmla="*/ 0 h 240"/>
                  <a:gd name="T8" fmla="*/ 864 w 624"/>
                  <a:gd name="T9" fmla="*/ 0 h 240"/>
                  <a:gd name="T10" fmla="*/ 731 w 624"/>
                  <a:gd name="T11" fmla="*/ 480 h 240"/>
                  <a:gd name="T12" fmla="*/ 133 w 624"/>
                  <a:gd name="T13" fmla="*/ 48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67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35868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35869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35846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35847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35855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56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57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58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59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60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61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62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35863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35848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49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35850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35851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35852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35853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35854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program I/O ports?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through SFRs P0-P3</a:t>
            </a:r>
          </a:p>
        </p:txBody>
      </p:sp>
      <p:pic>
        <p:nvPicPr>
          <p:cNvPr id="36868" name="Picture 4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514600"/>
            <a:ext cx="7620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41450" y="4572000"/>
            <a:ext cx="990600" cy="1752600"/>
            <a:chOff x="908" y="2880"/>
            <a:chExt cx="624" cy="1104"/>
          </a:xfrm>
        </p:grpSpPr>
        <p:sp>
          <p:nvSpPr>
            <p:cNvPr id="36870" name="AutoShape 5"/>
            <p:cNvSpPr>
              <a:spLocks noChangeArrowheads="1"/>
            </p:cNvSpPr>
            <p:nvPr/>
          </p:nvSpPr>
          <p:spPr bwMode="auto">
            <a:xfrm>
              <a:off x="908" y="3744"/>
              <a:ext cx="624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6871" name="AutoShape 6"/>
            <p:cNvSpPr>
              <a:spLocks noChangeArrowheads="1"/>
            </p:cNvSpPr>
            <p:nvPr/>
          </p:nvSpPr>
          <p:spPr bwMode="auto">
            <a:xfrm>
              <a:off x="908" y="3456"/>
              <a:ext cx="624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6872" name="AutoShape 7"/>
            <p:cNvSpPr>
              <a:spLocks noChangeArrowheads="1"/>
            </p:cNvSpPr>
            <p:nvPr/>
          </p:nvSpPr>
          <p:spPr bwMode="auto">
            <a:xfrm>
              <a:off x="908" y="3168"/>
              <a:ext cx="624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6873" name="AutoShape 8"/>
            <p:cNvSpPr>
              <a:spLocks noChangeArrowheads="1"/>
            </p:cNvSpPr>
            <p:nvPr/>
          </p:nvSpPr>
          <p:spPr bwMode="auto">
            <a:xfrm>
              <a:off x="908" y="2880"/>
              <a:ext cx="624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8051 send out dedicated control signals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57200" y="2743200"/>
            <a:ext cx="215582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MOV  R0, #01001101B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MOV  P0, R0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3124200" y="2514600"/>
            <a:ext cx="5314950" cy="2514600"/>
            <a:chOff x="672" y="2112"/>
            <a:chExt cx="3348" cy="1584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864" y="2544"/>
              <a:ext cx="72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CPU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core</a:t>
              </a:r>
            </a:p>
          </p:txBody>
        </p:sp>
        <p:grpSp>
          <p:nvGrpSpPr>
            <p:cNvPr id="37894" name="Group 6"/>
            <p:cNvGrpSpPr>
              <a:grpSpLocks/>
            </p:cNvGrpSpPr>
            <p:nvPr/>
          </p:nvGrpSpPr>
          <p:grpSpPr bwMode="auto">
            <a:xfrm>
              <a:off x="2304" y="2448"/>
              <a:ext cx="240" cy="912"/>
              <a:chOff x="2160" y="2400"/>
              <a:chExt cx="240" cy="912"/>
            </a:xfrm>
          </p:grpSpPr>
          <p:sp>
            <p:nvSpPr>
              <p:cNvPr id="37903" name="Rectangle 7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240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04" name="AutoShape 8"/>
              <p:cNvSpPr>
                <a:spLocks noChangeArrowheads="1"/>
              </p:cNvSpPr>
              <p:nvPr/>
            </p:nvSpPr>
            <p:spPr bwMode="auto">
              <a:xfrm>
                <a:off x="2256" y="3168"/>
                <a:ext cx="48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895" name="AutoShape 9"/>
            <p:cNvSpPr>
              <a:spLocks noChangeArrowheads="1"/>
            </p:cNvSpPr>
            <p:nvPr/>
          </p:nvSpPr>
          <p:spPr bwMode="auto">
            <a:xfrm>
              <a:off x="1776" y="2688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7896" name="Text Box 10"/>
            <p:cNvSpPr txBox="1">
              <a:spLocks noChangeArrowheads="1"/>
            </p:cNvSpPr>
            <p:nvPr/>
          </p:nvSpPr>
          <p:spPr bwMode="auto">
            <a:xfrm>
              <a:off x="1632" y="2976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0100101</a:t>
              </a:r>
            </a:p>
          </p:txBody>
        </p:sp>
        <p:sp>
          <p:nvSpPr>
            <p:cNvPr id="37897" name="Text Box 11"/>
            <p:cNvSpPr txBox="1">
              <a:spLocks noChangeArrowheads="1"/>
            </p:cNvSpPr>
            <p:nvPr/>
          </p:nvSpPr>
          <p:spPr bwMode="auto">
            <a:xfrm>
              <a:off x="2304" y="2160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P0</a:t>
              </a:r>
            </a:p>
          </p:txBody>
        </p:sp>
        <p:sp>
          <p:nvSpPr>
            <p:cNvPr id="37898" name="Rectangle 12"/>
            <p:cNvSpPr>
              <a:spLocks noChangeArrowheads="1"/>
            </p:cNvSpPr>
            <p:nvPr/>
          </p:nvSpPr>
          <p:spPr bwMode="auto">
            <a:xfrm>
              <a:off x="672" y="2112"/>
              <a:ext cx="2064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7899" name="Text Box 13"/>
            <p:cNvSpPr txBox="1">
              <a:spLocks noChangeArrowheads="1"/>
            </p:cNvSpPr>
            <p:nvPr/>
          </p:nvSpPr>
          <p:spPr bwMode="auto">
            <a:xfrm>
              <a:off x="816" y="3408"/>
              <a:ext cx="7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000000"/>
                  </a:solidFill>
                </a:rPr>
                <a:t>8051 chip</a:t>
              </a:r>
            </a:p>
          </p:txBody>
        </p:sp>
        <p:sp>
          <p:nvSpPr>
            <p:cNvPr id="37900" name="AutoShape 14"/>
            <p:cNvSpPr>
              <a:spLocks noChangeArrowheads="1"/>
            </p:cNvSpPr>
            <p:nvPr/>
          </p:nvSpPr>
          <p:spPr bwMode="auto">
            <a:xfrm>
              <a:off x="2544" y="2784"/>
              <a:ext cx="864" cy="240"/>
            </a:xfrm>
            <a:prstGeom prst="rightArrow">
              <a:avLst>
                <a:gd name="adj1" fmla="val 50000"/>
                <a:gd name="adj2" fmla="val 9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7901" name="Text Box 15"/>
            <p:cNvSpPr txBox="1">
              <a:spLocks noChangeArrowheads="1"/>
            </p:cNvSpPr>
            <p:nvPr/>
          </p:nvSpPr>
          <p:spPr bwMode="auto">
            <a:xfrm>
              <a:off x="2870" y="3063"/>
              <a:ext cx="5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I/O pins</a:t>
              </a:r>
            </a:p>
          </p:txBody>
        </p:sp>
        <p:sp>
          <p:nvSpPr>
            <p:cNvPr id="37902" name="Text Box 16"/>
            <p:cNvSpPr txBox="1">
              <a:spLocks noChangeArrowheads="1"/>
            </p:cNvSpPr>
            <p:nvPr/>
          </p:nvSpPr>
          <p:spPr bwMode="auto">
            <a:xfrm>
              <a:off x="3456" y="2784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0100101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case of input (receive)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772400" cy="10080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initial: set a bit (pin) with value 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receive (input): wait for the bit to be toggled to be 0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9750" y="3573463"/>
            <a:ext cx="2519363" cy="15684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P0.3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//wait unit P0.3 been set to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while (P0.3==1);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//action for the I/O event</a:t>
            </a:r>
          </a:p>
        </p:txBody>
      </p:sp>
      <p:grpSp>
        <p:nvGrpSpPr>
          <p:cNvPr id="38917" name="Group 20"/>
          <p:cNvGrpSpPr>
            <a:grpSpLocks/>
          </p:cNvGrpSpPr>
          <p:nvPr/>
        </p:nvGrpSpPr>
        <p:grpSpPr bwMode="auto">
          <a:xfrm>
            <a:off x="3851275" y="3429000"/>
            <a:ext cx="4321175" cy="3024188"/>
            <a:chOff x="2426" y="2160"/>
            <a:chExt cx="2722" cy="1905"/>
          </a:xfrm>
        </p:grpSpPr>
        <p:grpSp>
          <p:nvGrpSpPr>
            <p:cNvPr id="38918" name="Group 17"/>
            <p:cNvGrpSpPr>
              <a:grpSpLocks/>
            </p:cNvGrpSpPr>
            <p:nvPr/>
          </p:nvGrpSpPr>
          <p:grpSpPr bwMode="auto">
            <a:xfrm>
              <a:off x="2426" y="2160"/>
              <a:ext cx="1542" cy="1905"/>
              <a:chOff x="2381" y="2115"/>
              <a:chExt cx="1542" cy="1905"/>
            </a:xfrm>
          </p:grpSpPr>
          <p:grpSp>
            <p:nvGrpSpPr>
              <p:cNvPr id="38921" name="Group 12"/>
              <p:cNvGrpSpPr>
                <a:grpSpLocks/>
              </p:cNvGrpSpPr>
              <p:nvPr/>
            </p:nvGrpSpPr>
            <p:grpSpPr bwMode="auto">
              <a:xfrm>
                <a:off x="3560" y="2251"/>
                <a:ext cx="251" cy="1587"/>
                <a:chOff x="3424" y="2024"/>
                <a:chExt cx="251" cy="1587"/>
              </a:xfrm>
            </p:grpSpPr>
            <p:sp>
              <p:nvSpPr>
                <p:cNvPr id="38926" name="Rectangle 5"/>
                <p:cNvSpPr>
                  <a:spLocks noChangeArrowheads="1"/>
                </p:cNvSpPr>
                <p:nvPr/>
              </p:nvSpPr>
              <p:spPr bwMode="auto">
                <a:xfrm>
                  <a:off x="3424" y="2296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27" name="Rectangle 6"/>
                <p:cNvSpPr>
                  <a:spLocks noChangeArrowheads="1"/>
                </p:cNvSpPr>
                <p:nvPr/>
              </p:nvSpPr>
              <p:spPr bwMode="auto">
                <a:xfrm>
                  <a:off x="3424" y="2478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28" name="Rectangle 7"/>
                <p:cNvSpPr>
                  <a:spLocks noChangeArrowheads="1"/>
                </p:cNvSpPr>
                <p:nvPr/>
              </p:nvSpPr>
              <p:spPr bwMode="auto">
                <a:xfrm>
                  <a:off x="3424" y="2659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29" name="Rectangle 8"/>
                <p:cNvSpPr>
                  <a:spLocks noChangeArrowheads="1"/>
                </p:cNvSpPr>
                <p:nvPr/>
              </p:nvSpPr>
              <p:spPr bwMode="auto">
                <a:xfrm>
                  <a:off x="3424" y="284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30" name="Rectangle 9"/>
                <p:cNvSpPr>
                  <a:spLocks noChangeArrowheads="1"/>
                </p:cNvSpPr>
                <p:nvPr/>
              </p:nvSpPr>
              <p:spPr bwMode="auto">
                <a:xfrm>
                  <a:off x="3424" y="302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  <p:sp>
              <p:nvSpPr>
                <p:cNvPr id="38931" name="Rectangle 10"/>
                <p:cNvSpPr>
                  <a:spLocks noChangeArrowheads="1"/>
                </p:cNvSpPr>
                <p:nvPr/>
              </p:nvSpPr>
              <p:spPr bwMode="auto">
                <a:xfrm>
                  <a:off x="3424" y="343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3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424" y="2024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</a:rPr>
                    <a:t>P0</a:t>
                  </a:r>
                </a:p>
              </p:txBody>
            </p:sp>
          </p:grpSp>
          <p:sp>
            <p:nvSpPr>
              <p:cNvPr id="38922" name="Oval 13"/>
              <p:cNvSpPr>
                <a:spLocks noChangeArrowheads="1"/>
              </p:cNvSpPr>
              <p:nvPr/>
            </p:nvSpPr>
            <p:spPr bwMode="auto">
              <a:xfrm>
                <a:off x="2472" y="2840"/>
                <a:ext cx="772" cy="4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CPU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core</a:t>
                </a:r>
              </a:p>
            </p:txBody>
          </p:sp>
          <p:sp>
            <p:nvSpPr>
              <p:cNvPr id="38923" name="AutoShape 14"/>
              <p:cNvSpPr>
                <a:spLocks noChangeArrowheads="1"/>
              </p:cNvSpPr>
              <p:nvPr/>
            </p:nvSpPr>
            <p:spPr bwMode="auto">
              <a:xfrm>
                <a:off x="3288" y="3022"/>
                <a:ext cx="227" cy="136"/>
              </a:xfrm>
              <a:prstGeom prst="leftRightArrow">
                <a:avLst>
                  <a:gd name="adj1" fmla="val 50000"/>
                  <a:gd name="adj2" fmla="val 3338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4" name="Rectangle 15"/>
              <p:cNvSpPr>
                <a:spLocks noChangeArrowheads="1"/>
              </p:cNvSpPr>
              <p:nvPr/>
            </p:nvSpPr>
            <p:spPr bwMode="auto">
              <a:xfrm>
                <a:off x="2381" y="2115"/>
                <a:ext cx="1542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5" name="Text Box 16"/>
              <p:cNvSpPr txBox="1">
                <a:spLocks noChangeArrowheads="1"/>
              </p:cNvSpPr>
              <p:nvPr/>
            </p:nvSpPr>
            <p:spPr bwMode="auto">
              <a:xfrm>
                <a:off x="2414" y="2143"/>
                <a:ext cx="69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8051 MCU</a:t>
                </a:r>
              </a:p>
            </p:txBody>
          </p:sp>
        </p:grpSp>
        <p:sp>
          <p:nvSpPr>
            <p:cNvPr id="38919" name="Rectangle 18"/>
            <p:cNvSpPr>
              <a:spLocks noChangeArrowheads="1"/>
            </p:cNvSpPr>
            <p:nvPr/>
          </p:nvSpPr>
          <p:spPr bwMode="auto">
            <a:xfrm>
              <a:off x="4150" y="2886"/>
              <a:ext cx="998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I/O device</a:t>
              </a:r>
            </a:p>
          </p:txBody>
        </p:sp>
        <p:sp>
          <p:nvSpPr>
            <p:cNvPr id="38920" name="Line 19"/>
            <p:cNvSpPr>
              <a:spLocks noChangeShapeType="1"/>
            </p:cNvSpPr>
            <p:nvPr/>
          </p:nvSpPr>
          <p:spPr bwMode="auto">
            <a:xfrm flipH="1">
              <a:off x="3833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case of input (receive)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772400" cy="107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initial: set a bit (pin) with value 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rgbClr val="777777"/>
                </a:solidFill>
              </a:rPr>
              <a:t>receive (input): wait for the bit to be toggled to be 0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39750" y="3573463"/>
            <a:ext cx="2519363" cy="15684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P0.3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//wait unit P0.3 been set to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while (P0.3==1);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//action for the I/O event</a:t>
            </a:r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3851275" y="3429000"/>
            <a:ext cx="4321175" cy="3024188"/>
            <a:chOff x="2426" y="2160"/>
            <a:chExt cx="2722" cy="1905"/>
          </a:xfrm>
        </p:grpSpPr>
        <p:grpSp>
          <p:nvGrpSpPr>
            <p:cNvPr id="39945" name="Group 6"/>
            <p:cNvGrpSpPr>
              <a:grpSpLocks/>
            </p:cNvGrpSpPr>
            <p:nvPr/>
          </p:nvGrpSpPr>
          <p:grpSpPr bwMode="auto">
            <a:xfrm>
              <a:off x="2426" y="2160"/>
              <a:ext cx="1542" cy="1905"/>
              <a:chOff x="2381" y="2115"/>
              <a:chExt cx="1542" cy="1905"/>
            </a:xfrm>
          </p:grpSpPr>
          <p:grpSp>
            <p:nvGrpSpPr>
              <p:cNvPr id="39948" name="Group 7"/>
              <p:cNvGrpSpPr>
                <a:grpSpLocks/>
              </p:cNvGrpSpPr>
              <p:nvPr/>
            </p:nvGrpSpPr>
            <p:grpSpPr bwMode="auto">
              <a:xfrm>
                <a:off x="3560" y="2251"/>
                <a:ext cx="251" cy="1587"/>
                <a:chOff x="3424" y="2024"/>
                <a:chExt cx="251" cy="1587"/>
              </a:xfrm>
            </p:grpSpPr>
            <p:sp>
              <p:nvSpPr>
                <p:cNvPr id="39953" name="Rectangle 8"/>
                <p:cNvSpPr>
                  <a:spLocks noChangeArrowheads="1"/>
                </p:cNvSpPr>
                <p:nvPr/>
              </p:nvSpPr>
              <p:spPr bwMode="auto">
                <a:xfrm>
                  <a:off x="3424" y="2296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954" name="Rectangle 9"/>
                <p:cNvSpPr>
                  <a:spLocks noChangeArrowheads="1"/>
                </p:cNvSpPr>
                <p:nvPr/>
              </p:nvSpPr>
              <p:spPr bwMode="auto">
                <a:xfrm>
                  <a:off x="3424" y="2478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955" name="Rectangle 10"/>
                <p:cNvSpPr>
                  <a:spLocks noChangeArrowheads="1"/>
                </p:cNvSpPr>
                <p:nvPr/>
              </p:nvSpPr>
              <p:spPr bwMode="auto">
                <a:xfrm>
                  <a:off x="3424" y="2659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956" name="Rectangle 11"/>
                <p:cNvSpPr>
                  <a:spLocks noChangeArrowheads="1"/>
                </p:cNvSpPr>
                <p:nvPr/>
              </p:nvSpPr>
              <p:spPr bwMode="auto">
                <a:xfrm>
                  <a:off x="3424" y="284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957" name="Rectangle 12"/>
                <p:cNvSpPr>
                  <a:spLocks noChangeArrowheads="1"/>
                </p:cNvSpPr>
                <p:nvPr/>
              </p:nvSpPr>
              <p:spPr bwMode="auto">
                <a:xfrm>
                  <a:off x="3424" y="302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  <p:sp>
              <p:nvSpPr>
                <p:cNvPr id="39958" name="Rectangle 13"/>
                <p:cNvSpPr>
                  <a:spLocks noChangeArrowheads="1"/>
                </p:cNvSpPr>
                <p:nvPr/>
              </p:nvSpPr>
              <p:spPr bwMode="auto">
                <a:xfrm>
                  <a:off x="3424" y="343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95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424" y="2024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</a:rPr>
                    <a:t>P0</a:t>
                  </a:r>
                </a:p>
              </p:txBody>
            </p:sp>
          </p:grpSp>
          <p:sp>
            <p:nvSpPr>
              <p:cNvPr id="39949" name="Oval 15"/>
              <p:cNvSpPr>
                <a:spLocks noChangeArrowheads="1"/>
              </p:cNvSpPr>
              <p:nvPr/>
            </p:nvSpPr>
            <p:spPr bwMode="auto">
              <a:xfrm>
                <a:off x="2472" y="2840"/>
                <a:ext cx="772" cy="4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CPU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core</a:t>
                </a:r>
              </a:p>
            </p:txBody>
          </p:sp>
          <p:sp>
            <p:nvSpPr>
              <p:cNvPr id="39950" name="AutoShape 16"/>
              <p:cNvSpPr>
                <a:spLocks noChangeArrowheads="1"/>
              </p:cNvSpPr>
              <p:nvPr/>
            </p:nvSpPr>
            <p:spPr bwMode="auto">
              <a:xfrm>
                <a:off x="3288" y="3022"/>
                <a:ext cx="227" cy="136"/>
              </a:xfrm>
              <a:prstGeom prst="leftRightArrow">
                <a:avLst>
                  <a:gd name="adj1" fmla="val 50000"/>
                  <a:gd name="adj2" fmla="val 3338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51" name="Rectangle 17"/>
              <p:cNvSpPr>
                <a:spLocks noChangeArrowheads="1"/>
              </p:cNvSpPr>
              <p:nvPr/>
            </p:nvSpPr>
            <p:spPr bwMode="auto">
              <a:xfrm>
                <a:off x="2381" y="2115"/>
                <a:ext cx="1542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52" name="Text Box 18"/>
              <p:cNvSpPr txBox="1">
                <a:spLocks noChangeArrowheads="1"/>
              </p:cNvSpPr>
              <p:nvPr/>
            </p:nvSpPr>
            <p:spPr bwMode="auto">
              <a:xfrm>
                <a:off x="2414" y="2143"/>
                <a:ext cx="69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8051 MCU</a:t>
                </a:r>
              </a:p>
            </p:txBody>
          </p:sp>
        </p:grpSp>
        <p:sp>
          <p:nvSpPr>
            <p:cNvPr id="39946" name="Rectangle 19"/>
            <p:cNvSpPr>
              <a:spLocks noChangeArrowheads="1"/>
            </p:cNvSpPr>
            <p:nvPr/>
          </p:nvSpPr>
          <p:spPr bwMode="auto">
            <a:xfrm>
              <a:off x="4150" y="2886"/>
              <a:ext cx="998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I/O device</a:t>
              </a:r>
            </a:p>
          </p:txBody>
        </p:sp>
        <p:sp>
          <p:nvSpPr>
            <p:cNvPr id="39947" name="Line 20"/>
            <p:cNvSpPr>
              <a:spLocks noChangeShapeType="1"/>
            </p:cNvSpPr>
            <p:nvPr/>
          </p:nvSpPr>
          <p:spPr bwMode="auto">
            <a:xfrm flipH="1">
              <a:off x="3833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250825" y="3716338"/>
            <a:ext cx="3603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5724525" y="4941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575" name="AutoShape 23"/>
          <p:cNvSpPr>
            <a:spLocks noChangeArrowheads="1"/>
          </p:cNvSpPr>
          <p:nvPr/>
        </p:nvSpPr>
        <p:spPr bwMode="auto">
          <a:xfrm>
            <a:off x="6588125" y="3141663"/>
            <a:ext cx="2087563" cy="1079500"/>
          </a:xfrm>
          <a:prstGeom prst="wedgeRoundRectCallout">
            <a:avLst>
              <a:gd name="adj1" fmla="val -78287"/>
              <a:gd name="adj2" fmla="val 11058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prepare to receive input from an I/O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3" grpId="0" animBg="1"/>
      <p:bldP spid="23574" grpId="0"/>
      <p:bldP spid="235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case of input (receive)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772400" cy="107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rgbClr val="777777"/>
                </a:solidFill>
              </a:rPr>
              <a:t>initial: set a bit (pin) with value 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receive (input): wait for the bit to be toggled to be 0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39750" y="3573463"/>
            <a:ext cx="2519363" cy="15684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P0.3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//wait unit P0.3 been set to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while (P0.3==1);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//action for the I/O event</a:t>
            </a:r>
          </a:p>
        </p:txBody>
      </p:sp>
      <p:grpSp>
        <p:nvGrpSpPr>
          <p:cNvPr id="40965" name="Group 6"/>
          <p:cNvGrpSpPr>
            <a:grpSpLocks/>
          </p:cNvGrpSpPr>
          <p:nvPr/>
        </p:nvGrpSpPr>
        <p:grpSpPr bwMode="auto">
          <a:xfrm>
            <a:off x="3851275" y="3429000"/>
            <a:ext cx="2447925" cy="3024188"/>
            <a:chOff x="2381" y="2115"/>
            <a:chExt cx="1542" cy="1905"/>
          </a:xfrm>
        </p:grpSpPr>
        <p:grpSp>
          <p:nvGrpSpPr>
            <p:cNvPr id="40973" name="Group 7"/>
            <p:cNvGrpSpPr>
              <a:grpSpLocks/>
            </p:cNvGrpSpPr>
            <p:nvPr/>
          </p:nvGrpSpPr>
          <p:grpSpPr bwMode="auto">
            <a:xfrm>
              <a:off x="3560" y="2251"/>
              <a:ext cx="251" cy="1587"/>
              <a:chOff x="3424" y="2024"/>
              <a:chExt cx="251" cy="1587"/>
            </a:xfrm>
          </p:grpSpPr>
          <p:sp>
            <p:nvSpPr>
              <p:cNvPr id="40978" name="Rectangle 8"/>
              <p:cNvSpPr>
                <a:spLocks noChangeArrowheads="1"/>
              </p:cNvSpPr>
              <p:nvPr/>
            </p:nvSpPr>
            <p:spPr bwMode="auto">
              <a:xfrm>
                <a:off x="3424" y="2296"/>
                <a:ext cx="227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79" name="Rectangle 9"/>
              <p:cNvSpPr>
                <a:spLocks noChangeArrowheads="1"/>
              </p:cNvSpPr>
              <p:nvPr/>
            </p:nvSpPr>
            <p:spPr bwMode="auto">
              <a:xfrm>
                <a:off x="3424" y="2478"/>
                <a:ext cx="227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0" name="Rectangle 10"/>
              <p:cNvSpPr>
                <a:spLocks noChangeArrowheads="1"/>
              </p:cNvSpPr>
              <p:nvPr/>
            </p:nvSpPr>
            <p:spPr bwMode="auto">
              <a:xfrm>
                <a:off x="3424" y="2659"/>
                <a:ext cx="227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1" name="Rectangle 11"/>
              <p:cNvSpPr>
                <a:spLocks noChangeArrowheads="1"/>
              </p:cNvSpPr>
              <p:nvPr/>
            </p:nvSpPr>
            <p:spPr bwMode="auto">
              <a:xfrm>
                <a:off x="3424" y="2840"/>
                <a:ext cx="227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0982" name="Rectangle 12"/>
              <p:cNvSpPr>
                <a:spLocks noChangeArrowheads="1"/>
              </p:cNvSpPr>
              <p:nvPr/>
            </p:nvSpPr>
            <p:spPr bwMode="auto">
              <a:xfrm>
                <a:off x="3424" y="3022"/>
                <a:ext cx="227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…</a:t>
                </a:r>
              </a:p>
            </p:txBody>
          </p:sp>
          <p:sp>
            <p:nvSpPr>
              <p:cNvPr id="40983" name="Rectangle 13"/>
              <p:cNvSpPr>
                <a:spLocks noChangeArrowheads="1"/>
              </p:cNvSpPr>
              <p:nvPr/>
            </p:nvSpPr>
            <p:spPr bwMode="auto">
              <a:xfrm>
                <a:off x="3424" y="3430"/>
                <a:ext cx="227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4" name="Text Box 14"/>
              <p:cNvSpPr txBox="1">
                <a:spLocks noChangeArrowheads="1"/>
              </p:cNvSpPr>
              <p:nvPr/>
            </p:nvSpPr>
            <p:spPr bwMode="auto">
              <a:xfrm>
                <a:off x="3424" y="2024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P0</a:t>
                </a:r>
              </a:p>
            </p:txBody>
          </p:sp>
        </p:grpSp>
        <p:sp>
          <p:nvSpPr>
            <p:cNvPr id="40974" name="Oval 15"/>
            <p:cNvSpPr>
              <a:spLocks noChangeArrowheads="1"/>
            </p:cNvSpPr>
            <p:nvPr/>
          </p:nvSpPr>
          <p:spPr bwMode="auto">
            <a:xfrm>
              <a:off x="2472" y="2840"/>
              <a:ext cx="772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CPU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core</a:t>
              </a:r>
            </a:p>
          </p:txBody>
        </p:sp>
        <p:sp>
          <p:nvSpPr>
            <p:cNvPr id="40975" name="AutoShape 16"/>
            <p:cNvSpPr>
              <a:spLocks noChangeArrowheads="1"/>
            </p:cNvSpPr>
            <p:nvPr/>
          </p:nvSpPr>
          <p:spPr bwMode="auto">
            <a:xfrm>
              <a:off x="3288" y="3022"/>
              <a:ext cx="227" cy="136"/>
            </a:xfrm>
            <a:prstGeom prst="leftRightArrow">
              <a:avLst>
                <a:gd name="adj1" fmla="val 50000"/>
                <a:gd name="adj2" fmla="val 3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40976" name="Rectangle 17"/>
            <p:cNvSpPr>
              <a:spLocks noChangeArrowheads="1"/>
            </p:cNvSpPr>
            <p:nvPr/>
          </p:nvSpPr>
          <p:spPr bwMode="auto">
            <a:xfrm>
              <a:off x="2381" y="2115"/>
              <a:ext cx="1542" cy="1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40977" name="Text Box 18"/>
            <p:cNvSpPr txBox="1">
              <a:spLocks noChangeArrowheads="1"/>
            </p:cNvSpPr>
            <p:nvPr/>
          </p:nvSpPr>
          <p:spPr bwMode="auto">
            <a:xfrm>
              <a:off x="2414" y="2143"/>
              <a:ext cx="6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8051 MCU</a:t>
              </a:r>
            </a:p>
          </p:txBody>
        </p:sp>
      </p:grpSp>
      <p:sp>
        <p:nvSpPr>
          <p:cNvPr id="40966" name="Rectangle 19"/>
          <p:cNvSpPr>
            <a:spLocks noChangeArrowheads="1"/>
          </p:cNvSpPr>
          <p:nvPr/>
        </p:nvSpPr>
        <p:spPr bwMode="auto">
          <a:xfrm>
            <a:off x="6588125" y="4581525"/>
            <a:ext cx="1584325" cy="108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I/O device</a:t>
            </a:r>
          </a:p>
        </p:txBody>
      </p:sp>
      <p:sp>
        <p:nvSpPr>
          <p:cNvPr id="40967" name="Line 20"/>
          <p:cNvSpPr>
            <a:spLocks noChangeShapeType="1"/>
          </p:cNvSpPr>
          <p:nvPr/>
        </p:nvSpPr>
        <p:spPr bwMode="auto">
          <a:xfrm flipH="1">
            <a:off x="6084888" y="508476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250825" y="4508500"/>
            <a:ext cx="3603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9" name="AutoShape 23"/>
          <p:cNvSpPr>
            <a:spLocks noChangeArrowheads="1"/>
          </p:cNvSpPr>
          <p:nvPr/>
        </p:nvSpPr>
        <p:spPr bwMode="auto">
          <a:xfrm>
            <a:off x="6588125" y="3500438"/>
            <a:ext cx="2087563" cy="720725"/>
          </a:xfrm>
          <a:prstGeom prst="wedgeRoundRectCallout">
            <a:avLst>
              <a:gd name="adj1" fmla="val -78287"/>
              <a:gd name="adj2" fmla="val 14075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set to zero to inform an event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724525" y="4941888"/>
            <a:ext cx="863600" cy="336550"/>
            <a:chOff x="3606" y="3113"/>
            <a:chExt cx="544" cy="212"/>
          </a:xfrm>
        </p:grpSpPr>
        <p:sp>
          <p:nvSpPr>
            <p:cNvPr id="40971" name="Text Box 22"/>
            <p:cNvSpPr txBox="1">
              <a:spLocks noChangeArrowheads="1"/>
            </p:cNvSpPr>
            <p:nvPr/>
          </p:nvSpPr>
          <p:spPr bwMode="auto">
            <a:xfrm>
              <a:off x="3606" y="3113"/>
              <a:ext cx="18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0972" name="Line 24"/>
            <p:cNvSpPr>
              <a:spLocks noChangeShapeType="1"/>
            </p:cNvSpPr>
            <p:nvPr/>
          </p:nvSpPr>
          <p:spPr bwMode="auto">
            <a:xfrm flipH="1">
              <a:off x="3787" y="3203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7" grpId="0" animBg="1"/>
      <p:bldP spid="2459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The GPIO of C8051F040 SoC</a:t>
            </a:r>
            <a:endParaRPr lang="zh-TW" altLang="en-US" smtClean="0"/>
          </a:p>
        </p:txBody>
      </p:sp>
      <p:sp>
        <p:nvSpPr>
          <p:cNvPr id="41987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 of SFR</a:t>
            </a:r>
            <a:endParaRPr lang="zh-TW" altLang="en-US" smtClean="0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698625"/>
          </a:xfrm>
        </p:spPr>
        <p:txBody>
          <a:bodyPr/>
          <a:lstStyle/>
          <a:p>
            <a:r>
              <a:rPr lang="en-US" altLang="zh-TW" sz="2400" smtClean="0"/>
              <a:t>Extension from legacy 8051</a:t>
            </a:r>
          </a:p>
          <a:p>
            <a:r>
              <a:rPr lang="en-US" altLang="zh-TW" sz="2400" smtClean="0"/>
              <a:t>Divided into 3 pages</a:t>
            </a:r>
          </a:p>
          <a:p>
            <a:r>
              <a:rPr lang="en-US" altLang="zh-TW" sz="2400" smtClean="0"/>
              <a:t>Page 145-149 of the C8051F040 data sheet</a:t>
            </a:r>
            <a:endParaRPr lang="zh-TW" altLang="en-US" sz="24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port configuration</a:t>
            </a:r>
            <a:endParaRPr lang="zh-TW" altLang="en-US" smtClean="0"/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>
          <a:xfrm>
            <a:off x="684213" y="2017713"/>
            <a:ext cx="8270875" cy="1123950"/>
          </a:xfrm>
        </p:spPr>
        <p:txBody>
          <a:bodyPr/>
          <a:lstStyle/>
          <a:p>
            <a:r>
              <a:rPr lang="en-US" altLang="zh-TW" sz="2800" smtClean="0"/>
              <a:t>Set XBR2, PxMDIN and PxMDOUT to set port Px as general purpose I/O</a:t>
            </a:r>
            <a:endParaRPr lang="zh-TW" altLang="en-US" sz="2800" smtClean="0"/>
          </a:p>
        </p:txBody>
      </p:sp>
      <p:pic>
        <p:nvPicPr>
          <p:cNvPr id="44036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889250"/>
            <a:ext cx="413702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work today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489825" cy="187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design a LED box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initial: all LED off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LED runs some pattern after some button pressed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you can design your own pattern</a:t>
            </a:r>
          </a:p>
        </p:txBody>
      </p:sp>
      <p:grpSp>
        <p:nvGrpSpPr>
          <p:cNvPr id="17412" name="Group 30"/>
          <p:cNvGrpSpPr>
            <a:grpSpLocks/>
          </p:cNvGrpSpPr>
          <p:nvPr/>
        </p:nvGrpSpPr>
        <p:grpSpPr bwMode="auto">
          <a:xfrm>
            <a:off x="3059113" y="4292600"/>
            <a:ext cx="5111750" cy="1223963"/>
            <a:chOff x="1927" y="2704"/>
            <a:chExt cx="3220" cy="771"/>
          </a:xfrm>
        </p:grpSpPr>
        <p:grpSp>
          <p:nvGrpSpPr>
            <p:cNvPr id="17416" name="Group 29"/>
            <p:cNvGrpSpPr>
              <a:grpSpLocks/>
            </p:cNvGrpSpPr>
            <p:nvPr/>
          </p:nvGrpSpPr>
          <p:grpSpPr bwMode="auto">
            <a:xfrm>
              <a:off x="2789" y="2704"/>
              <a:ext cx="2358" cy="771"/>
              <a:chOff x="2789" y="2704"/>
              <a:chExt cx="2358" cy="771"/>
            </a:xfrm>
          </p:grpSpPr>
          <p:sp>
            <p:nvSpPr>
              <p:cNvPr id="17423" name="Oval 4"/>
              <p:cNvSpPr>
                <a:spLocks noChangeArrowheads="1"/>
              </p:cNvSpPr>
              <p:nvPr/>
            </p:nvSpPr>
            <p:spPr bwMode="auto">
              <a:xfrm>
                <a:off x="2925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24" name="Oval 5"/>
              <p:cNvSpPr>
                <a:spLocks noChangeArrowheads="1"/>
              </p:cNvSpPr>
              <p:nvPr/>
            </p:nvSpPr>
            <p:spPr bwMode="auto">
              <a:xfrm>
                <a:off x="3197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25" name="Oval 6"/>
              <p:cNvSpPr>
                <a:spLocks noChangeArrowheads="1"/>
              </p:cNvSpPr>
              <p:nvPr/>
            </p:nvSpPr>
            <p:spPr bwMode="auto">
              <a:xfrm>
                <a:off x="3469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26" name="Oval 7"/>
              <p:cNvSpPr>
                <a:spLocks noChangeArrowheads="1"/>
              </p:cNvSpPr>
              <p:nvPr/>
            </p:nvSpPr>
            <p:spPr bwMode="auto">
              <a:xfrm>
                <a:off x="3741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27" name="Oval 8"/>
              <p:cNvSpPr>
                <a:spLocks noChangeArrowheads="1"/>
              </p:cNvSpPr>
              <p:nvPr/>
            </p:nvSpPr>
            <p:spPr bwMode="auto">
              <a:xfrm>
                <a:off x="401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28" name="Oval 9"/>
              <p:cNvSpPr>
                <a:spLocks noChangeArrowheads="1"/>
              </p:cNvSpPr>
              <p:nvPr/>
            </p:nvSpPr>
            <p:spPr bwMode="auto">
              <a:xfrm>
                <a:off x="4286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29" name="Oval 10"/>
              <p:cNvSpPr>
                <a:spLocks noChangeArrowheads="1"/>
              </p:cNvSpPr>
              <p:nvPr/>
            </p:nvSpPr>
            <p:spPr bwMode="auto">
              <a:xfrm>
                <a:off x="4558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0" name="Oval 11"/>
              <p:cNvSpPr>
                <a:spLocks noChangeArrowheads="1"/>
              </p:cNvSpPr>
              <p:nvPr/>
            </p:nvSpPr>
            <p:spPr bwMode="auto">
              <a:xfrm>
                <a:off x="4830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1" name="Oval 12"/>
              <p:cNvSpPr>
                <a:spLocks noChangeArrowheads="1"/>
              </p:cNvSpPr>
              <p:nvPr/>
            </p:nvSpPr>
            <p:spPr bwMode="auto">
              <a:xfrm>
                <a:off x="2924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2" name="Oval 13"/>
              <p:cNvSpPr>
                <a:spLocks noChangeArrowheads="1"/>
              </p:cNvSpPr>
              <p:nvPr/>
            </p:nvSpPr>
            <p:spPr bwMode="auto">
              <a:xfrm>
                <a:off x="3196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3" name="Oval 14"/>
              <p:cNvSpPr>
                <a:spLocks noChangeArrowheads="1"/>
              </p:cNvSpPr>
              <p:nvPr/>
            </p:nvSpPr>
            <p:spPr bwMode="auto">
              <a:xfrm>
                <a:off x="3468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4" name="Oval 15"/>
              <p:cNvSpPr>
                <a:spLocks noChangeArrowheads="1"/>
              </p:cNvSpPr>
              <p:nvPr/>
            </p:nvSpPr>
            <p:spPr bwMode="auto">
              <a:xfrm>
                <a:off x="3740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5" name="Oval 16"/>
              <p:cNvSpPr>
                <a:spLocks noChangeArrowheads="1"/>
              </p:cNvSpPr>
              <p:nvPr/>
            </p:nvSpPr>
            <p:spPr bwMode="auto">
              <a:xfrm>
                <a:off x="4013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6" name="Oval 17"/>
              <p:cNvSpPr>
                <a:spLocks noChangeArrowheads="1"/>
              </p:cNvSpPr>
              <p:nvPr/>
            </p:nvSpPr>
            <p:spPr bwMode="auto">
              <a:xfrm>
                <a:off x="4285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7" name="Oval 18"/>
              <p:cNvSpPr>
                <a:spLocks noChangeArrowheads="1"/>
              </p:cNvSpPr>
              <p:nvPr/>
            </p:nvSpPr>
            <p:spPr bwMode="auto">
              <a:xfrm>
                <a:off x="4557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8" name="Oval 19"/>
              <p:cNvSpPr>
                <a:spLocks noChangeArrowheads="1"/>
              </p:cNvSpPr>
              <p:nvPr/>
            </p:nvSpPr>
            <p:spPr bwMode="auto">
              <a:xfrm>
                <a:off x="4829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9" name="Rectangle 20"/>
              <p:cNvSpPr>
                <a:spLocks noChangeArrowheads="1"/>
              </p:cNvSpPr>
              <p:nvPr/>
            </p:nvSpPr>
            <p:spPr bwMode="auto">
              <a:xfrm>
                <a:off x="2789" y="2704"/>
                <a:ext cx="2358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7417" name="Line 25"/>
            <p:cNvSpPr>
              <a:spLocks noChangeShapeType="1"/>
            </p:cNvSpPr>
            <p:nvPr/>
          </p:nvSpPr>
          <p:spPr bwMode="auto">
            <a:xfrm>
              <a:off x="2472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7418" name="Group 27"/>
            <p:cNvGrpSpPr>
              <a:grpSpLocks/>
            </p:cNvGrpSpPr>
            <p:nvPr/>
          </p:nvGrpSpPr>
          <p:grpSpPr bwMode="auto">
            <a:xfrm>
              <a:off x="1927" y="3022"/>
              <a:ext cx="545" cy="181"/>
              <a:chOff x="1927" y="3022"/>
              <a:chExt cx="545" cy="181"/>
            </a:xfrm>
          </p:grpSpPr>
          <p:sp>
            <p:nvSpPr>
              <p:cNvPr id="17419" name="Line 22"/>
              <p:cNvSpPr>
                <a:spLocks noChangeShapeType="1"/>
              </p:cNvSpPr>
              <p:nvPr/>
            </p:nvSpPr>
            <p:spPr bwMode="auto">
              <a:xfrm>
                <a:off x="1927" y="32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20" name="Line 23"/>
              <p:cNvSpPr>
                <a:spLocks noChangeShapeType="1"/>
              </p:cNvSpPr>
              <p:nvPr/>
            </p:nvSpPr>
            <p:spPr bwMode="auto">
              <a:xfrm>
                <a:off x="2154" y="3113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21" name="Line 24"/>
              <p:cNvSpPr>
                <a:spLocks noChangeShapeType="1"/>
              </p:cNvSpPr>
              <p:nvPr/>
            </p:nvSpPr>
            <p:spPr bwMode="auto">
              <a:xfrm flipV="1">
                <a:off x="2290" y="30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22" name="Line 26"/>
              <p:cNvSpPr>
                <a:spLocks noChangeShapeType="1"/>
              </p:cNvSpPr>
              <p:nvPr/>
            </p:nvSpPr>
            <p:spPr bwMode="auto">
              <a:xfrm>
                <a:off x="2336" y="3203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0271" name="Oval 31"/>
          <p:cNvSpPr>
            <a:spLocks noChangeArrowheads="1"/>
          </p:cNvSpPr>
          <p:nvPr/>
        </p:nvSpPr>
        <p:spPr bwMode="auto">
          <a:xfrm>
            <a:off x="4643438" y="50847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72" name="Oval 32"/>
          <p:cNvSpPr>
            <a:spLocks noChangeArrowheads="1"/>
          </p:cNvSpPr>
          <p:nvPr/>
        </p:nvSpPr>
        <p:spPr bwMode="auto">
          <a:xfrm>
            <a:off x="5076825" y="50847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73" name="Oval 33"/>
          <p:cNvSpPr>
            <a:spLocks noChangeArrowheads="1"/>
          </p:cNvSpPr>
          <p:nvPr/>
        </p:nvSpPr>
        <p:spPr bwMode="auto">
          <a:xfrm>
            <a:off x="5508625" y="50847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1" grpId="0" animBg="1"/>
      <p:bldP spid="10272" grpId="0" animBg="1"/>
      <p:bldP spid="1027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I/O pad</a:t>
            </a:r>
            <a:endParaRPr lang="zh-TW" altLang="en-US" smtClean="0"/>
          </a:p>
        </p:txBody>
      </p:sp>
      <p:sp>
        <p:nvSpPr>
          <p:cNvPr id="45059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r>
              <a:rPr lang="en-US" altLang="zh-TW" smtClean="0"/>
              <a:t>To send output 1</a:t>
            </a:r>
            <a:endParaRPr lang="zh-TW" altLang="en-US" smtClean="0"/>
          </a:p>
        </p:txBody>
      </p:sp>
      <p:pic>
        <p:nvPicPr>
          <p:cNvPr id="45060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194050"/>
            <a:ext cx="5859463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文字方塊 4"/>
          <p:cNvSpPr txBox="1">
            <a:spLocks noChangeArrowheads="1"/>
          </p:cNvSpPr>
          <p:nvPr/>
        </p:nvSpPr>
        <p:spPr bwMode="auto">
          <a:xfrm>
            <a:off x="1684338" y="40052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0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5062" name="文字方塊 5"/>
          <p:cNvSpPr txBox="1">
            <a:spLocks noChangeArrowheads="1"/>
          </p:cNvSpPr>
          <p:nvPr/>
        </p:nvSpPr>
        <p:spPr bwMode="auto">
          <a:xfrm>
            <a:off x="1657350" y="4479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5063" name="文字方塊 6"/>
          <p:cNvSpPr txBox="1">
            <a:spLocks noChangeArrowheads="1"/>
          </p:cNvSpPr>
          <p:nvPr/>
        </p:nvSpPr>
        <p:spPr bwMode="auto">
          <a:xfrm>
            <a:off x="1684338" y="366395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5064" name="文字方塊 7"/>
          <p:cNvSpPr txBox="1">
            <a:spLocks noChangeArrowheads="1"/>
          </p:cNvSpPr>
          <p:nvPr/>
        </p:nvSpPr>
        <p:spPr bwMode="auto">
          <a:xfrm>
            <a:off x="7286625" y="4479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5065" name="手繪多邊形 8"/>
          <p:cNvSpPr>
            <a:spLocks/>
          </p:cNvSpPr>
          <p:nvPr/>
        </p:nvSpPr>
        <p:spPr bwMode="auto">
          <a:xfrm>
            <a:off x="5340350" y="3825875"/>
            <a:ext cx="1454150" cy="708025"/>
          </a:xfrm>
          <a:custGeom>
            <a:avLst/>
            <a:gdLst>
              <a:gd name="T0" fmla="*/ 1454061 w 1454061"/>
              <a:gd name="T1" fmla="*/ 689317 h 707269"/>
              <a:gd name="T2" fmla="*/ 145766 w 1454061"/>
              <a:gd name="T3" fmla="*/ 618979 h 707269"/>
              <a:gd name="T4" fmla="*/ 89495 w 1454061"/>
              <a:gd name="T5" fmla="*/ 0 h 7072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4061" h="707269">
                <a:moveTo>
                  <a:pt x="1454061" y="689317"/>
                </a:moveTo>
                <a:cubicBezTo>
                  <a:pt x="913627" y="711591"/>
                  <a:pt x="373194" y="733865"/>
                  <a:pt x="145766" y="618979"/>
                </a:cubicBezTo>
                <a:cubicBezTo>
                  <a:pt x="-81662" y="504093"/>
                  <a:pt x="3916" y="252046"/>
                  <a:pt x="89495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I/O pad</a:t>
            </a:r>
            <a:endParaRPr lang="zh-TW" altLang="en-US" smtClean="0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r>
              <a:rPr lang="en-US" altLang="zh-TW" smtClean="0"/>
              <a:t>To send output 0</a:t>
            </a:r>
            <a:endParaRPr lang="zh-TW" altLang="en-US" smtClean="0"/>
          </a:p>
        </p:txBody>
      </p:sp>
      <p:pic>
        <p:nvPicPr>
          <p:cNvPr id="4608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194050"/>
            <a:ext cx="5859463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文字方塊 4"/>
          <p:cNvSpPr txBox="1">
            <a:spLocks noChangeArrowheads="1"/>
          </p:cNvSpPr>
          <p:nvPr/>
        </p:nvSpPr>
        <p:spPr bwMode="auto">
          <a:xfrm>
            <a:off x="1684338" y="40052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0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6086" name="文字方塊 5"/>
          <p:cNvSpPr txBox="1">
            <a:spLocks noChangeArrowheads="1"/>
          </p:cNvSpPr>
          <p:nvPr/>
        </p:nvSpPr>
        <p:spPr bwMode="auto">
          <a:xfrm>
            <a:off x="1657350" y="4479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0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6087" name="文字方塊 6"/>
          <p:cNvSpPr txBox="1">
            <a:spLocks noChangeArrowheads="1"/>
          </p:cNvSpPr>
          <p:nvPr/>
        </p:nvSpPr>
        <p:spPr bwMode="auto">
          <a:xfrm>
            <a:off x="1684338" y="366395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6088" name="文字方塊 7"/>
          <p:cNvSpPr txBox="1">
            <a:spLocks noChangeArrowheads="1"/>
          </p:cNvSpPr>
          <p:nvPr/>
        </p:nvSpPr>
        <p:spPr bwMode="auto">
          <a:xfrm>
            <a:off x="7286625" y="4479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0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6089" name="手繪多邊形 8"/>
          <p:cNvSpPr>
            <a:spLocks/>
          </p:cNvSpPr>
          <p:nvPr/>
        </p:nvSpPr>
        <p:spPr bwMode="auto">
          <a:xfrm flipV="1">
            <a:off x="5292725" y="4533900"/>
            <a:ext cx="1501775" cy="695325"/>
          </a:xfrm>
          <a:custGeom>
            <a:avLst/>
            <a:gdLst>
              <a:gd name="T0" fmla="*/ 1502615 w 1454061"/>
              <a:gd name="T1" fmla="*/ 677865 h 707269"/>
              <a:gd name="T2" fmla="*/ 150633 w 1454061"/>
              <a:gd name="T3" fmla="*/ 608696 h 707269"/>
              <a:gd name="T4" fmla="*/ 92483 w 1454061"/>
              <a:gd name="T5" fmla="*/ 0 h 7072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4061" h="707269">
                <a:moveTo>
                  <a:pt x="1454061" y="689317"/>
                </a:moveTo>
                <a:cubicBezTo>
                  <a:pt x="913627" y="711591"/>
                  <a:pt x="373194" y="733865"/>
                  <a:pt x="145766" y="618979"/>
                </a:cubicBezTo>
                <a:cubicBezTo>
                  <a:pt x="-81662" y="504093"/>
                  <a:pt x="3916" y="252046"/>
                  <a:pt x="89495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Schematics of the LED</a:t>
            </a:r>
            <a:endParaRPr lang="zh-TW" altLang="en-US" smtClean="0"/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763587"/>
          </a:xfrm>
        </p:spPr>
        <p:txBody>
          <a:bodyPr/>
          <a:lstStyle/>
          <a:p>
            <a:r>
              <a:rPr lang="en-US" altLang="zh-TW" smtClean="0"/>
              <a:t>mov P0, #10000000h to turn on LD8</a:t>
            </a:r>
            <a:endParaRPr lang="zh-TW" altLang="en-US" smtClean="0"/>
          </a:p>
        </p:txBody>
      </p:sp>
      <p:pic>
        <p:nvPicPr>
          <p:cNvPr id="47108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997200"/>
            <a:ext cx="6737350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Example 1</a:t>
            </a:r>
            <a:endParaRPr lang="zh-TW" altLang="en-US" smtClean="0"/>
          </a:p>
        </p:txBody>
      </p:sp>
      <p:sp>
        <p:nvSpPr>
          <p:cNvPr id="48131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Detect button press and display on LED</a:t>
            </a:r>
            <a:endParaRPr lang="zh-TW" alt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Code</a:t>
            </a:r>
            <a:endParaRPr lang="zh-TW" altLang="en-US" smtClean="0"/>
          </a:p>
        </p:txBody>
      </p:sp>
      <p:pic>
        <p:nvPicPr>
          <p:cNvPr id="49155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060575"/>
            <a:ext cx="36671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wait for a button pressed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wait for a button pressed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468313" y="1916113"/>
            <a:ext cx="3287712" cy="1816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A  = P1;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if (A==0) goto wait;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exit: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//something after button pressed</a:t>
            </a:r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468313" y="4292600"/>
            <a:ext cx="3287712" cy="1816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mov A, P1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JZ wait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exit: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//something after button pressed</a:t>
            </a:r>
          </a:p>
        </p:txBody>
      </p:sp>
      <p:grpSp>
        <p:nvGrpSpPr>
          <p:cNvPr id="51205" name="Group 7"/>
          <p:cNvGrpSpPr>
            <a:grpSpLocks/>
          </p:cNvGrpSpPr>
          <p:nvPr/>
        </p:nvGrpSpPr>
        <p:grpSpPr bwMode="auto">
          <a:xfrm>
            <a:off x="4067175" y="3644900"/>
            <a:ext cx="4321175" cy="3024188"/>
            <a:chOff x="2426" y="2160"/>
            <a:chExt cx="2722" cy="1905"/>
          </a:xfrm>
        </p:grpSpPr>
        <p:grpSp>
          <p:nvGrpSpPr>
            <p:cNvPr id="51208" name="Group 8"/>
            <p:cNvGrpSpPr>
              <a:grpSpLocks/>
            </p:cNvGrpSpPr>
            <p:nvPr/>
          </p:nvGrpSpPr>
          <p:grpSpPr bwMode="auto">
            <a:xfrm>
              <a:off x="2426" y="2160"/>
              <a:ext cx="1542" cy="1905"/>
              <a:chOff x="2381" y="2115"/>
              <a:chExt cx="1542" cy="1905"/>
            </a:xfrm>
          </p:grpSpPr>
          <p:grpSp>
            <p:nvGrpSpPr>
              <p:cNvPr id="51211" name="Group 9"/>
              <p:cNvGrpSpPr>
                <a:grpSpLocks/>
              </p:cNvGrpSpPr>
              <p:nvPr/>
            </p:nvGrpSpPr>
            <p:grpSpPr bwMode="auto">
              <a:xfrm>
                <a:off x="3560" y="2251"/>
                <a:ext cx="251" cy="1587"/>
                <a:chOff x="3424" y="2024"/>
                <a:chExt cx="251" cy="1587"/>
              </a:xfrm>
            </p:grpSpPr>
            <p:sp>
              <p:nvSpPr>
                <p:cNvPr id="51216" name="Rectangle 10"/>
                <p:cNvSpPr>
                  <a:spLocks noChangeArrowheads="1"/>
                </p:cNvSpPr>
                <p:nvPr/>
              </p:nvSpPr>
              <p:spPr bwMode="auto">
                <a:xfrm>
                  <a:off x="3424" y="2296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1217" name="Rectangle 11"/>
                <p:cNvSpPr>
                  <a:spLocks noChangeArrowheads="1"/>
                </p:cNvSpPr>
                <p:nvPr/>
              </p:nvSpPr>
              <p:spPr bwMode="auto">
                <a:xfrm>
                  <a:off x="3424" y="2478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1218" name="Rectangle 12"/>
                <p:cNvSpPr>
                  <a:spLocks noChangeArrowheads="1"/>
                </p:cNvSpPr>
                <p:nvPr/>
              </p:nvSpPr>
              <p:spPr bwMode="auto">
                <a:xfrm>
                  <a:off x="3424" y="2659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1219" name="Rectangle 13"/>
                <p:cNvSpPr>
                  <a:spLocks noChangeArrowheads="1"/>
                </p:cNvSpPr>
                <p:nvPr/>
              </p:nvSpPr>
              <p:spPr bwMode="auto">
                <a:xfrm>
                  <a:off x="3424" y="284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1220" name="Rectangle 14"/>
                <p:cNvSpPr>
                  <a:spLocks noChangeArrowheads="1"/>
                </p:cNvSpPr>
                <p:nvPr/>
              </p:nvSpPr>
              <p:spPr bwMode="auto">
                <a:xfrm>
                  <a:off x="3424" y="302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512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424" y="343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122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424" y="2024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P1</a:t>
                  </a:r>
                </a:p>
              </p:txBody>
            </p:sp>
          </p:grpSp>
          <p:sp>
            <p:nvSpPr>
              <p:cNvPr id="51212" name="Oval 17"/>
              <p:cNvSpPr>
                <a:spLocks noChangeArrowheads="1"/>
              </p:cNvSpPr>
              <p:nvPr/>
            </p:nvSpPr>
            <p:spPr bwMode="auto">
              <a:xfrm>
                <a:off x="2472" y="2840"/>
                <a:ext cx="772" cy="4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CPU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core</a:t>
                </a:r>
              </a:p>
            </p:txBody>
          </p:sp>
          <p:sp>
            <p:nvSpPr>
              <p:cNvPr id="51213" name="AutoShape 18"/>
              <p:cNvSpPr>
                <a:spLocks noChangeArrowheads="1"/>
              </p:cNvSpPr>
              <p:nvPr/>
            </p:nvSpPr>
            <p:spPr bwMode="auto">
              <a:xfrm>
                <a:off x="3288" y="3022"/>
                <a:ext cx="227" cy="136"/>
              </a:xfrm>
              <a:prstGeom prst="leftRightArrow">
                <a:avLst>
                  <a:gd name="adj1" fmla="val 50000"/>
                  <a:gd name="adj2" fmla="val 3338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214" name="Rectangle 19"/>
              <p:cNvSpPr>
                <a:spLocks noChangeArrowheads="1"/>
              </p:cNvSpPr>
              <p:nvPr/>
            </p:nvSpPr>
            <p:spPr bwMode="auto">
              <a:xfrm>
                <a:off x="2381" y="2115"/>
                <a:ext cx="1542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215" name="Text Box 20"/>
              <p:cNvSpPr txBox="1">
                <a:spLocks noChangeArrowheads="1"/>
              </p:cNvSpPr>
              <p:nvPr/>
            </p:nvSpPr>
            <p:spPr bwMode="auto">
              <a:xfrm>
                <a:off x="2414" y="2143"/>
                <a:ext cx="69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MCU</a:t>
                </a:r>
              </a:p>
            </p:txBody>
          </p:sp>
        </p:grpSp>
        <p:sp>
          <p:nvSpPr>
            <p:cNvPr id="51209" name="Rectangle 21"/>
            <p:cNvSpPr>
              <a:spLocks noChangeArrowheads="1"/>
            </p:cNvSpPr>
            <p:nvPr/>
          </p:nvSpPr>
          <p:spPr bwMode="auto">
            <a:xfrm>
              <a:off x="4150" y="2886"/>
              <a:ext cx="998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I/O device</a:t>
              </a:r>
            </a:p>
          </p:txBody>
        </p:sp>
        <p:sp>
          <p:nvSpPr>
            <p:cNvPr id="51210" name="Line 22"/>
            <p:cNvSpPr>
              <a:spLocks noChangeShapeType="1"/>
            </p:cNvSpPr>
            <p:nvPr/>
          </p:nvSpPr>
          <p:spPr bwMode="auto">
            <a:xfrm flipH="1">
              <a:off x="3833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206" name="Text Box 23"/>
          <p:cNvSpPr txBox="1">
            <a:spLocks noChangeArrowheads="1"/>
          </p:cNvSpPr>
          <p:nvPr/>
        </p:nvSpPr>
        <p:spPr bwMode="auto">
          <a:xfrm>
            <a:off x="5940425" y="51577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1207" name="AutoShape 24"/>
          <p:cNvSpPr>
            <a:spLocks noChangeArrowheads="1"/>
          </p:cNvSpPr>
          <p:nvPr/>
        </p:nvSpPr>
        <p:spPr bwMode="auto">
          <a:xfrm>
            <a:off x="6804025" y="3357563"/>
            <a:ext cx="2087563" cy="1079500"/>
          </a:xfrm>
          <a:prstGeom prst="wedgeRoundRectCallout">
            <a:avLst>
              <a:gd name="adj1" fmla="val -78287"/>
              <a:gd name="adj2" fmla="val 11058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prepare to receive input from an I/O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wait for a button pressed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468313" y="1916113"/>
            <a:ext cx="3287712" cy="1816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A  = P1;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if (A==0) goto wait;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exit: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//something after button pressed</a:t>
            </a: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468313" y="4292600"/>
            <a:ext cx="3287712" cy="1816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mov A, P1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JZ wait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exit: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//something after button pressed</a:t>
            </a:r>
          </a:p>
        </p:txBody>
      </p:sp>
      <p:grpSp>
        <p:nvGrpSpPr>
          <p:cNvPr id="52229" name="Group 7"/>
          <p:cNvGrpSpPr>
            <a:grpSpLocks/>
          </p:cNvGrpSpPr>
          <p:nvPr/>
        </p:nvGrpSpPr>
        <p:grpSpPr bwMode="auto">
          <a:xfrm>
            <a:off x="4067175" y="3644900"/>
            <a:ext cx="4321175" cy="3024188"/>
            <a:chOff x="2426" y="2160"/>
            <a:chExt cx="2722" cy="1905"/>
          </a:xfrm>
        </p:grpSpPr>
        <p:grpSp>
          <p:nvGrpSpPr>
            <p:cNvPr id="52232" name="Group 8"/>
            <p:cNvGrpSpPr>
              <a:grpSpLocks/>
            </p:cNvGrpSpPr>
            <p:nvPr/>
          </p:nvGrpSpPr>
          <p:grpSpPr bwMode="auto">
            <a:xfrm>
              <a:off x="2426" y="2160"/>
              <a:ext cx="1542" cy="1905"/>
              <a:chOff x="2381" y="2115"/>
              <a:chExt cx="1542" cy="1905"/>
            </a:xfrm>
          </p:grpSpPr>
          <p:grpSp>
            <p:nvGrpSpPr>
              <p:cNvPr id="52235" name="Group 9"/>
              <p:cNvGrpSpPr>
                <a:grpSpLocks/>
              </p:cNvGrpSpPr>
              <p:nvPr/>
            </p:nvGrpSpPr>
            <p:grpSpPr bwMode="auto">
              <a:xfrm>
                <a:off x="3560" y="2251"/>
                <a:ext cx="251" cy="1587"/>
                <a:chOff x="3424" y="2024"/>
                <a:chExt cx="251" cy="1587"/>
              </a:xfrm>
            </p:grpSpPr>
            <p:sp>
              <p:nvSpPr>
                <p:cNvPr id="52240" name="Rectangle 10"/>
                <p:cNvSpPr>
                  <a:spLocks noChangeArrowheads="1"/>
                </p:cNvSpPr>
                <p:nvPr/>
              </p:nvSpPr>
              <p:spPr bwMode="auto">
                <a:xfrm>
                  <a:off x="3424" y="2296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2241" name="Rectangle 11"/>
                <p:cNvSpPr>
                  <a:spLocks noChangeArrowheads="1"/>
                </p:cNvSpPr>
                <p:nvPr/>
              </p:nvSpPr>
              <p:spPr bwMode="auto">
                <a:xfrm>
                  <a:off x="3424" y="2478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2242" name="Rectangle 12"/>
                <p:cNvSpPr>
                  <a:spLocks noChangeArrowheads="1"/>
                </p:cNvSpPr>
                <p:nvPr/>
              </p:nvSpPr>
              <p:spPr bwMode="auto">
                <a:xfrm>
                  <a:off x="3424" y="2659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2243" name="Rectangle 13"/>
                <p:cNvSpPr>
                  <a:spLocks noChangeArrowheads="1"/>
                </p:cNvSpPr>
                <p:nvPr/>
              </p:nvSpPr>
              <p:spPr bwMode="auto">
                <a:xfrm>
                  <a:off x="3424" y="284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2244" name="Rectangle 14"/>
                <p:cNvSpPr>
                  <a:spLocks noChangeArrowheads="1"/>
                </p:cNvSpPr>
                <p:nvPr/>
              </p:nvSpPr>
              <p:spPr bwMode="auto">
                <a:xfrm>
                  <a:off x="3424" y="302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52245" name="Rectangle 15"/>
                <p:cNvSpPr>
                  <a:spLocks noChangeArrowheads="1"/>
                </p:cNvSpPr>
                <p:nvPr/>
              </p:nvSpPr>
              <p:spPr bwMode="auto">
                <a:xfrm>
                  <a:off x="3424" y="343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224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424" y="2024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P1</a:t>
                  </a:r>
                </a:p>
              </p:txBody>
            </p:sp>
          </p:grpSp>
          <p:sp>
            <p:nvSpPr>
              <p:cNvPr id="52236" name="Oval 17"/>
              <p:cNvSpPr>
                <a:spLocks noChangeArrowheads="1"/>
              </p:cNvSpPr>
              <p:nvPr/>
            </p:nvSpPr>
            <p:spPr bwMode="auto">
              <a:xfrm>
                <a:off x="2472" y="2840"/>
                <a:ext cx="772" cy="4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CPU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core</a:t>
                </a:r>
              </a:p>
            </p:txBody>
          </p:sp>
          <p:sp>
            <p:nvSpPr>
              <p:cNvPr id="52237" name="AutoShape 18"/>
              <p:cNvSpPr>
                <a:spLocks noChangeArrowheads="1"/>
              </p:cNvSpPr>
              <p:nvPr/>
            </p:nvSpPr>
            <p:spPr bwMode="auto">
              <a:xfrm>
                <a:off x="3288" y="3022"/>
                <a:ext cx="227" cy="136"/>
              </a:xfrm>
              <a:prstGeom prst="leftRightArrow">
                <a:avLst>
                  <a:gd name="adj1" fmla="val 50000"/>
                  <a:gd name="adj2" fmla="val 3338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2238" name="Rectangle 19"/>
              <p:cNvSpPr>
                <a:spLocks noChangeArrowheads="1"/>
              </p:cNvSpPr>
              <p:nvPr/>
            </p:nvSpPr>
            <p:spPr bwMode="auto">
              <a:xfrm>
                <a:off x="2381" y="2115"/>
                <a:ext cx="1542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2239" name="Text Box 20"/>
              <p:cNvSpPr txBox="1">
                <a:spLocks noChangeArrowheads="1"/>
              </p:cNvSpPr>
              <p:nvPr/>
            </p:nvSpPr>
            <p:spPr bwMode="auto">
              <a:xfrm>
                <a:off x="2414" y="2143"/>
                <a:ext cx="69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MCU</a:t>
                </a:r>
              </a:p>
            </p:txBody>
          </p:sp>
        </p:grpSp>
        <p:sp>
          <p:nvSpPr>
            <p:cNvPr id="52233" name="Rectangle 21"/>
            <p:cNvSpPr>
              <a:spLocks noChangeArrowheads="1"/>
            </p:cNvSpPr>
            <p:nvPr/>
          </p:nvSpPr>
          <p:spPr bwMode="auto">
            <a:xfrm>
              <a:off x="4150" y="2886"/>
              <a:ext cx="998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I/O device</a:t>
              </a:r>
            </a:p>
          </p:txBody>
        </p:sp>
        <p:sp>
          <p:nvSpPr>
            <p:cNvPr id="52234" name="Line 22"/>
            <p:cNvSpPr>
              <a:spLocks noChangeShapeType="1"/>
            </p:cNvSpPr>
            <p:nvPr/>
          </p:nvSpPr>
          <p:spPr bwMode="auto">
            <a:xfrm flipH="1">
              <a:off x="3833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2230" name="Text Box 23"/>
          <p:cNvSpPr txBox="1">
            <a:spLocks noChangeArrowheads="1"/>
          </p:cNvSpPr>
          <p:nvPr/>
        </p:nvSpPr>
        <p:spPr bwMode="auto">
          <a:xfrm>
            <a:off x="5940425" y="51577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31" name="AutoShape 24"/>
          <p:cNvSpPr>
            <a:spLocks noChangeArrowheads="1"/>
          </p:cNvSpPr>
          <p:nvPr/>
        </p:nvSpPr>
        <p:spPr bwMode="auto">
          <a:xfrm>
            <a:off x="6845300" y="3321050"/>
            <a:ext cx="2087563" cy="1079500"/>
          </a:xfrm>
          <a:prstGeom prst="wedgeRoundRectCallout">
            <a:avLst>
              <a:gd name="adj1" fmla="val -78287"/>
              <a:gd name="adj2" fmla="val 11058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Receive signal from the 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3: make LED run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show how to output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rotate the LED light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250825" y="2133600"/>
            <a:ext cx="3862388" cy="42576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A, </a:t>
            </a:r>
            <a:r>
              <a:rPr lang="en-US" altLang="zh-TW" sz="1600" dirty="0" smtClean="0"/>
              <a:t>#00000001B</a:t>
            </a:r>
            <a:endParaRPr lang="en-US" altLang="zh-TW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PSW, #00H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Loop: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	P0,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LCALL	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RR	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LJMP	Loop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MOV	R0, #50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Delay:	MOV	R1, #40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Delay1:	MOV	R2, #249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Delay2:	DJNZ	R2, Delay2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DJNZ	R1, Delay1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DJNZ	R0, 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RET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Basic concepts of I/O control</a:t>
            </a:r>
          </a:p>
          <a:p>
            <a:r>
              <a:rPr lang="en-US" altLang="zh-TW" smtClean="0"/>
              <a:t>I/O model of legacy 8051 processor</a:t>
            </a:r>
          </a:p>
          <a:p>
            <a:r>
              <a:rPr lang="en-US" altLang="zh-TW" smtClean="0"/>
              <a:t>SiliconLab C8051F040 I/O control</a:t>
            </a:r>
          </a:p>
          <a:p>
            <a:r>
              <a:rPr lang="en-US" altLang="zh-TW" smtClean="0"/>
              <a:t>Simplified programming model</a:t>
            </a:r>
            <a:endParaRPr lang="zh-TW" alt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rotate the LED light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50825" y="2133600"/>
            <a:ext cx="3862388" cy="42576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A, #00000001B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PSW, #00H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Loop: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	P0,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LCALL	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RR	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LJMP	Loop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MOV	R0, #50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Delay:	MOV	R1, #40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Delay1:	MOV	R2, #249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Delay2:	DJNZ	R2, Delay2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DJNZ	R1, Delay1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DJNZ	R0, 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RET</a:t>
            </a:r>
            <a:endParaRPr lang="zh-TW" altLang="en-US" sz="1600" dirty="0"/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1042988" y="3357563"/>
            <a:ext cx="1871662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3708400" y="3068638"/>
            <a:ext cx="2519363" cy="792162"/>
          </a:xfrm>
          <a:prstGeom prst="wedgeRoundRectCallout">
            <a:avLst>
              <a:gd name="adj1" fmla="val -78417"/>
              <a:gd name="adj2" fmla="val -130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control the LED through content of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rotate the LED light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50825" y="2133600"/>
            <a:ext cx="3862388" cy="42576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A, </a:t>
            </a:r>
            <a:r>
              <a:rPr lang="en-US" altLang="zh-TW" sz="1600" dirty="0"/>
              <a:t>#00000001B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PSW, #00H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Loop: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	P0,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LCALL	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RR	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LJMP	Loop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MOV	R0, #50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Delay:	MOV	R1, #40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Delay1:	MOV	R2, #249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Delay2:	DJNZ	R2, Delay2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DJNZ	R1, Delay1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DJNZ	R0, 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RET</a:t>
            </a:r>
            <a:endParaRPr lang="zh-TW" altLang="en-US" sz="1600" dirty="0"/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971550" y="3860800"/>
            <a:ext cx="1871663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3708400" y="2060575"/>
            <a:ext cx="2519363" cy="2520950"/>
          </a:xfrm>
          <a:prstGeom prst="wedgeRoundRectCallout">
            <a:avLst>
              <a:gd name="adj1" fmla="val -83458"/>
              <a:gd name="adj2" fmla="val 2481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1600"/>
              <a:t>rotate right (RR) A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356100" y="2636838"/>
            <a:ext cx="1296988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00000001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4356100" y="3284538"/>
            <a:ext cx="1296988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 smtClean="0"/>
              <a:t>1000000</a:t>
            </a:r>
            <a:endParaRPr lang="en-US" altLang="zh-TW" sz="1600" dirty="0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356100" y="4005263"/>
            <a:ext cx="1296988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 smtClean="0"/>
              <a:t>01000000</a:t>
            </a:r>
            <a:endParaRPr lang="en-US" altLang="zh-TW" sz="1600" dirty="0"/>
          </a:p>
        </p:txBody>
      </p:sp>
      <p:sp>
        <p:nvSpPr>
          <p:cNvPr id="56329" name="AutoShape 9"/>
          <p:cNvSpPr>
            <a:spLocks noChangeArrowheads="1"/>
          </p:cNvSpPr>
          <p:nvPr/>
        </p:nvSpPr>
        <p:spPr bwMode="auto">
          <a:xfrm>
            <a:off x="4859338" y="2997200"/>
            <a:ext cx="217487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6330" name="AutoShape 10"/>
          <p:cNvSpPr>
            <a:spLocks noChangeArrowheads="1"/>
          </p:cNvSpPr>
          <p:nvPr/>
        </p:nvSpPr>
        <p:spPr bwMode="auto">
          <a:xfrm>
            <a:off x="4859338" y="3716338"/>
            <a:ext cx="217487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rotate the LED light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50825" y="2133600"/>
            <a:ext cx="3862388" cy="42576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A, </a:t>
            </a:r>
            <a:r>
              <a:rPr lang="en-US" altLang="zh-TW" sz="1600" dirty="0"/>
              <a:t>#00000001B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PSW, #00H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Loop: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	P0,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LCALL	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RR	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LJMP	Loop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MOV	R0, #50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Delay:	MOV	R1, #40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Delay1:	MOV	R2, #249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Delay2:	DJNZ	R2, Delay2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DJNZ	R1, Delay1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DJNZ	R0, 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RET</a:t>
            </a:r>
            <a:endParaRPr lang="zh-TW" altLang="en-US" sz="1600" dirty="0"/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1042988" y="3644900"/>
            <a:ext cx="1871662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3708400" y="3068638"/>
            <a:ext cx="2519363" cy="792162"/>
          </a:xfrm>
          <a:prstGeom prst="wedgeRoundRectCallout">
            <a:avLst>
              <a:gd name="adj1" fmla="val -80056"/>
              <a:gd name="adj2" fmla="val 331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call a function at label “Delay”</a:t>
            </a:r>
          </a:p>
        </p:txBody>
      </p:sp>
      <p:sp>
        <p:nvSpPr>
          <p:cNvPr id="57350" name="AutoShape 7"/>
          <p:cNvSpPr>
            <a:spLocks noChangeArrowheads="1"/>
          </p:cNvSpPr>
          <p:nvPr/>
        </p:nvSpPr>
        <p:spPr bwMode="auto">
          <a:xfrm>
            <a:off x="179388" y="4797425"/>
            <a:ext cx="4032250" cy="15843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7351" name="AutoShape 8"/>
          <p:cNvSpPr>
            <a:spLocks noChangeArrowheads="1"/>
          </p:cNvSpPr>
          <p:nvPr/>
        </p:nvSpPr>
        <p:spPr bwMode="auto">
          <a:xfrm>
            <a:off x="5003800" y="4724400"/>
            <a:ext cx="2519363" cy="792163"/>
          </a:xfrm>
          <a:prstGeom prst="wedgeRoundRectCallout">
            <a:avLst>
              <a:gd name="adj1" fmla="val -80056"/>
              <a:gd name="adj2" fmla="val 331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nested loop to delay some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Next Lab: Timer and Interrupt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Work at Lab 03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make LED run but using the timer interrupt to trigger pattern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Q1: what is interrupt?</a:t>
            </a:r>
          </a:p>
          <a:p>
            <a:pPr lvl="1" eaLnBrk="1" hangingPunct="1"/>
            <a:r>
              <a:rPr lang="en-US" altLang="zh-TW" smtClean="0"/>
              <a:t>check Mano: logic and computer design fundamentals, Section 10-9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Q2: how to setup an ISR on 8051</a:t>
            </a:r>
          </a:p>
          <a:p>
            <a:pPr lvl="1" eaLnBrk="1" hangingPunct="1"/>
            <a:r>
              <a:rPr lang="en-US" altLang="zh-TW" smtClean="0"/>
              <a:t>ISR: interrupt service routine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Preparations before the Lab</a:t>
            </a:r>
            <a:endParaRPr lang="zh-TW" altLang="en-US" smtClean="0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Read the data sheet of SiliconLab C8051F040 SoC</a:t>
            </a:r>
          </a:p>
          <a:p>
            <a:pPr lvl="1"/>
            <a:r>
              <a:rPr lang="en-US" altLang="zh-TW" smtClean="0"/>
              <a:t>Chap. 17</a:t>
            </a:r>
          </a:p>
          <a:p>
            <a:r>
              <a:rPr lang="en-US" altLang="zh-TW" smtClean="0"/>
              <a:t>Read the schematics of the Big8051 experiment board</a:t>
            </a:r>
          </a:p>
          <a:p>
            <a:pPr lvl="1"/>
            <a:r>
              <a:rPr lang="en-US" altLang="zh-TW" smtClean="0"/>
              <a:t>On LEDs</a:t>
            </a:r>
            <a:endParaRPr lang="zh-TW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Pre-Lab Report</a:t>
            </a:r>
            <a:endParaRPr lang="zh-TW" altLang="en-US" smtClean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Q1: Explain what is watch-dog timer</a:t>
            </a:r>
          </a:p>
          <a:p>
            <a:pPr lvl="1"/>
            <a:r>
              <a:rPr lang="en-US" altLang="zh-TW" smtClean="0"/>
              <a:t>Somewhere in your OS textbook</a:t>
            </a:r>
          </a:p>
          <a:p>
            <a:r>
              <a:rPr lang="en-US" altLang="zh-TW" smtClean="0"/>
              <a:t>Q2: Explain what is memory-mapped I/O</a:t>
            </a:r>
          </a:p>
          <a:p>
            <a:pPr lvl="1"/>
            <a:r>
              <a:rPr lang="en-US" altLang="zh-TW" smtClean="0"/>
              <a:t>Check the textbooks of Computer Organization, Computer Architecture, or OS</a:t>
            </a:r>
            <a:endParaRPr lang="zh-TW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Pre-Lab Report (cont’d)</a:t>
            </a:r>
            <a:endParaRPr lang="zh-TW" altLang="en-US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>
          <a:xfrm>
            <a:off x="539750" y="2017713"/>
            <a:ext cx="8415338" cy="1339850"/>
          </a:xfrm>
        </p:spPr>
        <p:txBody>
          <a:bodyPr/>
          <a:lstStyle/>
          <a:p>
            <a:r>
              <a:rPr lang="en-US" altLang="zh-TW" sz="2400" smtClean="0"/>
              <a:t>Q3:</a:t>
            </a:r>
          </a:p>
          <a:p>
            <a:pPr lvl="1"/>
            <a:r>
              <a:rPr lang="en-US" altLang="zh-TW" sz="2000" smtClean="0"/>
              <a:t>Read Figure 17.1 of C8051F040 spec and the schematics of Big8051</a:t>
            </a:r>
          </a:p>
          <a:p>
            <a:pPr lvl="1"/>
            <a:r>
              <a:rPr lang="en-US" altLang="zh-TW" sz="2000" smtClean="0"/>
              <a:t>List all control signal values to turn-on an LED at P0.0</a:t>
            </a:r>
            <a:endParaRPr lang="zh-TW" altLang="en-US" sz="2000" smtClean="0"/>
          </a:p>
        </p:txBody>
      </p:sp>
      <p:pic>
        <p:nvPicPr>
          <p:cNvPr id="21508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357563"/>
            <a:ext cx="5141912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圓角矩形 4"/>
          <p:cNvSpPr>
            <a:spLocks noChangeArrowheads="1"/>
          </p:cNvSpPr>
          <p:nvPr/>
        </p:nvSpPr>
        <p:spPr bwMode="auto">
          <a:xfrm>
            <a:off x="1979613" y="3357563"/>
            <a:ext cx="1008062" cy="259238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10" name="文字方塊 5"/>
          <p:cNvSpPr txBox="1">
            <a:spLocks noChangeArrowheads="1"/>
          </p:cNvSpPr>
          <p:nvPr/>
        </p:nvSpPr>
        <p:spPr bwMode="auto">
          <a:xfrm>
            <a:off x="433388" y="4333875"/>
            <a:ext cx="14351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Value of these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Control signals</a:t>
            </a:r>
            <a:endParaRPr lang="zh-TW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Pre-Lab Report (cont’d)</a:t>
            </a:r>
            <a:endParaRPr lang="zh-TW" altLang="en-US" smtClean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>
          <a:xfrm>
            <a:off x="250825" y="2017713"/>
            <a:ext cx="8704263" cy="1266825"/>
          </a:xfrm>
        </p:spPr>
        <p:txBody>
          <a:bodyPr/>
          <a:lstStyle/>
          <a:p>
            <a:r>
              <a:rPr lang="en-US" altLang="zh-TW" sz="2000" smtClean="0"/>
              <a:t>Q4:</a:t>
            </a:r>
          </a:p>
          <a:p>
            <a:pPr lvl="1"/>
            <a:r>
              <a:rPr lang="en-US" altLang="zh-TW" sz="1800" smtClean="0"/>
              <a:t>Read Figure 17.2 of C8051F040 spec</a:t>
            </a:r>
          </a:p>
          <a:p>
            <a:pPr lvl="1"/>
            <a:r>
              <a:rPr lang="en-US" altLang="zh-TW" sz="1800" smtClean="0"/>
              <a:t>List the values of all control registers to configure port P0 as a digital output port</a:t>
            </a:r>
            <a:endParaRPr lang="zh-TW" altLang="en-US" sz="1800" smtClean="0"/>
          </a:p>
        </p:txBody>
      </p:sp>
      <p:pic>
        <p:nvPicPr>
          <p:cNvPr id="22532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255963"/>
            <a:ext cx="370522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General I/O Control Model</a:t>
            </a:r>
            <a:endParaRPr lang="zh-TW" altLang="en-US" smtClean="0"/>
          </a:p>
        </p:txBody>
      </p:sp>
      <p:sp>
        <p:nvSpPr>
          <p:cNvPr id="2355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321</TotalTime>
  <Words>1024</Words>
  <Application>Microsoft Office PowerPoint</Application>
  <PresentationFormat>如螢幕大小 (4:3)</PresentationFormat>
  <Paragraphs>363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標楷體</vt:lpstr>
      <vt:lpstr>Times New Roman</vt:lpstr>
      <vt:lpstr>Wingdings</vt:lpstr>
      <vt:lpstr>Blends</vt:lpstr>
      <vt:lpstr>1_Blends</vt:lpstr>
      <vt:lpstr>General Purpose Digital I/O (GPIO)</vt:lpstr>
      <vt:lpstr>Objectives of this lab</vt:lpstr>
      <vt:lpstr>Your work today</vt:lpstr>
      <vt:lpstr>Outline</vt:lpstr>
      <vt:lpstr>Preparations before the Lab</vt:lpstr>
      <vt:lpstr>Pre-Lab Report</vt:lpstr>
      <vt:lpstr>Pre-Lab Report (cont’d)</vt:lpstr>
      <vt:lpstr>Pre-Lab Report (cont’d)</vt:lpstr>
      <vt:lpstr>General I/O Control Model</vt:lpstr>
      <vt:lpstr>How a processor commands an I/O peripheral</vt:lpstr>
      <vt:lpstr>How a processor commands an I/O peripheral</vt:lpstr>
      <vt:lpstr>How to access control registers: the memory-mapped I/O</vt:lpstr>
      <vt:lpstr>How a processor commands an I/O peripheral</vt:lpstr>
      <vt:lpstr>General Purpose Digital I/O</vt:lpstr>
      <vt:lpstr>I/O Model of Legacy 8051 Processor</vt:lpstr>
      <vt:lpstr>Features of 8051 I/O</vt:lpstr>
      <vt:lpstr>Features of 8051 I/O</vt:lpstr>
      <vt:lpstr>Features of 8051 I/O</vt:lpstr>
      <vt:lpstr>Features of 8051 I/O</vt:lpstr>
      <vt:lpstr>Features of 8051 I/O</vt:lpstr>
      <vt:lpstr>Imagination on 8051 architecture</vt:lpstr>
      <vt:lpstr>How to program I/O ports?</vt:lpstr>
      <vt:lpstr>How 8051 send out dedicated control signals</vt:lpstr>
      <vt:lpstr>The case of input (receive)</vt:lpstr>
      <vt:lpstr>The case of input (receive)</vt:lpstr>
      <vt:lpstr>The case of input (receive)</vt:lpstr>
      <vt:lpstr>The GPIO of C8051F040 SoC</vt:lpstr>
      <vt:lpstr>Overview of SFR</vt:lpstr>
      <vt:lpstr>The port configuration</vt:lpstr>
      <vt:lpstr>The I/O pad</vt:lpstr>
      <vt:lpstr>The I/O pad</vt:lpstr>
      <vt:lpstr>Schematics of the LED</vt:lpstr>
      <vt:lpstr>Example 1</vt:lpstr>
      <vt:lpstr>Example Code</vt:lpstr>
      <vt:lpstr>Example 2: wait for a button pressed</vt:lpstr>
      <vt:lpstr>Demo: wait for a button pressed</vt:lpstr>
      <vt:lpstr>Demo: wait for a button pressed</vt:lpstr>
      <vt:lpstr>Example 3: make LED run</vt:lpstr>
      <vt:lpstr>Demo: rotate the LED light</vt:lpstr>
      <vt:lpstr>Demo: rotate the LED light</vt:lpstr>
      <vt:lpstr>Demo: rotate the LED light</vt:lpstr>
      <vt:lpstr>Demo: rotate the LED light</vt:lpstr>
      <vt:lpstr>The Next Lab: Timer and Interrupt</vt:lpstr>
      <vt:lpstr>Your Work at Lab 03</vt:lpstr>
      <vt:lpstr>Pre-Lab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66</cp:revision>
  <dcterms:created xsi:type="dcterms:W3CDTF">1601-01-01T00:00:00Z</dcterms:created>
  <dcterms:modified xsi:type="dcterms:W3CDTF">2018-10-03T18:51:21Z</dcterms:modified>
</cp:coreProperties>
</file>