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9" r:id="rId26"/>
    <p:sldId id="305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64" autoAdjust="0"/>
  </p:normalViewPr>
  <p:slideViewPr>
    <p:cSldViewPr>
      <p:cViewPr varScale="1">
        <p:scale>
          <a:sx n="72" d="100"/>
          <a:sy n="72" d="100"/>
        </p:scale>
        <p:origin x="10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F566ADD-AB34-457A-8AC6-F15B985CB5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25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5D2E-65DB-4650-8235-A2027165F7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9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7C24E-369C-4C3E-97D5-2C0ED66F59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71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0" hangingPunct="0">
              <a:defRPr smtClean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226FD209-82E6-4DCF-AE33-C00E1EB89D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336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FADD1D6-BCFA-4CFD-8911-C44D918146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22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D4527EA-5103-4F2F-B6DB-B57ABE640C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879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5A3D931-5F6C-4A72-829F-5437D80BE4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11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B802FBA-EEB0-4F17-9AA3-21154FC390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66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67F04CF9-1E19-449A-A330-0E314C9D76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476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32B8ECB-E9D0-45BE-BD2B-9E61ACCDB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379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67C9E8D-441E-4264-832B-DE47CC3F3B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9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CE53-CF61-4382-AC5F-356C76A3AF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45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8B48EF9-C7DE-43DF-BC71-9486C73387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2541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08F29D06-4905-41E7-82C8-A73AE197D8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347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47829C4-00C3-4B52-B7E7-6CFD3A3DFB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81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798A9-0847-467A-AED1-096A10F16A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6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A3D8E-0374-486C-9A87-1B0A48C915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DFE59-F269-4007-BDFC-E261193B27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2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BAF30-1B47-433B-936F-9259D79654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1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0956-1D36-4B4E-93C0-BB8824E594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7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7BD9-D217-458D-B0E9-8E43A32E68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8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093B-4830-49CF-9981-F1D573BB8D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5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EF0EB36-051B-419F-BCD5-BF6F064291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BEBEF58-42C0-4438-9C69-900CD16AA1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Purpose Digital I/O (GPIO)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23938" y="1262063"/>
            <a:ext cx="132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Lab 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processor commands an I/O peripheral</a:t>
            </a:r>
            <a:endParaRPr lang="zh-TW" altLang="en-US"/>
          </a:p>
        </p:txBody>
      </p:sp>
      <p:sp>
        <p:nvSpPr>
          <p:cNvPr id="24579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/>
              <a:t>Through access control registers</a:t>
            </a:r>
            <a:endParaRPr lang="zh-TW" altLang="en-US"/>
          </a:p>
        </p:txBody>
      </p:sp>
      <p:grpSp>
        <p:nvGrpSpPr>
          <p:cNvPr id="24580" name="群組 51"/>
          <p:cNvGrpSpPr>
            <a:grpSpLocks/>
          </p:cNvGrpSpPr>
          <p:nvPr/>
        </p:nvGrpSpPr>
        <p:grpSpPr bwMode="auto">
          <a:xfrm>
            <a:off x="539750" y="2565400"/>
            <a:ext cx="8129588" cy="3989388"/>
            <a:chOff x="500886" y="2276872"/>
            <a:chExt cx="8129583" cy="3989981"/>
          </a:xfrm>
        </p:grpSpPr>
        <p:grpSp>
          <p:nvGrpSpPr>
            <p:cNvPr id="24581" name="群組 44"/>
            <p:cNvGrpSpPr>
              <a:grpSpLocks/>
            </p:cNvGrpSpPr>
            <p:nvPr/>
          </p:nvGrpSpPr>
          <p:grpSpPr bwMode="auto">
            <a:xfrm>
              <a:off x="2483768" y="2276872"/>
              <a:ext cx="6146701" cy="3989981"/>
              <a:chOff x="971600" y="2275572"/>
              <a:chExt cx="6146701" cy="3989981"/>
            </a:xfrm>
          </p:grpSpPr>
          <p:sp>
            <p:nvSpPr>
              <p:cNvPr id="24586" name="矩形 3"/>
              <p:cNvSpPr>
                <a:spLocks noChangeArrowheads="1"/>
              </p:cNvSpPr>
              <p:nvPr/>
            </p:nvSpPr>
            <p:spPr bwMode="auto">
              <a:xfrm>
                <a:off x="1475656" y="2492896"/>
                <a:ext cx="864096" cy="57606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CPU</a:t>
                </a:r>
                <a:endParaRPr lang="zh-TW" altLang="en-US"/>
              </a:p>
            </p:txBody>
          </p:sp>
          <p:sp>
            <p:nvSpPr>
              <p:cNvPr id="24587" name="矩形 4"/>
              <p:cNvSpPr>
                <a:spLocks noChangeArrowheads="1"/>
              </p:cNvSpPr>
              <p:nvPr/>
            </p:nvSpPr>
            <p:spPr bwMode="auto">
              <a:xfrm>
                <a:off x="2668782" y="2275572"/>
                <a:ext cx="1368152" cy="7920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memory</a:t>
                </a:r>
                <a:endParaRPr lang="zh-TW" altLang="en-US"/>
              </a:p>
            </p:txBody>
          </p:sp>
          <p:grpSp>
            <p:nvGrpSpPr>
              <p:cNvPr id="24588" name="群組 13"/>
              <p:cNvGrpSpPr>
                <a:grpSpLocks/>
              </p:cNvGrpSpPr>
              <p:nvPr/>
            </p:nvGrpSpPr>
            <p:grpSpPr bwMode="auto">
              <a:xfrm>
                <a:off x="1150938" y="4293096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614" name="矩形 5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615" name="群組 8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20" name="矩形 6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16" name="群組 9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8" name="矩形 10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12" name="等腰三角形 11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17" name="文字方塊 12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52770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disk</a:t>
                  </a:r>
                  <a:endParaRPr lang="zh-TW" altLang="en-US"/>
                </a:p>
              </p:txBody>
            </p:sp>
          </p:grpSp>
          <p:grpSp>
            <p:nvGrpSpPr>
              <p:cNvPr id="24589" name="群組 14"/>
              <p:cNvGrpSpPr>
                <a:grpSpLocks/>
              </p:cNvGrpSpPr>
              <p:nvPr/>
            </p:nvGrpSpPr>
            <p:grpSpPr bwMode="auto">
              <a:xfrm>
                <a:off x="3026325" y="4289525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606" name="矩形 15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607" name="群組 16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2" name="矩形 21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08" name="群組 17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0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09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143500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USB controller</a:t>
                  </a:r>
                  <a:endParaRPr lang="zh-TW" altLang="en-US"/>
                </a:p>
              </p:txBody>
            </p:sp>
          </p:grpSp>
          <p:grpSp>
            <p:nvGrpSpPr>
              <p:cNvPr id="24590" name="群組 23"/>
              <p:cNvGrpSpPr>
                <a:grpSpLocks/>
              </p:cNvGrpSpPr>
              <p:nvPr/>
            </p:nvGrpSpPr>
            <p:grpSpPr bwMode="auto">
              <a:xfrm>
                <a:off x="4848243" y="4321337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598" name="矩形 24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599" name="群組 25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04" name="矩形 30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32" name="等腰三角形 31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00" name="群組 26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02" name="矩形 28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30" name="等腰三角形 29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01" name="文字方塊 27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GPIO</a:t>
                  </a:r>
                  <a:endParaRPr lang="zh-TW" altLang="en-US"/>
                </a:p>
              </p:txBody>
            </p:sp>
          </p:grpSp>
          <p:sp>
            <p:nvSpPr>
              <p:cNvPr id="24591" name="文字方塊 32"/>
              <p:cNvSpPr txBox="1">
                <a:spLocks noChangeArrowheads="1"/>
              </p:cNvSpPr>
              <p:nvPr/>
            </p:nvSpPr>
            <p:spPr bwMode="auto">
              <a:xfrm>
                <a:off x="6728451" y="5251009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/>
                  <a:t>…</a:t>
                </a:r>
                <a:endParaRPr lang="zh-TW" altLang="en-US"/>
              </a:p>
            </p:txBody>
          </p:sp>
          <p:sp>
            <p:nvSpPr>
              <p:cNvPr id="24592" name="圓角矩形 33"/>
              <p:cNvSpPr>
                <a:spLocks noChangeArrowheads="1"/>
              </p:cNvSpPr>
              <p:nvPr/>
            </p:nvSpPr>
            <p:spPr bwMode="auto">
              <a:xfrm>
                <a:off x="971600" y="3429000"/>
                <a:ext cx="6146701" cy="576064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System interconnect</a:t>
                </a:r>
                <a:endParaRPr lang="zh-TW" altLang="en-US"/>
              </a:p>
            </p:txBody>
          </p:sp>
          <p:cxnSp>
            <p:nvCxnSpPr>
              <p:cNvPr id="24593" name="直線接點 35"/>
              <p:cNvCxnSpPr>
                <a:cxnSpLocks noChangeShapeType="1"/>
                <a:stCxn id="24586" idx="2"/>
              </p:cNvCxnSpPr>
              <p:nvPr/>
            </p:nvCxnSpPr>
            <p:spPr bwMode="auto">
              <a:xfrm>
                <a:off x="1907704" y="3068960"/>
                <a:ext cx="0" cy="3600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4" name="直線接點 37"/>
              <p:cNvCxnSpPr>
                <a:cxnSpLocks noChangeShapeType="1"/>
                <a:stCxn id="24587" idx="2"/>
              </p:cNvCxnSpPr>
              <p:nvPr/>
            </p:nvCxnSpPr>
            <p:spPr bwMode="auto">
              <a:xfrm>
                <a:off x="3352858" y="3067660"/>
                <a:ext cx="0" cy="3613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5" name="直線接點 39"/>
              <p:cNvCxnSpPr>
                <a:cxnSpLocks noChangeShapeType="1"/>
              </p:cNvCxnSpPr>
              <p:nvPr/>
            </p:nvCxnSpPr>
            <p:spPr bwMode="auto">
              <a:xfrm>
                <a:off x="1861164" y="4005064"/>
                <a:ext cx="0" cy="3162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6" name="直線接點 41"/>
              <p:cNvCxnSpPr>
                <a:cxnSpLocks noChangeShapeType="1"/>
                <a:endCxn id="24606" idx="0"/>
              </p:cNvCxnSpPr>
              <p:nvPr/>
            </p:nvCxnSpPr>
            <p:spPr bwMode="auto">
              <a:xfrm>
                <a:off x="3872760" y="4005064"/>
                <a:ext cx="0" cy="28446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7" name="直線接點 43"/>
              <p:cNvCxnSpPr>
                <a:cxnSpLocks noChangeShapeType="1"/>
              </p:cNvCxnSpPr>
              <p:nvPr/>
            </p:nvCxnSpPr>
            <p:spPr bwMode="auto">
              <a:xfrm>
                <a:off x="5549769" y="4005064"/>
                <a:ext cx="13647" cy="3162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2" name="文字方塊 45"/>
            <p:cNvSpPr txBox="1">
              <a:spLocks noChangeArrowheads="1"/>
            </p:cNvSpPr>
            <p:nvPr/>
          </p:nvSpPr>
          <p:spPr bwMode="auto">
            <a:xfrm>
              <a:off x="858717" y="5722731"/>
              <a:ext cx="12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peripheral</a:t>
              </a:r>
              <a:endParaRPr lang="zh-TW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4583" name="直線單箭頭接點 47"/>
            <p:cNvCxnSpPr>
              <a:cxnSpLocks noChangeShapeType="1"/>
              <a:stCxn id="24582" idx="3"/>
            </p:cNvCxnSpPr>
            <p:nvPr/>
          </p:nvCxnSpPr>
          <p:spPr bwMode="auto">
            <a:xfrm>
              <a:off x="2080526" y="5922786"/>
              <a:ext cx="636049" cy="4361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4" name="文字方塊 48"/>
            <p:cNvSpPr txBox="1">
              <a:spLocks noChangeArrowheads="1"/>
            </p:cNvSpPr>
            <p:nvPr/>
          </p:nvSpPr>
          <p:spPr bwMode="auto">
            <a:xfrm>
              <a:off x="500886" y="4926909"/>
              <a:ext cx="179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Control register</a:t>
              </a:r>
              <a:endParaRPr lang="zh-TW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4585" name="直線單箭頭接點 49"/>
            <p:cNvCxnSpPr>
              <a:cxnSpLocks noChangeShapeType="1"/>
            </p:cNvCxnSpPr>
            <p:nvPr/>
          </p:nvCxnSpPr>
          <p:spPr bwMode="auto">
            <a:xfrm flipV="1">
              <a:off x="2236309" y="4770467"/>
              <a:ext cx="636122" cy="36264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processor commands an I/O peripheral</a:t>
            </a:r>
            <a:endParaRPr lang="zh-TW" altLang="en-US"/>
          </a:p>
        </p:txBody>
      </p:sp>
      <p:sp>
        <p:nvSpPr>
          <p:cNvPr id="25603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/>
              <a:t>Through access control registers</a:t>
            </a:r>
            <a:endParaRPr lang="zh-TW" altLang="en-US"/>
          </a:p>
        </p:txBody>
      </p:sp>
      <p:grpSp>
        <p:nvGrpSpPr>
          <p:cNvPr id="25604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5609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11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5637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8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3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9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1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40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5629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0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5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3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32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3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5621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22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7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23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5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24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5616" name="直線接點 35"/>
            <p:cNvCxnSpPr>
              <a:cxnSpLocks noChangeShapeType="1"/>
              <a:stCxn id="25609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線接點 37"/>
            <p:cNvCxnSpPr>
              <a:cxnSpLocks noChangeShapeType="1"/>
              <a:stCxn id="25610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直線接點 41"/>
            <p:cNvCxnSpPr>
              <a:cxnSpLocks noChangeShapeType="1"/>
              <a:endCxn id="25629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5607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access control registers: the memory-mapped I/O</a:t>
            </a:r>
            <a:endParaRPr lang="zh-TW" altLang="en-US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r>
              <a:rPr lang="en-US" altLang="zh-TW" sz="2400"/>
              <a:t>Part of the addressing space is assigned to control registers</a:t>
            </a:r>
          </a:p>
          <a:p>
            <a:r>
              <a:rPr lang="en-US" altLang="zh-TW" sz="2400"/>
              <a:t>Each control register is mapped to some memory address</a:t>
            </a:r>
            <a:endParaRPr lang="zh-TW" altLang="en-US" sz="2400"/>
          </a:p>
        </p:txBody>
      </p:sp>
      <p:pic>
        <p:nvPicPr>
          <p:cNvPr id="2662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84538"/>
            <a:ext cx="3741737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processor commands an I/O peripheral</a:t>
            </a:r>
            <a:endParaRPr lang="zh-TW" altLang="en-US"/>
          </a:p>
        </p:txBody>
      </p:sp>
      <p:sp>
        <p:nvSpPr>
          <p:cNvPr id="27651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/>
              <a:t>Through access control registers</a:t>
            </a:r>
            <a:endParaRPr lang="zh-TW" altLang="en-US"/>
          </a:p>
        </p:txBody>
      </p:sp>
      <p:grpSp>
        <p:nvGrpSpPr>
          <p:cNvPr id="27652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7660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61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662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7688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89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94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90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92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91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663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7680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81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86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82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84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83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664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7672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73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78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74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76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75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65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66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7667" name="直線接點 35"/>
            <p:cNvCxnSpPr>
              <a:cxnSpLocks noChangeShapeType="1"/>
              <a:stCxn id="27660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直線接點 37"/>
            <p:cNvCxnSpPr>
              <a:cxnSpLocks noChangeShapeType="1"/>
              <a:stCxn id="27661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直線接點 41"/>
            <p:cNvCxnSpPr>
              <a:cxnSpLocks noChangeShapeType="1"/>
              <a:endCxn id="27680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53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7655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7657" name="文字方塊 36"/>
          <p:cNvSpPr txBox="1">
            <a:spLocks noChangeArrowheads="1"/>
          </p:cNvSpPr>
          <p:nvPr/>
        </p:nvSpPr>
        <p:spPr bwMode="auto">
          <a:xfrm>
            <a:off x="2078038" y="4849813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>0xd0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7658" name="文字方塊 38"/>
          <p:cNvSpPr txBox="1">
            <a:spLocks noChangeArrowheads="1"/>
          </p:cNvSpPr>
          <p:nvPr/>
        </p:nvSpPr>
        <p:spPr bwMode="auto">
          <a:xfrm>
            <a:off x="5845175" y="4776788"/>
            <a:ext cx="582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>0xe0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7659" name="文字方塊 45"/>
          <p:cNvSpPr txBox="1">
            <a:spLocks noChangeArrowheads="1"/>
          </p:cNvSpPr>
          <p:nvPr/>
        </p:nvSpPr>
        <p:spPr bwMode="auto">
          <a:xfrm>
            <a:off x="195263" y="3106738"/>
            <a:ext cx="2157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/>
              <a:t>mov 0xd0, #0101B</a:t>
            </a:r>
          </a:p>
          <a:p>
            <a:r>
              <a:rPr lang="en-US" altLang="zh-TW" sz="2000"/>
              <a:t>mov R1, 0xe0</a:t>
            </a:r>
            <a:endParaRPr lang="zh-TW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Purpose Digital I/O</a:t>
            </a:r>
            <a:endParaRPr lang="zh-TW" altLang="en-US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/>
              <a:t>the processor assigns/examines the logical status of some I/O pins directly</a:t>
            </a:r>
            <a:endParaRPr lang="zh-TW" altLang="en-US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555875" y="3429000"/>
            <a:ext cx="5314950" cy="2514600"/>
            <a:chOff x="672" y="2112"/>
            <a:chExt cx="3348" cy="158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864" y="2544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core</a:t>
              </a:r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304" y="2448"/>
              <a:ext cx="240" cy="912"/>
              <a:chOff x="2160" y="2400"/>
              <a:chExt cx="240" cy="912"/>
            </a:xfrm>
          </p:grpSpPr>
          <p:sp>
            <p:nvSpPr>
              <p:cNvPr id="28687" name="Rectangle 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8688" name="AutoShape 8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48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28679" name="AutoShape 9"/>
            <p:cNvSpPr>
              <a:spLocks noChangeArrowheads="1"/>
            </p:cNvSpPr>
            <p:nvPr/>
          </p:nvSpPr>
          <p:spPr bwMode="auto">
            <a:xfrm>
              <a:off x="1776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0" name="Text Box 10"/>
            <p:cNvSpPr txBox="1">
              <a:spLocks noChangeArrowheads="1"/>
            </p:cNvSpPr>
            <p:nvPr/>
          </p:nvSpPr>
          <p:spPr bwMode="auto">
            <a:xfrm>
              <a:off x="1632" y="297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0100101</a:t>
              </a:r>
            </a:p>
          </p:txBody>
        </p:sp>
        <p:sp>
          <p:nvSpPr>
            <p:cNvPr id="28681" name="Text Box 11"/>
            <p:cNvSpPr txBox="1">
              <a:spLocks noChangeArrowheads="1"/>
            </p:cNvSpPr>
            <p:nvPr/>
          </p:nvSpPr>
          <p:spPr bwMode="auto">
            <a:xfrm>
              <a:off x="2304" y="216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P0</a:t>
              </a:r>
            </a:p>
          </p:txBody>
        </p:sp>
        <p:sp>
          <p:nvSpPr>
            <p:cNvPr id="28682" name="Rectangle 12"/>
            <p:cNvSpPr>
              <a:spLocks noChangeArrowheads="1"/>
            </p:cNvSpPr>
            <p:nvPr/>
          </p:nvSpPr>
          <p:spPr bwMode="auto">
            <a:xfrm>
              <a:off x="672" y="2112"/>
              <a:ext cx="206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3" name="Text Box 13"/>
            <p:cNvSpPr txBox="1">
              <a:spLocks noChangeArrowheads="1"/>
            </p:cNvSpPr>
            <p:nvPr/>
          </p:nvSpPr>
          <p:spPr bwMode="auto">
            <a:xfrm>
              <a:off x="816" y="3408"/>
              <a:ext cx="7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8051 chip</a:t>
              </a:r>
            </a:p>
          </p:txBody>
        </p:sp>
        <p:sp>
          <p:nvSpPr>
            <p:cNvPr id="28684" name="AutoShape 14"/>
            <p:cNvSpPr>
              <a:spLocks noChangeArrowheads="1"/>
            </p:cNvSpPr>
            <p:nvPr/>
          </p:nvSpPr>
          <p:spPr bwMode="auto">
            <a:xfrm>
              <a:off x="2544" y="2784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2870" y="3063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pins</a:t>
              </a:r>
            </a:p>
          </p:txBody>
        </p:sp>
        <p:sp>
          <p:nvSpPr>
            <p:cNvPr id="28686" name="Text Box 16"/>
            <p:cNvSpPr txBox="1">
              <a:spLocks noChangeArrowheads="1"/>
            </p:cNvSpPr>
            <p:nvPr/>
          </p:nvSpPr>
          <p:spPr bwMode="auto">
            <a:xfrm>
              <a:off x="3456" y="278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0100101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I/O Model of Legacy 8051 Processor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Features of 8051 I/O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/>
              <a:t>sometimes input and sometimes output</a:t>
            </a:r>
          </a:p>
        </p:txBody>
      </p:sp>
      <p:pic>
        <p:nvPicPr>
          <p:cNvPr id="30724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Features of 8051 I/O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>
                <a:solidFill>
                  <a:schemeClr val="hlink"/>
                </a:solidFill>
              </a:rPr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/>
              <a:t>sometimes input and sometimes output</a:t>
            </a:r>
          </a:p>
        </p:txBody>
      </p:sp>
      <p:pic>
        <p:nvPicPr>
          <p:cNvPr id="31748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771775" y="3573463"/>
            <a:ext cx="360363" cy="12239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771775" y="5229225"/>
            <a:ext cx="360363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1042988" y="3429000"/>
            <a:ext cx="36036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1042988" y="4724400"/>
            <a:ext cx="36036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Features of 8051 I/O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>
                <a:solidFill>
                  <a:schemeClr val="hlink"/>
                </a:solidFill>
              </a:rPr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/>
              <a:t>sometimes input and sometimes output</a:t>
            </a:r>
          </a:p>
        </p:txBody>
      </p:sp>
      <p:pic>
        <p:nvPicPr>
          <p:cNvPr id="32772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Features of 8051 I/O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sometimes input</a:t>
            </a:r>
            <a:r>
              <a:rPr lang="en-US" altLang="zh-TW" sz="2000"/>
              <a:t> and sometimes output</a:t>
            </a:r>
          </a:p>
        </p:txBody>
      </p:sp>
      <p:pic>
        <p:nvPicPr>
          <p:cNvPr id="33796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700338" y="3789363"/>
            <a:ext cx="43180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3132138" y="39338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635375" y="3429000"/>
            <a:ext cx="1657350" cy="86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I/O device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(e.g. keyboard)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Objectives of this lab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to build up your imagination on how a program affects hardware signals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to learn how to send/receive signals from an application processor to external devices through I/O pads</a:t>
            </a:r>
          </a:p>
        </p:txBody>
      </p:sp>
      <p:pic>
        <p:nvPicPr>
          <p:cNvPr id="16388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988" y="3186113"/>
            <a:ext cx="2843212" cy="3195637"/>
            <a:chOff x="657" y="2007"/>
            <a:chExt cx="1791" cy="2013"/>
          </a:xfrm>
        </p:grpSpPr>
        <p:sp>
          <p:nvSpPr>
            <p:cNvPr id="16396" name="AutoShape 5"/>
            <p:cNvSpPr>
              <a:spLocks noChangeArrowheads="1"/>
            </p:cNvSpPr>
            <p:nvPr/>
          </p:nvSpPr>
          <p:spPr bwMode="auto">
            <a:xfrm>
              <a:off x="1746" y="2251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7" name="AutoShape 6"/>
            <p:cNvSpPr>
              <a:spLocks noChangeArrowheads="1"/>
            </p:cNvSpPr>
            <p:nvPr/>
          </p:nvSpPr>
          <p:spPr bwMode="auto">
            <a:xfrm>
              <a:off x="1746" y="3249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8" name="AutoShape 7"/>
            <p:cNvSpPr>
              <a:spLocks noChangeArrowheads="1"/>
            </p:cNvSpPr>
            <p:nvPr/>
          </p:nvSpPr>
          <p:spPr bwMode="auto">
            <a:xfrm>
              <a:off x="657" y="2160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9" name="AutoShape 8"/>
            <p:cNvSpPr>
              <a:spLocks noChangeArrowheads="1"/>
            </p:cNvSpPr>
            <p:nvPr/>
          </p:nvSpPr>
          <p:spPr bwMode="auto">
            <a:xfrm>
              <a:off x="657" y="2976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1915" y="2007"/>
              <a:ext cx="533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I/O pins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2138" y="3789363"/>
            <a:ext cx="2016125" cy="647700"/>
            <a:chOff x="1973" y="2387"/>
            <a:chExt cx="1270" cy="408"/>
          </a:xfrm>
        </p:grpSpPr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1973" y="256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AutoShape 12"/>
            <p:cNvSpPr>
              <a:spLocks noChangeArrowheads="1"/>
            </p:cNvSpPr>
            <p:nvPr/>
          </p:nvSpPr>
          <p:spPr bwMode="auto">
            <a:xfrm>
              <a:off x="2381" y="2387"/>
              <a:ext cx="86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to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LED)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32138" y="5229225"/>
            <a:ext cx="2519362" cy="647700"/>
            <a:chOff x="1973" y="3294"/>
            <a:chExt cx="1587" cy="408"/>
          </a:xfrm>
        </p:grpSpPr>
        <p:sp>
          <p:nvSpPr>
            <p:cNvPr id="16392" name="AutoShape 13"/>
            <p:cNvSpPr>
              <a:spLocks noChangeArrowheads="1"/>
            </p:cNvSpPr>
            <p:nvPr/>
          </p:nvSpPr>
          <p:spPr bwMode="auto">
            <a:xfrm>
              <a:off x="2472" y="3294"/>
              <a:ext cx="1088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from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keyboard)</a:t>
              </a:r>
            </a:p>
          </p:txBody>
        </p:sp>
        <p:sp>
          <p:nvSpPr>
            <p:cNvPr id="16393" name="Line 14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Features of 8051 I/O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/>
              <a:t>sometimes input and </a:t>
            </a:r>
            <a:r>
              <a:rPr lang="en-US" altLang="zh-TW" sz="2000">
                <a:solidFill>
                  <a:schemeClr val="hlink"/>
                </a:solidFill>
              </a:rPr>
              <a:t>sometimes output</a:t>
            </a:r>
          </a:p>
        </p:txBody>
      </p:sp>
      <p:pic>
        <p:nvPicPr>
          <p:cNvPr id="34820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700338" y="3789363"/>
            <a:ext cx="43180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132138" y="39338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3635375" y="3429000"/>
            <a:ext cx="1657350" cy="86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I/O device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(e.g. LED)</a:t>
            </a:r>
            <a:endParaRPr lang="en-US" altLang="zh-TW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Imagination on 8051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/>
              <a:t>Imagine how data flow in the architecture!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3586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3588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3589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3588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3589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3588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358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35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3588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3589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3589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3586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3587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3588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3587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3588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3587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3587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3587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3587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358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7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3587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7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3586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399 w 624"/>
                  <a:gd name="T3" fmla="*/ 0 h 240"/>
                  <a:gd name="T4" fmla="*/ 465 w 624"/>
                  <a:gd name="T5" fmla="*/ 192 h 240"/>
                  <a:gd name="T6" fmla="*/ 532 w 624"/>
                  <a:gd name="T7" fmla="*/ 0 h 240"/>
                  <a:gd name="T8" fmla="*/ 864 w 624"/>
                  <a:gd name="T9" fmla="*/ 0 h 240"/>
                  <a:gd name="T10" fmla="*/ 731 w 624"/>
                  <a:gd name="T11" fmla="*/ 480 h 240"/>
                  <a:gd name="T12" fmla="*/ 133 w 624"/>
                  <a:gd name="T13" fmla="*/ 48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3586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3586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3584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3584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3585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3586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3584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4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3585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3585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3585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3585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3585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program I/O ports?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through SFRs P0-P3</a:t>
            </a:r>
          </a:p>
        </p:txBody>
      </p:sp>
      <p:pic>
        <p:nvPicPr>
          <p:cNvPr id="36868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146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41450" y="4572000"/>
            <a:ext cx="990600" cy="1752600"/>
            <a:chOff x="908" y="2880"/>
            <a:chExt cx="624" cy="110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908" y="3744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908" y="3456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908" y="3168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908" y="2880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8051 send out dedicated control signals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2743200"/>
            <a:ext cx="215582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MOV  R0, #01001101B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MOV  P0, R0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124200" y="2514600"/>
            <a:ext cx="5314950" cy="2514600"/>
            <a:chOff x="672" y="2112"/>
            <a:chExt cx="3348" cy="158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864" y="2544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core</a:t>
              </a:r>
            </a:p>
          </p:txBody>
        </p: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2304" y="2448"/>
              <a:ext cx="240" cy="912"/>
              <a:chOff x="2160" y="2400"/>
              <a:chExt cx="240" cy="912"/>
            </a:xfrm>
          </p:grpSpPr>
          <p:sp>
            <p:nvSpPr>
              <p:cNvPr id="37903" name="Rectangle 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4" name="AutoShape 8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48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895" name="AutoShape 9"/>
            <p:cNvSpPr>
              <a:spLocks noChangeArrowheads="1"/>
            </p:cNvSpPr>
            <p:nvPr/>
          </p:nvSpPr>
          <p:spPr bwMode="auto">
            <a:xfrm>
              <a:off x="1776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896" name="Text Box 10"/>
            <p:cNvSpPr txBox="1">
              <a:spLocks noChangeArrowheads="1"/>
            </p:cNvSpPr>
            <p:nvPr/>
          </p:nvSpPr>
          <p:spPr bwMode="auto">
            <a:xfrm>
              <a:off x="1632" y="297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0100101</a:t>
              </a:r>
            </a:p>
          </p:txBody>
        </p:sp>
        <p:sp>
          <p:nvSpPr>
            <p:cNvPr id="37897" name="Text Box 11"/>
            <p:cNvSpPr txBox="1">
              <a:spLocks noChangeArrowheads="1"/>
            </p:cNvSpPr>
            <p:nvPr/>
          </p:nvSpPr>
          <p:spPr bwMode="auto">
            <a:xfrm>
              <a:off x="2304" y="216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672" y="2112"/>
              <a:ext cx="206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899" name="Text Box 13"/>
            <p:cNvSpPr txBox="1">
              <a:spLocks noChangeArrowheads="1"/>
            </p:cNvSpPr>
            <p:nvPr/>
          </p:nvSpPr>
          <p:spPr bwMode="auto">
            <a:xfrm>
              <a:off x="816" y="3408"/>
              <a:ext cx="7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</a:rPr>
                <a:t>8051 chip</a:t>
              </a:r>
            </a:p>
          </p:txBody>
        </p:sp>
        <p:sp>
          <p:nvSpPr>
            <p:cNvPr id="37900" name="AutoShape 14"/>
            <p:cNvSpPr>
              <a:spLocks noChangeArrowheads="1"/>
            </p:cNvSpPr>
            <p:nvPr/>
          </p:nvSpPr>
          <p:spPr bwMode="auto">
            <a:xfrm>
              <a:off x="2544" y="2784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901" name="Text Box 15"/>
            <p:cNvSpPr txBox="1">
              <a:spLocks noChangeArrowheads="1"/>
            </p:cNvSpPr>
            <p:nvPr/>
          </p:nvSpPr>
          <p:spPr bwMode="auto">
            <a:xfrm>
              <a:off x="2870" y="3063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pins</a:t>
              </a:r>
            </a:p>
          </p:txBody>
        </p:sp>
        <p:sp>
          <p:nvSpPr>
            <p:cNvPr id="37902" name="Text Box 16"/>
            <p:cNvSpPr txBox="1">
              <a:spLocks noChangeArrowheads="1"/>
            </p:cNvSpPr>
            <p:nvPr/>
          </p:nvSpPr>
          <p:spPr bwMode="auto">
            <a:xfrm>
              <a:off x="3456" y="278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0100101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case of input (receive)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initial: set a bit (pin) with value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receive (input): wait for the bit to be toggled to be 1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P0.3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//wait unit P0.3 been set to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while (P0.3==0);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38917" name="Group 20"/>
          <p:cNvGrpSpPr>
            <a:grpSpLocks/>
          </p:cNvGrpSpPr>
          <p:nvPr/>
        </p:nvGrpSpPr>
        <p:grpSpPr bwMode="auto">
          <a:xfrm>
            <a:off x="3851275" y="3429000"/>
            <a:ext cx="4321175" cy="3024188"/>
            <a:chOff x="2426" y="2160"/>
            <a:chExt cx="2722" cy="1905"/>
          </a:xfrm>
        </p:grpSpPr>
        <p:grpSp>
          <p:nvGrpSpPr>
            <p:cNvPr id="38918" name="Group 17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38921" name="Group 12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38926" name="Rectangle 5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7" name="Rectangle 6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8" name="Rectangle 7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9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0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38931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P0</a:t>
                  </a:r>
                </a:p>
              </p:txBody>
            </p:sp>
          </p:grpSp>
          <p:sp>
            <p:nvSpPr>
              <p:cNvPr id="38922" name="Oval 13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38923" name="AutoShape 14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4" name="Rectangle 15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5" name="Text Box 16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8051 MCU</a:t>
                </a:r>
              </a:p>
            </p:txBody>
          </p:sp>
        </p:grpSp>
        <p:sp>
          <p:nvSpPr>
            <p:cNvPr id="38919" name="Rectangle 18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device</a:t>
              </a:r>
            </a:p>
          </p:txBody>
        </p:sp>
        <p:sp>
          <p:nvSpPr>
            <p:cNvPr id="38920" name="Line 19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013F4C80-D759-4FB3-A5FC-B17483475E7C}"/>
              </a:ext>
            </a:extLst>
          </p:cNvPr>
          <p:cNvSpPr txBox="1"/>
          <p:nvPr/>
        </p:nvSpPr>
        <p:spPr>
          <a:xfrm>
            <a:off x="5760541" y="48787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83E40A89-65A2-4F71-A34B-89EF9169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416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prepare to receive input from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case of input (receive)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initial: set a bit (pin) with value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receive (input): wait for the bit to be toggled to be 1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P0.3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//wait unit P0.3 been set to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while (P0.3==0);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38917" name="Group 20"/>
          <p:cNvGrpSpPr>
            <a:grpSpLocks/>
          </p:cNvGrpSpPr>
          <p:nvPr/>
        </p:nvGrpSpPr>
        <p:grpSpPr bwMode="auto">
          <a:xfrm>
            <a:off x="3851275" y="3429000"/>
            <a:ext cx="4321175" cy="3024188"/>
            <a:chOff x="2426" y="2160"/>
            <a:chExt cx="2722" cy="1905"/>
          </a:xfrm>
        </p:grpSpPr>
        <p:grpSp>
          <p:nvGrpSpPr>
            <p:cNvPr id="38918" name="Group 17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38921" name="Group 12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38926" name="Rectangle 5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7" name="Rectangle 6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8" name="Rectangle 7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9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0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38931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P0</a:t>
                  </a:r>
                </a:p>
              </p:txBody>
            </p:sp>
          </p:grpSp>
          <p:sp>
            <p:nvSpPr>
              <p:cNvPr id="38922" name="Oval 13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38923" name="AutoShape 14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4" name="Rectangle 15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5" name="Text Box 16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8051 MCU</a:t>
                </a:r>
              </a:p>
            </p:txBody>
          </p:sp>
        </p:grpSp>
        <p:sp>
          <p:nvSpPr>
            <p:cNvPr id="38919" name="Rectangle 18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device</a:t>
              </a:r>
            </a:p>
          </p:txBody>
        </p:sp>
        <p:sp>
          <p:nvSpPr>
            <p:cNvPr id="38920" name="Line 19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17979F-1DAE-4110-9439-985EE05FF7C8}"/>
              </a:ext>
            </a:extLst>
          </p:cNvPr>
          <p:cNvSpPr txBox="1"/>
          <p:nvPr/>
        </p:nvSpPr>
        <p:spPr>
          <a:xfrm>
            <a:off x="5760541" y="48787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12527845-087C-4CC8-9816-892A26FC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00438"/>
            <a:ext cx="2087563" cy="720725"/>
          </a:xfrm>
          <a:prstGeom prst="wedgeRoundRectCallout">
            <a:avLst>
              <a:gd name="adj1" fmla="val -78287"/>
              <a:gd name="adj2" fmla="val 14075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set to one to inform an event</a:t>
            </a:r>
          </a:p>
        </p:txBody>
      </p:sp>
    </p:spTree>
    <p:extLst>
      <p:ext uri="{BB962C8B-B14F-4D97-AF65-F5344CB8AC3E}">
        <p14:creationId xmlns:p14="http://schemas.microsoft.com/office/powerpoint/2010/main" val="2653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GPIO of C8051F040 SoC</a:t>
            </a:r>
            <a:endParaRPr lang="zh-TW" altLang="en-US"/>
          </a:p>
        </p:txBody>
      </p:sp>
      <p:sp>
        <p:nvSpPr>
          <p:cNvPr id="41987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Overview of SFR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98625"/>
          </a:xfrm>
        </p:spPr>
        <p:txBody>
          <a:bodyPr/>
          <a:lstStyle/>
          <a:p>
            <a:r>
              <a:rPr lang="en-US" altLang="zh-TW" sz="2400"/>
              <a:t>Extension from legacy 8051</a:t>
            </a:r>
          </a:p>
          <a:p>
            <a:r>
              <a:rPr lang="en-US" altLang="zh-TW" sz="2400"/>
              <a:t>Divided into 3 pages</a:t>
            </a:r>
          </a:p>
          <a:p>
            <a:r>
              <a:rPr lang="en-US" altLang="zh-TW" sz="2400"/>
              <a:t>Page 145-149 of the C8051F040 data sheet</a:t>
            </a:r>
            <a:endParaRPr lang="zh-TW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port configuration</a:t>
            </a:r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684213" y="2017713"/>
            <a:ext cx="8270875" cy="1123950"/>
          </a:xfrm>
        </p:spPr>
        <p:txBody>
          <a:bodyPr/>
          <a:lstStyle/>
          <a:p>
            <a:r>
              <a:rPr lang="en-US" altLang="zh-TW" sz="2800"/>
              <a:t>Set XBR2, PxMDIN and PxMDOUT to set port Px as general purpose I/O</a:t>
            </a:r>
            <a:endParaRPr lang="zh-TW" altLang="en-US" sz="2800"/>
          </a:p>
        </p:txBody>
      </p:sp>
      <p:pic>
        <p:nvPicPr>
          <p:cNvPr id="4403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89250"/>
            <a:ext cx="41370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I/O pad</a:t>
            </a:r>
            <a:endParaRPr lang="zh-TW" altLang="en-US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r>
              <a:rPr lang="en-US" altLang="zh-TW"/>
              <a:t>To send output 1</a:t>
            </a:r>
            <a:endParaRPr lang="zh-TW" altLang="en-US"/>
          </a:p>
        </p:txBody>
      </p:sp>
      <p:pic>
        <p:nvPicPr>
          <p:cNvPr id="4506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194050"/>
            <a:ext cx="5859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1684338" y="4005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2" name="文字方塊 5"/>
          <p:cNvSpPr txBox="1">
            <a:spLocks noChangeArrowheads="1"/>
          </p:cNvSpPr>
          <p:nvPr/>
        </p:nvSpPr>
        <p:spPr bwMode="auto">
          <a:xfrm>
            <a:off x="1657350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3" name="文字方塊 6"/>
          <p:cNvSpPr txBox="1">
            <a:spLocks noChangeArrowheads="1"/>
          </p:cNvSpPr>
          <p:nvPr/>
        </p:nvSpPr>
        <p:spPr bwMode="auto">
          <a:xfrm>
            <a:off x="1684338" y="36639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4" name="文字方塊 7"/>
          <p:cNvSpPr txBox="1">
            <a:spLocks noChangeArrowheads="1"/>
          </p:cNvSpPr>
          <p:nvPr/>
        </p:nvSpPr>
        <p:spPr bwMode="auto">
          <a:xfrm>
            <a:off x="7286625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5" name="手繪多邊形 8"/>
          <p:cNvSpPr>
            <a:spLocks/>
          </p:cNvSpPr>
          <p:nvPr/>
        </p:nvSpPr>
        <p:spPr bwMode="auto">
          <a:xfrm>
            <a:off x="5340350" y="3825875"/>
            <a:ext cx="1454150" cy="708025"/>
          </a:xfrm>
          <a:custGeom>
            <a:avLst/>
            <a:gdLst>
              <a:gd name="T0" fmla="*/ 1454061 w 1454061"/>
              <a:gd name="T1" fmla="*/ 689317 h 707269"/>
              <a:gd name="T2" fmla="*/ 145766 w 1454061"/>
              <a:gd name="T3" fmla="*/ 618979 h 707269"/>
              <a:gd name="T4" fmla="*/ 89495 w 1454061"/>
              <a:gd name="T5" fmla="*/ 0 h 7072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4061" h="707269">
                <a:moveTo>
                  <a:pt x="1454061" y="689317"/>
                </a:moveTo>
                <a:cubicBezTo>
                  <a:pt x="913627" y="711591"/>
                  <a:pt x="373194" y="733865"/>
                  <a:pt x="145766" y="618979"/>
                </a:cubicBezTo>
                <a:cubicBezTo>
                  <a:pt x="-81662" y="504093"/>
                  <a:pt x="3916" y="252046"/>
                  <a:pt x="89495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work today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89825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design a LED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initial: all LED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the LED runs some pattern after some button pressed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you can design your own pattern</a:t>
            </a:r>
          </a:p>
        </p:txBody>
      </p: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3059113" y="4292600"/>
            <a:ext cx="5111750" cy="1223963"/>
            <a:chOff x="1927" y="2704"/>
            <a:chExt cx="3220" cy="771"/>
          </a:xfrm>
        </p:grpSpPr>
        <p:grpSp>
          <p:nvGrpSpPr>
            <p:cNvPr id="17416" name="Group 29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17423" name="Oval 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4" name="Oval 5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5" name="Oval 6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6" name="Oval 7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7" name="Oval 8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8" name="Oval 9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9" name="Oval 10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0" name="Oval 11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1" name="Oval 12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2" name="Oval 13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3" name="Oval 14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4" name="Oval 15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5" name="Oval 16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6" name="Oval 17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7" name="Oval 18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8" name="Oval 19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9" name="Rectangle 20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7417" name="Line 25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418" name="Group 27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17419" name="Line 22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0" name="Line 23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1" name="Line 24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2" name="Line 26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4643438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0768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55086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  <p:bldP spid="102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I/O pad</a:t>
            </a:r>
            <a:endParaRPr lang="zh-TW" altLang="en-US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r>
              <a:rPr lang="en-US" altLang="zh-TW"/>
              <a:t>To send output 0</a:t>
            </a:r>
            <a:endParaRPr lang="zh-TW" altLang="en-US"/>
          </a:p>
        </p:txBody>
      </p:sp>
      <p:pic>
        <p:nvPicPr>
          <p:cNvPr id="4608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194050"/>
            <a:ext cx="5859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文字方塊 4"/>
          <p:cNvSpPr txBox="1">
            <a:spLocks noChangeArrowheads="1"/>
          </p:cNvSpPr>
          <p:nvPr/>
        </p:nvSpPr>
        <p:spPr bwMode="auto">
          <a:xfrm>
            <a:off x="1684338" y="4005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6" name="文字方塊 5"/>
          <p:cNvSpPr txBox="1">
            <a:spLocks noChangeArrowheads="1"/>
          </p:cNvSpPr>
          <p:nvPr/>
        </p:nvSpPr>
        <p:spPr bwMode="auto">
          <a:xfrm>
            <a:off x="1657350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7" name="文字方塊 6"/>
          <p:cNvSpPr txBox="1">
            <a:spLocks noChangeArrowheads="1"/>
          </p:cNvSpPr>
          <p:nvPr/>
        </p:nvSpPr>
        <p:spPr bwMode="auto">
          <a:xfrm>
            <a:off x="1684338" y="36639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8" name="文字方塊 7"/>
          <p:cNvSpPr txBox="1">
            <a:spLocks noChangeArrowheads="1"/>
          </p:cNvSpPr>
          <p:nvPr/>
        </p:nvSpPr>
        <p:spPr bwMode="auto">
          <a:xfrm>
            <a:off x="7286625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9" name="手繪多邊形 8"/>
          <p:cNvSpPr>
            <a:spLocks/>
          </p:cNvSpPr>
          <p:nvPr/>
        </p:nvSpPr>
        <p:spPr bwMode="auto">
          <a:xfrm flipV="1">
            <a:off x="5292725" y="4533900"/>
            <a:ext cx="1501775" cy="695325"/>
          </a:xfrm>
          <a:custGeom>
            <a:avLst/>
            <a:gdLst>
              <a:gd name="T0" fmla="*/ 1502615 w 1454061"/>
              <a:gd name="T1" fmla="*/ 677865 h 707269"/>
              <a:gd name="T2" fmla="*/ 150633 w 1454061"/>
              <a:gd name="T3" fmla="*/ 608696 h 707269"/>
              <a:gd name="T4" fmla="*/ 92483 w 1454061"/>
              <a:gd name="T5" fmla="*/ 0 h 7072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4061" h="707269">
                <a:moveTo>
                  <a:pt x="1454061" y="689317"/>
                </a:moveTo>
                <a:cubicBezTo>
                  <a:pt x="913627" y="711591"/>
                  <a:pt x="373194" y="733865"/>
                  <a:pt x="145766" y="618979"/>
                </a:cubicBezTo>
                <a:cubicBezTo>
                  <a:pt x="-81662" y="504093"/>
                  <a:pt x="3916" y="252046"/>
                  <a:pt x="89495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Schematics of the LED</a:t>
            </a:r>
            <a:endParaRPr lang="zh-TW" altLang="en-US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r>
              <a:rPr lang="en-US" altLang="zh-TW"/>
              <a:t>mov P0, #10000000h to turn on LD8</a:t>
            </a:r>
            <a:endParaRPr lang="zh-TW" altLang="en-US"/>
          </a:p>
        </p:txBody>
      </p:sp>
      <p:pic>
        <p:nvPicPr>
          <p:cNvPr id="4710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997200"/>
            <a:ext cx="673735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Example 1</a:t>
            </a:r>
            <a:endParaRPr lang="zh-TW" altLang="en-US"/>
          </a:p>
        </p:txBody>
      </p:sp>
      <p:sp>
        <p:nvSpPr>
          <p:cNvPr id="48131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Detect button press and display on LED</a:t>
            </a:r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Code</a:t>
            </a:r>
            <a:endParaRPr lang="zh-TW" altLang="en-US"/>
          </a:p>
        </p:txBody>
      </p:sp>
      <p:pic>
        <p:nvPicPr>
          <p:cNvPr id="4915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3667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2: wait for a button pressed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Demo: wait for a button pressed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A  = P1;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if (A==0) goto wait;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P1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JZ wait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4067175" y="3644900"/>
            <a:ext cx="4321175" cy="3024188"/>
            <a:chOff x="2426" y="2160"/>
            <a:chExt cx="2722" cy="1905"/>
          </a:xfrm>
        </p:grpSpPr>
        <p:grpSp>
          <p:nvGrpSpPr>
            <p:cNvPr id="51208" name="Group 8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51211" name="Group 9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51216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7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9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512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51212" name="Oval 17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51213" name="AutoShape 18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214" name="Rectangle 19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215" name="Text Box 20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51209" name="Rectangle 21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51210" name="Line 22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6" name="Text Box 23"/>
          <p:cNvSpPr txBox="1">
            <a:spLocks noChangeArrowheads="1"/>
          </p:cNvSpPr>
          <p:nvPr/>
        </p:nvSpPr>
        <p:spPr bwMode="auto">
          <a:xfrm>
            <a:off x="5940425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207" name="AutoShape 24"/>
          <p:cNvSpPr>
            <a:spLocks noChangeArrowheads="1"/>
          </p:cNvSpPr>
          <p:nvPr/>
        </p:nvSpPr>
        <p:spPr bwMode="auto">
          <a:xfrm>
            <a:off x="6804025" y="33575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prepare to receive input from an I/O device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Demo: wait for a button pressed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A  = P1;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if (A==0) goto wait;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P1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JZ wait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4067175" y="3644900"/>
            <a:ext cx="4321175" cy="3024188"/>
            <a:chOff x="2426" y="2160"/>
            <a:chExt cx="2722" cy="1905"/>
          </a:xfrm>
        </p:grpSpPr>
        <p:grpSp>
          <p:nvGrpSpPr>
            <p:cNvPr id="52232" name="Group 8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52235" name="Group 9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52240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2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3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4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5224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52236" name="Oval 17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52237" name="AutoShape 18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2238" name="Rectangle 19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2239" name="Text Box 20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52233" name="Rectangle 21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52234" name="Line 22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2230" name="Text Box 23"/>
          <p:cNvSpPr txBox="1">
            <a:spLocks noChangeArrowheads="1"/>
          </p:cNvSpPr>
          <p:nvPr/>
        </p:nvSpPr>
        <p:spPr bwMode="auto">
          <a:xfrm>
            <a:off x="5940425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31" name="AutoShape 24"/>
          <p:cNvSpPr>
            <a:spLocks noChangeArrowheads="1"/>
          </p:cNvSpPr>
          <p:nvPr/>
        </p:nvSpPr>
        <p:spPr bwMode="auto">
          <a:xfrm>
            <a:off x="6845300" y="3321050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Receive signal from the button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3: make LED run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show how to output signal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Demo: rotate the LED light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Demo: rotate the LED light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1042988" y="3357563"/>
            <a:ext cx="18716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3708400" y="3068638"/>
            <a:ext cx="2519363" cy="792162"/>
          </a:xfrm>
          <a:prstGeom prst="wedgeRoundRectCallout">
            <a:avLst>
              <a:gd name="adj1" fmla="val -78417"/>
              <a:gd name="adj2" fmla="val -130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the LED through content of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Basic concepts of I/O control</a:t>
            </a:r>
          </a:p>
          <a:p>
            <a:r>
              <a:rPr lang="en-US" altLang="zh-TW"/>
              <a:t>I/O model of legacy 8051 processor</a:t>
            </a:r>
          </a:p>
          <a:p>
            <a:r>
              <a:rPr lang="en-US" altLang="zh-TW"/>
              <a:t>SiliconLab C8051F040 I/O control</a:t>
            </a:r>
          </a:p>
          <a:p>
            <a:r>
              <a:rPr lang="en-US" altLang="zh-TW"/>
              <a:t>Simplified programming model</a:t>
            </a:r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Demo: rotate the LED light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971550" y="3860800"/>
            <a:ext cx="18716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708400" y="2060575"/>
            <a:ext cx="2519363" cy="2520950"/>
          </a:xfrm>
          <a:prstGeom prst="wedgeRoundRectCallout">
            <a:avLst>
              <a:gd name="adj1" fmla="val -83458"/>
              <a:gd name="adj2" fmla="val 2481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600"/>
              <a:t>rotate right (RR) A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56100" y="2636838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00000001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356100" y="3284538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1000000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356100" y="4005263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01000000</a:t>
            </a: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4859338" y="2997200"/>
            <a:ext cx="2174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4859338" y="3716338"/>
            <a:ext cx="2174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Demo: rotate the LED light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A, 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		RET</a:t>
            </a:r>
            <a:endParaRPr lang="zh-TW" altLang="en-US" sz="1600" dirty="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1042988" y="3644900"/>
            <a:ext cx="18716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708400" y="3068638"/>
            <a:ext cx="2519363" cy="792162"/>
          </a:xfrm>
          <a:prstGeom prst="wedgeRoundRectCallout">
            <a:avLst>
              <a:gd name="adj1" fmla="val -80056"/>
              <a:gd name="adj2" fmla="val 33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call a function at label “Delay”</a:t>
            </a:r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179388" y="4797425"/>
            <a:ext cx="4032250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5003800" y="4724400"/>
            <a:ext cx="2519363" cy="792163"/>
          </a:xfrm>
          <a:prstGeom prst="wedgeRoundRectCallout">
            <a:avLst>
              <a:gd name="adj1" fmla="val -80056"/>
              <a:gd name="adj2" fmla="val 33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nested loop to delay some time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Next Lab: Timer and Interrupt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Work at Lab 03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make LED run but using the timer interrupt to trigger pattern change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Pre-Lab Report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Q1: what is interrupt?</a:t>
            </a:r>
          </a:p>
          <a:p>
            <a:pPr lvl="1" eaLnBrk="1" hangingPunct="1"/>
            <a:r>
              <a:rPr lang="en-US" altLang="zh-TW"/>
              <a:t>check Mano: logic and computer design fundamentals, Section 10-9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Q2: how to setup an ISR on 8051</a:t>
            </a:r>
          </a:p>
          <a:p>
            <a:pPr lvl="1" eaLnBrk="1" hangingPunct="1"/>
            <a:r>
              <a:rPr lang="en-US" altLang="zh-TW"/>
              <a:t>ISR: interrupt service routine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Preparations before the Lab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Read the data sheet of SiliconLab C8051F040 SoC</a:t>
            </a:r>
          </a:p>
          <a:p>
            <a:pPr lvl="1"/>
            <a:r>
              <a:rPr lang="en-US" altLang="zh-TW"/>
              <a:t>Chap. 17</a:t>
            </a:r>
          </a:p>
          <a:p>
            <a:r>
              <a:rPr lang="en-US" altLang="zh-TW"/>
              <a:t>Read the schematics of the Big8051 experiment board</a:t>
            </a:r>
          </a:p>
          <a:p>
            <a:pPr lvl="1"/>
            <a:r>
              <a:rPr lang="en-US" altLang="zh-TW"/>
              <a:t>On LEDs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Pre-Lab Report</a:t>
            </a:r>
            <a:endParaRPr lang="zh-TW" altLang="en-US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Q1: Explain what is watch-dog timer</a:t>
            </a:r>
          </a:p>
          <a:p>
            <a:pPr lvl="1"/>
            <a:r>
              <a:rPr lang="en-US" altLang="zh-TW"/>
              <a:t>Somewhere in your OS textbook</a:t>
            </a:r>
          </a:p>
          <a:p>
            <a:r>
              <a:rPr lang="en-US" altLang="zh-TW"/>
              <a:t>Q2: Explain what is memory-mapped I/O</a:t>
            </a:r>
          </a:p>
          <a:p>
            <a:pPr lvl="1"/>
            <a:r>
              <a:rPr lang="en-US" altLang="zh-TW"/>
              <a:t>Check the textbooks of Computer Organization, Computer Architecture, or OS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Pre-Lab Report (cont’d)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539750" y="2017713"/>
            <a:ext cx="8415338" cy="1339850"/>
          </a:xfrm>
        </p:spPr>
        <p:txBody>
          <a:bodyPr/>
          <a:lstStyle/>
          <a:p>
            <a:r>
              <a:rPr lang="en-US" altLang="zh-TW" sz="2400"/>
              <a:t>Q3:</a:t>
            </a:r>
          </a:p>
          <a:p>
            <a:pPr lvl="1"/>
            <a:r>
              <a:rPr lang="en-US" altLang="zh-TW" sz="2000"/>
              <a:t>Read Figure 17.1 of C8051F040 spec and the schematics of Big8051</a:t>
            </a:r>
          </a:p>
          <a:p>
            <a:pPr lvl="1"/>
            <a:r>
              <a:rPr lang="en-US" altLang="zh-TW" sz="2000"/>
              <a:t>List all control signal values to turn-on an LED at P0.0</a:t>
            </a:r>
            <a:endParaRPr lang="zh-TW" altLang="en-US" sz="2000"/>
          </a:p>
        </p:txBody>
      </p:sp>
      <p:pic>
        <p:nvPicPr>
          <p:cNvPr id="2150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5141912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圓角矩形 4"/>
          <p:cNvSpPr>
            <a:spLocks noChangeArrowheads="1"/>
          </p:cNvSpPr>
          <p:nvPr/>
        </p:nvSpPr>
        <p:spPr bwMode="auto">
          <a:xfrm>
            <a:off x="1979613" y="3357563"/>
            <a:ext cx="1008062" cy="25923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433388" y="4333875"/>
            <a:ext cx="1435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Value of these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Control signals</a:t>
            </a:r>
            <a:endParaRPr lang="zh-TW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Pre-Lab Report (cont’d)</a:t>
            </a:r>
            <a:endParaRPr lang="zh-TW" altLang="en-US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1266825"/>
          </a:xfrm>
        </p:spPr>
        <p:txBody>
          <a:bodyPr/>
          <a:lstStyle/>
          <a:p>
            <a:r>
              <a:rPr lang="en-US" altLang="zh-TW" sz="2000"/>
              <a:t>Q4:</a:t>
            </a:r>
          </a:p>
          <a:p>
            <a:pPr lvl="1"/>
            <a:r>
              <a:rPr lang="en-US" altLang="zh-TW" sz="1800"/>
              <a:t>Read Figure 17.2 of C8051F040 spec</a:t>
            </a:r>
          </a:p>
          <a:p>
            <a:pPr lvl="1"/>
            <a:r>
              <a:rPr lang="en-US" altLang="zh-TW" sz="1800"/>
              <a:t>List the values of all control registers to configure port P0 as a digital output port</a:t>
            </a:r>
            <a:endParaRPr lang="zh-TW" altLang="en-US" sz="1800"/>
          </a:p>
        </p:txBody>
      </p:sp>
      <p:pic>
        <p:nvPicPr>
          <p:cNvPr id="2253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55963"/>
            <a:ext cx="3705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General I/O Control Model</a:t>
            </a:r>
            <a:endParaRPr lang="zh-TW" altLang="en-US"/>
          </a:p>
        </p:txBody>
      </p:sp>
      <p:sp>
        <p:nvSpPr>
          <p:cNvPr id="2355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330</TotalTime>
  <Words>1058</Words>
  <Application>Microsoft Office PowerPoint</Application>
  <PresentationFormat>如螢幕大小 (4:3)</PresentationFormat>
  <Paragraphs>347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48" baseType="lpstr">
      <vt:lpstr>Times New Roman</vt:lpstr>
      <vt:lpstr>Wingdings</vt:lpstr>
      <vt:lpstr>Blends</vt:lpstr>
      <vt:lpstr>1_Blends</vt:lpstr>
      <vt:lpstr>General Purpose Digital I/O (GPIO)</vt:lpstr>
      <vt:lpstr>Objectives of this lab</vt:lpstr>
      <vt:lpstr>Your work today</vt:lpstr>
      <vt:lpstr>Outline</vt:lpstr>
      <vt:lpstr>Preparations before the Lab</vt:lpstr>
      <vt:lpstr>Pre-Lab Report</vt:lpstr>
      <vt:lpstr>Pre-Lab Report (cont’d)</vt:lpstr>
      <vt:lpstr>Pre-Lab Report (cont’d)</vt:lpstr>
      <vt:lpstr>General I/O Control Model</vt:lpstr>
      <vt:lpstr>How a processor commands an I/O peripheral</vt:lpstr>
      <vt:lpstr>How a processor commands an I/O peripheral</vt:lpstr>
      <vt:lpstr>How to access control registers: the memory-mapped I/O</vt:lpstr>
      <vt:lpstr>How a processor commands an I/O peripheral</vt:lpstr>
      <vt:lpstr>General Purpose Digital I/O</vt:lpstr>
      <vt:lpstr>I/O Model of Legacy 8051 Processor</vt:lpstr>
      <vt:lpstr>Features of 8051 I/O</vt:lpstr>
      <vt:lpstr>Features of 8051 I/O</vt:lpstr>
      <vt:lpstr>Features of 8051 I/O</vt:lpstr>
      <vt:lpstr>Features of 8051 I/O</vt:lpstr>
      <vt:lpstr>Features of 8051 I/O</vt:lpstr>
      <vt:lpstr>Imagination on 8051 architecture</vt:lpstr>
      <vt:lpstr>How to program I/O ports?</vt:lpstr>
      <vt:lpstr>How 8051 send out dedicated control signals</vt:lpstr>
      <vt:lpstr>The case of input (receive)</vt:lpstr>
      <vt:lpstr>The case of input (receive)</vt:lpstr>
      <vt:lpstr>The GPIO of C8051F040 SoC</vt:lpstr>
      <vt:lpstr>Overview of SFR</vt:lpstr>
      <vt:lpstr>The port configuration</vt:lpstr>
      <vt:lpstr>The I/O pad</vt:lpstr>
      <vt:lpstr>The I/O pad</vt:lpstr>
      <vt:lpstr>Schematics of the LED</vt:lpstr>
      <vt:lpstr>Example 1</vt:lpstr>
      <vt:lpstr>Example Code</vt:lpstr>
      <vt:lpstr>Example 2: wait for a button pressed</vt:lpstr>
      <vt:lpstr>Demo: wait for a button pressed</vt:lpstr>
      <vt:lpstr>Demo: wait for a button pressed</vt:lpstr>
      <vt:lpstr>Example 3: make LED run</vt:lpstr>
      <vt:lpstr>Demo: rotate the LED light</vt:lpstr>
      <vt:lpstr>Demo: rotate the LED light</vt:lpstr>
      <vt:lpstr>Demo: rotate the LED light</vt:lpstr>
      <vt:lpstr>Demo: rotate the LED light</vt:lpstr>
      <vt:lpstr>The Next Lab: Timer and Interrupt</vt:lpstr>
      <vt:lpstr>Your Work at Lab 03</vt:lpstr>
      <vt:lpstr>Pre-Lab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67</cp:revision>
  <dcterms:created xsi:type="dcterms:W3CDTF">1601-01-01T00:00:00Z</dcterms:created>
  <dcterms:modified xsi:type="dcterms:W3CDTF">2019-10-02T15:36:40Z</dcterms:modified>
</cp:coreProperties>
</file>