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1" r:id="rId6"/>
    <p:sldId id="262" r:id="rId7"/>
    <p:sldId id="263" r:id="rId8"/>
    <p:sldId id="269" r:id="rId9"/>
    <p:sldId id="270" r:id="rId10"/>
    <p:sldId id="271" r:id="rId11"/>
    <p:sldId id="272" r:id="rId12"/>
    <p:sldId id="273" r:id="rId13"/>
    <p:sldId id="274" r:id="rId14"/>
    <p:sldId id="276" r:id="rId15"/>
    <p:sldId id="275" r:id="rId16"/>
    <p:sldId id="277" r:id="rId17"/>
    <p:sldId id="278" r:id="rId18"/>
    <p:sldId id="281" r:id="rId19"/>
    <p:sldId id="282" r:id="rId20"/>
    <p:sldId id="283" r:id="rId21"/>
    <p:sldId id="284" r:id="rId22"/>
    <p:sldId id="287" r:id="rId23"/>
    <p:sldId id="288"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Lst>
  <p:sldSz cx="9144000" cy="6858000" type="screen4x3"/>
  <p:notesSz cx="6858000" cy="9144000"/>
  <p:defaultTextStyle>
    <a:defPPr>
      <a:defRPr lang="en-US"/>
    </a:defPPr>
    <a:lvl1pPr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1pPr>
    <a:lvl2pPr marL="4572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2pPr>
    <a:lvl3pPr marL="9144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3pPr>
    <a:lvl4pPr marL="13716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4pPr>
    <a:lvl5pPr marL="18288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94519131334023E-2"/>
          <c:y val="6.2615101289134445E-2"/>
          <c:w val="0.7786970010341262"/>
          <c:h val="0.80478821362799269"/>
        </c:manualLayout>
      </c:layout>
      <c:barChart>
        <c:barDir val="col"/>
        <c:grouping val="clustered"/>
        <c:varyColors val="0"/>
        <c:ser>
          <c:idx val="0"/>
          <c:order val="0"/>
          <c:tx>
            <c:strRef>
              <c:f>Sheet1!$A$2</c:f>
              <c:strCache>
                <c:ptCount val="1"/>
                <c:pt idx="0">
                  <c:v>C02F1/00</c:v>
                </c:pt>
              </c:strCache>
            </c:strRef>
          </c:tx>
          <c:spPr>
            <a:solidFill>
              <a:schemeClr val="accent1"/>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Sheet1!$B$2:$I$2</c:f>
              <c:numCache>
                <c:formatCode>General</c:formatCode>
                <c:ptCount val="8"/>
                <c:pt idx="0">
                  <c:v>2</c:v>
                </c:pt>
                <c:pt idx="1">
                  <c:v>4</c:v>
                </c:pt>
                <c:pt idx="2">
                  <c:v>2</c:v>
                </c:pt>
                <c:pt idx="3">
                  <c:v>0</c:v>
                </c:pt>
                <c:pt idx="4">
                  <c:v>11</c:v>
                </c:pt>
                <c:pt idx="5">
                  <c:v>3</c:v>
                </c:pt>
                <c:pt idx="6">
                  <c:v>7</c:v>
                </c:pt>
                <c:pt idx="7">
                  <c:v>0</c:v>
                </c:pt>
              </c:numCache>
            </c:numRef>
          </c:val>
        </c:ser>
        <c:ser>
          <c:idx val="1"/>
          <c:order val="1"/>
          <c:tx>
            <c:strRef>
              <c:f>Sheet1!$A$3</c:f>
              <c:strCache>
                <c:ptCount val="1"/>
                <c:pt idx="0">
                  <c:v>C02F1/66</c:v>
                </c:pt>
              </c:strCache>
            </c:strRef>
          </c:tx>
          <c:spPr>
            <a:solidFill>
              <a:schemeClr val="accent2"/>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Sheet1!$B$3:$I$3</c:f>
              <c:numCache>
                <c:formatCode>General</c:formatCode>
                <c:ptCount val="8"/>
                <c:pt idx="0">
                  <c:v>15</c:v>
                </c:pt>
                <c:pt idx="1">
                  <c:v>7</c:v>
                </c:pt>
                <c:pt idx="2">
                  <c:v>18</c:v>
                </c:pt>
                <c:pt idx="3">
                  <c:v>9</c:v>
                </c:pt>
                <c:pt idx="4">
                  <c:v>2</c:v>
                </c:pt>
                <c:pt idx="5">
                  <c:v>5</c:v>
                </c:pt>
                <c:pt idx="6">
                  <c:v>9</c:v>
                </c:pt>
                <c:pt idx="7">
                  <c:v>5</c:v>
                </c:pt>
              </c:numCache>
            </c:numRef>
          </c:val>
        </c:ser>
        <c:ser>
          <c:idx val="2"/>
          <c:order val="2"/>
          <c:tx>
            <c:strRef>
              <c:f>Sheet1!$A$4</c:f>
              <c:strCache>
                <c:ptCount val="1"/>
                <c:pt idx="0">
                  <c:v>C02F3/00</c:v>
                </c:pt>
              </c:strCache>
            </c:strRef>
          </c:tx>
          <c:spPr>
            <a:solidFill>
              <a:schemeClr val="hlink"/>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Sheet1!$B$4:$I$4</c:f>
              <c:numCache>
                <c:formatCode>General</c:formatCode>
                <c:ptCount val="8"/>
                <c:pt idx="0">
                  <c:v>2</c:v>
                </c:pt>
                <c:pt idx="1">
                  <c:v>4</c:v>
                </c:pt>
                <c:pt idx="2">
                  <c:v>5</c:v>
                </c:pt>
                <c:pt idx="3">
                  <c:v>1</c:v>
                </c:pt>
                <c:pt idx="4">
                  <c:v>23</c:v>
                </c:pt>
                <c:pt idx="5">
                  <c:v>3</c:v>
                </c:pt>
                <c:pt idx="6">
                  <c:v>11</c:v>
                </c:pt>
                <c:pt idx="7">
                  <c:v>13</c:v>
                </c:pt>
              </c:numCache>
            </c:numRef>
          </c:val>
        </c:ser>
        <c:ser>
          <c:idx val="3"/>
          <c:order val="3"/>
          <c:tx>
            <c:strRef>
              <c:f>Sheet1!$A$5</c:f>
              <c:strCache>
                <c:ptCount val="1"/>
                <c:pt idx="0">
                  <c:v>C02F11/00</c:v>
                </c:pt>
              </c:strCache>
            </c:strRef>
          </c:tx>
          <c:spPr>
            <a:solidFill>
              <a:schemeClr val="folHlink"/>
            </a:solidFill>
            <a:ln w="10044">
              <a:solidFill>
                <a:schemeClr val="tx1"/>
              </a:solidFill>
              <a:prstDash val="solid"/>
            </a:ln>
          </c:spPr>
          <c:invertIfNegative val="0"/>
          <c:cat>
            <c:strRef>
              <c:f>Sheet1!$B$1:$I$1</c:f>
              <c:strCache>
                <c:ptCount val="8"/>
                <c:pt idx="0">
                  <c:v>A</c:v>
                </c:pt>
                <c:pt idx="1">
                  <c:v>B</c:v>
                </c:pt>
                <c:pt idx="2">
                  <c:v>C</c:v>
                </c:pt>
                <c:pt idx="3">
                  <c:v>D</c:v>
                </c:pt>
                <c:pt idx="4">
                  <c:v>E</c:v>
                </c:pt>
                <c:pt idx="5">
                  <c:v>F</c:v>
                </c:pt>
                <c:pt idx="6">
                  <c:v>G</c:v>
                </c:pt>
                <c:pt idx="7">
                  <c:v>H</c:v>
                </c:pt>
              </c:strCache>
            </c:strRef>
          </c:cat>
          <c:val>
            <c:numRef>
              <c:f>Sheet1!$B$5:$I$5</c:f>
              <c:numCache>
                <c:formatCode>General</c:formatCode>
                <c:ptCount val="8"/>
                <c:pt idx="0">
                  <c:v>0</c:v>
                </c:pt>
                <c:pt idx="1">
                  <c:v>1</c:v>
                </c:pt>
                <c:pt idx="2">
                  <c:v>2</c:v>
                </c:pt>
                <c:pt idx="3">
                  <c:v>6</c:v>
                </c:pt>
                <c:pt idx="4">
                  <c:v>12</c:v>
                </c:pt>
                <c:pt idx="5">
                  <c:v>21</c:v>
                </c:pt>
                <c:pt idx="6">
                  <c:v>5</c:v>
                </c:pt>
                <c:pt idx="7">
                  <c:v>2</c:v>
                </c:pt>
              </c:numCache>
            </c:numRef>
          </c:val>
        </c:ser>
        <c:dLbls>
          <c:showLegendKey val="0"/>
          <c:showVal val="0"/>
          <c:showCatName val="0"/>
          <c:showSerName val="0"/>
          <c:showPercent val="0"/>
          <c:showBubbleSize val="0"/>
        </c:dLbls>
        <c:gapWidth val="150"/>
        <c:axId val="-780068944"/>
        <c:axId val="-780070032"/>
      </c:barChart>
      <c:catAx>
        <c:axId val="-780068944"/>
        <c:scaling>
          <c:orientation val="minMax"/>
        </c:scaling>
        <c:delete val="0"/>
        <c:axPos val="b"/>
        <c:numFmt formatCode="General" sourceLinked="1"/>
        <c:majorTickMark val="in"/>
        <c:minorTickMark val="none"/>
        <c:tickLblPos val="nextTo"/>
        <c:spPr>
          <a:ln w="2511">
            <a:solidFill>
              <a:schemeClr val="tx1"/>
            </a:solidFill>
            <a:prstDash val="solid"/>
          </a:ln>
        </c:spPr>
        <c:txPr>
          <a:bodyPr rot="0" vert="horz"/>
          <a:lstStyle/>
          <a:p>
            <a:pPr>
              <a:defRPr sz="1384" b="1" i="0" u="none" strike="noStrike" baseline="0">
                <a:solidFill>
                  <a:schemeClr val="tx1"/>
                </a:solidFill>
                <a:latin typeface="新細明體"/>
                <a:ea typeface="新細明體"/>
                <a:cs typeface="新細明體"/>
              </a:defRPr>
            </a:pPr>
            <a:endParaRPr lang="zh-TW"/>
          </a:p>
        </c:txPr>
        <c:crossAx val="-780070032"/>
        <c:crosses val="autoZero"/>
        <c:auto val="1"/>
        <c:lblAlgn val="ctr"/>
        <c:lblOffset val="100"/>
        <c:tickLblSkip val="1"/>
        <c:tickMarkSkip val="1"/>
        <c:noMultiLvlLbl val="0"/>
      </c:catAx>
      <c:valAx>
        <c:axId val="-780070032"/>
        <c:scaling>
          <c:orientation val="minMax"/>
        </c:scaling>
        <c:delete val="0"/>
        <c:axPos val="l"/>
        <c:majorGridlines>
          <c:spPr>
            <a:ln w="2511">
              <a:solidFill>
                <a:schemeClr val="tx1"/>
              </a:solidFill>
              <a:prstDash val="solid"/>
            </a:ln>
          </c:spPr>
        </c:majorGridlines>
        <c:numFmt formatCode="General" sourceLinked="1"/>
        <c:majorTickMark val="in"/>
        <c:minorTickMark val="none"/>
        <c:tickLblPos val="nextTo"/>
        <c:spPr>
          <a:ln w="2511">
            <a:solidFill>
              <a:schemeClr val="tx1"/>
            </a:solidFill>
            <a:prstDash val="solid"/>
          </a:ln>
        </c:spPr>
        <c:txPr>
          <a:bodyPr rot="0" vert="horz"/>
          <a:lstStyle/>
          <a:p>
            <a:pPr>
              <a:defRPr sz="1384" b="1" i="0" u="none" strike="noStrike" baseline="0">
                <a:solidFill>
                  <a:schemeClr val="tx1"/>
                </a:solidFill>
                <a:latin typeface="新細明體"/>
                <a:ea typeface="新細明體"/>
                <a:cs typeface="新細明體"/>
              </a:defRPr>
            </a:pPr>
            <a:endParaRPr lang="zh-TW"/>
          </a:p>
        </c:txPr>
        <c:crossAx val="-780068944"/>
        <c:crosses val="autoZero"/>
        <c:crossBetween val="between"/>
      </c:valAx>
      <c:spPr>
        <a:noFill/>
        <a:ln w="10044">
          <a:solidFill>
            <a:schemeClr val="tx1"/>
          </a:solidFill>
          <a:prstDash val="solid"/>
        </a:ln>
      </c:spPr>
    </c:plotArea>
    <c:legend>
      <c:legendPos val="r"/>
      <c:layout>
        <c:manualLayout>
          <c:xMode val="edge"/>
          <c:yMode val="edge"/>
          <c:x val="0.84798345398138575"/>
          <c:y val="0.32596685082872928"/>
          <c:w val="0.14788004136504654"/>
          <c:h val="0.27440147329650094"/>
        </c:manualLayout>
      </c:layout>
      <c:overlay val="0"/>
      <c:spPr>
        <a:noFill/>
        <a:ln w="2511">
          <a:solidFill>
            <a:schemeClr val="tx1"/>
          </a:solidFill>
          <a:prstDash val="solid"/>
        </a:ln>
      </c:spPr>
      <c:txPr>
        <a:bodyPr/>
        <a:lstStyle/>
        <a:p>
          <a:pPr>
            <a:defRPr sz="1273"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1384"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476190476190474E-2"/>
          <c:y val="8.3932853717026384E-2"/>
          <c:w val="0.71904761904761905"/>
          <c:h val="0.74100719424460426"/>
        </c:manualLayout>
      </c:layout>
      <c:lineChart>
        <c:grouping val="standard"/>
        <c:varyColors val="0"/>
        <c:ser>
          <c:idx val="0"/>
          <c:order val="0"/>
          <c:tx>
            <c:strRef>
              <c:f>Sheet1!$A$2</c:f>
              <c:strCache>
                <c:ptCount val="1"/>
                <c:pt idx="0">
                  <c:v>A01B</c:v>
                </c:pt>
              </c:strCache>
            </c:strRef>
          </c:tx>
          <c:spPr>
            <a:ln w="14762">
              <a:solidFill>
                <a:srgbClr val="FF0000"/>
              </a:solidFill>
              <a:prstDash val="solid"/>
            </a:ln>
          </c:spPr>
          <c:marker>
            <c:symbol val="diamond"/>
            <c:size val="5"/>
            <c:spPr>
              <a:solidFill>
                <a:srgbClr val="FF0000"/>
              </a:solidFill>
              <a:ln>
                <a:solidFill>
                  <a:srgbClr val="FF0000"/>
                </a:solidFill>
                <a:prstDash val="solid"/>
              </a:ln>
            </c:spPr>
          </c:marker>
          <c:cat>
            <c:numRef>
              <c:f>Sheet1!$B$1:$E$1</c:f>
              <c:numCache>
                <c:formatCode>General</c:formatCode>
                <c:ptCount val="4"/>
                <c:pt idx="0">
                  <c:v>2001</c:v>
                </c:pt>
                <c:pt idx="1">
                  <c:v>2002</c:v>
                </c:pt>
                <c:pt idx="2">
                  <c:v>2003</c:v>
                </c:pt>
                <c:pt idx="3">
                  <c:v>2004</c:v>
                </c:pt>
              </c:numCache>
            </c:numRef>
          </c:cat>
          <c:val>
            <c:numRef>
              <c:f>Sheet1!$B$2:$E$2</c:f>
              <c:numCache>
                <c:formatCode>General</c:formatCode>
                <c:ptCount val="4"/>
                <c:pt idx="0">
                  <c:v>25</c:v>
                </c:pt>
                <c:pt idx="1">
                  <c:v>35</c:v>
                </c:pt>
                <c:pt idx="2">
                  <c:v>65</c:v>
                </c:pt>
                <c:pt idx="3">
                  <c:v>18</c:v>
                </c:pt>
              </c:numCache>
            </c:numRef>
          </c:val>
          <c:smooth val="0"/>
        </c:ser>
        <c:ser>
          <c:idx val="1"/>
          <c:order val="1"/>
          <c:tx>
            <c:strRef>
              <c:f>Sheet1!$A$3</c:f>
              <c:strCache>
                <c:ptCount val="1"/>
                <c:pt idx="0">
                  <c:v>A01C</c:v>
                </c:pt>
              </c:strCache>
            </c:strRef>
          </c:tx>
          <c:spPr>
            <a:ln w="14762">
              <a:solidFill>
                <a:srgbClr val="FFFF00"/>
              </a:solidFill>
              <a:prstDash val="solid"/>
            </a:ln>
          </c:spPr>
          <c:marker>
            <c:symbol val="square"/>
            <c:size val="5"/>
            <c:spPr>
              <a:solidFill>
                <a:srgbClr val="FFFF00"/>
              </a:solidFill>
              <a:ln>
                <a:solidFill>
                  <a:srgbClr val="FFFF00"/>
                </a:solidFill>
                <a:prstDash val="solid"/>
              </a:ln>
            </c:spPr>
          </c:marker>
          <c:cat>
            <c:numRef>
              <c:f>Sheet1!$B$1:$E$1</c:f>
              <c:numCache>
                <c:formatCode>General</c:formatCode>
                <c:ptCount val="4"/>
                <c:pt idx="0">
                  <c:v>2001</c:v>
                </c:pt>
                <c:pt idx="1">
                  <c:v>2002</c:v>
                </c:pt>
                <c:pt idx="2">
                  <c:v>2003</c:v>
                </c:pt>
                <c:pt idx="3">
                  <c:v>2004</c:v>
                </c:pt>
              </c:numCache>
            </c:numRef>
          </c:cat>
          <c:val>
            <c:numRef>
              <c:f>Sheet1!$B$3:$E$3</c:f>
              <c:numCache>
                <c:formatCode>General</c:formatCode>
                <c:ptCount val="4"/>
                <c:pt idx="0">
                  <c:v>30</c:v>
                </c:pt>
                <c:pt idx="1">
                  <c:v>35</c:v>
                </c:pt>
                <c:pt idx="2">
                  <c:v>42</c:v>
                </c:pt>
                <c:pt idx="3">
                  <c:v>48</c:v>
                </c:pt>
              </c:numCache>
            </c:numRef>
          </c:val>
          <c:smooth val="0"/>
        </c:ser>
        <c:ser>
          <c:idx val="2"/>
          <c:order val="2"/>
          <c:tx>
            <c:strRef>
              <c:f>Sheet1!$A$4</c:f>
              <c:strCache>
                <c:ptCount val="1"/>
                <c:pt idx="0">
                  <c:v>A01D</c:v>
                </c:pt>
              </c:strCache>
            </c:strRef>
          </c:tx>
          <c:spPr>
            <a:ln w="14762">
              <a:solidFill>
                <a:srgbClr val="00FF00"/>
              </a:solidFill>
              <a:prstDash val="solid"/>
            </a:ln>
          </c:spPr>
          <c:marker>
            <c:symbol val="triangle"/>
            <c:size val="5"/>
            <c:spPr>
              <a:solidFill>
                <a:srgbClr val="00FF00"/>
              </a:solidFill>
              <a:ln>
                <a:solidFill>
                  <a:srgbClr val="00FF00"/>
                </a:solidFill>
                <a:prstDash val="solid"/>
              </a:ln>
            </c:spPr>
          </c:marker>
          <c:cat>
            <c:numRef>
              <c:f>Sheet1!$B$1:$E$1</c:f>
              <c:numCache>
                <c:formatCode>General</c:formatCode>
                <c:ptCount val="4"/>
                <c:pt idx="0">
                  <c:v>2001</c:v>
                </c:pt>
                <c:pt idx="1">
                  <c:v>2002</c:v>
                </c:pt>
                <c:pt idx="2">
                  <c:v>2003</c:v>
                </c:pt>
                <c:pt idx="3">
                  <c:v>2004</c:v>
                </c:pt>
              </c:numCache>
            </c:numRef>
          </c:cat>
          <c:val>
            <c:numRef>
              <c:f>Sheet1!$B$4:$E$4</c:f>
              <c:numCache>
                <c:formatCode>General</c:formatCode>
                <c:ptCount val="4"/>
                <c:pt idx="0">
                  <c:v>45</c:v>
                </c:pt>
                <c:pt idx="1">
                  <c:v>22</c:v>
                </c:pt>
                <c:pt idx="2">
                  <c:v>18</c:v>
                </c:pt>
                <c:pt idx="3">
                  <c:v>9</c:v>
                </c:pt>
              </c:numCache>
            </c:numRef>
          </c:val>
          <c:smooth val="0"/>
        </c:ser>
        <c:dLbls>
          <c:showLegendKey val="0"/>
          <c:showVal val="0"/>
          <c:showCatName val="0"/>
          <c:showSerName val="0"/>
          <c:showPercent val="0"/>
          <c:showBubbleSize val="0"/>
        </c:dLbls>
        <c:marker val="1"/>
        <c:smooth val="0"/>
        <c:axId val="-780081456"/>
        <c:axId val="-780079280"/>
      </c:lineChart>
      <c:catAx>
        <c:axId val="-780081456"/>
        <c:scaling>
          <c:orientation val="minMax"/>
        </c:scaling>
        <c:delete val="0"/>
        <c:axPos val="b"/>
        <c:numFmt formatCode="General" sourceLinked="1"/>
        <c:majorTickMark val="in"/>
        <c:minorTickMark val="none"/>
        <c:tickLblPos val="nextTo"/>
        <c:spPr>
          <a:ln w="3690">
            <a:solidFill>
              <a:schemeClr val="tx1"/>
            </a:solidFill>
            <a:prstDash val="solid"/>
          </a:ln>
        </c:spPr>
        <c:txPr>
          <a:bodyPr rot="0" vert="horz"/>
          <a:lstStyle/>
          <a:p>
            <a:pPr>
              <a:defRPr sz="2092" b="1" i="0" u="none" strike="noStrike" baseline="0">
                <a:solidFill>
                  <a:schemeClr val="tx1"/>
                </a:solidFill>
                <a:latin typeface="新細明體"/>
                <a:ea typeface="新細明體"/>
                <a:cs typeface="新細明體"/>
              </a:defRPr>
            </a:pPr>
            <a:endParaRPr lang="zh-TW"/>
          </a:p>
        </c:txPr>
        <c:crossAx val="-780079280"/>
        <c:crosses val="autoZero"/>
        <c:auto val="1"/>
        <c:lblAlgn val="ctr"/>
        <c:lblOffset val="100"/>
        <c:tickLblSkip val="1"/>
        <c:tickMarkSkip val="1"/>
        <c:noMultiLvlLbl val="0"/>
      </c:catAx>
      <c:valAx>
        <c:axId val="-780079280"/>
        <c:scaling>
          <c:orientation val="minMax"/>
        </c:scaling>
        <c:delete val="0"/>
        <c:axPos val="l"/>
        <c:majorGridlines>
          <c:spPr>
            <a:ln w="3690">
              <a:solidFill>
                <a:schemeClr val="tx1"/>
              </a:solidFill>
              <a:prstDash val="solid"/>
            </a:ln>
          </c:spPr>
        </c:majorGridlines>
        <c:numFmt formatCode="General" sourceLinked="1"/>
        <c:majorTickMark val="in"/>
        <c:minorTickMark val="none"/>
        <c:tickLblPos val="nextTo"/>
        <c:spPr>
          <a:ln w="3690">
            <a:solidFill>
              <a:schemeClr val="tx1"/>
            </a:solidFill>
            <a:prstDash val="solid"/>
          </a:ln>
        </c:spPr>
        <c:txPr>
          <a:bodyPr rot="0" vert="horz"/>
          <a:lstStyle/>
          <a:p>
            <a:pPr>
              <a:defRPr sz="2092" b="1" i="0" u="none" strike="noStrike" baseline="0">
                <a:solidFill>
                  <a:schemeClr val="tx1"/>
                </a:solidFill>
                <a:latin typeface="新細明體"/>
                <a:ea typeface="新細明體"/>
                <a:cs typeface="新細明體"/>
              </a:defRPr>
            </a:pPr>
            <a:endParaRPr lang="zh-TW"/>
          </a:p>
        </c:txPr>
        <c:crossAx val="-780081456"/>
        <c:crosses val="autoZero"/>
        <c:crossBetween val="between"/>
      </c:valAx>
      <c:spPr>
        <a:noFill/>
        <a:ln w="14762">
          <a:solidFill>
            <a:schemeClr val="tx1"/>
          </a:solidFill>
          <a:prstDash val="solid"/>
        </a:ln>
      </c:spPr>
    </c:plotArea>
    <c:legend>
      <c:legendPos val="r"/>
      <c:layout>
        <c:manualLayout>
          <c:xMode val="edge"/>
          <c:yMode val="edge"/>
          <c:x val="0.82539682539682535"/>
          <c:y val="0.31414868105515587"/>
          <c:w val="0.16825396825396827"/>
          <c:h val="0.27577937649880097"/>
        </c:manualLayout>
      </c:layout>
      <c:overlay val="0"/>
      <c:spPr>
        <a:noFill/>
        <a:ln w="3690">
          <a:solidFill>
            <a:schemeClr val="tx1"/>
          </a:solidFill>
          <a:prstDash val="solid"/>
        </a:ln>
      </c:spPr>
      <c:txPr>
        <a:bodyPr/>
        <a:lstStyle/>
        <a:p>
          <a:pPr>
            <a:defRPr sz="1924"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2092"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34920634920635"/>
          <c:y val="0.26618705035971224"/>
          <c:w val="0.3126984126984127"/>
          <c:h val="0.47242206235011991"/>
        </c:manualLayout>
      </c:layout>
      <c:radarChart>
        <c:radarStyle val="marker"/>
        <c:varyColors val="0"/>
        <c:ser>
          <c:idx val="0"/>
          <c:order val="0"/>
          <c:tx>
            <c:strRef>
              <c:f>Sheet1!$A$2</c:f>
              <c:strCache>
                <c:ptCount val="1"/>
                <c:pt idx="0">
                  <c:v>韓國</c:v>
                </c:pt>
              </c:strCache>
            </c:strRef>
          </c:tx>
          <c:spPr>
            <a:ln w="32359">
              <a:solidFill>
                <a:srgbClr val="FF0000"/>
              </a:solidFill>
              <a:prstDash val="solid"/>
            </a:ln>
          </c:spPr>
          <c:marker>
            <c:symbol val="diamond"/>
            <c:size val="6"/>
            <c:spPr>
              <a:solidFill>
                <a:srgbClr val="FF0000"/>
              </a:solidFill>
              <a:ln>
                <a:solidFill>
                  <a:srgbClr val="FF0000"/>
                </a:solidFill>
                <a:prstDash val="solid"/>
              </a:ln>
            </c:spPr>
          </c:marker>
          <c:cat>
            <c:strRef>
              <c:f>Sheet1!$B$1:$G$1</c:f>
              <c:strCache>
                <c:ptCount val="6"/>
                <c:pt idx="0">
                  <c:v>液晶元件</c:v>
                </c:pt>
                <c:pt idx="1">
                  <c:v>光學測試</c:v>
                </c:pt>
                <c:pt idx="2">
                  <c:v>光學元件</c:v>
                </c:pt>
                <c:pt idx="3">
                  <c:v>影像分析</c:v>
                </c:pt>
                <c:pt idx="4">
                  <c:v>電子攝影</c:v>
                </c:pt>
                <c:pt idx="5">
                  <c:v>化學輻射顯像</c:v>
                </c:pt>
              </c:strCache>
            </c:strRef>
          </c:cat>
          <c:val>
            <c:numRef>
              <c:f>Sheet1!$B$2:$G$2</c:f>
              <c:numCache>
                <c:formatCode>General</c:formatCode>
                <c:ptCount val="6"/>
                <c:pt idx="0">
                  <c:v>500</c:v>
                </c:pt>
                <c:pt idx="1">
                  <c:v>50</c:v>
                </c:pt>
                <c:pt idx="2">
                  <c:v>280</c:v>
                </c:pt>
                <c:pt idx="3">
                  <c:v>250</c:v>
                </c:pt>
                <c:pt idx="4">
                  <c:v>220</c:v>
                </c:pt>
                <c:pt idx="5">
                  <c:v>290</c:v>
                </c:pt>
              </c:numCache>
            </c:numRef>
          </c:val>
        </c:ser>
        <c:ser>
          <c:idx val="1"/>
          <c:order val="1"/>
          <c:tx>
            <c:strRef>
              <c:f>Sheet1!$A$3</c:f>
              <c:strCache>
                <c:ptCount val="1"/>
                <c:pt idx="0">
                  <c:v>台灣</c:v>
                </c:pt>
              </c:strCache>
            </c:strRef>
          </c:tx>
          <c:spPr>
            <a:ln w="32359">
              <a:solidFill>
                <a:srgbClr val="FFFF00"/>
              </a:solidFill>
              <a:prstDash val="solid"/>
            </a:ln>
          </c:spPr>
          <c:marker>
            <c:symbol val="square"/>
            <c:size val="6"/>
            <c:spPr>
              <a:solidFill>
                <a:srgbClr val="FFFF00"/>
              </a:solidFill>
              <a:ln>
                <a:solidFill>
                  <a:srgbClr val="FFFF00"/>
                </a:solidFill>
                <a:prstDash val="solid"/>
              </a:ln>
            </c:spPr>
          </c:marker>
          <c:cat>
            <c:strRef>
              <c:f>Sheet1!$B$1:$G$1</c:f>
              <c:strCache>
                <c:ptCount val="6"/>
                <c:pt idx="0">
                  <c:v>液晶元件</c:v>
                </c:pt>
                <c:pt idx="1">
                  <c:v>光學測試</c:v>
                </c:pt>
                <c:pt idx="2">
                  <c:v>光學元件</c:v>
                </c:pt>
                <c:pt idx="3">
                  <c:v>影像分析</c:v>
                </c:pt>
                <c:pt idx="4">
                  <c:v>電子攝影</c:v>
                </c:pt>
                <c:pt idx="5">
                  <c:v>化學輻射顯像</c:v>
                </c:pt>
              </c:strCache>
            </c:strRef>
          </c:cat>
          <c:val>
            <c:numRef>
              <c:f>Sheet1!$B$3:$G$3</c:f>
              <c:numCache>
                <c:formatCode>General</c:formatCode>
                <c:ptCount val="6"/>
                <c:pt idx="0">
                  <c:v>100</c:v>
                </c:pt>
                <c:pt idx="1">
                  <c:v>80</c:v>
                </c:pt>
                <c:pt idx="2">
                  <c:v>180</c:v>
                </c:pt>
                <c:pt idx="3">
                  <c:v>100</c:v>
                </c:pt>
                <c:pt idx="4">
                  <c:v>45</c:v>
                </c:pt>
                <c:pt idx="5">
                  <c:v>320</c:v>
                </c:pt>
              </c:numCache>
            </c:numRef>
          </c:val>
        </c:ser>
        <c:dLbls>
          <c:showLegendKey val="0"/>
          <c:showVal val="0"/>
          <c:showCatName val="0"/>
          <c:showSerName val="0"/>
          <c:showPercent val="0"/>
          <c:showBubbleSize val="0"/>
        </c:dLbls>
        <c:axId val="-780068400"/>
        <c:axId val="-780074928"/>
      </c:radarChart>
      <c:catAx>
        <c:axId val="-780068400"/>
        <c:scaling>
          <c:orientation val="minMax"/>
        </c:scaling>
        <c:delete val="0"/>
        <c:axPos val="b"/>
        <c:majorGridlines>
          <c:spPr>
            <a:ln w="32359">
              <a:solidFill>
                <a:schemeClr val="tx1"/>
              </a:solidFill>
              <a:prstDash val="solid"/>
            </a:ln>
          </c:spPr>
        </c:majorGridlines>
        <c:numFmt formatCode="General" sourceLinked="1"/>
        <c:majorTickMark val="out"/>
        <c:minorTickMark val="none"/>
        <c:tickLblPos val="nextTo"/>
        <c:txPr>
          <a:bodyPr rot="0" vert="horz"/>
          <a:lstStyle/>
          <a:p>
            <a:pPr>
              <a:defRPr sz="2293" b="1" i="0" u="none" strike="noStrike" baseline="0">
                <a:solidFill>
                  <a:schemeClr val="tx1"/>
                </a:solidFill>
                <a:latin typeface="新細明體"/>
                <a:ea typeface="新細明體"/>
                <a:cs typeface="新細明體"/>
              </a:defRPr>
            </a:pPr>
            <a:endParaRPr lang="zh-TW"/>
          </a:p>
        </c:txPr>
        <c:crossAx val="-780074928"/>
        <c:crosses val="autoZero"/>
        <c:auto val="0"/>
        <c:lblAlgn val="ctr"/>
        <c:lblOffset val="100"/>
        <c:noMultiLvlLbl val="0"/>
      </c:catAx>
      <c:valAx>
        <c:axId val="-780074928"/>
        <c:scaling>
          <c:orientation val="minMax"/>
        </c:scaling>
        <c:delete val="0"/>
        <c:axPos val="l"/>
        <c:majorGridlines>
          <c:spPr>
            <a:ln w="4045">
              <a:solidFill>
                <a:schemeClr val="tx1"/>
              </a:solidFill>
              <a:prstDash val="solid"/>
            </a:ln>
          </c:spPr>
        </c:majorGridlines>
        <c:numFmt formatCode="General" sourceLinked="1"/>
        <c:majorTickMark val="cross"/>
        <c:minorTickMark val="none"/>
        <c:tickLblPos val="nextTo"/>
        <c:spPr>
          <a:ln w="32359">
            <a:solidFill>
              <a:schemeClr val="tx1"/>
            </a:solidFill>
            <a:prstDash val="solid"/>
          </a:ln>
        </c:spPr>
        <c:txPr>
          <a:bodyPr rot="0" vert="horz"/>
          <a:lstStyle/>
          <a:p>
            <a:pPr>
              <a:defRPr sz="1019" b="1" i="0" u="none" strike="noStrike" baseline="0">
                <a:solidFill>
                  <a:schemeClr val="tx1"/>
                </a:solidFill>
                <a:latin typeface="新細明體"/>
                <a:ea typeface="新細明體"/>
                <a:cs typeface="新細明體"/>
              </a:defRPr>
            </a:pPr>
            <a:endParaRPr lang="zh-TW"/>
          </a:p>
        </c:txPr>
        <c:crossAx val="-780068400"/>
        <c:crosses val="autoZero"/>
        <c:crossBetween val="between"/>
        <c:majorUnit val="100"/>
        <c:minorUnit val="100"/>
      </c:valAx>
      <c:spPr>
        <a:noFill/>
        <a:ln w="32359">
          <a:noFill/>
        </a:ln>
      </c:spPr>
    </c:plotArea>
    <c:legend>
      <c:legendPos val="r"/>
      <c:layout>
        <c:manualLayout>
          <c:xMode val="edge"/>
          <c:yMode val="edge"/>
          <c:x val="0.83809523809523812"/>
          <c:y val="0.407673860911271"/>
          <c:w val="0.15555555555555556"/>
          <c:h val="0.18465227817745802"/>
        </c:manualLayout>
      </c:layout>
      <c:overlay val="0"/>
      <c:spPr>
        <a:noFill/>
        <a:ln w="4045">
          <a:solidFill>
            <a:schemeClr val="tx1"/>
          </a:solidFill>
          <a:prstDash val="solid"/>
        </a:ln>
      </c:spPr>
      <c:txPr>
        <a:bodyPr/>
        <a:lstStyle/>
        <a:p>
          <a:pPr>
            <a:defRPr sz="2108" b="1" i="0" u="none" strike="noStrike" baseline="0">
              <a:solidFill>
                <a:schemeClr val="tx1"/>
              </a:solidFill>
              <a:latin typeface="新細明體"/>
              <a:ea typeface="新細明體"/>
              <a:cs typeface="新細明體"/>
            </a:defRPr>
          </a:pPr>
          <a:endParaRPr lang="zh-TW"/>
        </a:p>
      </c:txPr>
    </c:legend>
    <c:plotVisOnly val="1"/>
    <c:dispBlanksAs val="gap"/>
    <c:showDLblsOverMax val="0"/>
  </c:chart>
  <c:spPr>
    <a:noFill/>
    <a:ln>
      <a:noFill/>
    </a:ln>
  </c:spPr>
  <c:txPr>
    <a:bodyPr/>
    <a:lstStyle/>
    <a:p>
      <a:pPr>
        <a:defRPr sz="2293" b="1" i="0" u="none" strike="noStrike" baseline="0">
          <a:solidFill>
            <a:schemeClr val="tx1"/>
          </a:solidFill>
          <a:latin typeface="新細明體"/>
          <a:ea typeface="新細明體"/>
          <a:cs typeface="新細明體"/>
        </a:defRPr>
      </a:pPr>
      <a:endParaRPr lang="zh-TW"/>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pPr lvl="0"/>
            <a:r>
              <a:rPr lang="zh-TW" altLang="en-US" noProof="0" smtClean="0"/>
              <a:t>按一下以編輯母片標題樣式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TW" altLang="en-US" noProof="0" smtClean="0"/>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419D99E-44F6-47E8-A99E-E7CF5DEFE180}" type="slidenum">
              <a:rPr lang="zh-TW" altLang="en-US"/>
              <a:pPr>
                <a:defRPr/>
              </a:pPr>
              <a:t>‹#›</a:t>
            </a:fld>
            <a:endParaRPr lang="en-US" altLang="zh-TW"/>
          </a:p>
        </p:txBody>
      </p:sp>
    </p:spTree>
    <p:extLst>
      <p:ext uri="{BB962C8B-B14F-4D97-AF65-F5344CB8AC3E}">
        <p14:creationId xmlns:p14="http://schemas.microsoft.com/office/powerpoint/2010/main" val="40066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191B0E9A-1B85-4C1C-8338-897BB246B309}" type="slidenum">
              <a:rPr lang="zh-TW" altLang="en-US"/>
              <a:pPr>
                <a:defRPr/>
              </a:pPr>
              <a:t>‹#›</a:t>
            </a:fld>
            <a:endParaRPr lang="en-US" altLang="zh-TW"/>
          </a:p>
        </p:txBody>
      </p:sp>
    </p:spTree>
    <p:extLst>
      <p:ext uri="{BB962C8B-B14F-4D97-AF65-F5344CB8AC3E}">
        <p14:creationId xmlns:p14="http://schemas.microsoft.com/office/powerpoint/2010/main" val="393381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7701A2B8-FDB8-4C5A-B6DB-532D1ADFE127}" type="slidenum">
              <a:rPr lang="zh-TW" altLang="en-US"/>
              <a:pPr>
                <a:defRPr/>
              </a:pPr>
              <a:t>‹#›</a:t>
            </a:fld>
            <a:endParaRPr lang="en-US" altLang="zh-TW"/>
          </a:p>
        </p:txBody>
      </p:sp>
    </p:spTree>
    <p:extLst>
      <p:ext uri="{BB962C8B-B14F-4D97-AF65-F5344CB8AC3E}">
        <p14:creationId xmlns:p14="http://schemas.microsoft.com/office/powerpoint/2010/main" val="393539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11DBE887-018D-4ABF-A056-7BDBE17A02F3}" type="slidenum">
              <a:rPr lang="zh-TW" altLang="en-US"/>
              <a:pPr>
                <a:defRPr/>
              </a:pPr>
              <a:t>‹#›</a:t>
            </a:fld>
            <a:endParaRPr lang="en-US" altLang="zh-TW"/>
          </a:p>
        </p:txBody>
      </p:sp>
    </p:spTree>
    <p:extLst>
      <p:ext uri="{BB962C8B-B14F-4D97-AF65-F5344CB8AC3E}">
        <p14:creationId xmlns:p14="http://schemas.microsoft.com/office/powerpoint/2010/main" val="180840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FCE050D1-ED06-49AF-A227-E3EDAD0C68B0}" type="slidenum">
              <a:rPr lang="zh-TW" altLang="en-US"/>
              <a:pPr>
                <a:defRPr/>
              </a:pPr>
              <a:t>‹#›</a:t>
            </a:fld>
            <a:endParaRPr lang="en-US" altLang="zh-TW"/>
          </a:p>
        </p:txBody>
      </p:sp>
    </p:spTree>
    <p:extLst>
      <p:ext uri="{BB962C8B-B14F-4D97-AF65-F5344CB8AC3E}">
        <p14:creationId xmlns:p14="http://schemas.microsoft.com/office/powerpoint/2010/main" val="359183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EB0A4902-0F22-4F1E-B34D-85CCAF80F536}" type="slidenum">
              <a:rPr lang="zh-TW" altLang="en-US"/>
              <a:pPr>
                <a:defRPr/>
              </a:pPr>
              <a:t>‹#›</a:t>
            </a:fld>
            <a:endParaRPr lang="en-US" altLang="zh-TW"/>
          </a:p>
        </p:txBody>
      </p:sp>
    </p:spTree>
    <p:extLst>
      <p:ext uri="{BB962C8B-B14F-4D97-AF65-F5344CB8AC3E}">
        <p14:creationId xmlns:p14="http://schemas.microsoft.com/office/powerpoint/2010/main" val="43119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AAE9F07B-07C2-4ECF-956C-4F39E72461B7}" type="slidenum">
              <a:rPr lang="zh-TW" altLang="en-US"/>
              <a:pPr>
                <a:defRPr/>
              </a:pPr>
              <a:t>‹#›</a:t>
            </a:fld>
            <a:endParaRPr lang="en-US" altLang="zh-TW"/>
          </a:p>
        </p:txBody>
      </p:sp>
    </p:spTree>
    <p:extLst>
      <p:ext uri="{BB962C8B-B14F-4D97-AF65-F5344CB8AC3E}">
        <p14:creationId xmlns:p14="http://schemas.microsoft.com/office/powerpoint/2010/main" val="522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745EE1D5-7D10-4CAE-A8F2-61EC3C1B46BA}" type="slidenum">
              <a:rPr lang="zh-TW" altLang="en-US"/>
              <a:pPr>
                <a:defRPr/>
              </a:pPr>
              <a:t>‹#›</a:t>
            </a:fld>
            <a:endParaRPr lang="en-US" altLang="zh-TW"/>
          </a:p>
        </p:txBody>
      </p:sp>
    </p:spTree>
    <p:extLst>
      <p:ext uri="{BB962C8B-B14F-4D97-AF65-F5344CB8AC3E}">
        <p14:creationId xmlns:p14="http://schemas.microsoft.com/office/powerpoint/2010/main" val="178659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9B3B4211-5D08-4E61-AB7B-EB3614D927D0}" type="slidenum">
              <a:rPr lang="zh-TW" altLang="en-US"/>
              <a:pPr>
                <a:defRPr/>
              </a:pPr>
              <a:t>‹#›</a:t>
            </a:fld>
            <a:endParaRPr lang="en-US" altLang="zh-TW"/>
          </a:p>
        </p:txBody>
      </p:sp>
    </p:spTree>
    <p:extLst>
      <p:ext uri="{BB962C8B-B14F-4D97-AF65-F5344CB8AC3E}">
        <p14:creationId xmlns:p14="http://schemas.microsoft.com/office/powerpoint/2010/main" val="160415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B3A5BB03-E22C-4312-A5F5-F59E4226BB90}" type="slidenum">
              <a:rPr lang="zh-TW" altLang="en-US"/>
              <a:pPr>
                <a:defRPr/>
              </a:pPr>
              <a:t>‹#›</a:t>
            </a:fld>
            <a:endParaRPr lang="en-US" altLang="zh-TW"/>
          </a:p>
        </p:txBody>
      </p:sp>
    </p:spTree>
    <p:extLst>
      <p:ext uri="{BB962C8B-B14F-4D97-AF65-F5344CB8AC3E}">
        <p14:creationId xmlns:p14="http://schemas.microsoft.com/office/powerpoint/2010/main" val="77008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82099FF-7AB7-44AD-AB47-8664EC24D85D}" type="slidenum">
              <a:rPr lang="zh-TW" altLang="en-US"/>
              <a:pPr>
                <a:defRPr/>
              </a:pPr>
              <a:t>‹#›</a:t>
            </a:fld>
            <a:endParaRPr lang="en-US" altLang="zh-TW"/>
          </a:p>
        </p:txBody>
      </p:sp>
    </p:spTree>
    <p:extLst>
      <p:ext uri="{BB962C8B-B14F-4D97-AF65-F5344CB8AC3E}">
        <p14:creationId xmlns:p14="http://schemas.microsoft.com/office/powerpoint/2010/main" val="37361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TW"/>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TW"/>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1F4B2831-7DE4-4799-90CE-6FDB39D5447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TW" altLang="en-US" smtClean="0"/>
              <a:t>專利檢索與寫作</a:t>
            </a:r>
          </a:p>
        </p:txBody>
      </p:sp>
      <p:sp>
        <p:nvSpPr>
          <p:cNvPr id="3075" name="Rectangle 3"/>
          <p:cNvSpPr>
            <a:spLocks noGrp="1" noChangeArrowheads="1"/>
          </p:cNvSpPr>
          <p:nvPr>
            <p:ph type="subTitle" idx="1"/>
          </p:nvPr>
        </p:nvSpPr>
        <p:spPr/>
        <p:txBody>
          <a:bodyPr/>
          <a:lstStyle/>
          <a:p>
            <a:pPr eaLnBrk="1" hangingPunct="1"/>
            <a:endParaRPr lang="zh-TW" altLang="en-US" smtClean="0"/>
          </a:p>
        </p:txBody>
      </p:sp>
      <p:sp>
        <p:nvSpPr>
          <p:cNvPr id="3076" name="Text Box 4"/>
          <p:cNvSpPr txBox="1">
            <a:spLocks noChangeArrowheads="1"/>
          </p:cNvSpPr>
          <p:nvPr/>
        </p:nvSpPr>
        <p:spPr bwMode="auto">
          <a:xfrm>
            <a:off x="879475" y="542925"/>
            <a:ext cx="1933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u="sng"/>
              <a:t>Lecture 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87450" y="476250"/>
            <a:ext cx="7499350" cy="10810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專利資料檢索時機</a:t>
            </a:r>
          </a:p>
        </p:txBody>
      </p:sp>
      <p:sp>
        <p:nvSpPr>
          <p:cNvPr id="19459" name="Rectangle 3"/>
          <p:cNvSpPr>
            <a:spLocks noGrp="1" noChangeArrowheads="1"/>
          </p:cNvSpPr>
          <p:nvPr>
            <p:ph type="body" idx="1"/>
          </p:nvPr>
        </p:nvSpPr>
        <p:spPr>
          <a:xfrm>
            <a:off x="1116013" y="1989138"/>
            <a:ext cx="7272337" cy="4537075"/>
          </a:xfrm>
        </p:spPr>
        <p:txBody>
          <a:bodyPr/>
          <a:lstStyle/>
          <a:p>
            <a:pPr eaLnBrk="1" hangingPunct="1">
              <a:lnSpc>
                <a:spcPct val="130000"/>
              </a:lnSpc>
            </a:pPr>
            <a:r>
              <a:rPr lang="zh-TW" altLang="en-US" sz="2800" smtClean="0">
                <a:latin typeface="標楷體" panose="03000509000000000000" pitchFamily="65" charset="-120"/>
              </a:rPr>
              <a:t>專利訴訟</a:t>
            </a:r>
          </a:p>
          <a:p>
            <a:pPr lvl="1" eaLnBrk="1" hangingPunct="1">
              <a:lnSpc>
                <a:spcPct val="130000"/>
              </a:lnSpc>
            </a:pPr>
            <a:r>
              <a:rPr lang="zh-TW" altLang="en-US" sz="2400" smtClean="0">
                <a:latin typeface="標楷體" panose="03000509000000000000" pitchFamily="65" charset="-120"/>
              </a:rPr>
              <a:t>他人侵犯到自身專利或自身侵犯他人專利時，於進行法律訴訟前，就其申請專利範圍之關鍵技術作詳細檢索，以爭取談判空間。</a:t>
            </a:r>
          </a:p>
          <a:p>
            <a:pPr eaLnBrk="1" hangingPunct="1">
              <a:lnSpc>
                <a:spcPct val="130000"/>
              </a:lnSpc>
            </a:pPr>
            <a:r>
              <a:rPr lang="zh-TW" altLang="en-US" sz="2800" smtClean="0">
                <a:latin typeface="標楷體" panose="03000509000000000000" pitchFamily="65" charset="-120"/>
              </a:rPr>
              <a:t>專利技術引進</a:t>
            </a:r>
          </a:p>
          <a:p>
            <a:pPr lvl="1" eaLnBrk="1" hangingPunct="1">
              <a:lnSpc>
                <a:spcPct val="130000"/>
              </a:lnSpc>
            </a:pPr>
            <a:r>
              <a:rPr lang="zh-TW" altLang="en-US" sz="2400" smtClean="0">
                <a:latin typeface="標楷體" panose="03000509000000000000" pitchFamily="65" charset="-120"/>
              </a:rPr>
              <a:t>分析引進技術的專利範圍、有效期間及相關技術的發展現況，作專利檢索。</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7450" y="333375"/>
            <a:ext cx="7499350" cy="1295400"/>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專利資料檢索時機（續）</a:t>
            </a:r>
          </a:p>
        </p:txBody>
      </p:sp>
      <p:sp>
        <p:nvSpPr>
          <p:cNvPr id="20483" name="Rectangle 3"/>
          <p:cNvSpPr>
            <a:spLocks noGrp="1" noChangeArrowheads="1"/>
          </p:cNvSpPr>
          <p:nvPr>
            <p:ph type="body" idx="1"/>
          </p:nvPr>
        </p:nvSpPr>
        <p:spPr>
          <a:xfrm>
            <a:off x="1187450" y="1989138"/>
            <a:ext cx="6826250" cy="4795837"/>
          </a:xfrm>
        </p:spPr>
        <p:txBody>
          <a:bodyPr/>
          <a:lstStyle/>
          <a:p>
            <a:pPr eaLnBrk="1" hangingPunct="1">
              <a:lnSpc>
                <a:spcPct val="135000"/>
              </a:lnSpc>
            </a:pPr>
            <a:r>
              <a:rPr lang="zh-TW" altLang="en-US" sz="2800" smtClean="0">
                <a:latin typeface="標楷體" panose="03000509000000000000" pitchFamily="65" charset="-120"/>
              </a:rPr>
              <a:t>專利申請</a:t>
            </a:r>
          </a:p>
          <a:p>
            <a:pPr lvl="1" eaLnBrk="1" hangingPunct="1">
              <a:lnSpc>
                <a:spcPct val="135000"/>
              </a:lnSpc>
            </a:pPr>
            <a:r>
              <a:rPr lang="zh-TW" altLang="en-US" sz="2400" smtClean="0">
                <a:latin typeface="標楷體" panose="03000509000000000000" pitchFamily="65" charset="-120"/>
              </a:rPr>
              <a:t>專利申請前案檢索，以確定所要揭露的技術尚未有人獲得專利或是其技術確實更具新穎性或進步性等。</a:t>
            </a:r>
          </a:p>
          <a:p>
            <a:pPr eaLnBrk="1" hangingPunct="1">
              <a:lnSpc>
                <a:spcPct val="135000"/>
              </a:lnSpc>
            </a:pPr>
            <a:r>
              <a:rPr lang="zh-TW" altLang="en-US" sz="2800" smtClean="0">
                <a:latin typeface="標楷體" panose="03000509000000000000" pitchFamily="65" charset="-120"/>
              </a:rPr>
              <a:t>技術研發</a:t>
            </a:r>
          </a:p>
          <a:p>
            <a:pPr lvl="1" eaLnBrk="1" hangingPunct="1">
              <a:lnSpc>
                <a:spcPct val="135000"/>
              </a:lnSpc>
            </a:pPr>
            <a:r>
              <a:rPr lang="zh-TW" altLang="en-US" sz="2400" smtClean="0">
                <a:latin typeface="標楷體" panose="03000509000000000000" pitchFamily="65" charset="-120"/>
              </a:rPr>
              <a:t>對特定產業與技術領域，作無特定範圍的全面性檢索，以瞭解技術發展趨勢與推測產業未來動向。</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31913" y="230188"/>
            <a:ext cx="7364412" cy="1014412"/>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專利資料檢索方式</a:t>
            </a:r>
          </a:p>
        </p:txBody>
      </p:sp>
      <p:sp>
        <p:nvSpPr>
          <p:cNvPr id="21507" name="Rectangle 3"/>
          <p:cNvSpPr>
            <a:spLocks noGrp="1" noChangeArrowheads="1"/>
          </p:cNvSpPr>
          <p:nvPr>
            <p:ph type="body" idx="1"/>
          </p:nvPr>
        </p:nvSpPr>
        <p:spPr>
          <a:xfrm>
            <a:off x="1187450" y="2060575"/>
            <a:ext cx="7343775" cy="4321175"/>
          </a:xfrm>
        </p:spPr>
        <p:txBody>
          <a:bodyPr/>
          <a:lstStyle/>
          <a:p>
            <a:pPr eaLnBrk="1" hangingPunct="1">
              <a:lnSpc>
                <a:spcPct val="125000"/>
              </a:lnSpc>
            </a:pPr>
            <a:r>
              <a:rPr lang="zh-TW" altLang="en-US" sz="2400" smtClean="0">
                <a:latin typeface="標楷體" panose="03000509000000000000" pitchFamily="65" charset="-120"/>
              </a:rPr>
              <a:t>一般（欄位）式檢索：</a:t>
            </a:r>
          </a:p>
          <a:p>
            <a:pPr lvl="1" eaLnBrk="1" hangingPunct="1">
              <a:lnSpc>
                <a:spcPct val="125000"/>
              </a:lnSpc>
            </a:pPr>
            <a:r>
              <a:rPr lang="zh-TW" altLang="en-US" sz="2400" smtClean="0">
                <a:latin typeface="標楷體" panose="03000509000000000000" pitchFamily="65" charset="-120"/>
              </a:rPr>
              <a:t>條列式欄位內鍵入適當的文（數）字</a:t>
            </a:r>
          </a:p>
          <a:p>
            <a:pPr lvl="2" eaLnBrk="1" hangingPunct="1">
              <a:lnSpc>
                <a:spcPct val="125000"/>
              </a:lnSpc>
            </a:pPr>
            <a:r>
              <a:rPr lang="zh-TW" altLang="en-US" sz="2000" smtClean="0">
                <a:latin typeface="標楷體" panose="03000509000000000000" pitchFamily="65" charset="-120"/>
              </a:rPr>
              <a:t>特定欄位</a:t>
            </a:r>
          </a:p>
          <a:p>
            <a:pPr lvl="3" eaLnBrk="1" hangingPunct="1">
              <a:lnSpc>
                <a:spcPct val="125000"/>
              </a:lnSpc>
            </a:pPr>
            <a:r>
              <a:rPr lang="zh-TW" altLang="en-US" sz="1800" smtClean="0">
                <a:latin typeface="標楷體" panose="03000509000000000000" pitchFamily="65" charset="-120"/>
              </a:rPr>
              <a:t>每一欄位有其特定之代表性</a:t>
            </a:r>
          </a:p>
          <a:p>
            <a:pPr lvl="3" eaLnBrk="1" hangingPunct="1">
              <a:lnSpc>
                <a:spcPct val="125000"/>
              </a:lnSpc>
            </a:pPr>
            <a:r>
              <a:rPr lang="zh-TW" altLang="en-US" sz="1800" smtClean="0">
                <a:latin typeface="標楷體" panose="03000509000000000000" pitchFamily="65" charset="-120"/>
              </a:rPr>
              <a:t>欄位之順序由資料庫系統設計者決定</a:t>
            </a:r>
          </a:p>
          <a:p>
            <a:pPr lvl="3" eaLnBrk="1" hangingPunct="1">
              <a:lnSpc>
                <a:spcPct val="125000"/>
              </a:lnSpc>
            </a:pPr>
            <a:r>
              <a:rPr lang="zh-TW" altLang="en-US" sz="1800" smtClean="0"/>
              <a:t>欄位間係採</a:t>
            </a:r>
            <a:r>
              <a:rPr lang="zh-TW" altLang="en-US" sz="1600" smtClean="0">
                <a:latin typeface="標楷體" panose="03000509000000000000" pitchFamily="65" charset="-120"/>
              </a:rPr>
              <a:t>邏輯運算</a:t>
            </a:r>
            <a:r>
              <a:rPr lang="zh-TW" altLang="en-US" sz="1800" smtClean="0"/>
              <a:t>（設定值通常為 </a:t>
            </a:r>
            <a:r>
              <a:rPr lang="en-US" altLang="zh-TW" sz="1800" smtClean="0"/>
              <a:t>and</a:t>
            </a:r>
            <a:r>
              <a:rPr lang="zh-TW" altLang="en-US" sz="1800" smtClean="0"/>
              <a:t>）</a:t>
            </a:r>
          </a:p>
          <a:p>
            <a:pPr lvl="2" eaLnBrk="1" hangingPunct="1">
              <a:lnSpc>
                <a:spcPct val="125000"/>
              </a:lnSpc>
            </a:pPr>
            <a:r>
              <a:rPr lang="zh-TW" altLang="en-US" sz="2000" smtClean="0">
                <a:latin typeface="標楷體" panose="03000509000000000000" pitchFamily="65" charset="-120"/>
              </a:rPr>
              <a:t>不特定欄位</a:t>
            </a:r>
          </a:p>
          <a:p>
            <a:pPr lvl="3" eaLnBrk="1" hangingPunct="1">
              <a:lnSpc>
                <a:spcPct val="125000"/>
              </a:lnSpc>
            </a:pPr>
            <a:r>
              <a:rPr lang="zh-TW" altLang="en-US" sz="1800" smtClean="0"/>
              <a:t>可能為文字或數字欄位</a:t>
            </a:r>
          </a:p>
          <a:p>
            <a:pPr lvl="3" eaLnBrk="1" hangingPunct="1">
              <a:lnSpc>
                <a:spcPct val="125000"/>
              </a:lnSpc>
            </a:pPr>
            <a:r>
              <a:rPr lang="zh-TW" altLang="en-US" sz="1800" smtClean="0"/>
              <a:t>會對資料庫之所有資料作比對</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50938" y="306388"/>
            <a:ext cx="7793037" cy="903287"/>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一般（欄位）式檢索</a:t>
            </a:r>
          </a:p>
        </p:txBody>
      </p:sp>
      <p:sp>
        <p:nvSpPr>
          <p:cNvPr id="22531" name="Rectangle 3"/>
          <p:cNvSpPr>
            <a:spLocks noGrp="1" noChangeArrowheads="1"/>
          </p:cNvSpPr>
          <p:nvPr>
            <p:ph type="body" idx="1"/>
          </p:nvPr>
        </p:nvSpPr>
        <p:spPr>
          <a:xfrm>
            <a:off x="1258888" y="1989138"/>
            <a:ext cx="6856412" cy="4535487"/>
          </a:xfrm>
        </p:spPr>
        <p:txBody>
          <a:bodyPr/>
          <a:lstStyle/>
          <a:p>
            <a:pPr eaLnBrk="1" hangingPunct="1">
              <a:lnSpc>
                <a:spcPct val="120000"/>
              </a:lnSpc>
            </a:pPr>
            <a:r>
              <a:rPr lang="zh-TW" altLang="en-US" smtClean="0">
                <a:latin typeface="標楷體" panose="03000509000000000000" pitchFamily="65" charset="-120"/>
              </a:rPr>
              <a:t>文字欄位</a:t>
            </a:r>
          </a:p>
          <a:p>
            <a:pPr lvl="1" eaLnBrk="1" hangingPunct="1">
              <a:lnSpc>
                <a:spcPct val="120000"/>
              </a:lnSpc>
            </a:pPr>
            <a:r>
              <a:rPr lang="zh-TW" altLang="en-US" smtClean="0">
                <a:latin typeface="標楷體" panose="03000509000000000000" pitchFamily="65" charset="-120"/>
              </a:rPr>
              <a:t>關鍵詞</a:t>
            </a:r>
          </a:p>
          <a:p>
            <a:pPr lvl="2" eaLnBrk="1" hangingPunct="1">
              <a:lnSpc>
                <a:spcPct val="120000"/>
              </a:lnSpc>
            </a:pPr>
            <a:r>
              <a:rPr lang="zh-TW" altLang="en-US" smtClean="0">
                <a:latin typeface="標楷體" panose="03000509000000000000" pitchFamily="65" charset="-120"/>
              </a:rPr>
              <a:t>專利名稱、專利摘要、申請專利範圍</a:t>
            </a:r>
          </a:p>
          <a:p>
            <a:pPr lvl="1" eaLnBrk="1" hangingPunct="1">
              <a:lnSpc>
                <a:spcPct val="120000"/>
              </a:lnSpc>
            </a:pPr>
            <a:r>
              <a:rPr lang="zh-TW" altLang="en-US" smtClean="0">
                <a:latin typeface="標楷體" panose="03000509000000000000" pitchFamily="65" charset="-120"/>
              </a:rPr>
              <a:t>分類代碼</a:t>
            </a:r>
          </a:p>
          <a:p>
            <a:pPr lvl="2" eaLnBrk="1" hangingPunct="1">
              <a:lnSpc>
                <a:spcPct val="120000"/>
              </a:lnSpc>
            </a:pPr>
            <a:r>
              <a:rPr lang="zh-TW" altLang="en-US" smtClean="0">
                <a:latin typeface="標楷體" panose="03000509000000000000" pitchFamily="65" charset="-120"/>
              </a:rPr>
              <a:t>國際分類、美國專利分類、</a:t>
            </a:r>
            <a:r>
              <a:rPr lang="en-US" altLang="zh-TW" smtClean="0">
                <a:latin typeface="標楷體" panose="03000509000000000000" pitchFamily="65" charset="-120"/>
              </a:rPr>
              <a:t>Derwent</a:t>
            </a:r>
            <a:r>
              <a:rPr lang="zh-TW" altLang="en-US" smtClean="0">
                <a:latin typeface="標楷體" panose="03000509000000000000" pitchFamily="65" charset="-120"/>
              </a:rPr>
              <a:t>分類</a:t>
            </a:r>
            <a:r>
              <a:rPr lang="en-US" altLang="zh-TW" smtClean="0"/>
              <a:t>…</a:t>
            </a:r>
            <a:r>
              <a:rPr lang="en-US" altLang="zh-TW" smtClean="0">
                <a:latin typeface="標楷體" panose="03000509000000000000" pitchFamily="65" charset="-120"/>
              </a:rPr>
              <a:t>.</a:t>
            </a:r>
          </a:p>
          <a:p>
            <a:pPr lvl="1" eaLnBrk="1" hangingPunct="1">
              <a:lnSpc>
                <a:spcPct val="120000"/>
              </a:lnSpc>
            </a:pPr>
            <a:r>
              <a:rPr lang="zh-TW" altLang="en-US" smtClean="0">
                <a:latin typeface="標楷體" panose="03000509000000000000" pitchFamily="65" charset="-120"/>
              </a:rPr>
              <a:t>公司、人名</a:t>
            </a:r>
          </a:p>
          <a:p>
            <a:pPr lvl="2" eaLnBrk="1" hangingPunct="1">
              <a:lnSpc>
                <a:spcPct val="120000"/>
              </a:lnSpc>
            </a:pPr>
            <a:r>
              <a:rPr lang="zh-TW" altLang="en-US" smtClean="0">
                <a:latin typeface="標楷體" panose="03000509000000000000" pitchFamily="65" charset="-120"/>
              </a:rPr>
              <a:t>發明人、專利權人</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1897063"/>
            <a:ext cx="6265863" cy="4495800"/>
          </a:xfrm>
          <a:noFill/>
          <a:effectLst>
            <a:prstShdw prst="shdw13" dist="53882" dir="13500000">
              <a:srgbClr val="CCCCFF"/>
            </a:prstShdw>
          </a:effectLst>
        </p:spPr>
      </p:pic>
      <p:sp>
        <p:nvSpPr>
          <p:cNvPr id="23555" name="Rectangle 3"/>
          <p:cNvSpPr>
            <a:spLocks noRot="1" noChangeArrowheads="1"/>
          </p:cNvSpPr>
          <p:nvPr/>
        </p:nvSpPr>
        <p:spPr bwMode="auto">
          <a:xfrm>
            <a:off x="1187450" y="333375"/>
            <a:ext cx="7646988" cy="1150938"/>
          </a:xfrm>
          <a:prstGeom prst="rect">
            <a:avLst/>
          </a:prstGeom>
          <a:noFill/>
          <a:ln>
            <a:noFill/>
          </a:ln>
          <a:effectLst>
            <a:outerShdw dist="35921" dir="2700000" algn="ctr" rotWithShape="0">
              <a:srgbClr val="B2B2B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4000">
                <a:solidFill>
                  <a:schemeClr val="tx2"/>
                </a:solidFill>
                <a:latin typeface="標楷體" panose="03000509000000000000" pitchFamily="65" charset="-120"/>
              </a:rPr>
              <a:t>一般（欄位）式檢索（續）</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7975" y="404813"/>
            <a:ext cx="8526463" cy="720725"/>
          </a:xfrm>
          <a:effectLst>
            <a:outerShdw dist="35921" dir="2700000" algn="ctr" rotWithShape="0">
              <a:srgbClr val="B2B2B2"/>
            </a:outerShdw>
          </a:effectLst>
        </p:spPr>
        <p:txBody>
          <a:bodyPr/>
          <a:lstStyle/>
          <a:p>
            <a:pPr eaLnBrk="1" hangingPunct="1"/>
            <a:r>
              <a:rPr lang="zh-TW" altLang="en-US" sz="4000" smtClean="0">
                <a:latin typeface="標楷體" panose="03000509000000000000" pitchFamily="65" charset="-120"/>
              </a:rPr>
              <a:t>一般（欄位）式檢索（續）</a:t>
            </a:r>
          </a:p>
        </p:txBody>
      </p:sp>
      <p:sp>
        <p:nvSpPr>
          <p:cNvPr id="24579" name="Rectangle 3"/>
          <p:cNvSpPr>
            <a:spLocks noGrp="1" noChangeArrowheads="1"/>
          </p:cNvSpPr>
          <p:nvPr>
            <p:ph type="body" idx="1"/>
          </p:nvPr>
        </p:nvSpPr>
        <p:spPr>
          <a:xfrm>
            <a:off x="1403350" y="1989138"/>
            <a:ext cx="6408738" cy="4276725"/>
          </a:xfrm>
        </p:spPr>
        <p:txBody>
          <a:bodyPr/>
          <a:lstStyle/>
          <a:p>
            <a:pPr eaLnBrk="1" hangingPunct="1">
              <a:lnSpc>
                <a:spcPct val="90000"/>
              </a:lnSpc>
            </a:pPr>
            <a:r>
              <a:rPr lang="zh-TW" altLang="en-US" sz="3600" smtClean="0">
                <a:latin typeface="標楷體" panose="03000509000000000000" pitchFamily="65" charset="-120"/>
              </a:rPr>
              <a:t>數字欄位</a:t>
            </a:r>
          </a:p>
          <a:p>
            <a:pPr lvl="1" eaLnBrk="1" hangingPunct="1">
              <a:lnSpc>
                <a:spcPct val="90000"/>
              </a:lnSpc>
            </a:pPr>
            <a:r>
              <a:rPr lang="zh-TW" altLang="en-US" sz="3200" smtClean="0">
                <a:latin typeface="標楷體" panose="03000509000000000000" pitchFamily="65" charset="-120"/>
              </a:rPr>
              <a:t>案號</a:t>
            </a:r>
          </a:p>
          <a:p>
            <a:pPr lvl="2" eaLnBrk="1" hangingPunct="1">
              <a:lnSpc>
                <a:spcPct val="90000"/>
              </a:lnSpc>
            </a:pPr>
            <a:r>
              <a:rPr lang="zh-TW" altLang="en-US" sz="2800" smtClean="0">
                <a:latin typeface="標楷體" panose="03000509000000000000" pitchFamily="65" charset="-120"/>
              </a:rPr>
              <a:t>申請案號、公告號、證書號</a:t>
            </a:r>
          </a:p>
          <a:p>
            <a:pPr lvl="1" eaLnBrk="1" hangingPunct="1">
              <a:lnSpc>
                <a:spcPct val="90000"/>
              </a:lnSpc>
            </a:pPr>
            <a:r>
              <a:rPr lang="zh-TW" altLang="en-US" sz="3200" smtClean="0">
                <a:latin typeface="標楷體" panose="03000509000000000000" pitchFamily="65" charset="-120"/>
              </a:rPr>
              <a:t>日期</a:t>
            </a:r>
          </a:p>
          <a:p>
            <a:pPr lvl="2" eaLnBrk="1" hangingPunct="1">
              <a:lnSpc>
                <a:spcPct val="90000"/>
              </a:lnSpc>
            </a:pPr>
            <a:r>
              <a:rPr lang="zh-TW" altLang="en-US" sz="2800" smtClean="0">
                <a:latin typeface="標楷體" panose="03000509000000000000" pitchFamily="65" charset="-120"/>
              </a:rPr>
              <a:t>申請日、公告日</a:t>
            </a:r>
          </a:p>
          <a:p>
            <a:pPr eaLnBrk="1" hangingPunct="1">
              <a:lnSpc>
                <a:spcPct val="90000"/>
              </a:lnSpc>
            </a:pPr>
            <a:r>
              <a:rPr lang="zh-TW" altLang="en-US" sz="3600" smtClean="0">
                <a:latin typeface="標楷體" panose="03000509000000000000" pitchFamily="65" charset="-120"/>
              </a:rPr>
              <a:t>法律狀態</a:t>
            </a:r>
          </a:p>
          <a:p>
            <a:pPr lvl="1" eaLnBrk="1" hangingPunct="1">
              <a:lnSpc>
                <a:spcPct val="90000"/>
              </a:lnSpc>
            </a:pPr>
            <a:r>
              <a:rPr lang="zh-TW" altLang="en-US" sz="3200" smtClean="0">
                <a:latin typeface="標楷體" panose="03000509000000000000" pitchFamily="65" charset="-120"/>
              </a:rPr>
              <a:t>專利權更正、變更</a:t>
            </a:r>
            <a:r>
              <a:rPr lang="en-US" altLang="zh-TW" sz="3200" smtClean="0"/>
              <a:t>…</a:t>
            </a:r>
            <a:r>
              <a:rPr lang="en-US" altLang="zh-TW" sz="3200" smtClean="0">
                <a:latin typeface="標楷體" panose="03000509000000000000" pitchFamily="65" charset="-120"/>
              </a:rPr>
              <a:t>.</a:t>
            </a:r>
          </a:p>
          <a:p>
            <a:pPr lvl="1" eaLnBrk="1" hangingPunct="1">
              <a:lnSpc>
                <a:spcPct val="90000"/>
              </a:lnSpc>
            </a:pPr>
            <a:r>
              <a:rPr lang="zh-TW" altLang="en-US" sz="3200" smtClean="0">
                <a:latin typeface="標楷體" panose="03000509000000000000" pitchFamily="65" charset="-120"/>
              </a:rPr>
              <a:t>異議、舉發、授權、讓與</a:t>
            </a:r>
            <a:r>
              <a:rPr lang="en-US" altLang="zh-TW" sz="3200" smtClean="0"/>
              <a:t>…</a:t>
            </a:r>
            <a:endParaRPr lang="en-US" altLang="zh-TW" sz="3200" smtClean="0">
              <a:latin typeface="標楷體" panose="03000509000000000000" pitchFamily="65"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187450" y="1989138"/>
            <a:ext cx="7056438" cy="4464050"/>
          </a:xfrm>
        </p:spPr>
        <p:txBody>
          <a:bodyPr/>
          <a:lstStyle/>
          <a:p>
            <a:pPr eaLnBrk="1" hangingPunct="1">
              <a:lnSpc>
                <a:spcPct val="145000"/>
              </a:lnSpc>
            </a:pPr>
            <a:r>
              <a:rPr lang="zh-TW" altLang="en-US" sz="2800" smtClean="0">
                <a:latin typeface="標楷體" panose="03000509000000000000" pitchFamily="65" charset="-120"/>
              </a:rPr>
              <a:t>進階式檢索</a:t>
            </a:r>
          </a:p>
          <a:p>
            <a:pPr lvl="1" eaLnBrk="1" hangingPunct="1">
              <a:lnSpc>
                <a:spcPct val="145000"/>
              </a:lnSpc>
            </a:pPr>
            <a:r>
              <a:rPr lang="zh-TW" altLang="en-US" sz="2400" smtClean="0">
                <a:latin typeface="標楷體" panose="03000509000000000000" pitchFamily="65" charset="-120"/>
              </a:rPr>
              <a:t>檢索區內鍵入條件項目之代號</a:t>
            </a:r>
          </a:p>
          <a:p>
            <a:pPr lvl="1" eaLnBrk="1" hangingPunct="1">
              <a:lnSpc>
                <a:spcPct val="145000"/>
              </a:lnSpc>
            </a:pPr>
            <a:r>
              <a:rPr lang="zh-TW" altLang="en-US" sz="2400" smtClean="0">
                <a:latin typeface="標楷體" panose="03000509000000000000" pitchFamily="65" charset="-120"/>
              </a:rPr>
              <a:t>依照每項代號</a:t>
            </a:r>
            <a:r>
              <a:rPr lang="zh-TW" altLang="en-US" sz="2400" smtClean="0"/>
              <a:t>（特定欄位）</a:t>
            </a:r>
            <a:r>
              <a:rPr lang="zh-TW" altLang="en-US" sz="2400" smtClean="0">
                <a:latin typeface="標楷體" panose="03000509000000000000" pitchFamily="65" charset="-120"/>
              </a:rPr>
              <a:t>之資料屬性</a:t>
            </a:r>
            <a:r>
              <a:rPr lang="zh-TW" altLang="en-US" sz="2400" smtClean="0"/>
              <a:t>，填入文（數）字</a:t>
            </a:r>
          </a:p>
          <a:p>
            <a:pPr lvl="2" eaLnBrk="1" hangingPunct="1">
              <a:lnSpc>
                <a:spcPct val="145000"/>
              </a:lnSpc>
            </a:pPr>
            <a:r>
              <a:rPr lang="zh-TW" altLang="en-US" sz="2000" smtClean="0"/>
              <a:t>（特定欄位）之使用次數及前後順序，由檢索者自行規劃</a:t>
            </a:r>
          </a:p>
          <a:p>
            <a:pPr lvl="2" eaLnBrk="1" hangingPunct="1">
              <a:lnSpc>
                <a:spcPct val="145000"/>
              </a:lnSpc>
            </a:pPr>
            <a:r>
              <a:rPr lang="zh-TW" altLang="en-US" sz="2000" smtClean="0"/>
              <a:t>（特定欄位）間，為</a:t>
            </a:r>
            <a:r>
              <a:rPr lang="zh-TW" altLang="en-US" sz="2000" smtClean="0">
                <a:latin typeface="標楷體" panose="03000509000000000000" pitchFamily="65" charset="-120"/>
              </a:rPr>
              <a:t>邏輯運算符號等之組合式檢索</a:t>
            </a:r>
            <a:endParaRPr lang="zh-TW" altLang="en-US" sz="1600" smtClean="0"/>
          </a:p>
        </p:txBody>
      </p:sp>
      <p:sp>
        <p:nvSpPr>
          <p:cNvPr id="25603" name="Rectangle 3"/>
          <p:cNvSpPr>
            <a:spLocks noGrp="1" noRot="1" noChangeArrowheads="1"/>
          </p:cNvSpPr>
          <p:nvPr>
            <p:ph type="title"/>
          </p:nvPr>
        </p:nvSpPr>
        <p:spPr>
          <a:xfrm>
            <a:off x="1150938" y="288925"/>
            <a:ext cx="7793037" cy="1104900"/>
          </a:xfrm>
          <a:noFill/>
          <a:effectLst>
            <a:outerShdw dist="35921" dir="2700000" algn="ctr" rotWithShape="0">
              <a:srgbClr val="B2B2B2"/>
            </a:outerShdw>
          </a:effectLst>
        </p:spPr>
        <p:txBody>
          <a:bodyPr anchor="ctr"/>
          <a:lstStyle/>
          <a:p>
            <a:pPr eaLnBrk="1" hangingPunct="1"/>
            <a:r>
              <a:rPr lang="zh-TW" altLang="en-US" smtClean="0">
                <a:latin typeface="標楷體" panose="03000509000000000000" pitchFamily="65" charset="-120"/>
              </a:rPr>
              <a:t>專利資料檢索方式（續）</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700213"/>
            <a:ext cx="6473825" cy="4854575"/>
          </a:xfrm>
          <a:noFill/>
          <a:effectLst>
            <a:prstShdw prst="shdw13" dist="53882" dir="13500000">
              <a:srgbClr val="DDDDDD"/>
            </a:prstShdw>
          </a:effectLst>
        </p:spPr>
      </p:pic>
      <p:sp>
        <p:nvSpPr>
          <p:cNvPr id="26627" name="Rectangle 3"/>
          <p:cNvSpPr>
            <a:spLocks noGrp="1" noRot="1" noChangeArrowheads="1"/>
          </p:cNvSpPr>
          <p:nvPr>
            <p:ph type="title"/>
          </p:nvPr>
        </p:nvSpPr>
        <p:spPr>
          <a:xfrm>
            <a:off x="1187450" y="188913"/>
            <a:ext cx="7499350" cy="1295400"/>
          </a:xfrm>
          <a:noFill/>
          <a:effectLst>
            <a:outerShdw dist="35921" dir="2700000" algn="ctr" rotWithShape="0">
              <a:srgbClr val="B2B2B2"/>
            </a:outerShdw>
          </a:effectLst>
        </p:spPr>
        <p:txBody>
          <a:bodyPr anchor="ctr"/>
          <a:lstStyle/>
          <a:p>
            <a:pPr eaLnBrk="1" hangingPunct="1"/>
            <a:r>
              <a:rPr lang="zh-TW" altLang="en-US" smtClean="0"/>
              <a:t>進階式檢索</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03350" y="188913"/>
            <a:ext cx="7283450" cy="1368425"/>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a:t>
            </a:r>
          </a:p>
        </p:txBody>
      </p:sp>
      <p:sp>
        <p:nvSpPr>
          <p:cNvPr id="27651" name="Rectangle 3"/>
          <p:cNvSpPr>
            <a:spLocks noGrp="1" noChangeArrowheads="1"/>
          </p:cNvSpPr>
          <p:nvPr>
            <p:ph type="body" idx="1"/>
          </p:nvPr>
        </p:nvSpPr>
        <p:spPr>
          <a:xfrm>
            <a:off x="1331913" y="2060575"/>
            <a:ext cx="6894512" cy="4535488"/>
          </a:xfrm>
        </p:spPr>
        <p:txBody>
          <a:bodyPr/>
          <a:lstStyle/>
          <a:p>
            <a:pPr eaLnBrk="1" hangingPunct="1"/>
            <a:r>
              <a:rPr lang="en-US" altLang="zh-TW" smtClean="0">
                <a:latin typeface="標楷體" panose="03000509000000000000" pitchFamily="65" charset="-120"/>
              </a:rPr>
              <a:t>AND</a:t>
            </a:r>
            <a:r>
              <a:rPr lang="zh-TW" altLang="en-US" smtClean="0">
                <a:latin typeface="標楷體" panose="03000509000000000000" pitchFamily="65" charset="-120"/>
              </a:rPr>
              <a:t>　</a:t>
            </a:r>
          </a:p>
          <a:p>
            <a:pPr lvl="1" eaLnBrk="1" hangingPunct="1"/>
            <a:r>
              <a:rPr lang="zh-TW" altLang="en-US" sz="3200" smtClean="0">
                <a:latin typeface="標楷體" panose="03000509000000000000" pitchFamily="65" charset="-120"/>
              </a:rPr>
              <a:t>以二個（或以上）上的檢索條件，取其共同交集部份，如圖之</a:t>
            </a:r>
            <a:r>
              <a:rPr lang="en-US" altLang="zh-TW" sz="3200" smtClean="0">
                <a:latin typeface="標楷體" panose="03000509000000000000" pitchFamily="65" charset="-120"/>
              </a:rPr>
              <a:t>A</a:t>
            </a:r>
            <a:r>
              <a:rPr lang="zh-TW" altLang="en-US" sz="3200" smtClean="0">
                <a:latin typeface="標楷體" panose="03000509000000000000" pitchFamily="65" charset="-120"/>
              </a:rPr>
              <a:t>與</a:t>
            </a:r>
            <a:r>
              <a:rPr lang="en-US" altLang="zh-TW" sz="3200" smtClean="0">
                <a:latin typeface="標楷體" panose="03000509000000000000" pitchFamily="65" charset="-120"/>
              </a:rPr>
              <a:t>B</a:t>
            </a:r>
            <a:r>
              <a:rPr lang="zh-TW" altLang="en-US" sz="3200" smtClean="0">
                <a:latin typeface="標楷體" panose="03000509000000000000" pitchFamily="65" charset="-120"/>
              </a:rPr>
              <a:t>之共同 </a:t>
            </a:r>
            <a:r>
              <a:rPr lang="en-US" altLang="zh-TW" sz="3200" smtClean="0">
                <a:latin typeface="標楷體" panose="03000509000000000000" pitchFamily="65" charset="-120"/>
              </a:rPr>
              <a:t>(</a:t>
            </a:r>
            <a:r>
              <a:rPr lang="zh-TW" altLang="en-US" sz="3200" b="1" smtClean="0">
                <a:solidFill>
                  <a:schemeClr val="folHlink"/>
                </a:solidFill>
                <a:latin typeface="標楷體" panose="03000509000000000000" pitchFamily="65" charset="-120"/>
              </a:rPr>
              <a:t>深藍</a:t>
            </a:r>
            <a:r>
              <a:rPr lang="en-US" altLang="zh-TW" sz="3200" smtClean="0">
                <a:solidFill>
                  <a:schemeClr val="folHlink"/>
                </a:solidFill>
                <a:latin typeface="標楷體" panose="03000509000000000000" pitchFamily="65" charset="-120"/>
              </a:rPr>
              <a:t>)</a:t>
            </a:r>
            <a:r>
              <a:rPr lang="zh-TW" altLang="en-US" sz="3200" smtClean="0">
                <a:latin typeface="標楷體" panose="03000509000000000000" pitchFamily="65" charset="-120"/>
              </a:rPr>
              <a:t>部份</a:t>
            </a:r>
          </a:p>
        </p:txBody>
      </p:sp>
      <p:sp>
        <p:nvSpPr>
          <p:cNvPr id="27652" name="Text Box 4"/>
          <p:cNvSpPr txBox="1">
            <a:spLocks noChangeArrowheads="1"/>
          </p:cNvSpPr>
          <p:nvPr/>
        </p:nvSpPr>
        <p:spPr bwMode="auto">
          <a:xfrm>
            <a:off x="5181600" y="4572000"/>
            <a:ext cx="304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graphicFrame>
        <p:nvGraphicFramePr>
          <p:cNvPr id="27653" name="Object 5"/>
          <p:cNvGraphicFramePr>
            <a:graphicFrameLocks noChangeAspect="1"/>
          </p:cNvGraphicFramePr>
          <p:nvPr/>
        </p:nvGraphicFramePr>
        <p:xfrm>
          <a:off x="2867025" y="3933825"/>
          <a:ext cx="3409950" cy="2124075"/>
        </p:xfrm>
        <a:graphic>
          <a:graphicData uri="http://schemas.openxmlformats.org/presentationml/2006/ole">
            <mc:AlternateContent xmlns:mc="http://schemas.openxmlformats.org/markup-compatibility/2006">
              <mc:Choice xmlns:v="urn:schemas-microsoft-com:vml" Requires="v">
                <p:oleObj spid="_x0000_s27661" name="點陣圖影像" r:id="rId3" imgW="2553056" imgH="1590897" progId="Paint.Picture">
                  <p:embed/>
                </p:oleObj>
              </mc:Choice>
              <mc:Fallback>
                <p:oleObj name="點陣圖影像" r:id="rId3" imgW="2553056" imgH="159089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3933825"/>
                        <a:ext cx="34099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6"/>
          <p:cNvSpPr txBox="1">
            <a:spLocks noChangeArrowheads="1"/>
          </p:cNvSpPr>
          <p:nvPr/>
        </p:nvSpPr>
        <p:spPr bwMode="auto">
          <a:xfrm>
            <a:off x="3581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A</a:t>
            </a:r>
          </a:p>
        </p:txBody>
      </p:sp>
      <p:sp>
        <p:nvSpPr>
          <p:cNvPr id="27655" name="Text Box 7"/>
          <p:cNvSpPr txBox="1">
            <a:spLocks noChangeArrowheads="1"/>
          </p:cNvSpPr>
          <p:nvPr/>
        </p:nvSpPr>
        <p:spPr bwMode="auto">
          <a:xfrm>
            <a:off x="5105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47813" y="260350"/>
            <a:ext cx="7138987" cy="12969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布林邏輯運算檢索（續）</a:t>
            </a:r>
          </a:p>
        </p:txBody>
      </p:sp>
      <p:sp>
        <p:nvSpPr>
          <p:cNvPr id="28675" name="Rectangle 3"/>
          <p:cNvSpPr>
            <a:spLocks noGrp="1" noChangeArrowheads="1"/>
          </p:cNvSpPr>
          <p:nvPr>
            <p:ph type="body" idx="1"/>
          </p:nvPr>
        </p:nvSpPr>
        <p:spPr>
          <a:xfrm>
            <a:off x="1042988" y="2133600"/>
            <a:ext cx="7643812" cy="3733800"/>
          </a:xfrm>
        </p:spPr>
        <p:txBody>
          <a:bodyPr/>
          <a:lstStyle/>
          <a:p>
            <a:pPr eaLnBrk="1" hangingPunct="1"/>
            <a:r>
              <a:rPr lang="en-US" altLang="zh-TW" smtClean="0">
                <a:latin typeface="標楷體" panose="03000509000000000000" pitchFamily="65" charset="-120"/>
              </a:rPr>
              <a:t>OR</a:t>
            </a:r>
            <a:r>
              <a:rPr lang="zh-TW" altLang="en-US" smtClean="0">
                <a:latin typeface="標楷體" panose="03000509000000000000" pitchFamily="65" charset="-120"/>
              </a:rPr>
              <a:t>　</a:t>
            </a:r>
          </a:p>
          <a:p>
            <a:pPr lvl="1" eaLnBrk="1" hangingPunct="1"/>
            <a:r>
              <a:rPr lang="zh-TW" altLang="en-US" sz="3200" smtClean="0">
                <a:latin typeface="標楷體" panose="03000509000000000000" pitchFamily="65" charset="-120"/>
              </a:rPr>
              <a:t>以二個（或以上）上的檢索條件，取其共同聯集部份，如圖示包括</a:t>
            </a:r>
            <a:r>
              <a:rPr lang="en-US" altLang="zh-TW" sz="3200" smtClean="0">
                <a:latin typeface="標楷體" panose="03000509000000000000" pitchFamily="65" charset="-120"/>
              </a:rPr>
              <a:t>A</a:t>
            </a:r>
            <a:r>
              <a:rPr lang="zh-TW" altLang="en-US" sz="3200" smtClean="0">
                <a:latin typeface="標楷體" panose="03000509000000000000" pitchFamily="65" charset="-120"/>
              </a:rPr>
              <a:t>與</a:t>
            </a:r>
            <a:r>
              <a:rPr lang="en-US" altLang="zh-TW" sz="3200" smtClean="0">
                <a:latin typeface="標楷體" panose="03000509000000000000" pitchFamily="65" charset="-120"/>
              </a:rPr>
              <a:t>B</a:t>
            </a:r>
            <a:r>
              <a:rPr lang="zh-TW" altLang="en-US" sz="3200" smtClean="0">
                <a:latin typeface="標楷體" panose="03000509000000000000" pitchFamily="65" charset="-120"/>
              </a:rPr>
              <a:t>之所有</a:t>
            </a:r>
            <a:r>
              <a:rPr lang="en-US" altLang="zh-TW" sz="3200" smtClean="0">
                <a:latin typeface="標楷體" panose="03000509000000000000" pitchFamily="65" charset="-120"/>
              </a:rPr>
              <a:t>(</a:t>
            </a:r>
            <a:r>
              <a:rPr lang="zh-TW" altLang="en-US" sz="3200" smtClean="0">
                <a:solidFill>
                  <a:srgbClr val="00FF00"/>
                </a:solidFill>
                <a:latin typeface="標楷體" panose="03000509000000000000" pitchFamily="65" charset="-120"/>
              </a:rPr>
              <a:t>淺綠</a:t>
            </a:r>
            <a:r>
              <a:rPr lang="en-US" altLang="zh-TW" sz="3200" b="1" smtClean="0">
                <a:latin typeface="標楷體" panose="03000509000000000000" pitchFamily="65" charset="-120"/>
              </a:rPr>
              <a:t>+</a:t>
            </a:r>
            <a:r>
              <a:rPr lang="zh-TW" altLang="en-US" sz="3200" b="1" smtClean="0">
                <a:solidFill>
                  <a:schemeClr val="folHlink"/>
                </a:solidFill>
                <a:latin typeface="標楷體" panose="03000509000000000000" pitchFamily="65" charset="-120"/>
              </a:rPr>
              <a:t>深藍</a:t>
            </a:r>
            <a:r>
              <a:rPr lang="en-US" altLang="zh-TW" sz="3200" b="1" smtClean="0">
                <a:latin typeface="標楷體" panose="03000509000000000000" pitchFamily="65" charset="-120"/>
              </a:rPr>
              <a:t>+</a:t>
            </a:r>
            <a:r>
              <a:rPr lang="zh-TW" altLang="en-US" sz="3200" smtClean="0">
                <a:solidFill>
                  <a:srgbClr val="66FFFF"/>
                </a:solidFill>
                <a:latin typeface="標楷體" panose="03000509000000000000" pitchFamily="65" charset="-120"/>
              </a:rPr>
              <a:t>淺藍</a:t>
            </a:r>
            <a:r>
              <a:rPr lang="en-US" altLang="zh-TW" sz="3200" smtClean="0">
                <a:latin typeface="標楷體" panose="03000509000000000000" pitchFamily="65" charset="-120"/>
              </a:rPr>
              <a:t>)</a:t>
            </a:r>
            <a:r>
              <a:rPr lang="zh-TW" altLang="en-US" sz="3200" smtClean="0">
                <a:latin typeface="標楷體" panose="03000509000000000000" pitchFamily="65" charset="-120"/>
              </a:rPr>
              <a:t>部份</a:t>
            </a:r>
          </a:p>
          <a:p>
            <a:pPr lvl="1" eaLnBrk="1" hangingPunct="1"/>
            <a:endParaRPr lang="zh-TW" altLang="en-US" sz="3200" smtClean="0">
              <a:latin typeface="標楷體" panose="03000509000000000000" pitchFamily="65" charset="-120"/>
            </a:endParaRPr>
          </a:p>
          <a:p>
            <a:pPr eaLnBrk="1" hangingPunct="1"/>
            <a:endParaRPr lang="zh-TW" altLang="en-US" smtClean="0">
              <a:solidFill>
                <a:srgbClr val="99CCFF"/>
              </a:solidFill>
              <a:latin typeface="標楷體" panose="03000509000000000000" pitchFamily="65" charset="-120"/>
            </a:endParaRPr>
          </a:p>
        </p:txBody>
      </p:sp>
      <p:sp>
        <p:nvSpPr>
          <p:cNvPr id="28676" name="Text Box 4"/>
          <p:cNvSpPr txBox="1">
            <a:spLocks noChangeArrowheads="1"/>
          </p:cNvSpPr>
          <p:nvPr/>
        </p:nvSpPr>
        <p:spPr bwMode="auto">
          <a:xfrm>
            <a:off x="5181600" y="4572000"/>
            <a:ext cx="30480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graphicFrame>
        <p:nvGraphicFramePr>
          <p:cNvPr id="28677" name="Object 5"/>
          <p:cNvGraphicFramePr>
            <a:graphicFrameLocks noChangeAspect="1"/>
          </p:cNvGraphicFramePr>
          <p:nvPr/>
        </p:nvGraphicFramePr>
        <p:xfrm>
          <a:off x="2843213" y="4437063"/>
          <a:ext cx="3409950" cy="2124075"/>
        </p:xfrm>
        <a:graphic>
          <a:graphicData uri="http://schemas.openxmlformats.org/presentationml/2006/ole">
            <mc:AlternateContent xmlns:mc="http://schemas.openxmlformats.org/markup-compatibility/2006">
              <mc:Choice xmlns:v="urn:schemas-microsoft-com:vml" Requires="v">
                <p:oleObj spid="_x0000_s28685" name="點陣圖影像" r:id="rId3" imgW="2553056" imgH="1590897" progId="Paint.Picture">
                  <p:embed/>
                </p:oleObj>
              </mc:Choice>
              <mc:Fallback>
                <p:oleObj name="點陣圖影像" r:id="rId3" imgW="2553056" imgH="1590897"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437063"/>
                        <a:ext cx="34099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Text Box 6"/>
          <p:cNvSpPr txBox="1">
            <a:spLocks noChangeArrowheads="1"/>
          </p:cNvSpPr>
          <p:nvPr/>
        </p:nvSpPr>
        <p:spPr bwMode="auto">
          <a:xfrm>
            <a:off x="3581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A</a:t>
            </a:r>
          </a:p>
        </p:txBody>
      </p:sp>
      <p:sp>
        <p:nvSpPr>
          <p:cNvPr id="28679" name="Text Box 7"/>
          <p:cNvSpPr txBox="1">
            <a:spLocks noChangeArrowheads="1"/>
          </p:cNvSpPr>
          <p:nvPr/>
        </p:nvSpPr>
        <p:spPr bwMode="auto">
          <a:xfrm>
            <a:off x="5105400" y="5119688"/>
            <a:ext cx="4572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50000"/>
              </a:spcBef>
              <a:buClrTx/>
              <a:buSzTx/>
              <a:buFontTx/>
              <a:buNone/>
            </a:pPr>
            <a:r>
              <a:rPr lang="en-US" altLang="zh-TW" sz="2800" b="1">
                <a:ea typeface="新細明體" panose="02020500000000000000" pitchFamily="18" charset="-120"/>
              </a:rPr>
              <a:t>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pPr eaLnBrk="1" hangingPunct="1"/>
            <a:r>
              <a:rPr lang="zh-TW" altLang="en-US" smtClean="0"/>
              <a:t>專利基本概念</a:t>
            </a:r>
          </a:p>
        </p:txBody>
      </p:sp>
      <p:sp>
        <p:nvSpPr>
          <p:cNvPr id="6147"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42988" y="260350"/>
            <a:ext cx="7643812" cy="129698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布林邏輯運算檢索（續）</a:t>
            </a:r>
          </a:p>
        </p:txBody>
      </p:sp>
      <p:sp>
        <p:nvSpPr>
          <p:cNvPr id="29699" name="Rectangle 3"/>
          <p:cNvSpPr>
            <a:spLocks noGrp="1" noChangeArrowheads="1"/>
          </p:cNvSpPr>
          <p:nvPr>
            <p:ph type="body" idx="1"/>
          </p:nvPr>
        </p:nvSpPr>
        <p:spPr>
          <a:xfrm>
            <a:off x="1116013" y="1989138"/>
            <a:ext cx="7056437" cy="3878262"/>
          </a:xfrm>
          <a:solidFill>
            <a:schemeClr val="bg1"/>
          </a:solidFill>
        </p:spPr>
        <p:txBody>
          <a:bodyPr/>
          <a:lstStyle/>
          <a:p>
            <a:pPr eaLnBrk="1" hangingPunct="1"/>
            <a:r>
              <a:rPr lang="en-US" altLang="zh-TW" sz="3600" smtClean="0">
                <a:latin typeface="標楷體" panose="03000509000000000000" pitchFamily="65" charset="-120"/>
              </a:rPr>
              <a:t>NOT</a:t>
            </a:r>
            <a:r>
              <a:rPr lang="zh-TW" altLang="en-US" smtClean="0">
                <a:latin typeface="標楷體" panose="03000509000000000000" pitchFamily="65" charset="-120"/>
              </a:rPr>
              <a:t>　</a:t>
            </a:r>
          </a:p>
          <a:p>
            <a:pPr lvl="1" eaLnBrk="1" hangingPunct="1">
              <a:lnSpc>
                <a:spcPct val="120000"/>
              </a:lnSpc>
            </a:pPr>
            <a:r>
              <a:rPr lang="zh-TW" altLang="en-US" smtClean="0">
                <a:latin typeface="標楷體" panose="03000509000000000000" pitchFamily="65" charset="-120"/>
              </a:rPr>
              <a:t>以二個（或以上）上的檢索條件，取其差集合部份，即</a:t>
            </a:r>
            <a:r>
              <a:rPr lang="en-US" altLang="zh-TW" smtClean="0">
                <a:latin typeface="標楷體" panose="03000509000000000000" pitchFamily="65" charset="-120"/>
              </a:rPr>
              <a:t>A</a:t>
            </a:r>
            <a:r>
              <a:rPr lang="zh-TW" altLang="en-US" smtClean="0">
                <a:latin typeface="標楷體" panose="03000509000000000000" pitchFamily="65" charset="-120"/>
              </a:rPr>
              <a:t>的範圍中，排除含有</a:t>
            </a:r>
            <a:r>
              <a:rPr lang="en-US" altLang="zh-TW" smtClean="0">
                <a:latin typeface="標楷體" panose="03000509000000000000" pitchFamily="65" charset="-120"/>
              </a:rPr>
              <a:t>B</a:t>
            </a:r>
            <a:r>
              <a:rPr lang="zh-TW" altLang="en-US" smtClean="0">
                <a:latin typeface="標楷體" panose="03000509000000000000" pitchFamily="65" charset="-120"/>
              </a:rPr>
              <a:t>的部分，如圖示</a:t>
            </a:r>
            <a:r>
              <a:rPr lang="en-US" altLang="zh-TW" sz="3200" smtClean="0">
                <a:latin typeface="標楷體" panose="03000509000000000000" pitchFamily="65" charset="-120"/>
              </a:rPr>
              <a:t>(</a:t>
            </a:r>
            <a:r>
              <a:rPr lang="zh-TW" altLang="en-US" sz="3200" smtClean="0">
                <a:solidFill>
                  <a:srgbClr val="33CCCC"/>
                </a:solidFill>
                <a:latin typeface="標楷體" panose="03000509000000000000" pitchFamily="65" charset="-120"/>
              </a:rPr>
              <a:t>淺藍</a:t>
            </a:r>
            <a:r>
              <a:rPr lang="en-US" altLang="zh-TW" sz="3200" smtClean="0">
                <a:latin typeface="標楷體" panose="03000509000000000000" pitchFamily="65" charset="-120"/>
              </a:rPr>
              <a:t>)</a:t>
            </a:r>
            <a:r>
              <a:rPr lang="zh-TW" altLang="en-US" smtClean="0">
                <a:latin typeface="標楷體" panose="03000509000000000000" pitchFamily="65" charset="-120"/>
              </a:rPr>
              <a:t>之所有部份</a:t>
            </a:r>
          </a:p>
        </p:txBody>
      </p:sp>
      <p:sp>
        <p:nvSpPr>
          <p:cNvPr id="29700" name="Text Box 4"/>
          <p:cNvSpPr txBox="1">
            <a:spLocks noChangeArrowheads="1"/>
          </p:cNvSpPr>
          <p:nvPr/>
        </p:nvSpPr>
        <p:spPr bwMode="auto">
          <a:xfrm>
            <a:off x="3048000" y="4724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400">
              <a:latin typeface="Tahoma" panose="020B0604030504040204" pitchFamily="34" charset="0"/>
              <a:ea typeface="新細明體" panose="02020500000000000000" pitchFamily="18" charset="-120"/>
            </a:endParaRPr>
          </a:p>
        </p:txBody>
      </p:sp>
      <p:grpSp>
        <p:nvGrpSpPr>
          <p:cNvPr id="29701" name="Group 5"/>
          <p:cNvGrpSpPr>
            <a:grpSpLocks/>
          </p:cNvGrpSpPr>
          <p:nvPr/>
        </p:nvGrpSpPr>
        <p:grpSpPr bwMode="auto">
          <a:xfrm>
            <a:off x="2843213" y="4437063"/>
            <a:ext cx="3505200" cy="1984375"/>
            <a:chOff x="1776" y="2688"/>
            <a:chExt cx="2208" cy="1250"/>
          </a:xfrm>
        </p:grpSpPr>
        <p:grpSp>
          <p:nvGrpSpPr>
            <p:cNvPr id="29702" name="Group 6"/>
            <p:cNvGrpSpPr>
              <a:grpSpLocks/>
            </p:cNvGrpSpPr>
            <p:nvPr/>
          </p:nvGrpSpPr>
          <p:grpSpPr bwMode="auto">
            <a:xfrm>
              <a:off x="1776" y="2688"/>
              <a:ext cx="1250" cy="1250"/>
              <a:chOff x="1968" y="2688"/>
              <a:chExt cx="1250" cy="1250"/>
            </a:xfrm>
          </p:grpSpPr>
          <p:sp>
            <p:nvSpPr>
              <p:cNvPr id="29706" name="Oval 7"/>
              <p:cNvSpPr>
                <a:spLocks noChangeArrowheads="1"/>
              </p:cNvSpPr>
              <p:nvPr/>
            </p:nvSpPr>
            <p:spPr bwMode="auto">
              <a:xfrm>
                <a:off x="1968" y="2688"/>
                <a:ext cx="1250" cy="125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29707" name="Text Box 8"/>
              <p:cNvSpPr txBox="1">
                <a:spLocks noChangeArrowheads="1"/>
              </p:cNvSpPr>
              <p:nvPr/>
            </p:nvSpPr>
            <p:spPr bwMode="auto">
              <a:xfrm>
                <a:off x="2448" y="3072"/>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a:ea typeface="新細明體" panose="02020500000000000000" pitchFamily="18" charset="-120"/>
                  </a:rPr>
                  <a:t>A</a:t>
                </a:r>
              </a:p>
            </p:txBody>
          </p:sp>
        </p:grpSp>
        <p:grpSp>
          <p:nvGrpSpPr>
            <p:cNvPr id="29703" name="Group 9"/>
            <p:cNvGrpSpPr>
              <a:grpSpLocks/>
            </p:cNvGrpSpPr>
            <p:nvPr/>
          </p:nvGrpSpPr>
          <p:grpSpPr bwMode="auto">
            <a:xfrm>
              <a:off x="2734" y="2688"/>
              <a:ext cx="1250" cy="1250"/>
              <a:chOff x="2926" y="2688"/>
              <a:chExt cx="1250" cy="1250"/>
            </a:xfrm>
          </p:grpSpPr>
          <p:sp>
            <p:nvSpPr>
              <p:cNvPr id="29704" name="Oval 10"/>
              <p:cNvSpPr>
                <a:spLocks noChangeArrowheads="1"/>
              </p:cNvSpPr>
              <p:nvPr/>
            </p:nvSpPr>
            <p:spPr bwMode="auto">
              <a:xfrm>
                <a:off x="2926" y="2688"/>
                <a:ext cx="1250" cy="125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29705" name="Text Box 11"/>
              <p:cNvSpPr txBox="1">
                <a:spLocks noChangeArrowheads="1"/>
              </p:cNvSpPr>
              <p:nvPr/>
            </p:nvSpPr>
            <p:spPr bwMode="auto">
              <a:xfrm>
                <a:off x="3456" y="3091"/>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en-US" altLang="zh-TW">
                    <a:ea typeface="新細明體" panose="02020500000000000000" pitchFamily="18" charset="-120"/>
                  </a:rPr>
                  <a:t>B</a:t>
                </a: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025525" y="1196975"/>
            <a:ext cx="7092950" cy="5040313"/>
          </a:xfrm>
          <a:prstGeom prst="rect">
            <a:avLst/>
          </a:prstGeom>
          <a:gradFill rotWithShape="1">
            <a:gsLst>
              <a:gs pos="0">
                <a:schemeClr val="accent1">
                  <a:gamma/>
                  <a:shade val="46275"/>
                  <a:invGamma/>
                </a:schemeClr>
              </a:gs>
              <a:gs pos="100000">
                <a:schemeClr val="accent1">
                  <a:alpha val="52000"/>
                </a:schemeClr>
              </a:gs>
            </a:gsLst>
            <a:path path="shape">
              <a:fillToRect l="50000" t="50000" r="50000" b="50000"/>
            </a:path>
          </a:gradFill>
          <a:ln w="9525">
            <a:solidFill>
              <a:srgbClr val="000000"/>
            </a:solidFill>
            <a:miter lim="800000"/>
            <a:headEnd/>
            <a:tailEnd/>
          </a:ln>
        </p:spPr>
        <p:txBody>
          <a:bodyPr/>
          <a:lstStyle/>
          <a:p>
            <a:pPr eaLnBrk="1" hangingPunct="1">
              <a:defRPr/>
            </a:pPr>
            <a:endParaRPr lang="zh-TW" altLang="en-US"/>
          </a:p>
        </p:txBody>
      </p:sp>
      <p:sp>
        <p:nvSpPr>
          <p:cNvPr id="30723" name="Rectangle 3"/>
          <p:cNvSpPr>
            <a:spLocks noChangeArrowheads="1"/>
          </p:cNvSpPr>
          <p:nvPr/>
        </p:nvSpPr>
        <p:spPr bwMode="auto">
          <a:xfrm>
            <a:off x="1447800" y="3248025"/>
            <a:ext cx="1501775"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4" name="Rectangle 4"/>
          <p:cNvSpPr>
            <a:spLocks noChangeArrowheads="1"/>
          </p:cNvSpPr>
          <p:nvPr/>
        </p:nvSpPr>
        <p:spPr bwMode="auto">
          <a:xfrm>
            <a:off x="1331913" y="2546350"/>
            <a:ext cx="1668462" cy="525463"/>
          </a:xfrm>
          <a:prstGeom prst="rect">
            <a:avLst/>
          </a:prstGeom>
          <a:gradFill rotWithShape="1">
            <a:gsLst>
              <a:gs pos="0">
                <a:srgbClr val="00003B"/>
              </a:gs>
              <a:gs pos="50000">
                <a:srgbClr val="000080"/>
              </a:gs>
              <a:gs pos="100000">
                <a:srgbClr val="00003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A</a:t>
            </a:r>
          </a:p>
        </p:txBody>
      </p:sp>
      <p:sp>
        <p:nvSpPr>
          <p:cNvPr id="30725" name="Rectangle 5"/>
          <p:cNvSpPr>
            <a:spLocks noChangeArrowheads="1"/>
          </p:cNvSpPr>
          <p:nvPr/>
        </p:nvSpPr>
        <p:spPr bwMode="auto">
          <a:xfrm>
            <a:off x="3784600" y="2546350"/>
            <a:ext cx="1668463" cy="525463"/>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B</a:t>
            </a:r>
          </a:p>
        </p:txBody>
      </p:sp>
      <p:sp>
        <p:nvSpPr>
          <p:cNvPr id="30726" name="Rectangle 6"/>
          <p:cNvSpPr>
            <a:spLocks noChangeArrowheads="1"/>
          </p:cNvSpPr>
          <p:nvPr/>
        </p:nvSpPr>
        <p:spPr bwMode="auto">
          <a:xfrm>
            <a:off x="6216650" y="2543175"/>
            <a:ext cx="1668463" cy="525463"/>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主題概念</a:t>
            </a:r>
            <a:r>
              <a:rPr kumimoji="0" lang="en-US" altLang="zh-TW" sz="1800" b="1">
                <a:latin typeface="標楷體" panose="03000509000000000000" pitchFamily="65" charset="-120"/>
              </a:rPr>
              <a:t>C</a:t>
            </a:r>
          </a:p>
        </p:txBody>
      </p:sp>
      <p:sp>
        <p:nvSpPr>
          <p:cNvPr id="30727" name="Rectangle 7"/>
          <p:cNvSpPr>
            <a:spLocks noChangeArrowheads="1"/>
          </p:cNvSpPr>
          <p:nvPr/>
        </p:nvSpPr>
        <p:spPr bwMode="auto">
          <a:xfrm>
            <a:off x="3871913" y="3248025"/>
            <a:ext cx="1503362"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8" name="Rectangle 8"/>
          <p:cNvSpPr>
            <a:spLocks noChangeArrowheads="1"/>
          </p:cNvSpPr>
          <p:nvPr/>
        </p:nvSpPr>
        <p:spPr bwMode="auto">
          <a:xfrm>
            <a:off x="6310313" y="3248025"/>
            <a:ext cx="1501775" cy="262890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a1</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a:t>
            </a:r>
          </a:p>
          <a:p>
            <a:pPr algn="ctr">
              <a:spcBef>
                <a:spcPct val="0"/>
              </a:spcBef>
              <a:buClrTx/>
              <a:buSzTx/>
              <a:buFontTx/>
              <a:buNone/>
            </a:pPr>
            <a:r>
              <a:rPr kumimoji="0" lang="en-US" altLang="zh-TW" sz="1800" b="1">
                <a:latin typeface="標楷體" panose="03000509000000000000" pitchFamily="65" charset="-120"/>
              </a:rPr>
              <a:t>OR</a:t>
            </a:r>
          </a:p>
          <a:p>
            <a:pPr algn="ctr">
              <a:spcBef>
                <a:spcPct val="0"/>
              </a:spcBef>
              <a:buClrTx/>
              <a:buSzTx/>
              <a:buFontTx/>
              <a:buNone/>
            </a:pPr>
            <a:r>
              <a:rPr kumimoji="0" lang="zh-TW" altLang="en-US" sz="1800" b="1">
                <a:latin typeface="標楷體" panose="03000509000000000000" pitchFamily="65" charset="-120"/>
              </a:rPr>
              <a:t>關鍵詞 </a:t>
            </a:r>
            <a:r>
              <a:rPr kumimoji="0" lang="en-US" altLang="zh-TW" sz="1800" b="1">
                <a:latin typeface="標楷體" panose="03000509000000000000" pitchFamily="65" charset="-120"/>
              </a:rPr>
              <a:t>an</a:t>
            </a:r>
          </a:p>
        </p:txBody>
      </p:sp>
      <p:sp>
        <p:nvSpPr>
          <p:cNvPr id="30729" name="Text Box 9"/>
          <p:cNvSpPr txBox="1">
            <a:spLocks noChangeArrowheads="1"/>
          </p:cNvSpPr>
          <p:nvPr/>
        </p:nvSpPr>
        <p:spPr bwMode="auto">
          <a:xfrm>
            <a:off x="3014663" y="3948113"/>
            <a:ext cx="769937" cy="52705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en-US" altLang="zh-TW" sz="1800" b="1">
                <a:latin typeface="標楷體" panose="03000509000000000000" pitchFamily="65" charset="-120"/>
              </a:rPr>
              <a:t>AND</a:t>
            </a:r>
          </a:p>
        </p:txBody>
      </p:sp>
      <p:sp>
        <p:nvSpPr>
          <p:cNvPr id="30730" name="Text Box 10"/>
          <p:cNvSpPr txBox="1">
            <a:spLocks noChangeArrowheads="1"/>
          </p:cNvSpPr>
          <p:nvPr/>
        </p:nvSpPr>
        <p:spPr bwMode="auto">
          <a:xfrm>
            <a:off x="5453063" y="3948113"/>
            <a:ext cx="808037" cy="527050"/>
          </a:xfrm>
          <a:prstGeom prst="rect">
            <a:avLst/>
          </a:prstGeom>
          <a:gradFill rotWithShape="1">
            <a:gsLst>
              <a:gs pos="0">
                <a:srgbClr val="00003B"/>
              </a:gs>
              <a:gs pos="50000">
                <a:srgbClr val="000080"/>
              </a:gs>
              <a:gs pos="100000">
                <a:srgbClr val="00003B"/>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a:spcBef>
                <a:spcPct val="0"/>
              </a:spcBef>
              <a:buClrTx/>
              <a:buSzTx/>
              <a:buFontTx/>
              <a:buNone/>
            </a:pPr>
            <a:r>
              <a:rPr kumimoji="0" lang="en-US" altLang="zh-TW" sz="1800" b="1">
                <a:latin typeface="標楷體" panose="03000509000000000000" pitchFamily="65" charset="-120"/>
              </a:rPr>
              <a:t>AND</a:t>
            </a:r>
          </a:p>
        </p:txBody>
      </p:sp>
      <p:sp>
        <p:nvSpPr>
          <p:cNvPr id="30731" name="Text Box 11"/>
          <p:cNvSpPr txBox="1">
            <a:spLocks noChangeArrowheads="1"/>
          </p:cNvSpPr>
          <p:nvPr/>
        </p:nvSpPr>
        <p:spPr bwMode="auto">
          <a:xfrm>
            <a:off x="76200" y="64008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b="1">
                <a:latin typeface="標楷體" panose="03000509000000000000" pitchFamily="65" charset="-120"/>
              </a:rPr>
              <a:t>資料來源：</a:t>
            </a:r>
            <a:r>
              <a:rPr lang="zh-TW" altLang="en-US" sz="2400" b="1" u="sng">
                <a:latin typeface="標楷體" panose="03000509000000000000" pitchFamily="65" charset="-120"/>
              </a:rPr>
              <a:t>黃慕萱，</a:t>
            </a:r>
            <a:r>
              <a:rPr lang="en-US" altLang="zh-TW" sz="2400" b="1" u="sng">
                <a:latin typeface="標楷體" panose="03000509000000000000" pitchFamily="65" charset="-120"/>
              </a:rPr>
              <a:t>1996</a:t>
            </a:r>
            <a:r>
              <a:rPr lang="zh-TW" altLang="en-US" sz="2400" b="1" u="sng">
                <a:latin typeface="標楷體" panose="03000509000000000000" pitchFamily="65" charset="-120"/>
              </a:rPr>
              <a:t>、資訊檢索</a:t>
            </a:r>
          </a:p>
        </p:txBody>
      </p:sp>
      <p:sp>
        <p:nvSpPr>
          <p:cNvPr id="30732" name="Rectangle 12"/>
          <p:cNvSpPr>
            <a:spLocks noChangeArrowheads="1"/>
          </p:cNvSpPr>
          <p:nvPr/>
        </p:nvSpPr>
        <p:spPr bwMode="auto">
          <a:xfrm>
            <a:off x="666750" y="-26988"/>
            <a:ext cx="7793038" cy="1143001"/>
          </a:xfrm>
          <a:prstGeom prst="rect">
            <a:avLst/>
          </a:prstGeom>
          <a:noFill/>
          <a:ln>
            <a:noFill/>
          </a:ln>
          <a:effectLst>
            <a:outerShdw dist="35921" dir="2700000" algn="ctr" rotWithShape="0">
              <a:srgbClr val="B2B2B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4400" b="1">
                <a:solidFill>
                  <a:schemeClr val="tx2"/>
                </a:solidFill>
                <a:latin typeface="標楷體" panose="03000509000000000000" pitchFamily="65" charset="-120"/>
              </a:rPr>
              <a:t>進階式檢索</a:t>
            </a:r>
          </a:p>
        </p:txBody>
      </p:sp>
      <p:sp>
        <p:nvSpPr>
          <p:cNvPr id="30733" name="Text Box 13"/>
          <p:cNvSpPr txBox="1">
            <a:spLocks noChangeArrowheads="1"/>
          </p:cNvSpPr>
          <p:nvPr/>
        </p:nvSpPr>
        <p:spPr bwMode="auto">
          <a:xfrm>
            <a:off x="1906588" y="1531938"/>
            <a:ext cx="532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b="1" i="1">
                <a:solidFill>
                  <a:schemeClr val="bg2"/>
                </a:solidFill>
                <a:latin typeface="Garamond" panose="02020404030301010803" pitchFamily="18" charset="0"/>
              </a:rPr>
              <a:t>主題</a:t>
            </a:r>
            <a:r>
              <a:rPr lang="en-US" altLang="zh-TW" sz="2400" b="1" i="1">
                <a:solidFill>
                  <a:schemeClr val="bg2"/>
                </a:solidFill>
                <a:latin typeface="Garamond" panose="02020404030301010803" pitchFamily="18" charset="0"/>
              </a:rPr>
              <a:t>=</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A+</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B+</a:t>
            </a:r>
            <a:r>
              <a:rPr lang="zh-TW" altLang="en-US" sz="2400" b="1" i="1">
                <a:solidFill>
                  <a:schemeClr val="bg2"/>
                </a:solidFill>
                <a:latin typeface="Garamond" panose="02020404030301010803" pitchFamily="18" charset="0"/>
              </a:rPr>
              <a:t>概念</a:t>
            </a:r>
            <a:r>
              <a:rPr lang="en-US" altLang="zh-TW" sz="2400" b="1" i="1">
                <a:solidFill>
                  <a:schemeClr val="bg2"/>
                </a:solidFill>
                <a:latin typeface="Garamond" panose="02020404030301010803" pitchFamily="18" charset="0"/>
              </a:rPr>
              <a:t>C+</a:t>
            </a:r>
            <a:r>
              <a:rPr lang="zh-TW" altLang="en-US" sz="2400" b="1" i="1">
                <a:solidFill>
                  <a:schemeClr val="bg2"/>
                </a:solidFill>
                <a:latin typeface="Garamond" panose="02020404030301010803" pitchFamily="18" charset="0"/>
              </a:rPr>
              <a:t>概念</a:t>
            </a:r>
            <a:r>
              <a:rPr lang="en-US" altLang="zh-TW" sz="2400" b="1" i="1">
                <a:solidFill>
                  <a:schemeClr val="bg2"/>
                </a:solidFill>
                <a:latin typeface="標楷體" panose="03000509000000000000" pitchFamily="65" charset="-120"/>
              </a:rPr>
              <a:t>……</a:t>
            </a:r>
            <a:r>
              <a:rPr lang="en-US" altLang="zh-TW" sz="2400" b="1" i="1">
                <a:solidFill>
                  <a:schemeClr val="bg2"/>
                </a:solidFill>
                <a:latin typeface="Garamond" panose="02020404030301010803" pitchFamily="18"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p:txBody>
          <a:bodyPr/>
          <a:lstStyle/>
          <a:p>
            <a:pPr eaLnBrk="1" hangingPunct="1"/>
            <a:r>
              <a:rPr lang="zh-TW" altLang="en-US" smtClean="0"/>
              <a:t>專利地圖</a:t>
            </a:r>
          </a:p>
        </p:txBody>
      </p:sp>
      <p:sp>
        <p:nvSpPr>
          <p:cNvPr id="31747"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sz="4800" smtClean="0"/>
              <a:t>專利地圖</a:t>
            </a:r>
          </a:p>
        </p:txBody>
      </p:sp>
      <p:sp>
        <p:nvSpPr>
          <p:cNvPr id="32771" name="Rectangle 3"/>
          <p:cNvSpPr>
            <a:spLocks noGrp="1" noChangeArrowheads="1"/>
          </p:cNvSpPr>
          <p:nvPr>
            <p:ph type="body" idx="1"/>
          </p:nvPr>
        </p:nvSpPr>
        <p:spPr>
          <a:xfrm>
            <a:off x="827088" y="2349500"/>
            <a:ext cx="7921625" cy="4103688"/>
          </a:xfrm>
          <a:noFill/>
        </p:spPr>
        <p:txBody>
          <a:bodyPr/>
          <a:lstStyle/>
          <a:p>
            <a:pPr eaLnBrk="1" hangingPunct="1">
              <a:lnSpc>
                <a:spcPct val="130000"/>
              </a:lnSpc>
            </a:pPr>
            <a:r>
              <a:rPr lang="zh-TW" altLang="en-US" sz="2800" smtClean="0">
                <a:latin typeface="標楷體" panose="03000509000000000000" pitchFamily="65" charset="-120"/>
              </a:rPr>
              <a:t>於將大量專利資料中，收集有關特定技術領域的技術資訊，分析整理</a:t>
            </a:r>
          </a:p>
          <a:p>
            <a:pPr eaLnBrk="1" hangingPunct="1">
              <a:lnSpc>
                <a:spcPct val="130000"/>
              </a:lnSpc>
            </a:pPr>
            <a:r>
              <a:rPr lang="zh-TW" altLang="en-US" sz="2800" smtClean="0">
                <a:latin typeface="標楷體" panose="03000509000000000000" pitchFamily="65" charset="-120"/>
              </a:rPr>
              <a:t>藉由各種統計分析後，將特定領域的專利資訊之質</a:t>
            </a:r>
            <a:r>
              <a:rPr lang="en-US" altLang="zh-TW" sz="2800" smtClean="0">
                <a:latin typeface="標楷體" panose="03000509000000000000" pitchFamily="65" charset="-120"/>
              </a:rPr>
              <a:t>(</a:t>
            </a:r>
            <a:r>
              <a:rPr lang="zh-TW" altLang="en-US" sz="2800" smtClean="0">
                <a:latin typeface="標楷體" panose="03000509000000000000" pitchFamily="65" charset="-120"/>
              </a:rPr>
              <a:t>量</a:t>
            </a:r>
            <a:r>
              <a:rPr lang="en-US" altLang="zh-TW" sz="2800" smtClean="0">
                <a:latin typeface="標楷體" panose="03000509000000000000" pitchFamily="65" charset="-120"/>
              </a:rPr>
              <a:t>)</a:t>
            </a:r>
            <a:r>
              <a:rPr lang="zh-TW" altLang="en-US" sz="2800" smtClean="0">
                <a:latin typeface="標楷體" panose="03000509000000000000" pitchFamily="65" charset="-120"/>
              </a:rPr>
              <a:t>關係，製作出的</a:t>
            </a:r>
            <a:r>
              <a:rPr lang="en-US" altLang="zh-TW" sz="2800" smtClean="0">
                <a:latin typeface="標楷體" panose="03000509000000000000" pitchFamily="65" charset="-120"/>
              </a:rPr>
              <a:t>【</a:t>
            </a:r>
            <a:r>
              <a:rPr lang="zh-TW" altLang="en-US" sz="2800" smtClean="0">
                <a:latin typeface="標楷體" panose="03000509000000000000" pitchFamily="65" charset="-120"/>
              </a:rPr>
              <a:t>圖表</a:t>
            </a:r>
            <a:r>
              <a:rPr lang="en-US" altLang="zh-TW" sz="2800" smtClean="0">
                <a:latin typeface="標楷體" panose="03000509000000000000" pitchFamily="65" charset="-120"/>
              </a:rPr>
              <a:t>】</a:t>
            </a:r>
            <a:r>
              <a:rPr lang="zh-TW" altLang="en-US" sz="2800" smtClean="0">
                <a:latin typeface="標楷體" panose="03000509000000000000" pitchFamily="65" charset="-120"/>
              </a:rPr>
              <a:t>以作資訊之表達。</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TW" altLang="en-US" sz="4800" smtClean="0"/>
              <a:t>專利地圖的目的</a:t>
            </a:r>
          </a:p>
        </p:txBody>
      </p:sp>
      <p:sp>
        <p:nvSpPr>
          <p:cNvPr id="33795" name="Rectangle 3"/>
          <p:cNvSpPr>
            <a:spLocks noGrp="1" noChangeArrowheads="1"/>
          </p:cNvSpPr>
          <p:nvPr>
            <p:ph type="body" idx="1"/>
          </p:nvPr>
        </p:nvSpPr>
        <p:spPr>
          <a:xfrm>
            <a:off x="1187450" y="2060575"/>
            <a:ext cx="7637463" cy="4176713"/>
          </a:xfrm>
        </p:spPr>
        <p:txBody>
          <a:bodyPr/>
          <a:lstStyle/>
          <a:p>
            <a:pPr lvl="1" eaLnBrk="1" hangingPunct="1">
              <a:lnSpc>
                <a:spcPct val="115000"/>
              </a:lnSpc>
            </a:pPr>
            <a:r>
              <a:rPr lang="zh-TW" altLang="en-US" sz="3200" smtClean="0"/>
              <a:t>專利前案調查，迴避技術障礙</a:t>
            </a:r>
          </a:p>
          <a:p>
            <a:pPr lvl="1" eaLnBrk="1" hangingPunct="1">
              <a:lnSpc>
                <a:spcPct val="115000"/>
              </a:lnSpc>
            </a:pPr>
            <a:r>
              <a:rPr lang="zh-TW" altLang="en-US" sz="3200" smtClean="0"/>
              <a:t>了解專利分布位置，降低侵權風險</a:t>
            </a:r>
          </a:p>
          <a:p>
            <a:pPr lvl="1" eaLnBrk="1" hangingPunct="1">
              <a:lnSpc>
                <a:spcPct val="115000"/>
              </a:lnSpc>
            </a:pPr>
            <a:r>
              <a:rPr lang="zh-TW" altLang="en-US" sz="3200" smtClean="0"/>
              <a:t>避免不必要的研究，獲得技術發展的根源</a:t>
            </a:r>
          </a:p>
          <a:p>
            <a:pPr lvl="1" eaLnBrk="1" hangingPunct="1">
              <a:lnSpc>
                <a:spcPct val="115000"/>
              </a:lnSpc>
            </a:pPr>
            <a:r>
              <a:rPr lang="zh-TW" altLang="en-US" sz="3200" smtClean="0"/>
              <a:t>分析競爭對手的技術發展，作為技術授權後盾</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smtClean="0"/>
              <a:t>專利地圖的種類</a:t>
            </a:r>
          </a:p>
        </p:txBody>
      </p:sp>
      <p:sp>
        <p:nvSpPr>
          <p:cNvPr id="34819" name="Rectangle 3"/>
          <p:cNvSpPr>
            <a:spLocks noGrp="1" noChangeArrowheads="1"/>
          </p:cNvSpPr>
          <p:nvPr>
            <p:ph type="body" idx="1"/>
          </p:nvPr>
        </p:nvSpPr>
        <p:spPr>
          <a:xfrm>
            <a:off x="971550" y="1989138"/>
            <a:ext cx="7258050" cy="4487862"/>
          </a:xfrm>
        </p:spPr>
        <p:txBody>
          <a:bodyPr/>
          <a:lstStyle/>
          <a:p>
            <a:pPr eaLnBrk="1" hangingPunct="1">
              <a:lnSpc>
                <a:spcPct val="120000"/>
              </a:lnSpc>
            </a:pPr>
            <a:r>
              <a:rPr lang="zh-TW" altLang="en-US" sz="2400" smtClean="0"/>
              <a:t>專利管理圖</a:t>
            </a:r>
          </a:p>
          <a:p>
            <a:pPr lvl="1" eaLnBrk="1" hangingPunct="1">
              <a:lnSpc>
                <a:spcPct val="120000"/>
              </a:lnSpc>
            </a:pPr>
            <a:r>
              <a:rPr lang="zh-TW" altLang="en-US" sz="2000" smtClean="0"/>
              <a:t>以專利書目資料為基準，依據專利總件數</a:t>
            </a:r>
            <a:r>
              <a:rPr lang="zh-TW" altLang="en-US" sz="2000" smtClean="0">
                <a:solidFill>
                  <a:schemeClr val="tx2"/>
                </a:solidFill>
                <a:latin typeface="標楷體" panose="03000509000000000000" pitchFamily="65" charset="-120"/>
              </a:rPr>
              <a:t>、國家別、競爭公司別、發明人及專利分類號等不同資料作歸納分析</a:t>
            </a:r>
          </a:p>
          <a:p>
            <a:pPr lvl="1" eaLnBrk="1" hangingPunct="1">
              <a:lnSpc>
                <a:spcPct val="120000"/>
              </a:lnSpc>
            </a:pPr>
            <a:r>
              <a:rPr lang="zh-TW" altLang="en-US" sz="2000" smtClean="0">
                <a:solidFill>
                  <a:schemeClr val="tx2"/>
                </a:solidFill>
                <a:latin typeface="標楷體" panose="03000509000000000000" pitchFamily="65" charset="-120"/>
              </a:rPr>
              <a:t>研讀產業整體經營趨勢態樣</a:t>
            </a:r>
            <a:endParaRPr lang="zh-TW" altLang="en-US" sz="2000" smtClean="0"/>
          </a:p>
          <a:p>
            <a:pPr eaLnBrk="1" hangingPunct="1">
              <a:lnSpc>
                <a:spcPct val="120000"/>
              </a:lnSpc>
            </a:pPr>
            <a:r>
              <a:rPr lang="zh-TW" altLang="en-US" sz="2400" smtClean="0"/>
              <a:t>專利技術圖</a:t>
            </a:r>
          </a:p>
          <a:p>
            <a:pPr lvl="1" eaLnBrk="1" hangingPunct="1">
              <a:lnSpc>
                <a:spcPct val="120000"/>
              </a:lnSpc>
            </a:pPr>
            <a:r>
              <a:rPr lang="zh-TW" altLang="en-US" sz="2000" smtClean="0"/>
              <a:t>以專利文獻為基準，精讀每篇專利文獻的技術類別及功效類別分類指標</a:t>
            </a:r>
          </a:p>
          <a:p>
            <a:pPr lvl="1" eaLnBrk="1" hangingPunct="1">
              <a:lnSpc>
                <a:spcPct val="120000"/>
              </a:lnSpc>
            </a:pPr>
            <a:r>
              <a:rPr lang="zh-TW" altLang="en-US" sz="2000" smtClean="0"/>
              <a:t>分析特定技術動向，預測技術的未來趨勢，創造產業競爭優勢</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TW" altLang="en-US" smtClean="0"/>
              <a:t>專利管理地圖</a:t>
            </a:r>
          </a:p>
        </p:txBody>
      </p:sp>
      <p:sp>
        <p:nvSpPr>
          <p:cNvPr id="35843" name="Rectangle 3"/>
          <p:cNvSpPr>
            <a:spLocks noGrp="1" noChangeArrowheads="1"/>
          </p:cNvSpPr>
          <p:nvPr>
            <p:ph type="body" idx="1"/>
          </p:nvPr>
        </p:nvSpPr>
        <p:spPr>
          <a:xfrm>
            <a:off x="2066925" y="2017713"/>
            <a:ext cx="5994400" cy="4114800"/>
          </a:xfrm>
        </p:spPr>
        <p:txBody>
          <a:bodyPr/>
          <a:lstStyle/>
          <a:p>
            <a:pPr eaLnBrk="1" hangingPunct="1"/>
            <a:r>
              <a:rPr lang="zh-TW" altLang="en-US" smtClean="0"/>
              <a:t>歷年專利件數圖</a:t>
            </a:r>
          </a:p>
          <a:p>
            <a:pPr lvl="1" eaLnBrk="1" hangingPunct="1"/>
            <a:r>
              <a:rPr lang="zh-TW" altLang="en-US" smtClean="0"/>
              <a:t>依分類、申請人、發明人等</a:t>
            </a:r>
          </a:p>
          <a:p>
            <a:pPr eaLnBrk="1" hangingPunct="1"/>
            <a:r>
              <a:rPr lang="zh-TW" altLang="en-US" smtClean="0"/>
              <a:t>各國專利件數圖</a:t>
            </a:r>
          </a:p>
          <a:p>
            <a:pPr eaLnBrk="1" hangingPunct="1"/>
            <a:r>
              <a:rPr lang="zh-TW" altLang="en-US" smtClean="0"/>
              <a:t>重要公司消長圖</a:t>
            </a:r>
          </a:p>
          <a:p>
            <a:pPr eaLnBrk="1" hangingPunct="1"/>
            <a:r>
              <a:rPr lang="zh-TW" altLang="en-US" smtClean="0"/>
              <a:t>競爭對手專利圖</a:t>
            </a:r>
          </a:p>
          <a:p>
            <a:pPr lvl="1" eaLnBrk="1" hangingPunct="1"/>
            <a:r>
              <a:rPr lang="zh-TW" altLang="en-US" smtClean="0"/>
              <a:t>消長圖、活動圖、平均年齡圖等</a:t>
            </a:r>
          </a:p>
          <a:p>
            <a:pPr eaLnBrk="1" hangingPunct="1"/>
            <a:r>
              <a:rPr lang="zh-TW" altLang="en-US" smtClean="0"/>
              <a:t>重要專利引用圖</a:t>
            </a:r>
          </a:p>
          <a:p>
            <a:pPr eaLnBrk="1" hangingPunct="1"/>
            <a:endParaRPr lang="zh-TW" altLang="en-US" smtClean="0"/>
          </a:p>
          <a:p>
            <a:pPr eaLnBrk="1" hangingPunct="1"/>
            <a:endParaRPr lang="zh-TW"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TW" altLang="en-US" smtClean="0"/>
              <a:t>歷年專利件數圖</a:t>
            </a:r>
          </a:p>
        </p:txBody>
      </p:sp>
      <p:grpSp>
        <p:nvGrpSpPr>
          <p:cNvPr id="36867" name="Group 3"/>
          <p:cNvGrpSpPr>
            <a:grpSpLocks/>
          </p:cNvGrpSpPr>
          <p:nvPr/>
        </p:nvGrpSpPr>
        <p:grpSpPr bwMode="auto">
          <a:xfrm>
            <a:off x="827088" y="1700213"/>
            <a:ext cx="8001000" cy="4673600"/>
            <a:chOff x="336" y="1056"/>
            <a:chExt cx="5040" cy="2944"/>
          </a:xfrm>
        </p:grpSpPr>
        <p:sp>
          <p:nvSpPr>
            <p:cNvPr id="36869" name="Text Box 4"/>
            <p:cNvSpPr txBox="1">
              <a:spLocks noChangeArrowheads="1"/>
            </p:cNvSpPr>
            <p:nvPr/>
          </p:nvSpPr>
          <p:spPr bwMode="auto">
            <a:xfrm>
              <a:off x="336" y="105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件數</a:t>
              </a:r>
            </a:p>
          </p:txBody>
        </p:sp>
        <p:grpSp>
          <p:nvGrpSpPr>
            <p:cNvPr id="36870" name="Group 5"/>
            <p:cNvGrpSpPr>
              <a:grpSpLocks/>
            </p:cNvGrpSpPr>
            <p:nvPr/>
          </p:nvGrpSpPr>
          <p:grpSpPr bwMode="auto">
            <a:xfrm>
              <a:off x="464" y="1440"/>
              <a:ext cx="4912" cy="2560"/>
              <a:chOff x="512" y="1296"/>
              <a:chExt cx="4912" cy="2560"/>
            </a:xfrm>
          </p:grpSpPr>
          <p:graphicFrame>
            <p:nvGraphicFramePr>
              <p:cNvPr id="2" name="Object 6"/>
              <p:cNvGraphicFramePr>
                <a:graphicFrameLocks noChangeAspect="1"/>
              </p:cNvGraphicFramePr>
              <p:nvPr/>
            </p:nvGraphicFramePr>
            <p:xfrm>
              <a:off x="512" y="1296"/>
              <a:ext cx="4784" cy="2560"/>
            </p:xfrm>
            <a:graphic>
              <a:graphicData uri="http://schemas.openxmlformats.org/drawingml/2006/chart">
                <c:chart xmlns:c="http://schemas.openxmlformats.org/drawingml/2006/chart" xmlns:r="http://schemas.openxmlformats.org/officeDocument/2006/relationships" r:id="rId2"/>
              </a:graphicData>
            </a:graphic>
          </p:graphicFrame>
          <p:sp>
            <p:nvSpPr>
              <p:cNvPr id="36872" name="Text Box 7"/>
              <p:cNvSpPr txBox="1">
                <a:spLocks noChangeArrowheads="1"/>
              </p:cNvSpPr>
              <p:nvPr/>
            </p:nvSpPr>
            <p:spPr bwMode="auto">
              <a:xfrm>
                <a:off x="4368" y="1641"/>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專利分類</a:t>
                </a:r>
              </a:p>
            </p:txBody>
          </p:sp>
          <p:sp>
            <p:nvSpPr>
              <p:cNvPr id="36873" name="Text Box 8"/>
              <p:cNvSpPr txBox="1">
                <a:spLocks noChangeArrowheads="1"/>
              </p:cNvSpPr>
              <p:nvPr/>
            </p:nvSpPr>
            <p:spPr bwMode="auto">
              <a:xfrm>
                <a:off x="4320" y="3513"/>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公司</a:t>
                </a:r>
              </a:p>
            </p:txBody>
          </p:sp>
        </p:grpSp>
      </p:grpSp>
      <p:sp>
        <p:nvSpPr>
          <p:cNvPr id="47113" name="Text Box 9"/>
          <p:cNvSpPr txBox="1">
            <a:spLocks noChangeArrowheads="1"/>
          </p:cNvSpPr>
          <p:nvPr/>
        </p:nvSpPr>
        <p:spPr bwMode="auto">
          <a:xfrm>
            <a:off x="2743200" y="6324600"/>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TW" altLang="en-US" sz="2800" b="1" u="sng">
                <a:solidFill>
                  <a:schemeClr val="tx2"/>
                </a:solidFill>
                <a:effectLst>
                  <a:outerShdw blurRad="38100" dist="38100" dir="2700000" algn="tl">
                    <a:srgbClr val="C0C0C0"/>
                  </a:outerShdw>
                </a:effectLst>
                <a:latin typeface="Garamond" panose="02020404030301010803" pitchFamily="18" charset="0"/>
              </a:rPr>
              <a:t>各公司的案件</a:t>
            </a:r>
            <a:r>
              <a:rPr lang="en-US" altLang="zh-TW" sz="2800" b="1" u="sng">
                <a:solidFill>
                  <a:schemeClr val="tx2"/>
                </a:solidFill>
                <a:effectLst>
                  <a:outerShdw blurRad="38100" dist="38100" dir="2700000" algn="tl">
                    <a:srgbClr val="C0C0C0"/>
                  </a:outerShdw>
                </a:effectLst>
                <a:latin typeface="Garamond" panose="02020404030301010803" pitchFamily="18" charset="0"/>
              </a:rPr>
              <a:t>-</a:t>
            </a:r>
            <a:r>
              <a:rPr lang="zh-TW" altLang="en-US" sz="2800" b="1" u="sng">
                <a:solidFill>
                  <a:schemeClr val="tx2"/>
                </a:solidFill>
                <a:effectLst>
                  <a:outerShdw blurRad="38100" dist="38100" dir="2700000" algn="tl">
                    <a:srgbClr val="C0C0C0"/>
                  </a:outerShdw>
                </a:effectLst>
                <a:latin typeface="Garamond" panose="02020404030301010803" pitchFamily="18" charset="0"/>
              </a:rPr>
              <a:t>分類圖</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TW" altLang="en-US" smtClean="0"/>
              <a:t>歷年專利件數圖</a:t>
            </a:r>
            <a:endParaRPr lang="zh-TW" altLang="en-US" sz="3600" u="sng" smtClean="0"/>
          </a:p>
        </p:txBody>
      </p:sp>
      <p:graphicFrame>
        <p:nvGraphicFramePr>
          <p:cNvPr id="2" name="Object 3"/>
          <p:cNvGraphicFramePr>
            <a:graphicFrameLocks noChangeAspect="1"/>
          </p:cNvGraphicFramePr>
          <p:nvPr/>
        </p:nvGraphicFramePr>
        <p:xfrm>
          <a:off x="590550" y="1966913"/>
          <a:ext cx="8051800" cy="4625975"/>
        </p:xfrm>
        <a:graphic>
          <a:graphicData uri="http://schemas.openxmlformats.org/drawingml/2006/chart">
            <c:chart xmlns:c="http://schemas.openxmlformats.org/drawingml/2006/chart" xmlns:r="http://schemas.openxmlformats.org/officeDocument/2006/relationships" r:id="rId2"/>
          </a:graphicData>
        </a:graphic>
      </p:graphicFrame>
      <p:grpSp>
        <p:nvGrpSpPr>
          <p:cNvPr id="37892" name="Group 4"/>
          <p:cNvGrpSpPr>
            <a:grpSpLocks/>
          </p:cNvGrpSpPr>
          <p:nvPr/>
        </p:nvGrpSpPr>
        <p:grpSpPr bwMode="auto">
          <a:xfrm>
            <a:off x="684213" y="1700213"/>
            <a:ext cx="8229600" cy="4786312"/>
            <a:chOff x="336" y="1056"/>
            <a:chExt cx="5184" cy="3015"/>
          </a:xfrm>
        </p:grpSpPr>
        <p:sp>
          <p:nvSpPr>
            <p:cNvPr id="37894" name="Text Box 5"/>
            <p:cNvSpPr txBox="1">
              <a:spLocks noChangeArrowheads="1"/>
            </p:cNvSpPr>
            <p:nvPr/>
          </p:nvSpPr>
          <p:spPr bwMode="auto">
            <a:xfrm>
              <a:off x="4368" y="3744"/>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年度</a:t>
              </a:r>
            </a:p>
          </p:txBody>
        </p:sp>
        <p:sp>
          <p:nvSpPr>
            <p:cNvPr id="37895" name="Text Box 6"/>
            <p:cNvSpPr txBox="1">
              <a:spLocks noChangeArrowheads="1"/>
            </p:cNvSpPr>
            <p:nvPr/>
          </p:nvSpPr>
          <p:spPr bwMode="auto">
            <a:xfrm>
              <a:off x="336" y="105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件數</a:t>
              </a:r>
            </a:p>
          </p:txBody>
        </p:sp>
        <p:sp>
          <p:nvSpPr>
            <p:cNvPr id="37896" name="Text Box 7"/>
            <p:cNvSpPr txBox="1">
              <a:spLocks noChangeArrowheads="1"/>
            </p:cNvSpPr>
            <p:nvPr/>
          </p:nvSpPr>
          <p:spPr bwMode="auto">
            <a:xfrm>
              <a:off x="4464" y="1776"/>
              <a:ext cx="10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800" b="1">
                  <a:latin typeface="Garamond" panose="02020404030301010803" pitchFamily="18" charset="0"/>
                </a:rPr>
                <a:t>專利分類</a:t>
              </a:r>
            </a:p>
          </p:txBody>
        </p:sp>
      </p:grpSp>
      <p:sp>
        <p:nvSpPr>
          <p:cNvPr id="48136" name="Text Box 8"/>
          <p:cNvSpPr txBox="1">
            <a:spLocks noChangeArrowheads="1"/>
          </p:cNvSpPr>
          <p:nvPr/>
        </p:nvSpPr>
        <p:spPr bwMode="auto">
          <a:xfrm>
            <a:off x="2743200" y="624840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TW" altLang="en-US" sz="2800" b="1" u="sng">
                <a:solidFill>
                  <a:schemeClr val="tx2"/>
                </a:solidFill>
                <a:effectLst>
                  <a:outerShdw blurRad="38100" dist="38100" dir="2700000" algn="tl">
                    <a:srgbClr val="C0C0C0"/>
                  </a:outerShdw>
                </a:effectLst>
                <a:latin typeface="Garamond" panose="02020404030301010803" pitchFamily="18" charset="0"/>
              </a:rPr>
              <a:t>某公司的年度</a:t>
            </a:r>
            <a:r>
              <a:rPr lang="en-US" altLang="zh-TW" sz="2800" b="1" u="sng">
                <a:solidFill>
                  <a:schemeClr val="tx2"/>
                </a:solidFill>
                <a:effectLst>
                  <a:outerShdw blurRad="38100" dist="38100" dir="2700000" algn="tl">
                    <a:srgbClr val="C0C0C0"/>
                  </a:outerShdw>
                </a:effectLst>
                <a:latin typeface="Garamond" panose="02020404030301010803" pitchFamily="18" charset="0"/>
              </a:rPr>
              <a:t>-</a:t>
            </a:r>
            <a:r>
              <a:rPr lang="zh-TW" altLang="en-US" sz="2800" b="1" u="sng">
                <a:solidFill>
                  <a:schemeClr val="tx2"/>
                </a:solidFill>
                <a:effectLst>
                  <a:outerShdw blurRad="38100" dist="38100" dir="2700000" algn="tl">
                    <a:srgbClr val="C0C0C0"/>
                  </a:outerShdw>
                </a:effectLst>
                <a:latin typeface="Garamond" panose="02020404030301010803" pitchFamily="18" charset="0"/>
              </a:rPr>
              <a:t>分類圖</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TW" altLang="en-US" smtClean="0"/>
              <a:t>各國專利件數圖</a:t>
            </a:r>
          </a:p>
        </p:txBody>
      </p:sp>
      <p:graphicFrame>
        <p:nvGraphicFramePr>
          <p:cNvPr id="2" name="Object 3"/>
          <p:cNvGraphicFramePr>
            <a:graphicFrameLocks noChangeAspect="1"/>
          </p:cNvGraphicFramePr>
          <p:nvPr/>
        </p:nvGraphicFramePr>
        <p:xfrm>
          <a:off x="735013" y="1247775"/>
          <a:ext cx="7670800" cy="5080000"/>
        </p:xfrm>
        <a:graphic>
          <a:graphicData uri="http://schemas.openxmlformats.org/drawingml/2006/chart">
            <c:chart xmlns:c="http://schemas.openxmlformats.org/drawingml/2006/chart" xmlns:r="http://schemas.openxmlformats.org/officeDocument/2006/relationships" r:id="rId2"/>
          </a:graphicData>
        </a:graphic>
      </p:graphicFrame>
      <p:sp>
        <p:nvSpPr>
          <p:cNvPr id="38916" name="Text Box 4"/>
          <p:cNvSpPr txBox="1">
            <a:spLocks noChangeArrowheads="1"/>
          </p:cNvSpPr>
          <p:nvPr/>
        </p:nvSpPr>
        <p:spPr bwMode="auto">
          <a:xfrm>
            <a:off x="0" y="5562600"/>
            <a:ext cx="9144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lnSpc>
                <a:spcPct val="85000"/>
              </a:lnSpc>
              <a:buClrTx/>
              <a:buSzTx/>
              <a:buFontTx/>
              <a:buNone/>
            </a:pPr>
            <a:r>
              <a:rPr lang="zh-TW" altLang="en-US" sz="2800" b="1" u="sng"/>
              <a:t>韓國與台灣 於</a:t>
            </a:r>
            <a:r>
              <a:rPr lang="en-US" altLang="zh-TW" sz="2800" b="1" u="sng"/>
              <a:t>1999-2003</a:t>
            </a:r>
          </a:p>
          <a:p>
            <a:pPr algn="ctr" eaLnBrk="1" hangingPunct="1">
              <a:lnSpc>
                <a:spcPct val="85000"/>
              </a:lnSpc>
              <a:buClrTx/>
              <a:buSzTx/>
              <a:buFontTx/>
              <a:buNone/>
            </a:pPr>
            <a:r>
              <a:rPr lang="zh-TW" altLang="en-US" sz="2800" b="1" u="sng"/>
              <a:t>年美國獲得</a:t>
            </a:r>
            <a:r>
              <a:rPr lang="en-US" altLang="zh-TW" sz="2800" b="1" u="sng"/>
              <a:t>LCD</a:t>
            </a:r>
            <a:r>
              <a:rPr lang="zh-TW" altLang="en-US" sz="2800" b="1" u="sng"/>
              <a:t>領域之專利件數</a:t>
            </a:r>
            <a:endParaRPr lang="zh-TW" altLang="en-US" sz="2800" u="sng">
              <a:latin typeface="Garamond" panose="02020404030301010803" pitchFamily="18" charset="0"/>
              <a:ea typeface="新細明體"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研發成果表現模式</a:t>
            </a:r>
          </a:p>
        </p:txBody>
      </p:sp>
      <p:sp>
        <p:nvSpPr>
          <p:cNvPr id="7171" name="Oval 3"/>
          <p:cNvSpPr>
            <a:spLocks noChangeArrowheads="1"/>
          </p:cNvSpPr>
          <p:nvPr/>
        </p:nvSpPr>
        <p:spPr bwMode="auto">
          <a:xfrm>
            <a:off x="4114800" y="3810000"/>
            <a:ext cx="1827213" cy="1141413"/>
          </a:xfrm>
          <a:prstGeom prst="ellipse">
            <a:avLst/>
          </a:prstGeom>
          <a:gradFill rotWithShape="0">
            <a:gsLst>
              <a:gs pos="0">
                <a:srgbClr val="FFFF00"/>
              </a:gs>
              <a:gs pos="100000">
                <a:srgbClr val="DDDD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72" name="Rectangle 4"/>
          <p:cNvSpPr>
            <a:spLocks noChangeArrowheads="1"/>
          </p:cNvSpPr>
          <p:nvPr/>
        </p:nvSpPr>
        <p:spPr bwMode="auto">
          <a:xfrm>
            <a:off x="4341813" y="4114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2400">
                <a:solidFill>
                  <a:srgbClr val="FF0000"/>
                </a:solidFill>
              </a:rPr>
              <a:t>研發成果</a:t>
            </a:r>
          </a:p>
        </p:txBody>
      </p:sp>
      <p:grpSp>
        <p:nvGrpSpPr>
          <p:cNvPr id="11269" name="Group 5"/>
          <p:cNvGrpSpPr>
            <a:grpSpLocks/>
          </p:cNvGrpSpPr>
          <p:nvPr/>
        </p:nvGrpSpPr>
        <p:grpSpPr bwMode="auto">
          <a:xfrm>
            <a:off x="4572000" y="2209800"/>
            <a:ext cx="4116388" cy="1676400"/>
            <a:chOff x="2880" y="1392"/>
            <a:chExt cx="2593" cy="1056"/>
          </a:xfrm>
        </p:grpSpPr>
        <p:sp>
          <p:nvSpPr>
            <p:cNvPr id="7194" name="Text Box 6"/>
            <p:cNvSpPr txBox="1">
              <a:spLocks noChangeArrowheads="1"/>
            </p:cNvSpPr>
            <p:nvPr/>
          </p:nvSpPr>
          <p:spPr bwMode="auto">
            <a:xfrm>
              <a:off x="2880" y="1616"/>
              <a:ext cx="1679"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報告</a:t>
              </a:r>
              <a:r>
                <a:rPr kumimoji="0" lang="zh-TW" altLang="zh-TW" sz="2000">
                  <a:latin typeface="標楷體" panose="03000509000000000000" pitchFamily="65" charset="-120"/>
                </a:rPr>
                <a:t>、</a:t>
              </a:r>
              <a:r>
                <a:rPr kumimoji="0" lang="zh-TW" altLang="en-US" sz="2000">
                  <a:latin typeface="標楷體" panose="03000509000000000000" pitchFamily="65" charset="-120"/>
                </a:rPr>
                <a:t>論文、心得、軟體、文件</a:t>
              </a:r>
            </a:p>
          </p:txBody>
        </p:sp>
        <p:sp>
          <p:nvSpPr>
            <p:cNvPr id="7195" name="AutoShape 7"/>
            <p:cNvSpPr>
              <a:spLocks noChangeArrowheads="1"/>
            </p:cNvSpPr>
            <p:nvPr/>
          </p:nvSpPr>
          <p:spPr bwMode="auto">
            <a:xfrm>
              <a:off x="4752" y="1392"/>
              <a:ext cx="721" cy="863"/>
            </a:xfrm>
            <a:prstGeom prst="verticalScroll">
              <a:avLst>
                <a:gd name="adj" fmla="val 12500"/>
              </a:avLst>
            </a:prstGeom>
            <a:gradFill rotWithShape="0">
              <a:gsLst>
                <a:gs pos="0">
                  <a:srgbClr val="475E76"/>
                </a:gs>
                <a:gs pos="50000">
                  <a:srgbClr val="99CCFF"/>
                </a:gs>
                <a:gs pos="100000">
                  <a:srgbClr val="47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96" name="Line 8"/>
            <p:cNvSpPr>
              <a:spLocks noChangeShapeType="1"/>
            </p:cNvSpPr>
            <p:nvPr/>
          </p:nvSpPr>
          <p:spPr bwMode="auto">
            <a:xfrm flipV="1">
              <a:off x="3504" y="2071"/>
              <a:ext cx="289" cy="3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97" name="Text Box 9"/>
            <p:cNvSpPr txBox="1">
              <a:spLocks noChangeArrowheads="1"/>
            </p:cNvSpPr>
            <p:nvPr/>
          </p:nvSpPr>
          <p:spPr bwMode="auto">
            <a:xfrm>
              <a:off x="4944" y="1536"/>
              <a:ext cx="34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著作權</a:t>
              </a:r>
            </a:p>
          </p:txBody>
        </p:sp>
        <p:sp>
          <p:nvSpPr>
            <p:cNvPr id="7198" name="Line 10"/>
            <p:cNvSpPr>
              <a:spLocks noChangeShapeType="1"/>
            </p:cNvSpPr>
            <p:nvPr/>
          </p:nvSpPr>
          <p:spPr bwMode="auto">
            <a:xfrm>
              <a:off x="4560" y="182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1275" name="Group 11"/>
          <p:cNvGrpSpPr>
            <a:grpSpLocks/>
          </p:cNvGrpSpPr>
          <p:nvPr/>
        </p:nvGrpSpPr>
        <p:grpSpPr bwMode="auto">
          <a:xfrm>
            <a:off x="1219200" y="4724400"/>
            <a:ext cx="3351213" cy="1600200"/>
            <a:chOff x="768" y="2976"/>
            <a:chExt cx="2111" cy="1008"/>
          </a:xfrm>
        </p:grpSpPr>
        <p:sp>
          <p:nvSpPr>
            <p:cNvPr id="7189" name="Line 12"/>
            <p:cNvSpPr>
              <a:spLocks noChangeShapeType="1"/>
            </p:cNvSpPr>
            <p:nvPr/>
          </p:nvSpPr>
          <p:spPr bwMode="auto">
            <a:xfrm flipH="1">
              <a:off x="1440" y="3696"/>
              <a:ext cx="33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90" name="Text Box 13"/>
            <p:cNvSpPr txBox="1">
              <a:spLocks noChangeArrowheads="1"/>
            </p:cNvSpPr>
            <p:nvPr/>
          </p:nvSpPr>
          <p:spPr bwMode="auto">
            <a:xfrm>
              <a:off x="1776" y="3360"/>
              <a:ext cx="1103"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產品或方法</a:t>
              </a:r>
            </a:p>
            <a:p>
              <a:pPr eaLnBrk="1" hangingPunct="1">
                <a:spcBef>
                  <a:spcPct val="50000"/>
                </a:spcBef>
                <a:buClrTx/>
                <a:buSzTx/>
                <a:buFontTx/>
                <a:buNone/>
              </a:pPr>
              <a:r>
                <a:rPr kumimoji="0" lang="zh-TW" altLang="en-US" sz="2000">
                  <a:latin typeface="標楷體" panose="03000509000000000000" pitchFamily="65" charset="-120"/>
                </a:rPr>
                <a:t>發明之內容</a:t>
              </a:r>
            </a:p>
          </p:txBody>
        </p:sp>
        <p:sp>
          <p:nvSpPr>
            <p:cNvPr id="7191" name="AutoShape 14"/>
            <p:cNvSpPr>
              <a:spLocks noChangeArrowheads="1"/>
            </p:cNvSpPr>
            <p:nvPr/>
          </p:nvSpPr>
          <p:spPr bwMode="auto">
            <a:xfrm>
              <a:off x="768" y="3312"/>
              <a:ext cx="720" cy="648"/>
            </a:xfrm>
            <a:prstGeom prst="verticalScroll">
              <a:avLst>
                <a:gd name="adj" fmla="val 12500"/>
              </a:avLst>
            </a:prstGeom>
            <a:gradFill rotWithShape="0">
              <a:gsLst>
                <a:gs pos="0">
                  <a:srgbClr val="762F00"/>
                </a:gs>
                <a:gs pos="50000">
                  <a:srgbClr val="FF6600"/>
                </a:gs>
                <a:gs pos="100000">
                  <a:srgbClr val="762F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92" name="Text Box 15"/>
            <p:cNvSpPr txBox="1">
              <a:spLocks noChangeArrowheads="1"/>
            </p:cNvSpPr>
            <p:nvPr/>
          </p:nvSpPr>
          <p:spPr bwMode="auto">
            <a:xfrm>
              <a:off x="960" y="3455"/>
              <a:ext cx="346"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專利</a:t>
              </a:r>
            </a:p>
          </p:txBody>
        </p:sp>
        <p:sp>
          <p:nvSpPr>
            <p:cNvPr id="7193" name="Line 16"/>
            <p:cNvSpPr>
              <a:spLocks noChangeShapeType="1"/>
            </p:cNvSpPr>
            <p:nvPr/>
          </p:nvSpPr>
          <p:spPr bwMode="auto">
            <a:xfrm flipH="1">
              <a:off x="2304" y="2976"/>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1281" name="Group 17"/>
          <p:cNvGrpSpPr>
            <a:grpSpLocks/>
          </p:cNvGrpSpPr>
          <p:nvPr/>
        </p:nvGrpSpPr>
        <p:grpSpPr bwMode="auto">
          <a:xfrm>
            <a:off x="5257800" y="4905375"/>
            <a:ext cx="3124200" cy="1266825"/>
            <a:chOff x="3312" y="3090"/>
            <a:chExt cx="1968" cy="798"/>
          </a:xfrm>
        </p:grpSpPr>
        <p:grpSp>
          <p:nvGrpSpPr>
            <p:cNvPr id="7183" name="Group 18"/>
            <p:cNvGrpSpPr>
              <a:grpSpLocks/>
            </p:cNvGrpSpPr>
            <p:nvPr/>
          </p:nvGrpSpPr>
          <p:grpSpPr bwMode="auto">
            <a:xfrm>
              <a:off x="3312" y="3090"/>
              <a:ext cx="1968" cy="726"/>
              <a:chOff x="3312" y="3090"/>
              <a:chExt cx="1968" cy="726"/>
            </a:xfrm>
          </p:grpSpPr>
          <p:sp>
            <p:nvSpPr>
              <p:cNvPr id="7185" name="AutoShape 19"/>
              <p:cNvSpPr>
                <a:spLocks noChangeArrowheads="1"/>
              </p:cNvSpPr>
              <p:nvPr/>
            </p:nvSpPr>
            <p:spPr bwMode="auto">
              <a:xfrm>
                <a:off x="4560" y="3168"/>
                <a:ext cx="720" cy="648"/>
              </a:xfrm>
              <a:prstGeom prst="verticalScroll">
                <a:avLst>
                  <a:gd name="adj" fmla="val 12500"/>
                </a:avLst>
              </a:prstGeom>
              <a:gradFill rotWithShape="0">
                <a:gsLst>
                  <a:gs pos="0">
                    <a:srgbClr val="007600"/>
                  </a:gs>
                  <a:gs pos="50000">
                    <a:srgbClr val="00FF00"/>
                  </a:gs>
                  <a:gs pos="100000">
                    <a:srgbClr val="0076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86" name="Text Box 20"/>
              <p:cNvSpPr txBox="1">
                <a:spLocks noChangeArrowheads="1"/>
              </p:cNvSpPr>
              <p:nvPr/>
            </p:nvSpPr>
            <p:spPr bwMode="auto">
              <a:xfrm>
                <a:off x="3312" y="3360"/>
                <a:ext cx="100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產品名稱</a:t>
                </a:r>
              </a:p>
            </p:txBody>
          </p:sp>
          <p:sp>
            <p:nvSpPr>
              <p:cNvPr id="7187" name="Line 21"/>
              <p:cNvSpPr>
                <a:spLocks noChangeShapeType="1"/>
              </p:cNvSpPr>
              <p:nvPr/>
            </p:nvSpPr>
            <p:spPr bwMode="auto">
              <a:xfrm>
                <a:off x="4320" y="3503"/>
                <a:ext cx="23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88" name="Line 22"/>
              <p:cNvSpPr>
                <a:spLocks noChangeShapeType="1"/>
              </p:cNvSpPr>
              <p:nvPr/>
            </p:nvSpPr>
            <p:spPr bwMode="auto">
              <a:xfrm>
                <a:off x="3440" y="3090"/>
                <a:ext cx="352" cy="2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7184" name="Text Box 23"/>
            <p:cNvSpPr txBox="1">
              <a:spLocks noChangeArrowheads="1"/>
            </p:cNvSpPr>
            <p:nvPr/>
          </p:nvSpPr>
          <p:spPr bwMode="auto">
            <a:xfrm>
              <a:off x="4800" y="3312"/>
              <a:ext cx="34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商標</a:t>
              </a:r>
            </a:p>
          </p:txBody>
        </p:sp>
      </p:grpSp>
      <p:grpSp>
        <p:nvGrpSpPr>
          <p:cNvPr id="11288" name="Group 24"/>
          <p:cNvGrpSpPr>
            <a:grpSpLocks/>
          </p:cNvGrpSpPr>
          <p:nvPr/>
        </p:nvGrpSpPr>
        <p:grpSpPr bwMode="auto">
          <a:xfrm>
            <a:off x="914400" y="2209800"/>
            <a:ext cx="3200400" cy="2082800"/>
            <a:chOff x="576" y="1392"/>
            <a:chExt cx="2016" cy="1312"/>
          </a:xfrm>
        </p:grpSpPr>
        <p:sp>
          <p:nvSpPr>
            <p:cNvPr id="7177" name="Line 25"/>
            <p:cNvSpPr>
              <a:spLocks noChangeShapeType="1"/>
            </p:cNvSpPr>
            <p:nvPr/>
          </p:nvSpPr>
          <p:spPr bwMode="auto">
            <a:xfrm flipH="1" flipV="1">
              <a:off x="2160" y="2400"/>
              <a:ext cx="43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7178" name="Group 26"/>
            <p:cNvGrpSpPr>
              <a:grpSpLocks/>
            </p:cNvGrpSpPr>
            <p:nvPr/>
          </p:nvGrpSpPr>
          <p:grpSpPr bwMode="auto">
            <a:xfrm>
              <a:off x="576" y="1392"/>
              <a:ext cx="1728" cy="1312"/>
              <a:chOff x="576" y="1392"/>
              <a:chExt cx="1728" cy="1312"/>
            </a:xfrm>
          </p:grpSpPr>
          <p:sp>
            <p:nvSpPr>
              <p:cNvPr id="7179" name="Text Box 27"/>
              <p:cNvSpPr txBox="1">
                <a:spLocks noChangeArrowheads="1"/>
              </p:cNvSpPr>
              <p:nvPr/>
            </p:nvSpPr>
            <p:spPr bwMode="auto">
              <a:xfrm>
                <a:off x="576" y="2256"/>
                <a:ext cx="1584"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kumimoji="0" lang="zh-TW" altLang="en-US" sz="2000">
                    <a:latin typeface="標楷體" panose="03000509000000000000" pitchFamily="65" charset="-120"/>
                  </a:rPr>
                  <a:t>內部資訊</a:t>
                </a:r>
                <a:r>
                  <a:rPr kumimoji="0" lang="zh-TW" altLang="zh-TW" sz="2000">
                    <a:latin typeface="標楷體" panose="03000509000000000000" pitchFamily="65" charset="-120"/>
                  </a:rPr>
                  <a:t>、</a:t>
                </a:r>
                <a:r>
                  <a:rPr kumimoji="0" lang="zh-TW" altLang="en-US" sz="2000">
                    <a:latin typeface="標楷體" panose="03000509000000000000" pitchFamily="65" charset="-120"/>
                  </a:rPr>
                  <a:t>專門技術</a:t>
                </a:r>
                <a:r>
                  <a:rPr kumimoji="0" lang="zh-TW" altLang="zh-TW" sz="2000">
                    <a:latin typeface="標楷體" panose="03000509000000000000" pitchFamily="65" charset="-120"/>
                  </a:rPr>
                  <a:t>、</a:t>
                </a:r>
                <a:r>
                  <a:rPr kumimoji="0" lang="zh-TW" altLang="en-US" sz="2000">
                    <a:latin typeface="標楷體" panose="03000509000000000000" pitchFamily="65" charset="-120"/>
                  </a:rPr>
                  <a:t>管理方式</a:t>
                </a:r>
                <a:r>
                  <a:rPr kumimoji="0" lang="zh-TW" altLang="zh-TW" sz="2000">
                    <a:latin typeface="標楷體" panose="03000509000000000000" pitchFamily="65" charset="-120"/>
                  </a:rPr>
                  <a:t>、</a:t>
                </a:r>
                <a:r>
                  <a:rPr kumimoji="0" lang="zh-TW" altLang="en-US" sz="2000">
                    <a:latin typeface="標楷體" panose="03000509000000000000" pitchFamily="65" charset="-120"/>
                  </a:rPr>
                  <a:t>操作手冊</a:t>
                </a:r>
              </a:p>
            </p:txBody>
          </p:sp>
          <p:sp>
            <p:nvSpPr>
              <p:cNvPr id="7180" name="AutoShape 28"/>
              <p:cNvSpPr>
                <a:spLocks noChangeArrowheads="1"/>
              </p:cNvSpPr>
              <p:nvPr/>
            </p:nvSpPr>
            <p:spPr bwMode="auto">
              <a:xfrm>
                <a:off x="720" y="1392"/>
                <a:ext cx="1584" cy="384"/>
              </a:xfrm>
              <a:prstGeom prst="ribbon">
                <a:avLst>
                  <a:gd name="adj1" fmla="val 12500"/>
                  <a:gd name="adj2" fmla="val 50000"/>
                </a:avLst>
              </a:prstGeom>
              <a:gradFill rotWithShape="0">
                <a:gsLst>
                  <a:gs pos="0">
                    <a:srgbClr val="FFCC99"/>
                  </a:gs>
                  <a:gs pos="100000">
                    <a:srgbClr val="D4AA7F"/>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7181" name="Text Box 29"/>
              <p:cNvSpPr txBox="1">
                <a:spLocks noChangeArrowheads="1"/>
              </p:cNvSpPr>
              <p:nvPr/>
            </p:nvSpPr>
            <p:spPr bwMode="auto">
              <a:xfrm>
                <a:off x="1055" y="1440"/>
                <a:ext cx="9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r>
                  <a:rPr lang="zh-TW" altLang="en-US" sz="2400">
                    <a:solidFill>
                      <a:schemeClr val="bg2"/>
                    </a:solidFill>
                  </a:rPr>
                  <a:t>營業秘密</a:t>
                </a:r>
              </a:p>
            </p:txBody>
          </p:sp>
          <p:sp>
            <p:nvSpPr>
              <p:cNvPr id="7182" name="Line 30"/>
              <p:cNvSpPr>
                <a:spLocks noChangeShapeType="1"/>
              </p:cNvSpPr>
              <p:nvPr/>
            </p:nvSpPr>
            <p:spPr bwMode="auto">
              <a:xfrm flipV="1">
                <a:off x="1488" y="1776"/>
                <a:ext cx="1"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88"/>
                                        </p:tgtEl>
                                        <p:attrNameLst>
                                          <p:attrName>style.visibility</p:attrName>
                                        </p:attrNameLst>
                                      </p:cBhvr>
                                      <p:to>
                                        <p:strVal val="visible"/>
                                      </p:to>
                                    </p:set>
                                    <p:animEffect transition="in" filter="dissolve">
                                      <p:cBhvr>
                                        <p:cTn id="7" dur="500"/>
                                        <p:tgtEl>
                                          <p:spTgt spid="11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dissolve">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75"/>
                                        </p:tgtEl>
                                        <p:attrNameLst>
                                          <p:attrName>style.visibility</p:attrName>
                                        </p:attrNameLst>
                                      </p:cBhvr>
                                      <p:to>
                                        <p:strVal val="visible"/>
                                      </p:to>
                                    </p:set>
                                    <p:animEffect transition="in" filter="dissolve">
                                      <p:cBhvr>
                                        <p:cTn id="17" dur="500"/>
                                        <p:tgtEl>
                                          <p:spTgt spid="11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81"/>
                                        </p:tgtEl>
                                        <p:attrNameLst>
                                          <p:attrName>style.visibility</p:attrName>
                                        </p:attrNameLst>
                                      </p:cBhvr>
                                      <p:to>
                                        <p:strVal val="visible"/>
                                      </p:to>
                                    </p:set>
                                    <p:animEffect transition="in" filter="dissolve">
                                      <p:cBhvr>
                                        <p:cTn id="22"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87450" y="0"/>
            <a:ext cx="7499350" cy="1143000"/>
          </a:xfrm>
        </p:spPr>
        <p:txBody>
          <a:bodyPr/>
          <a:lstStyle/>
          <a:p>
            <a:pPr eaLnBrk="1" hangingPunct="1"/>
            <a:r>
              <a:rPr lang="zh-TW" altLang="en-US" smtClean="0"/>
              <a:t>專利技術分類架構</a:t>
            </a:r>
            <a:endParaRPr lang="zh-TW" altLang="en-US" sz="3600" smtClean="0"/>
          </a:p>
        </p:txBody>
      </p:sp>
      <p:sp>
        <p:nvSpPr>
          <p:cNvPr id="39939" name="Rectangle 3"/>
          <p:cNvSpPr>
            <a:spLocks noGrp="1" noChangeArrowheads="1"/>
          </p:cNvSpPr>
          <p:nvPr>
            <p:ph type="body" idx="1"/>
          </p:nvPr>
        </p:nvSpPr>
        <p:spPr>
          <a:xfrm>
            <a:off x="762000" y="2133600"/>
            <a:ext cx="7554913" cy="4525963"/>
          </a:xfrm>
        </p:spPr>
        <p:txBody>
          <a:bodyPr/>
          <a:lstStyle/>
          <a:p>
            <a:pPr eaLnBrk="1" hangingPunct="1">
              <a:lnSpc>
                <a:spcPct val="120000"/>
              </a:lnSpc>
            </a:pPr>
            <a:r>
              <a:rPr lang="en-US" altLang="zh-TW" sz="2000" smtClean="0">
                <a:latin typeface="標楷體" panose="03000509000000000000" pitchFamily="65" charset="-120"/>
              </a:rPr>
              <a:t>Pipeline</a:t>
            </a:r>
          </a:p>
          <a:p>
            <a:pPr eaLnBrk="1" hangingPunct="1">
              <a:lnSpc>
                <a:spcPct val="120000"/>
              </a:lnSpc>
            </a:pPr>
            <a:r>
              <a:rPr lang="en-US" altLang="zh-TW" sz="2000" smtClean="0">
                <a:latin typeface="標楷體" panose="03000509000000000000" pitchFamily="65" charset="-120"/>
              </a:rPr>
              <a:t>superscalar</a:t>
            </a:r>
          </a:p>
          <a:p>
            <a:pPr eaLnBrk="1" hangingPunct="1">
              <a:lnSpc>
                <a:spcPct val="120000"/>
              </a:lnSpc>
            </a:pPr>
            <a:r>
              <a:rPr lang="en-US" altLang="zh-TW" sz="2000" smtClean="0">
                <a:latin typeface="標楷體" panose="03000509000000000000" pitchFamily="65" charset="-120"/>
              </a:rPr>
              <a:t>VLIW</a:t>
            </a:r>
          </a:p>
          <a:p>
            <a:pPr eaLnBrk="1" hangingPunct="1">
              <a:lnSpc>
                <a:spcPct val="120000"/>
              </a:lnSpc>
            </a:pPr>
            <a:r>
              <a:rPr lang="en-US" altLang="zh-TW" sz="2000" smtClean="0">
                <a:latin typeface="標楷體" panose="03000509000000000000" pitchFamily="65" charset="-120"/>
              </a:rPr>
              <a:t>Multi-thread</a:t>
            </a:r>
          </a:p>
          <a:p>
            <a:pPr eaLnBrk="1" hangingPunct="1">
              <a:lnSpc>
                <a:spcPct val="120000"/>
              </a:lnSpc>
            </a:pPr>
            <a:r>
              <a:rPr lang="en-US" altLang="zh-TW" sz="2000" smtClean="0">
                <a:latin typeface="標楷體" panose="03000509000000000000" pitchFamily="65" charset="-120"/>
              </a:rPr>
              <a:t>Cache memory</a:t>
            </a:r>
          </a:p>
          <a:p>
            <a:pPr eaLnBrk="1" hangingPunct="1">
              <a:lnSpc>
                <a:spcPct val="120000"/>
              </a:lnSpc>
            </a:pPr>
            <a:r>
              <a:rPr lang="en-US" altLang="zh-TW" sz="2000" smtClean="0">
                <a:latin typeface="標楷體" panose="03000509000000000000" pitchFamily="65" charset="-120"/>
              </a:rPr>
              <a:t>Clock gating</a:t>
            </a:r>
          </a:p>
          <a:p>
            <a:pPr eaLnBrk="1" hangingPunct="1">
              <a:lnSpc>
                <a:spcPct val="120000"/>
              </a:lnSpc>
            </a:pPr>
            <a:r>
              <a:rPr lang="en-US" altLang="zh-TW" sz="2000" smtClean="0">
                <a:latin typeface="標楷體" panose="03000509000000000000" pitchFamily="65" charset="-120"/>
              </a:rPr>
              <a:t>Leakage control</a:t>
            </a:r>
          </a:p>
          <a:p>
            <a:pPr eaLnBrk="1" hangingPunct="1">
              <a:lnSpc>
                <a:spcPct val="120000"/>
              </a:lnSpc>
            </a:pPr>
            <a:r>
              <a:rPr lang="en-US" altLang="zh-TW" sz="2000" smtClean="0">
                <a:latin typeface="標楷體" panose="03000509000000000000" pitchFamily="65" charset="-120"/>
              </a:rPr>
              <a:t>Dynamic voltage scaling</a:t>
            </a:r>
          </a:p>
          <a:p>
            <a:pPr eaLnBrk="1" hangingPunct="1">
              <a:lnSpc>
                <a:spcPct val="120000"/>
              </a:lnSpc>
            </a:pPr>
            <a:r>
              <a:rPr lang="en-US" altLang="zh-TW" sz="2000" smtClean="0">
                <a:latin typeface="標楷體" panose="03000509000000000000" pitchFamily="65" charset="-120"/>
              </a:rPr>
              <a:t>instruction scheduling</a:t>
            </a:r>
          </a:p>
        </p:txBody>
      </p:sp>
      <p:sp>
        <p:nvSpPr>
          <p:cNvPr id="50180" name="Text Box 4"/>
          <p:cNvSpPr txBox="1">
            <a:spLocks noChangeArrowheads="1"/>
          </p:cNvSpPr>
          <p:nvPr/>
        </p:nvSpPr>
        <p:spPr bwMode="auto">
          <a:xfrm>
            <a:off x="1905000" y="126365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TW" sz="3600" b="1" u="sng">
                <a:solidFill>
                  <a:schemeClr val="tx2"/>
                </a:solidFill>
                <a:effectLst>
                  <a:outerShdw blurRad="38100" dist="38100" dir="2700000" algn="tl">
                    <a:srgbClr val="C0C0C0"/>
                  </a:outerShdw>
                </a:effectLst>
                <a:latin typeface="Garamond" panose="02020404030301010803" pitchFamily="18" charset="0"/>
              </a:rPr>
              <a:t>CPU</a:t>
            </a:r>
            <a:r>
              <a:rPr lang="zh-TW" altLang="en-US" sz="3600" b="1" u="sng">
                <a:solidFill>
                  <a:schemeClr val="tx2"/>
                </a:solidFill>
                <a:effectLst>
                  <a:outerShdw blurRad="38100" dist="38100" dir="2700000" algn="tl">
                    <a:srgbClr val="C0C0C0"/>
                  </a:outerShdw>
                </a:effectLst>
                <a:latin typeface="Garamond" panose="02020404030301010803" pitchFamily="18" charset="0"/>
              </a:rPr>
              <a:t>設計專利為例</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1685925" y="2752725"/>
            <a:ext cx="6375400" cy="2867025"/>
          </a:xfrm>
        </p:spPr>
        <p:txBody>
          <a:bodyPr/>
          <a:lstStyle/>
          <a:p>
            <a:pPr eaLnBrk="1" hangingPunct="1">
              <a:lnSpc>
                <a:spcPct val="130000"/>
              </a:lnSpc>
            </a:pPr>
            <a:r>
              <a:rPr lang="en-US" altLang="zh-TW" smtClean="0"/>
              <a:t>reduce program execution time</a:t>
            </a:r>
          </a:p>
          <a:p>
            <a:pPr eaLnBrk="1" hangingPunct="1">
              <a:lnSpc>
                <a:spcPct val="130000"/>
              </a:lnSpc>
            </a:pPr>
            <a:r>
              <a:rPr lang="en-US" altLang="zh-TW" smtClean="0"/>
              <a:t>increase server throughput</a:t>
            </a:r>
          </a:p>
          <a:p>
            <a:pPr eaLnBrk="1" hangingPunct="1">
              <a:lnSpc>
                <a:spcPct val="130000"/>
              </a:lnSpc>
            </a:pPr>
            <a:r>
              <a:rPr lang="en-US" altLang="zh-TW" smtClean="0"/>
              <a:t>low power</a:t>
            </a:r>
          </a:p>
          <a:p>
            <a:pPr eaLnBrk="1" hangingPunct="1">
              <a:lnSpc>
                <a:spcPct val="130000"/>
              </a:lnSpc>
            </a:pPr>
            <a:r>
              <a:rPr lang="en-US" altLang="zh-TW" smtClean="0"/>
              <a:t>low cost</a:t>
            </a:r>
          </a:p>
        </p:txBody>
      </p:sp>
      <p:sp>
        <p:nvSpPr>
          <p:cNvPr id="40963" name="Rectangle 3"/>
          <p:cNvSpPr>
            <a:spLocks noGrp="1" noRot="1" noChangeArrowheads="1"/>
          </p:cNvSpPr>
          <p:nvPr>
            <p:ph type="title"/>
          </p:nvPr>
        </p:nvSpPr>
        <p:spPr>
          <a:xfrm>
            <a:off x="1042988" y="76200"/>
            <a:ext cx="7643812" cy="1143000"/>
          </a:xfrm>
          <a:noFill/>
        </p:spPr>
        <p:txBody>
          <a:bodyPr anchor="ctr"/>
          <a:lstStyle/>
          <a:p>
            <a:pPr eaLnBrk="1" hangingPunct="1"/>
            <a:r>
              <a:rPr lang="zh-TW" altLang="en-US" smtClean="0"/>
              <a:t>專利功能分類架構</a:t>
            </a:r>
            <a:endParaRPr lang="zh-TW" altLang="en-US" sz="3600" smtClean="0"/>
          </a:p>
        </p:txBody>
      </p:sp>
      <p:sp>
        <p:nvSpPr>
          <p:cNvPr id="40964" name="Text Box 4"/>
          <p:cNvSpPr txBox="1">
            <a:spLocks noChangeArrowheads="1"/>
          </p:cNvSpPr>
          <p:nvPr/>
        </p:nvSpPr>
        <p:spPr bwMode="auto">
          <a:xfrm>
            <a:off x="838200" y="2049463"/>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50000"/>
              </a:spcBef>
              <a:buClrTx/>
              <a:buSzTx/>
              <a:buFontTx/>
              <a:buNone/>
            </a:pPr>
            <a:endParaRPr lang="zh-TW" altLang="en-US" sz="2000">
              <a:latin typeface="Garamond" panose="02020404030301010803" pitchFamily="18" charset="0"/>
              <a:ea typeface="新細明體" panose="02020500000000000000" pitchFamily="18" charset="-120"/>
            </a:endParaRPr>
          </a:p>
        </p:txBody>
      </p:sp>
      <p:sp>
        <p:nvSpPr>
          <p:cNvPr id="51205" name="Text Box 5"/>
          <p:cNvSpPr txBox="1">
            <a:spLocks noChangeArrowheads="1"/>
          </p:cNvSpPr>
          <p:nvPr/>
        </p:nvSpPr>
        <p:spPr bwMode="auto">
          <a:xfrm>
            <a:off x="1905000" y="126365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TW" sz="3600" b="1" u="sng">
                <a:solidFill>
                  <a:schemeClr val="tx2"/>
                </a:solidFill>
                <a:effectLst>
                  <a:outerShdw blurRad="38100" dist="38100" dir="2700000" algn="tl">
                    <a:srgbClr val="C0C0C0"/>
                  </a:outerShdw>
                </a:effectLst>
                <a:latin typeface="Garamond" panose="02020404030301010803" pitchFamily="18" charset="0"/>
              </a:rPr>
              <a:t>CPU</a:t>
            </a:r>
            <a:r>
              <a:rPr lang="zh-TW" altLang="en-US" sz="3600" b="1" u="sng">
                <a:solidFill>
                  <a:schemeClr val="tx2"/>
                </a:solidFill>
                <a:effectLst>
                  <a:outerShdw blurRad="38100" dist="38100" dir="2700000" algn="tl">
                    <a:srgbClr val="C0C0C0"/>
                  </a:outerShdw>
                </a:effectLst>
                <a:latin typeface="Garamond" panose="02020404030301010803" pitchFamily="18" charset="0"/>
              </a:rPr>
              <a:t>設計專利為例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1265238" y="1849438"/>
            <a:ext cx="1393825" cy="914400"/>
            <a:chOff x="0" y="0"/>
            <a:chExt cx="734" cy="576"/>
          </a:xfrm>
        </p:grpSpPr>
        <p:sp>
          <p:nvSpPr>
            <p:cNvPr id="42092" name="Rectangle 3"/>
            <p:cNvSpPr>
              <a:spLocks noChangeArrowheads="1"/>
            </p:cNvSpPr>
            <p:nvPr/>
          </p:nvSpPr>
          <p:spPr bwMode="auto">
            <a:xfrm>
              <a:off x="11" y="0"/>
              <a:ext cx="712"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t>功能</a:t>
              </a:r>
            </a:p>
            <a:p>
              <a:pPr algn="ctr" eaLnBrk="1" hangingPunct="1">
                <a:spcBef>
                  <a:spcPct val="0"/>
                </a:spcBef>
                <a:buClrTx/>
                <a:buSzTx/>
                <a:buFontTx/>
                <a:buNone/>
              </a:pPr>
              <a:endParaRPr lang="zh-TW" altLang="en-US" sz="1200" b="1"/>
            </a:p>
            <a:p>
              <a:pPr>
                <a:spcBef>
                  <a:spcPct val="0"/>
                </a:spcBef>
                <a:buClrTx/>
                <a:buSzTx/>
                <a:buFontTx/>
                <a:buNone/>
              </a:pPr>
              <a:r>
                <a:rPr lang="zh-TW" altLang="en-US" sz="1200" b="1"/>
                <a:t>技術</a:t>
              </a:r>
              <a:endParaRPr lang="zh-TW" altLang="en-US" sz="1200" b="1">
                <a:latin typeface="Arial" panose="020B0604020202020204" pitchFamily="34" charset="0"/>
              </a:endParaRPr>
            </a:p>
          </p:txBody>
        </p:sp>
        <p:sp>
          <p:nvSpPr>
            <p:cNvPr id="42093" name="Rectangle 4"/>
            <p:cNvSpPr>
              <a:spLocks noChangeArrowheads="1"/>
            </p:cNvSpPr>
            <p:nvPr/>
          </p:nvSpPr>
          <p:spPr bwMode="auto">
            <a:xfrm>
              <a:off x="0" y="0"/>
              <a:ext cx="734"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7" name="Group 5"/>
          <p:cNvGrpSpPr>
            <a:grpSpLocks/>
          </p:cNvGrpSpPr>
          <p:nvPr/>
        </p:nvGrpSpPr>
        <p:grpSpPr bwMode="auto">
          <a:xfrm>
            <a:off x="2659063" y="1849438"/>
            <a:ext cx="1201737" cy="914400"/>
            <a:chOff x="734" y="0"/>
            <a:chExt cx="633" cy="576"/>
          </a:xfrm>
        </p:grpSpPr>
        <p:sp>
          <p:nvSpPr>
            <p:cNvPr id="42090" name="Rectangle 6"/>
            <p:cNvSpPr>
              <a:spLocks noChangeArrowheads="1"/>
            </p:cNvSpPr>
            <p:nvPr/>
          </p:nvSpPr>
          <p:spPr bwMode="auto">
            <a:xfrm>
              <a:off x="745" y="0"/>
              <a:ext cx="61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program execution time</a:t>
              </a:r>
              <a:endParaRPr lang="en-US" altLang="zh-TW" sz="1200" b="1">
                <a:latin typeface="Arial" panose="020B0604020202020204" pitchFamily="34" charset="0"/>
              </a:endParaRPr>
            </a:p>
          </p:txBody>
        </p:sp>
        <p:sp>
          <p:nvSpPr>
            <p:cNvPr id="42091" name="Rectangle 7"/>
            <p:cNvSpPr>
              <a:spLocks noChangeArrowheads="1"/>
            </p:cNvSpPr>
            <p:nvPr/>
          </p:nvSpPr>
          <p:spPr bwMode="auto">
            <a:xfrm>
              <a:off x="734" y="0"/>
              <a:ext cx="633"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8" name="Group 8"/>
          <p:cNvGrpSpPr>
            <a:grpSpLocks/>
          </p:cNvGrpSpPr>
          <p:nvPr/>
        </p:nvGrpSpPr>
        <p:grpSpPr bwMode="auto">
          <a:xfrm>
            <a:off x="3860800" y="1849438"/>
            <a:ext cx="984250" cy="914400"/>
            <a:chOff x="1367" y="0"/>
            <a:chExt cx="518" cy="576"/>
          </a:xfrm>
        </p:grpSpPr>
        <p:sp>
          <p:nvSpPr>
            <p:cNvPr id="42088" name="Rectangle 9"/>
            <p:cNvSpPr>
              <a:spLocks noChangeArrowheads="1"/>
            </p:cNvSpPr>
            <p:nvPr/>
          </p:nvSpPr>
          <p:spPr bwMode="auto">
            <a:xfrm>
              <a:off x="1378"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server throughput</a:t>
              </a:r>
              <a:endParaRPr lang="en-US" altLang="zh-TW" sz="1200" b="1">
                <a:latin typeface="Arial" panose="020B0604020202020204" pitchFamily="34" charset="0"/>
              </a:endParaRPr>
            </a:p>
          </p:txBody>
        </p:sp>
        <p:sp>
          <p:nvSpPr>
            <p:cNvPr id="42089" name="Rectangle 10"/>
            <p:cNvSpPr>
              <a:spLocks noChangeArrowheads="1"/>
            </p:cNvSpPr>
            <p:nvPr/>
          </p:nvSpPr>
          <p:spPr bwMode="auto">
            <a:xfrm>
              <a:off x="1367"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89" name="Group 11"/>
          <p:cNvGrpSpPr>
            <a:grpSpLocks/>
          </p:cNvGrpSpPr>
          <p:nvPr/>
        </p:nvGrpSpPr>
        <p:grpSpPr bwMode="auto">
          <a:xfrm>
            <a:off x="4845050" y="1849438"/>
            <a:ext cx="982663" cy="914400"/>
            <a:chOff x="1885" y="0"/>
            <a:chExt cx="518" cy="576"/>
          </a:xfrm>
        </p:grpSpPr>
        <p:sp>
          <p:nvSpPr>
            <p:cNvPr id="42086" name="Rectangle 12"/>
            <p:cNvSpPr>
              <a:spLocks noChangeArrowheads="1"/>
            </p:cNvSpPr>
            <p:nvPr/>
          </p:nvSpPr>
          <p:spPr bwMode="auto">
            <a:xfrm>
              <a:off x="1896"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low power</a:t>
              </a:r>
              <a:endParaRPr lang="en-US" altLang="zh-TW" sz="1200" b="1">
                <a:latin typeface="Arial" panose="020B0604020202020204" pitchFamily="34" charset="0"/>
              </a:endParaRPr>
            </a:p>
          </p:txBody>
        </p:sp>
        <p:sp>
          <p:nvSpPr>
            <p:cNvPr id="42087" name="Rectangle 13"/>
            <p:cNvSpPr>
              <a:spLocks noChangeArrowheads="1"/>
            </p:cNvSpPr>
            <p:nvPr/>
          </p:nvSpPr>
          <p:spPr bwMode="auto">
            <a:xfrm>
              <a:off x="1885"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0" name="Group 14"/>
          <p:cNvGrpSpPr>
            <a:grpSpLocks/>
          </p:cNvGrpSpPr>
          <p:nvPr/>
        </p:nvGrpSpPr>
        <p:grpSpPr bwMode="auto">
          <a:xfrm>
            <a:off x="5827713" y="1849438"/>
            <a:ext cx="984250" cy="914400"/>
            <a:chOff x="2403" y="0"/>
            <a:chExt cx="518" cy="576"/>
          </a:xfrm>
        </p:grpSpPr>
        <p:sp>
          <p:nvSpPr>
            <p:cNvPr id="42084" name="Rectangle 15"/>
            <p:cNvSpPr>
              <a:spLocks noChangeArrowheads="1"/>
            </p:cNvSpPr>
            <p:nvPr/>
          </p:nvSpPr>
          <p:spPr bwMode="auto">
            <a:xfrm>
              <a:off x="2414" y="0"/>
              <a:ext cx="49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low cost</a:t>
              </a:r>
              <a:endParaRPr lang="en-US" altLang="zh-TW" sz="1200" b="1">
                <a:latin typeface="Arial" panose="020B0604020202020204" pitchFamily="34" charset="0"/>
              </a:endParaRPr>
            </a:p>
          </p:txBody>
        </p:sp>
        <p:sp>
          <p:nvSpPr>
            <p:cNvPr id="42085" name="Rectangle 16"/>
            <p:cNvSpPr>
              <a:spLocks noChangeArrowheads="1"/>
            </p:cNvSpPr>
            <p:nvPr/>
          </p:nvSpPr>
          <p:spPr bwMode="auto">
            <a:xfrm>
              <a:off x="2403" y="0"/>
              <a:ext cx="518" cy="57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1" name="Group 17"/>
          <p:cNvGrpSpPr>
            <a:grpSpLocks/>
          </p:cNvGrpSpPr>
          <p:nvPr/>
        </p:nvGrpSpPr>
        <p:grpSpPr bwMode="auto">
          <a:xfrm>
            <a:off x="1265238" y="2895600"/>
            <a:ext cx="1393825" cy="549275"/>
            <a:chOff x="0" y="576"/>
            <a:chExt cx="734" cy="346"/>
          </a:xfrm>
        </p:grpSpPr>
        <p:sp>
          <p:nvSpPr>
            <p:cNvPr id="42082" name="Rectangle 18"/>
            <p:cNvSpPr>
              <a:spLocks noChangeArrowheads="1"/>
            </p:cNvSpPr>
            <p:nvPr/>
          </p:nvSpPr>
          <p:spPr bwMode="auto">
            <a:xfrm>
              <a:off x="11" y="576"/>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Pipeline</a:t>
              </a:r>
              <a:endParaRPr lang="en-US" altLang="zh-TW" sz="1200" b="1">
                <a:latin typeface="Arial" panose="020B0604020202020204" pitchFamily="34" charset="0"/>
              </a:endParaRPr>
            </a:p>
          </p:txBody>
        </p:sp>
        <p:sp>
          <p:nvSpPr>
            <p:cNvPr id="42083" name="Rectangle 19"/>
            <p:cNvSpPr>
              <a:spLocks noChangeArrowheads="1"/>
            </p:cNvSpPr>
            <p:nvPr/>
          </p:nvSpPr>
          <p:spPr bwMode="auto">
            <a:xfrm>
              <a:off x="0" y="576"/>
              <a:ext cx="73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2" name="Group 20"/>
          <p:cNvGrpSpPr>
            <a:grpSpLocks/>
          </p:cNvGrpSpPr>
          <p:nvPr/>
        </p:nvGrpSpPr>
        <p:grpSpPr bwMode="auto">
          <a:xfrm>
            <a:off x="2659063" y="2763838"/>
            <a:ext cx="1201737" cy="549275"/>
            <a:chOff x="734" y="576"/>
            <a:chExt cx="633" cy="346"/>
          </a:xfrm>
        </p:grpSpPr>
        <p:sp>
          <p:nvSpPr>
            <p:cNvPr id="42080" name="Rectangle 21"/>
            <p:cNvSpPr>
              <a:spLocks noChangeArrowheads="1"/>
            </p:cNvSpPr>
            <p:nvPr/>
          </p:nvSpPr>
          <p:spPr bwMode="auto">
            <a:xfrm>
              <a:off x="745" y="576"/>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20</a:t>
              </a:r>
              <a:endParaRPr lang="en-US" altLang="zh-TW" sz="1200" b="1">
                <a:latin typeface="Arial" panose="020B0604020202020204" pitchFamily="34" charset="0"/>
              </a:endParaRPr>
            </a:p>
          </p:txBody>
        </p:sp>
        <p:sp>
          <p:nvSpPr>
            <p:cNvPr id="42081" name="Rectangle 22"/>
            <p:cNvSpPr>
              <a:spLocks noChangeArrowheads="1"/>
            </p:cNvSpPr>
            <p:nvPr/>
          </p:nvSpPr>
          <p:spPr bwMode="auto">
            <a:xfrm>
              <a:off x="734" y="576"/>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3" name="Group 23"/>
          <p:cNvGrpSpPr>
            <a:grpSpLocks/>
          </p:cNvGrpSpPr>
          <p:nvPr/>
        </p:nvGrpSpPr>
        <p:grpSpPr bwMode="auto">
          <a:xfrm>
            <a:off x="3860800" y="2763838"/>
            <a:ext cx="984250" cy="549275"/>
            <a:chOff x="1367" y="576"/>
            <a:chExt cx="518" cy="346"/>
          </a:xfrm>
        </p:grpSpPr>
        <p:sp>
          <p:nvSpPr>
            <p:cNvPr id="42078" name="Rectangle 24"/>
            <p:cNvSpPr>
              <a:spLocks noChangeArrowheads="1"/>
            </p:cNvSpPr>
            <p:nvPr/>
          </p:nvSpPr>
          <p:spPr bwMode="auto">
            <a:xfrm>
              <a:off x="1378"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79" name="Rectangle 25"/>
            <p:cNvSpPr>
              <a:spLocks noChangeArrowheads="1"/>
            </p:cNvSpPr>
            <p:nvPr/>
          </p:nvSpPr>
          <p:spPr bwMode="auto">
            <a:xfrm>
              <a:off x="1367"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4" name="Group 26"/>
          <p:cNvGrpSpPr>
            <a:grpSpLocks/>
          </p:cNvGrpSpPr>
          <p:nvPr/>
        </p:nvGrpSpPr>
        <p:grpSpPr bwMode="auto">
          <a:xfrm>
            <a:off x="4845050" y="2763838"/>
            <a:ext cx="982663" cy="549275"/>
            <a:chOff x="1885" y="576"/>
            <a:chExt cx="518" cy="346"/>
          </a:xfrm>
        </p:grpSpPr>
        <p:sp>
          <p:nvSpPr>
            <p:cNvPr id="42076" name="Rectangle 27"/>
            <p:cNvSpPr>
              <a:spLocks noChangeArrowheads="1"/>
            </p:cNvSpPr>
            <p:nvPr/>
          </p:nvSpPr>
          <p:spPr bwMode="auto">
            <a:xfrm>
              <a:off x="1896"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5</a:t>
              </a:r>
              <a:endParaRPr lang="en-US" altLang="zh-TW" sz="1200" b="1">
                <a:latin typeface="Arial" panose="020B0604020202020204" pitchFamily="34" charset="0"/>
              </a:endParaRPr>
            </a:p>
          </p:txBody>
        </p:sp>
        <p:sp>
          <p:nvSpPr>
            <p:cNvPr id="42077" name="Rectangle 28"/>
            <p:cNvSpPr>
              <a:spLocks noChangeArrowheads="1"/>
            </p:cNvSpPr>
            <p:nvPr/>
          </p:nvSpPr>
          <p:spPr bwMode="auto">
            <a:xfrm>
              <a:off x="1885"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5" name="Group 29"/>
          <p:cNvGrpSpPr>
            <a:grpSpLocks/>
          </p:cNvGrpSpPr>
          <p:nvPr/>
        </p:nvGrpSpPr>
        <p:grpSpPr bwMode="auto">
          <a:xfrm>
            <a:off x="5827713" y="2763838"/>
            <a:ext cx="984250" cy="549275"/>
            <a:chOff x="2403" y="576"/>
            <a:chExt cx="518" cy="346"/>
          </a:xfrm>
        </p:grpSpPr>
        <p:sp>
          <p:nvSpPr>
            <p:cNvPr id="42074" name="Rectangle 30"/>
            <p:cNvSpPr>
              <a:spLocks noChangeArrowheads="1"/>
            </p:cNvSpPr>
            <p:nvPr/>
          </p:nvSpPr>
          <p:spPr bwMode="auto">
            <a:xfrm>
              <a:off x="2414" y="57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75" name="Rectangle 31"/>
            <p:cNvSpPr>
              <a:spLocks noChangeArrowheads="1"/>
            </p:cNvSpPr>
            <p:nvPr/>
          </p:nvSpPr>
          <p:spPr bwMode="auto">
            <a:xfrm>
              <a:off x="2403" y="57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6" name="Group 32"/>
          <p:cNvGrpSpPr>
            <a:grpSpLocks/>
          </p:cNvGrpSpPr>
          <p:nvPr/>
        </p:nvGrpSpPr>
        <p:grpSpPr bwMode="auto">
          <a:xfrm>
            <a:off x="1265238" y="3313113"/>
            <a:ext cx="1393825" cy="549275"/>
            <a:chOff x="0" y="922"/>
            <a:chExt cx="734" cy="346"/>
          </a:xfrm>
        </p:grpSpPr>
        <p:sp>
          <p:nvSpPr>
            <p:cNvPr id="42072" name="Rectangle 33"/>
            <p:cNvSpPr>
              <a:spLocks noChangeArrowheads="1"/>
            </p:cNvSpPr>
            <p:nvPr/>
          </p:nvSpPr>
          <p:spPr bwMode="auto">
            <a:xfrm>
              <a:off x="11" y="922"/>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VLIW</a:t>
              </a:r>
              <a:endParaRPr lang="en-US" altLang="zh-TW" sz="1200" b="1">
                <a:latin typeface="Arial" panose="020B0604020202020204" pitchFamily="34" charset="0"/>
              </a:endParaRPr>
            </a:p>
          </p:txBody>
        </p:sp>
        <p:sp>
          <p:nvSpPr>
            <p:cNvPr id="42073" name="Rectangle 34"/>
            <p:cNvSpPr>
              <a:spLocks noChangeArrowheads="1"/>
            </p:cNvSpPr>
            <p:nvPr/>
          </p:nvSpPr>
          <p:spPr bwMode="auto">
            <a:xfrm>
              <a:off x="0" y="922"/>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7" name="Group 35"/>
          <p:cNvGrpSpPr>
            <a:grpSpLocks/>
          </p:cNvGrpSpPr>
          <p:nvPr/>
        </p:nvGrpSpPr>
        <p:grpSpPr bwMode="auto">
          <a:xfrm>
            <a:off x="2659063" y="3313113"/>
            <a:ext cx="1201737" cy="549275"/>
            <a:chOff x="734" y="922"/>
            <a:chExt cx="633" cy="346"/>
          </a:xfrm>
        </p:grpSpPr>
        <p:sp>
          <p:nvSpPr>
            <p:cNvPr id="42070" name="Rectangle 36"/>
            <p:cNvSpPr>
              <a:spLocks noChangeArrowheads="1"/>
            </p:cNvSpPr>
            <p:nvPr/>
          </p:nvSpPr>
          <p:spPr bwMode="auto">
            <a:xfrm>
              <a:off x="745" y="922"/>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71" name="Rectangle 37"/>
            <p:cNvSpPr>
              <a:spLocks noChangeArrowheads="1"/>
            </p:cNvSpPr>
            <p:nvPr/>
          </p:nvSpPr>
          <p:spPr bwMode="auto">
            <a:xfrm>
              <a:off x="734" y="922"/>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8" name="Group 38"/>
          <p:cNvGrpSpPr>
            <a:grpSpLocks/>
          </p:cNvGrpSpPr>
          <p:nvPr/>
        </p:nvGrpSpPr>
        <p:grpSpPr bwMode="auto">
          <a:xfrm>
            <a:off x="3860800" y="3313113"/>
            <a:ext cx="984250" cy="549275"/>
            <a:chOff x="1367" y="922"/>
            <a:chExt cx="518" cy="346"/>
          </a:xfrm>
        </p:grpSpPr>
        <p:sp>
          <p:nvSpPr>
            <p:cNvPr id="42068" name="Rectangle 39"/>
            <p:cNvSpPr>
              <a:spLocks noChangeArrowheads="1"/>
            </p:cNvSpPr>
            <p:nvPr/>
          </p:nvSpPr>
          <p:spPr bwMode="auto">
            <a:xfrm>
              <a:off x="1378"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3</a:t>
              </a:r>
            </a:p>
          </p:txBody>
        </p:sp>
        <p:sp>
          <p:nvSpPr>
            <p:cNvPr id="42069" name="Rectangle 40"/>
            <p:cNvSpPr>
              <a:spLocks noChangeArrowheads="1"/>
            </p:cNvSpPr>
            <p:nvPr/>
          </p:nvSpPr>
          <p:spPr bwMode="auto">
            <a:xfrm>
              <a:off x="1367"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1999" name="Group 41"/>
          <p:cNvGrpSpPr>
            <a:grpSpLocks/>
          </p:cNvGrpSpPr>
          <p:nvPr/>
        </p:nvGrpSpPr>
        <p:grpSpPr bwMode="auto">
          <a:xfrm>
            <a:off x="4845050" y="3313113"/>
            <a:ext cx="982663" cy="549275"/>
            <a:chOff x="1885" y="922"/>
            <a:chExt cx="518" cy="346"/>
          </a:xfrm>
        </p:grpSpPr>
        <p:sp>
          <p:nvSpPr>
            <p:cNvPr id="42066" name="Rectangle 42"/>
            <p:cNvSpPr>
              <a:spLocks noChangeArrowheads="1"/>
            </p:cNvSpPr>
            <p:nvPr/>
          </p:nvSpPr>
          <p:spPr bwMode="auto">
            <a:xfrm>
              <a:off x="1896"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3</a:t>
              </a:r>
            </a:p>
          </p:txBody>
        </p:sp>
        <p:sp>
          <p:nvSpPr>
            <p:cNvPr id="42067" name="Rectangle 43"/>
            <p:cNvSpPr>
              <a:spLocks noChangeArrowheads="1"/>
            </p:cNvSpPr>
            <p:nvPr/>
          </p:nvSpPr>
          <p:spPr bwMode="auto">
            <a:xfrm>
              <a:off x="1885"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0" name="Group 44"/>
          <p:cNvGrpSpPr>
            <a:grpSpLocks/>
          </p:cNvGrpSpPr>
          <p:nvPr/>
        </p:nvGrpSpPr>
        <p:grpSpPr bwMode="auto">
          <a:xfrm>
            <a:off x="5827713" y="3313113"/>
            <a:ext cx="984250" cy="549275"/>
            <a:chOff x="2403" y="922"/>
            <a:chExt cx="518" cy="346"/>
          </a:xfrm>
        </p:grpSpPr>
        <p:sp>
          <p:nvSpPr>
            <p:cNvPr id="42064" name="Rectangle 45"/>
            <p:cNvSpPr>
              <a:spLocks noChangeArrowheads="1"/>
            </p:cNvSpPr>
            <p:nvPr/>
          </p:nvSpPr>
          <p:spPr bwMode="auto">
            <a:xfrm>
              <a:off x="2414" y="922"/>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5</a:t>
              </a:r>
              <a:endParaRPr lang="en-US" altLang="zh-TW" sz="1200" b="1">
                <a:latin typeface="Arial" panose="020B0604020202020204" pitchFamily="34" charset="0"/>
              </a:endParaRPr>
            </a:p>
          </p:txBody>
        </p:sp>
        <p:sp>
          <p:nvSpPr>
            <p:cNvPr id="42065" name="Rectangle 46"/>
            <p:cNvSpPr>
              <a:spLocks noChangeArrowheads="1"/>
            </p:cNvSpPr>
            <p:nvPr/>
          </p:nvSpPr>
          <p:spPr bwMode="auto">
            <a:xfrm>
              <a:off x="2403" y="922"/>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1" name="Group 47"/>
          <p:cNvGrpSpPr>
            <a:grpSpLocks/>
          </p:cNvGrpSpPr>
          <p:nvPr/>
        </p:nvGrpSpPr>
        <p:grpSpPr bwMode="auto">
          <a:xfrm>
            <a:off x="1265238" y="3862388"/>
            <a:ext cx="1393825" cy="549275"/>
            <a:chOff x="0" y="1268"/>
            <a:chExt cx="734" cy="346"/>
          </a:xfrm>
        </p:grpSpPr>
        <p:sp>
          <p:nvSpPr>
            <p:cNvPr id="42062" name="Rectangle 48"/>
            <p:cNvSpPr>
              <a:spLocks noChangeArrowheads="1"/>
            </p:cNvSpPr>
            <p:nvPr/>
          </p:nvSpPr>
          <p:spPr bwMode="auto">
            <a:xfrm>
              <a:off x="11" y="1268"/>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cache</a:t>
              </a:r>
            </a:p>
            <a:p>
              <a:pPr algn="ctr">
                <a:spcBef>
                  <a:spcPct val="0"/>
                </a:spcBef>
                <a:buClrTx/>
                <a:buSzTx/>
                <a:buFontTx/>
                <a:buNone/>
              </a:pPr>
              <a:endParaRPr lang="zh-TW" altLang="en-US" sz="1200" b="1">
                <a:latin typeface="Arial" panose="020B0604020202020204" pitchFamily="34" charset="0"/>
              </a:endParaRPr>
            </a:p>
          </p:txBody>
        </p:sp>
        <p:sp>
          <p:nvSpPr>
            <p:cNvPr id="42063" name="Rectangle 49"/>
            <p:cNvSpPr>
              <a:spLocks noChangeArrowheads="1"/>
            </p:cNvSpPr>
            <p:nvPr/>
          </p:nvSpPr>
          <p:spPr bwMode="auto">
            <a:xfrm>
              <a:off x="0" y="1268"/>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2" name="Group 50"/>
          <p:cNvGrpSpPr>
            <a:grpSpLocks/>
          </p:cNvGrpSpPr>
          <p:nvPr/>
        </p:nvGrpSpPr>
        <p:grpSpPr bwMode="auto">
          <a:xfrm>
            <a:off x="2659063" y="3862388"/>
            <a:ext cx="1201737" cy="549275"/>
            <a:chOff x="734" y="1268"/>
            <a:chExt cx="633" cy="346"/>
          </a:xfrm>
        </p:grpSpPr>
        <p:sp>
          <p:nvSpPr>
            <p:cNvPr id="42060" name="Rectangle 51"/>
            <p:cNvSpPr>
              <a:spLocks noChangeArrowheads="1"/>
            </p:cNvSpPr>
            <p:nvPr/>
          </p:nvSpPr>
          <p:spPr bwMode="auto">
            <a:xfrm>
              <a:off x="745" y="1268"/>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30</a:t>
              </a:r>
              <a:endParaRPr lang="en-US" altLang="zh-TW" sz="1200" b="1">
                <a:latin typeface="Arial" panose="020B0604020202020204" pitchFamily="34" charset="0"/>
              </a:endParaRPr>
            </a:p>
          </p:txBody>
        </p:sp>
        <p:sp>
          <p:nvSpPr>
            <p:cNvPr id="42061" name="Rectangle 52"/>
            <p:cNvSpPr>
              <a:spLocks noChangeArrowheads="1"/>
            </p:cNvSpPr>
            <p:nvPr/>
          </p:nvSpPr>
          <p:spPr bwMode="auto">
            <a:xfrm>
              <a:off x="734" y="1268"/>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3" name="Group 53"/>
          <p:cNvGrpSpPr>
            <a:grpSpLocks/>
          </p:cNvGrpSpPr>
          <p:nvPr/>
        </p:nvGrpSpPr>
        <p:grpSpPr bwMode="auto">
          <a:xfrm>
            <a:off x="3860800" y="3862388"/>
            <a:ext cx="984250" cy="549275"/>
            <a:chOff x="1367" y="1268"/>
            <a:chExt cx="518" cy="346"/>
          </a:xfrm>
        </p:grpSpPr>
        <p:sp>
          <p:nvSpPr>
            <p:cNvPr id="42058" name="Rectangle 54"/>
            <p:cNvSpPr>
              <a:spLocks noChangeArrowheads="1"/>
            </p:cNvSpPr>
            <p:nvPr/>
          </p:nvSpPr>
          <p:spPr bwMode="auto">
            <a:xfrm>
              <a:off x="1378"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59" name="Rectangle 55"/>
            <p:cNvSpPr>
              <a:spLocks noChangeArrowheads="1"/>
            </p:cNvSpPr>
            <p:nvPr/>
          </p:nvSpPr>
          <p:spPr bwMode="auto">
            <a:xfrm>
              <a:off x="1367"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4" name="Group 56"/>
          <p:cNvGrpSpPr>
            <a:grpSpLocks/>
          </p:cNvGrpSpPr>
          <p:nvPr/>
        </p:nvGrpSpPr>
        <p:grpSpPr bwMode="auto">
          <a:xfrm>
            <a:off x="4845050" y="3862388"/>
            <a:ext cx="982663" cy="549275"/>
            <a:chOff x="1885" y="1268"/>
            <a:chExt cx="518" cy="346"/>
          </a:xfrm>
        </p:grpSpPr>
        <p:sp>
          <p:nvSpPr>
            <p:cNvPr id="42056" name="Rectangle 57"/>
            <p:cNvSpPr>
              <a:spLocks noChangeArrowheads="1"/>
            </p:cNvSpPr>
            <p:nvPr/>
          </p:nvSpPr>
          <p:spPr bwMode="auto">
            <a:xfrm>
              <a:off x="1896"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15</a:t>
              </a:r>
              <a:endParaRPr lang="en-US" altLang="zh-TW" sz="1200" b="1">
                <a:latin typeface="Arial" panose="020B0604020202020204" pitchFamily="34" charset="0"/>
              </a:endParaRPr>
            </a:p>
          </p:txBody>
        </p:sp>
        <p:sp>
          <p:nvSpPr>
            <p:cNvPr id="42057" name="Rectangle 58"/>
            <p:cNvSpPr>
              <a:spLocks noChangeArrowheads="1"/>
            </p:cNvSpPr>
            <p:nvPr/>
          </p:nvSpPr>
          <p:spPr bwMode="auto">
            <a:xfrm>
              <a:off x="1885"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5" name="Group 59"/>
          <p:cNvGrpSpPr>
            <a:grpSpLocks/>
          </p:cNvGrpSpPr>
          <p:nvPr/>
        </p:nvGrpSpPr>
        <p:grpSpPr bwMode="auto">
          <a:xfrm>
            <a:off x="5827713" y="3862388"/>
            <a:ext cx="984250" cy="549275"/>
            <a:chOff x="2403" y="1268"/>
            <a:chExt cx="518" cy="346"/>
          </a:xfrm>
        </p:grpSpPr>
        <p:sp>
          <p:nvSpPr>
            <p:cNvPr id="42054" name="Rectangle 60"/>
            <p:cNvSpPr>
              <a:spLocks noChangeArrowheads="1"/>
            </p:cNvSpPr>
            <p:nvPr/>
          </p:nvSpPr>
          <p:spPr bwMode="auto">
            <a:xfrm>
              <a:off x="2414" y="1268"/>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10</a:t>
              </a:r>
              <a:endParaRPr lang="en-US" altLang="zh-TW" sz="1200" b="1">
                <a:latin typeface="Arial" panose="020B0604020202020204" pitchFamily="34" charset="0"/>
              </a:endParaRPr>
            </a:p>
          </p:txBody>
        </p:sp>
        <p:sp>
          <p:nvSpPr>
            <p:cNvPr id="42055" name="Rectangle 61"/>
            <p:cNvSpPr>
              <a:spLocks noChangeArrowheads="1"/>
            </p:cNvSpPr>
            <p:nvPr/>
          </p:nvSpPr>
          <p:spPr bwMode="auto">
            <a:xfrm>
              <a:off x="2403" y="1268"/>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6" name="Group 62"/>
          <p:cNvGrpSpPr>
            <a:grpSpLocks/>
          </p:cNvGrpSpPr>
          <p:nvPr/>
        </p:nvGrpSpPr>
        <p:grpSpPr bwMode="auto">
          <a:xfrm>
            <a:off x="1265238" y="4411663"/>
            <a:ext cx="1393825" cy="549275"/>
            <a:chOff x="0" y="1614"/>
            <a:chExt cx="734" cy="346"/>
          </a:xfrm>
        </p:grpSpPr>
        <p:sp>
          <p:nvSpPr>
            <p:cNvPr id="42052" name="Rectangle 63"/>
            <p:cNvSpPr>
              <a:spLocks noChangeArrowheads="1"/>
            </p:cNvSpPr>
            <p:nvPr/>
          </p:nvSpPr>
          <p:spPr bwMode="auto">
            <a:xfrm>
              <a:off x="11" y="1614"/>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dynamic voltage scaling</a:t>
              </a:r>
            </a:p>
            <a:p>
              <a:pPr algn="ctr">
                <a:spcBef>
                  <a:spcPct val="0"/>
                </a:spcBef>
                <a:buClrTx/>
                <a:buSzTx/>
                <a:buFontTx/>
                <a:buNone/>
              </a:pPr>
              <a:endParaRPr lang="zh-TW" altLang="en-US" sz="1200" b="1">
                <a:latin typeface="Arial" panose="020B0604020202020204" pitchFamily="34" charset="0"/>
              </a:endParaRPr>
            </a:p>
          </p:txBody>
        </p:sp>
        <p:sp>
          <p:nvSpPr>
            <p:cNvPr id="42053" name="Rectangle 64"/>
            <p:cNvSpPr>
              <a:spLocks noChangeArrowheads="1"/>
            </p:cNvSpPr>
            <p:nvPr/>
          </p:nvSpPr>
          <p:spPr bwMode="auto">
            <a:xfrm>
              <a:off x="0" y="1614"/>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7" name="Group 65"/>
          <p:cNvGrpSpPr>
            <a:grpSpLocks/>
          </p:cNvGrpSpPr>
          <p:nvPr/>
        </p:nvGrpSpPr>
        <p:grpSpPr bwMode="auto">
          <a:xfrm>
            <a:off x="2659063" y="4411663"/>
            <a:ext cx="1201737" cy="549275"/>
            <a:chOff x="734" y="1614"/>
            <a:chExt cx="633" cy="346"/>
          </a:xfrm>
        </p:grpSpPr>
        <p:sp>
          <p:nvSpPr>
            <p:cNvPr id="42050" name="Rectangle 66"/>
            <p:cNvSpPr>
              <a:spLocks noChangeArrowheads="1"/>
            </p:cNvSpPr>
            <p:nvPr/>
          </p:nvSpPr>
          <p:spPr bwMode="auto">
            <a:xfrm>
              <a:off x="745" y="1614"/>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51" name="Rectangle 67"/>
            <p:cNvSpPr>
              <a:spLocks noChangeArrowheads="1"/>
            </p:cNvSpPr>
            <p:nvPr/>
          </p:nvSpPr>
          <p:spPr bwMode="auto">
            <a:xfrm>
              <a:off x="734" y="1614"/>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8" name="Group 68"/>
          <p:cNvGrpSpPr>
            <a:grpSpLocks/>
          </p:cNvGrpSpPr>
          <p:nvPr/>
        </p:nvGrpSpPr>
        <p:grpSpPr bwMode="auto">
          <a:xfrm>
            <a:off x="3860800" y="4411663"/>
            <a:ext cx="984250" cy="549275"/>
            <a:chOff x="1367" y="1614"/>
            <a:chExt cx="518" cy="346"/>
          </a:xfrm>
        </p:grpSpPr>
        <p:sp>
          <p:nvSpPr>
            <p:cNvPr id="42048" name="Rectangle 69"/>
            <p:cNvSpPr>
              <a:spLocks noChangeArrowheads="1"/>
            </p:cNvSpPr>
            <p:nvPr/>
          </p:nvSpPr>
          <p:spPr bwMode="auto">
            <a:xfrm>
              <a:off x="1378"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9" name="Rectangle 70"/>
            <p:cNvSpPr>
              <a:spLocks noChangeArrowheads="1"/>
            </p:cNvSpPr>
            <p:nvPr/>
          </p:nvSpPr>
          <p:spPr bwMode="auto">
            <a:xfrm>
              <a:off x="1367"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09" name="Group 71"/>
          <p:cNvGrpSpPr>
            <a:grpSpLocks/>
          </p:cNvGrpSpPr>
          <p:nvPr/>
        </p:nvGrpSpPr>
        <p:grpSpPr bwMode="auto">
          <a:xfrm>
            <a:off x="4845050" y="4411663"/>
            <a:ext cx="982663" cy="549275"/>
            <a:chOff x="1885" y="1614"/>
            <a:chExt cx="518" cy="346"/>
          </a:xfrm>
        </p:grpSpPr>
        <p:sp>
          <p:nvSpPr>
            <p:cNvPr id="42046" name="Rectangle 72"/>
            <p:cNvSpPr>
              <a:spLocks noChangeArrowheads="1"/>
            </p:cNvSpPr>
            <p:nvPr/>
          </p:nvSpPr>
          <p:spPr bwMode="auto">
            <a:xfrm>
              <a:off x="1896"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10</a:t>
              </a:r>
            </a:p>
          </p:txBody>
        </p:sp>
        <p:sp>
          <p:nvSpPr>
            <p:cNvPr id="42047" name="Rectangle 73"/>
            <p:cNvSpPr>
              <a:spLocks noChangeArrowheads="1"/>
            </p:cNvSpPr>
            <p:nvPr/>
          </p:nvSpPr>
          <p:spPr bwMode="auto">
            <a:xfrm>
              <a:off x="1885"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0" name="Group 74"/>
          <p:cNvGrpSpPr>
            <a:grpSpLocks/>
          </p:cNvGrpSpPr>
          <p:nvPr/>
        </p:nvGrpSpPr>
        <p:grpSpPr bwMode="auto">
          <a:xfrm>
            <a:off x="5827713" y="4411663"/>
            <a:ext cx="984250" cy="549275"/>
            <a:chOff x="2403" y="1614"/>
            <a:chExt cx="518" cy="346"/>
          </a:xfrm>
        </p:grpSpPr>
        <p:sp>
          <p:nvSpPr>
            <p:cNvPr id="42044" name="Rectangle 75"/>
            <p:cNvSpPr>
              <a:spLocks noChangeArrowheads="1"/>
            </p:cNvSpPr>
            <p:nvPr/>
          </p:nvSpPr>
          <p:spPr bwMode="auto">
            <a:xfrm>
              <a:off x="2414" y="1614"/>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5" name="Rectangle 76"/>
            <p:cNvSpPr>
              <a:spLocks noChangeArrowheads="1"/>
            </p:cNvSpPr>
            <p:nvPr/>
          </p:nvSpPr>
          <p:spPr bwMode="auto">
            <a:xfrm>
              <a:off x="2403" y="1614"/>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1" name="Group 77"/>
          <p:cNvGrpSpPr>
            <a:grpSpLocks/>
          </p:cNvGrpSpPr>
          <p:nvPr/>
        </p:nvGrpSpPr>
        <p:grpSpPr bwMode="auto">
          <a:xfrm>
            <a:off x="1265238" y="4960938"/>
            <a:ext cx="1393825" cy="549275"/>
            <a:chOff x="0" y="1960"/>
            <a:chExt cx="734" cy="346"/>
          </a:xfrm>
        </p:grpSpPr>
        <p:sp>
          <p:nvSpPr>
            <p:cNvPr id="42042" name="Rectangle 78"/>
            <p:cNvSpPr>
              <a:spLocks noChangeArrowheads="1"/>
            </p:cNvSpPr>
            <p:nvPr/>
          </p:nvSpPr>
          <p:spPr bwMode="auto">
            <a:xfrm>
              <a:off x="11" y="1960"/>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clock gating</a:t>
              </a:r>
            </a:p>
            <a:p>
              <a:pPr algn="ctr">
                <a:spcBef>
                  <a:spcPct val="0"/>
                </a:spcBef>
                <a:buClrTx/>
                <a:buSzTx/>
                <a:buFontTx/>
                <a:buNone/>
              </a:pPr>
              <a:endParaRPr lang="zh-TW" altLang="en-US" sz="1200" b="1">
                <a:latin typeface="Arial" panose="020B0604020202020204" pitchFamily="34" charset="0"/>
              </a:endParaRPr>
            </a:p>
          </p:txBody>
        </p:sp>
        <p:sp>
          <p:nvSpPr>
            <p:cNvPr id="42043" name="Rectangle 79"/>
            <p:cNvSpPr>
              <a:spLocks noChangeArrowheads="1"/>
            </p:cNvSpPr>
            <p:nvPr/>
          </p:nvSpPr>
          <p:spPr bwMode="auto">
            <a:xfrm>
              <a:off x="0" y="1960"/>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2" name="Group 80"/>
          <p:cNvGrpSpPr>
            <a:grpSpLocks/>
          </p:cNvGrpSpPr>
          <p:nvPr/>
        </p:nvGrpSpPr>
        <p:grpSpPr bwMode="auto">
          <a:xfrm>
            <a:off x="2659063" y="4960938"/>
            <a:ext cx="1201737" cy="549275"/>
            <a:chOff x="734" y="1960"/>
            <a:chExt cx="633" cy="346"/>
          </a:xfrm>
        </p:grpSpPr>
        <p:sp>
          <p:nvSpPr>
            <p:cNvPr id="42040" name="Rectangle 81"/>
            <p:cNvSpPr>
              <a:spLocks noChangeArrowheads="1"/>
            </p:cNvSpPr>
            <p:nvPr/>
          </p:nvSpPr>
          <p:spPr bwMode="auto">
            <a:xfrm>
              <a:off x="745" y="1960"/>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41" name="Rectangle 82"/>
            <p:cNvSpPr>
              <a:spLocks noChangeArrowheads="1"/>
            </p:cNvSpPr>
            <p:nvPr/>
          </p:nvSpPr>
          <p:spPr bwMode="auto">
            <a:xfrm>
              <a:off x="734" y="1960"/>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3" name="Group 83"/>
          <p:cNvGrpSpPr>
            <a:grpSpLocks/>
          </p:cNvGrpSpPr>
          <p:nvPr/>
        </p:nvGrpSpPr>
        <p:grpSpPr bwMode="auto">
          <a:xfrm>
            <a:off x="3860800" y="4960938"/>
            <a:ext cx="984250" cy="549275"/>
            <a:chOff x="1367" y="1960"/>
            <a:chExt cx="518" cy="346"/>
          </a:xfrm>
        </p:grpSpPr>
        <p:sp>
          <p:nvSpPr>
            <p:cNvPr id="42038" name="Rectangle 84"/>
            <p:cNvSpPr>
              <a:spLocks noChangeArrowheads="1"/>
            </p:cNvSpPr>
            <p:nvPr/>
          </p:nvSpPr>
          <p:spPr bwMode="auto">
            <a:xfrm>
              <a:off x="1378"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39" name="Rectangle 85"/>
            <p:cNvSpPr>
              <a:spLocks noChangeArrowheads="1"/>
            </p:cNvSpPr>
            <p:nvPr/>
          </p:nvSpPr>
          <p:spPr bwMode="auto">
            <a:xfrm>
              <a:off x="1367"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4" name="Group 86"/>
          <p:cNvGrpSpPr>
            <a:grpSpLocks/>
          </p:cNvGrpSpPr>
          <p:nvPr/>
        </p:nvGrpSpPr>
        <p:grpSpPr bwMode="auto">
          <a:xfrm>
            <a:off x="4845050" y="4960938"/>
            <a:ext cx="982663" cy="549275"/>
            <a:chOff x="1885" y="1960"/>
            <a:chExt cx="518" cy="346"/>
          </a:xfrm>
        </p:grpSpPr>
        <p:sp>
          <p:nvSpPr>
            <p:cNvPr id="42036" name="Rectangle 87"/>
            <p:cNvSpPr>
              <a:spLocks noChangeArrowheads="1"/>
            </p:cNvSpPr>
            <p:nvPr/>
          </p:nvSpPr>
          <p:spPr bwMode="auto">
            <a:xfrm>
              <a:off x="1896"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200" b="1"/>
                <a:t>20</a:t>
              </a:r>
              <a:endParaRPr lang="en-US" altLang="zh-TW" sz="1200" b="1">
                <a:latin typeface="Arial" panose="020B0604020202020204" pitchFamily="34" charset="0"/>
              </a:endParaRPr>
            </a:p>
          </p:txBody>
        </p:sp>
        <p:sp>
          <p:nvSpPr>
            <p:cNvPr id="42037" name="Rectangle 88"/>
            <p:cNvSpPr>
              <a:spLocks noChangeArrowheads="1"/>
            </p:cNvSpPr>
            <p:nvPr/>
          </p:nvSpPr>
          <p:spPr bwMode="auto">
            <a:xfrm>
              <a:off x="1885"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5" name="Group 89"/>
          <p:cNvGrpSpPr>
            <a:grpSpLocks/>
          </p:cNvGrpSpPr>
          <p:nvPr/>
        </p:nvGrpSpPr>
        <p:grpSpPr bwMode="auto">
          <a:xfrm>
            <a:off x="5827713" y="4960938"/>
            <a:ext cx="984250" cy="549275"/>
            <a:chOff x="2403" y="1960"/>
            <a:chExt cx="518" cy="346"/>
          </a:xfrm>
        </p:grpSpPr>
        <p:sp>
          <p:nvSpPr>
            <p:cNvPr id="42034" name="Rectangle 90"/>
            <p:cNvSpPr>
              <a:spLocks noChangeArrowheads="1"/>
            </p:cNvSpPr>
            <p:nvPr/>
          </p:nvSpPr>
          <p:spPr bwMode="auto">
            <a:xfrm>
              <a:off x="2414" y="1960"/>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endParaRPr lang="zh-TW" altLang="en-US" sz="1200" b="1">
                <a:latin typeface="Arial" panose="020B0604020202020204" pitchFamily="34" charset="0"/>
              </a:endParaRPr>
            </a:p>
          </p:txBody>
        </p:sp>
        <p:sp>
          <p:nvSpPr>
            <p:cNvPr id="42035" name="Rectangle 91"/>
            <p:cNvSpPr>
              <a:spLocks noChangeArrowheads="1"/>
            </p:cNvSpPr>
            <p:nvPr/>
          </p:nvSpPr>
          <p:spPr bwMode="auto">
            <a:xfrm>
              <a:off x="2403" y="1960"/>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6" name="Group 92"/>
          <p:cNvGrpSpPr>
            <a:grpSpLocks/>
          </p:cNvGrpSpPr>
          <p:nvPr/>
        </p:nvGrpSpPr>
        <p:grpSpPr bwMode="auto">
          <a:xfrm>
            <a:off x="1265238" y="5510213"/>
            <a:ext cx="1393825" cy="549275"/>
            <a:chOff x="0" y="2306"/>
            <a:chExt cx="734" cy="346"/>
          </a:xfrm>
        </p:grpSpPr>
        <p:sp>
          <p:nvSpPr>
            <p:cNvPr id="42032" name="Rectangle 93"/>
            <p:cNvSpPr>
              <a:spLocks noChangeArrowheads="1"/>
            </p:cNvSpPr>
            <p:nvPr/>
          </p:nvSpPr>
          <p:spPr bwMode="auto">
            <a:xfrm>
              <a:off x="11" y="2306"/>
              <a:ext cx="71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p>
            <a:p>
              <a:pPr algn="ctr" eaLnBrk="1" hangingPunct="1">
                <a:spcBef>
                  <a:spcPct val="0"/>
                </a:spcBef>
                <a:buClrTx/>
                <a:buSzTx/>
                <a:buFontTx/>
                <a:buNone/>
              </a:pPr>
              <a:r>
                <a:rPr lang="en-US" altLang="zh-TW" sz="1200" b="1"/>
                <a:t>leakage control</a:t>
              </a:r>
            </a:p>
            <a:p>
              <a:pPr algn="ctr">
                <a:spcBef>
                  <a:spcPct val="0"/>
                </a:spcBef>
                <a:buClrTx/>
                <a:buSzTx/>
                <a:buFontTx/>
                <a:buNone/>
              </a:pPr>
              <a:endParaRPr lang="zh-TW" altLang="en-US" sz="1200" b="1">
                <a:latin typeface="Arial" panose="020B0604020202020204" pitchFamily="34" charset="0"/>
              </a:endParaRPr>
            </a:p>
          </p:txBody>
        </p:sp>
        <p:sp>
          <p:nvSpPr>
            <p:cNvPr id="42033" name="Rectangle 94"/>
            <p:cNvSpPr>
              <a:spLocks noChangeArrowheads="1"/>
            </p:cNvSpPr>
            <p:nvPr/>
          </p:nvSpPr>
          <p:spPr bwMode="auto">
            <a:xfrm>
              <a:off x="0" y="2306"/>
              <a:ext cx="734"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7" name="Group 95"/>
          <p:cNvGrpSpPr>
            <a:grpSpLocks/>
          </p:cNvGrpSpPr>
          <p:nvPr/>
        </p:nvGrpSpPr>
        <p:grpSpPr bwMode="auto">
          <a:xfrm>
            <a:off x="2659063" y="5510213"/>
            <a:ext cx="1201737" cy="549275"/>
            <a:chOff x="734" y="2306"/>
            <a:chExt cx="633" cy="346"/>
          </a:xfrm>
        </p:grpSpPr>
        <p:sp>
          <p:nvSpPr>
            <p:cNvPr id="42030" name="Rectangle 96"/>
            <p:cNvSpPr>
              <a:spLocks noChangeArrowheads="1"/>
            </p:cNvSpPr>
            <p:nvPr/>
          </p:nvSpPr>
          <p:spPr bwMode="auto">
            <a:xfrm>
              <a:off x="745" y="2306"/>
              <a:ext cx="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31" name="Rectangle 97"/>
            <p:cNvSpPr>
              <a:spLocks noChangeArrowheads="1"/>
            </p:cNvSpPr>
            <p:nvPr/>
          </p:nvSpPr>
          <p:spPr bwMode="auto">
            <a:xfrm>
              <a:off x="734" y="2306"/>
              <a:ext cx="633"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8" name="Group 98"/>
          <p:cNvGrpSpPr>
            <a:grpSpLocks/>
          </p:cNvGrpSpPr>
          <p:nvPr/>
        </p:nvGrpSpPr>
        <p:grpSpPr bwMode="auto">
          <a:xfrm>
            <a:off x="3860800" y="5510213"/>
            <a:ext cx="984250" cy="549275"/>
            <a:chOff x="1367" y="2306"/>
            <a:chExt cx="518" cy="346"/>
          </a:xfrm>
        </p:grpSpPr>
        <p:sp>
          <p:nvSpPr>
            <p:cNvPr id="42028" name="Rectangle 99"/>
            <p:cNvSpPr>
              <a:spLocks noChangeArrowheads="1"/>
            </p:cNvSpPr>
            <p:nvPr/>
          </p:nvSpPr>
          <p:spPr bwMode="auto">
            <a:xfrm>
              <a:off x="1378"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29" name="Rectangle 100"/>
            <p:cNvSpPr>
              <a:spLocks noChangeArrowheads="1"/>
            </p:cNvSpPr>
            <p:nvPr/>
          </p:nvSpPr>
          <p:spPr bwMode="auto">
            <a:xfrm>
              <a:off x="1367"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19" name="Group 101"/>
          <p:cNvGrpSpPr>
            <a:grpSpLocks/>
          </p:cNvGrpSpPr>
          <p:nvPr/>
        </p:nvGrpSpPr>
        <p:grpSpPr bwMode="auto">
          <a:xfrm>
            <a:off x="4845050" y="5510213"/>
            <a:ext cx="982663" cy="549275"/>
            <a:chOff x="1885" y="2306"/>
            <a:chExt cx="518" cy="346"/>
          </a:xfrm>
        </p:grpSpPr>
        <p:sp>
          <p:nvSpPr>
            <p:cNvPr id="42026" name="Rectangle 102"/>
            <p:cNvSpPr>
              <a:spLocks noChangeArrowheads="1"/>
            </p:cNvSpPr>
            <p:nvPr/>
          </p:nvSpPr>
          <p:spPr bwMode="auto">
            <a:xfrm>
              <a:off x="1896"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1200" b="1">
                  <a:latin typeface="Arial" panose="020B0604020202020204" pitchFamily="34" charset="0"/>
                </a:rPr>
                <a:t> </a:t>
              </a:r>
              <a:endParaRPr lang="zh-TW" altLang="en-US" sz="1200" b="1"/>
            </a:p>
            <a:p>
              <a:pPr algn="ctr">
                <a:spcBef>
                  <a:spcPct val="0"/>
                </a:spcBef>
                <a:buClrTx/>
                <a:buSzTx/>
                <a:buFontTx/>
                <a:buNone/>
              </a:pPr>
              <a:r>
                <a:rPr lang="en-US" altLang="zh-TW" sz="1200" b="1">
                  <a:latin typeface="Arial" panose="020B0604020202020204" pitchFamily="34" charset="0"/>
                </a:rPr>
                <a:t>15</a:t>
              </a:r>
            </a:p>
          </p:txBody>
        </p:sp>
        <p:sp>
          <p:nvSpPr>
            <p:cNvPr id="42027" name="Rectangle 103"/>
            <p:cNvSpPr>
              <a:spLocks noChangeArrowheads="1"/>
            </p:cNvSpPr>
            <p:nvPr/>
          </p:nvSpPr>
          <p:spPr bwMode="auto">
            <a:xfrm>
              <a:off x="1885"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grpSp>
        <p:nvGrpSpPr>
          <p:cNvPr id="42020" name="Group 104"/>
          <p:cNvGrpSpPr>
            <a:grpSpLocks/>
          </p:cNvGrpSpPr>
          <p:nvPr/>
        </p:nvGrpSpPr>
        <p:grpSpPr bwMode="auto">
          <a:xfrm>
            <a:off x="5827713" y="5510213"/>
            <a:ext cx="984250" cy="549275"/>
            <a:chOff x="2403" y="2306"/>
            <a:chExt cx="518" cy="346"/>
          </a:xfrm>
        </p:grpSpPr>
        <p:sp>
          <p:nvSpPr>
            <p:cNvPr id="42024" name="Rectangle 105"/>
            <p:cNvSpPr>
              <a:spLocks noChangeArrowheads="1"/>
            </p:cNvSpPr>
            <p:nvPr/>
          </p:nvSpPr>
          <p:spPr bwMode="auto">
            <a:xfrm>
              <a:off x="2414" y="2306"/>
              <a:ext cx="4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endParaRPr lang="zh-TW" altLang="en-US" sz="1200" b="1">
                <a:latin typeface="Arial" panose="020B0604020202020204" pitchFamily="34" charset="0"/>
              </a:endParaRPr>
            </a:p>
          </p:txBody>
        </p:sp>
        <p:sp>
          <p:nvSpPr>
            <p:cNvPr id="42025" name="Rectangle 106"/>
            <p:cNvSpPr>
              <a:spLocks noChangeArrowheads="1"/>
            </p:cNvSpPr>
            <p:nvPr/>
          </p:nvSpPr>
          <p:spPr bwMode="auto">
            <a:xfrm>
              <a:off x="2403" y="2306"/>
              <a:ext cx="518" cy="346"/>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grpSp>
      <p:sp>
        <p:nvSpPr>
          <p:cNvPr id="42021" name="Rectangle 107"/>
          <p:cNvSpPr>
            <a:spLocks noChangeArrowheads="1"/>
          </p:cNvSpPr>
          <p:nvPr/>
        </p:nvSpPr>
        <p:spPr bwMode="auto">
          <a:xfrm>
            <a:off x="1258888" y="1844675"/>
            <a:ext cx="5618162" cy="4219575"/>
          </a:xfrm>
          <a:prstGeom prst="rect">
            <a:avLst/>
          </a:prstGeom>
          <a:noFill/>
          <a:ln w="381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endParaRPr lang="zh-TW" altLang="en-US" sz="1600"/>
          </a:p>
        </p:txBody>
      </p:sp>
      <p:sp>
        <p:nvSpPr>
          <p:cNvPr id="52332" name="Rectangle 108"/>
          <p:cNvSpPr>
            <a:spLocks noRot="1"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新細明體" panose="02020500000000000000" pitchFamily="18" charset="-120"/>
              </a:defRPr>
            </a:lvl1pPr>
            <a:lvl2pPr>
              <a:defRPr kumimoji="1" sz="2400">
                <a:solidFill>
                  <a:schemeClr val="tx1"/>
                </a:solidFill>
                <a:latin typeface="Times New Roman" panose="02020603050405020304" pitchFamily="18" charset="0"/>
                <a:ea typeface="新細明體" panose="02020500000000000000" pitchFamily="18" charset="-120"/>
              </a:defRPr>
            </a:lvl2pPr>
            <a:lvl3pPr>
              <a:defRPr kumimoji="1" sz="2400">
                <a:solidFill>
                  <a:schemeClr val="tx1"/>
                </a:solidFill>
                <a:latin typeface="Times New Roman" panose="02020603050405020304" pitchFamily="18" charset="0"/>
                <a:ea typeface="新細明體" panose="02020500000000000000" pitchFamily="18" charset="-120"/>
              </a:defRPr>
            </a:lvl3pPr>
            <a:lvl4pPr>
              <a:defRPr kumimoji="1" sz="2400">
                <a:solidFill>
                  <a:schemeClr val="tx1"/>
                </a:solidFill>
                <a:latin typeface="Times New Roman" panose="02020603050405020304" pitchFamily="18" charset="0"/>
                <a:ea typeface="新細明體" panose="02020500000000000000" pitchFamily="18" charset="-120"/>
              </a:defRPr>
            </a:lvl4pPr>
            <a:lvl5pPr>
              <a:defRPr kumimoji="1" sz="2400">
                <a:solidFill>
                  <a:schemeClr val="tx1"/>
                </a:solidFill>
                <a:latin typeface="Times New Roman" panose="02020603050405020304" pitchFamily="18" charset="0"/>
                <a:ea typeface="新細明體" panose="02020500000000000000" pitchFamily="18" charset="-120"/>
              </a:defRPr>
            </a:lvl5pPr>
            <a:lvl6pPr marL="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9144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1371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18288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defRPr/>
            </a:pPr>
            <a:r>
              <a:rPr lang="zh-TW" altLang="en-US"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專利技術</a:t>
            </a:r>
            <a:r>
              <a:rPr lang="en-US" altLang="zh-TW"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a:t>
            </a:r>
            <a:r>
              <a:rPr lang="zh-TW" altLang="en-US" sz="4400" b="1"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功效矩陣圖</a:t>
            </a:r>
          </a:p>
          <a:p>
            <a:pPr algn="ctr" eaLnBrk="1" hangingPunct="1">
              <a:defRPr/>
            </a:pPr>
            <a:r>
              <a:rPr lang="en-US" altLang="zh-TW" sz="4000" b="1" u="sng"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rPr>
              <a:t>CPU</a:t>
            </a:r>
            <a:r>
              <a:rPr lang="zh-TW" altLang="en-US" sz="4000" b="1" u="sng"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rPr>
              <a:t>技術</a:t>
            </a:r>
            <a:endParaRPr lang="zh-TW" altLang="en-US" sz="4000" b="1" smtClean="0">
              <a:solidFill>
                <a:schemeClr val="tx2"/>
              </a:solidFill>
              <a:effectLst>
                <a:outerShdw blurRad="38100" dist="38100" dir="2700000" algn="tl">
                  <a:srgbClr val="C0C0C0"/>
                </a:outerShdw>
              </a:effectLst>
              <a:latin typeface="Garamond" panose="02020404030301010803" pitchFamily="18" charset="0"/>
              <a:ea typeface="標楷體" panose="03000509000000000000" pitchFamily="65" charset="-120"/>
            </a:endParaRPr>
          </a:p>
        </p:txBody>
      </p:sp>
      <p:sp>
        <p:nvSpPr>
          <p:cNvPr id="52333" name="AutoShape 109"/>
          <p:cNvSpPr>
            <a:spLocks noChangeArrowheads="1"/>
          </p:cNvSpPr>
          <p:nvPr/>
        </p:nvSpPr>
        <p:spPr bwMode="auto">
          <a:xfrm>
            <a:off x="5940425" y="2636838"/>
            <a:ext cx="2592388" cy="720725"/>
          </a:xfrm>
          <a:prstGeom prst="wedgeRoundRectCallout">
            <a:avLst>
              <a:gd name="adj1" fmla="val -63227"/>
              <a:gd name="adj2" fmla="val 12180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en-US" altLang="zh-TW" sz="1800">
                <a:latin typeface="Garamond" panose="02020404030301010803" pitchFamily="18" charset="0"/>
                <a:ea typeface="新細明體" panose="02020500000000000000" pitchFamily="18" charset="-120"/>
              </a:rPr>
              <a:t>VLIW and low-power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333"/>
                                        </p:tgtEl>
                                        <p:attrNameLst>
                                          <p:attrName>style.visibility</p:attrName>
                                        </p:attrNameLst>
                                      </p:cBhvr>
                                      <p:to>
                                        <p:strVal val="visible"/>
                                      </p:to>
                                    </p:set>
                                    <p:animEffect transition="in" filter="dissolve">
                                      <p:cBhvr>
                                        <p:cTn id="7" dur="500"/>
                                        <p:tgtEl>
                                          <p:spTgt spid="5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p:txBody>
          <a:bodyPr/>
          <a:lstStyle/>
          <a:p>
            <a:pPr eaLnBrk="1" hangingPunct="1"/>
            <a:r>
              <a:rPr lang="zh-TW" altLang="en-US" smtClean="0"/>
              <a:t>專利說明書長什麼樣子</a:t>
            </a:r>
          </a:p>
        </p:txBody>
      </p:sp>
      <p:sp>
        <p:nvSpPr>
          <p:cNvPr id="43011" name="Rectangle 3"/>
          <p:cNvSpPr>
            <a:spLocks noGrp="1" noChangeArrowheads="1"/>
          </p:cNvSpPr>
          <p:nvPr>
            <p:ph type="subTitle" idx="1"/>
          </p:nvPr>
        </p:nvSpPr>
        <p:spPr/>
        <p:txBody>
          <a:bodyPr/>
          <a:lstStyle/>
          <a:p>
            <a:pPr eaLnBrk="1" hangingPunct="1"/>
            <a:r>
              <a:rPr lang="zh-TW" altLang="en-US" smtClean="0"/>
              <a:t>如何逮住聖誕老公公</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TW" altLang="en-US" smtClean="0"/>
              <a:t>專利說明書該包含哪些內容</a:t>
            </a:r>
          </a:p>
        </p:txBody>
      </p:sp>
      <p:graphicFrame>
        <p:nvGraphicFramePr>
          <p:cNvPr id="54275" name="Group 3"/>
          <p:cNvGraphicFramePr>
            <a:graphicFrameLocks noGrp="1"/>
          </p:cNvGraphicFramePr>
          <p:nvPr/>
        </p:nvGraphicFramePr>
        <p:xfrm>
          <a:off x="2771775" y="3716338"/>
          <a:ext cx="6096000" cy="2806701"/>
        </p:xfrm>
        <a:graphic>
          <a:graphicData uri="http://schemas.openxmlformats.org/drawingml/2006/table">
            <a:tbl>
              <a:tblPr/>
              <a:tblGrid>
                <a:gridCol w="3048000"/>
                <a:gridCol w="3048000"/>
              </a:tblGrid>
              <a:tr h="503238">
                <a:tc gridSpan="2">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問題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r>
              <a:tr h="5667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專利說明書可不可只寫出</a:t>
                      </a:r>
                      <a:r>
                        <a:rPr kumimoji="1" lang="en-US" altLang="zh-TW"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還是專利說明書頁寫出</a:t>
                      </a:r>
                      <a:r>
                        <a:rPr kumimoji="1" lang="en-US" altLang="zh-TW" sz="20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趁聖誕老公公送禮物時抓住他的想法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如何在聖誕老公公送禮物時抓住他的具體機構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應該要有狗狗專用馬桶的想法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如何設計一個狗狗專用馬桶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4051"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2133600"/>
            <a:ext cx="351790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TW" altLang="en-US" smtClean="0"/>
              <a:t>專利說明書該包含哪些內容</a:t>
            </a:r>
          </a:p>
        </p:txBody>
      </p:sp>
      <p:pic>
        <p:nvPicPr>
          <p:cNvPr id="45059" name="Picture 3" descr="d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3357563"/>
            <a:ext cx="2720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4"/>
          <p:cNvSpPr txBox="1">
            <a:spLocks noChangeArrowheads="1"/>
          </p:cNvSpPr>
          <p:nvPr/>
        </p:nvSpPr>
        <p:spPr bwMode="auto">
          <a:xfrm>
            <a:off x="663575" y="5634038"/>
            <a:ext cx="1866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sz="1600"/>
              <a:t>US Patent 4,181,096</a:t>
            </a:r>
          </a:p>
        </p:txBody>
      </p:sp>
      <p:graphicFrame>
        <p:nvGraphicFramePr>
          <p:cNvPr id="55301" name="Group 5"/>
          <p:cNvGraphicFramePr>
            <a:graphicFrameLocks noGrp="1"/>
          </p:cNvGraphicFramePr>
          <p:nvPr/>
        </p:nvGraphicFramePr>
        <p:xfrm>
          <a:off x="3492500" y="2205038"/>
          <a:ext cx="5411788" cy="4064001"/>
        </p:xfrm>
        <a:graphic>
          <a:graphicData uri="http://schemas.openxmlformats.org/drawingml/2006/table">
            <a:tbl>
              <a:tblPr/>
              <a:tblGrid>
                <a:gridCol w="2676525"/>
                <a:gridCol w="2735263"/>
              </a:tblGrid>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應該要有狗狗專用馬桶的想法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如何設計一個狗專用馬桶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無法取得專利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可因此取得專利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抽象概念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具體概念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夢想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實現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企劃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執行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供給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需要觀察力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需要創新力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TW" altLang="en-US" smtClean="0"/>
              <a:t>專利說明書章節</a:t>
            </a:r>
          </a:p>
        </p:txBody>
      </p:sp>
      <p:graphicFrame>
        <p:nvGraphicFramePr>
          <p:cNvPr id="56323" name="Group 3"/>
          <p:cNvGraphicFramePr>
            <a:graphicFrameLocks noGrp="1"/>
          </p:cNvGraphicFramePr>
          <p:nvPr/>
        </p:nvGraphicFramePr>
        <p:xfrm>
          <a:off x="1547813" y="2133600"/>
          <a:ext cx="6096000" cy="4184653"/>
        </p:xfrm>
        <a:graphic>
          <a:graphicData uri="http://schemas.openxmlformats.org/drawingml/2006/table">
            <a:tbl>
              <a:tblPr/>
              <a:tblGrid>
                <a:gridCol w="1944687"/>
                <a:gridCol w="1295400"/>
                <a:gridCol w="1331913"/>
                <a:gridCol w="1524000"/>
              </a:tblGrid>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章節</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篇幅比例</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重要性</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1"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撰寫難度</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摘要</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本發明之背景</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簡介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目的</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和效果</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圖式簡要說明</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較佳具體實施例</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40%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00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申請專利範圍</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(claims)</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9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TW" altLang="en-US" smtClean="0"/>
              <a:t>聖誕老公公偵測器</a:t>
            </a:r>
          </a:p>
        </p:txBody>
      </p:sp>
      <p:graphicFrame>
        <p:nvGraphicFramePr>
          <p:cNvPr id="57347" name="Group 3"/>
          <p:cNvGraphicFramePr>
            <a:graphicFrameLocks noGrp="1"/>
          </p:cNvGraphicFramePr>
          <p:nvPr/>
        </p:nvGraphicFramePr>
        <p:xfrm>
          <a:off x="179388" y="2133600"/>
          <a:ext cx="5113337" cy="4467225"/>
        </p:xfrm>
        <a:graphic>
          <a:graphicData uri="http://schemas.openxmlformats.org/drawingml/2006/table">
            <a:tbl>
              <a:tblPr/>
              <a:tblGrid>
                <a:gridCol w="1135062"/>
                <a:gridCol w="3978275"/>
              </a:tblGrid>
              <a:tr h="64463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摘要</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一個會發亮的聖誕襪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可以藉由控制聖誕襪發亮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來看到聖誕老公公來了沒</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982">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本發明之背景</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對於小孩子而言</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聖誕老公公在聖誕夜送禮物給小孩</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是一件令人愉快的事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但從來沒有一個發明能夠讓小孩子在聖誕夜的黑夜中</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知道聖誕老公公來了沒</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740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發明簡介</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本發明包括一隻帶有燈光裝置的聖誕襪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以便利用該燈光裝置或發聲裝置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知道聖誕老公公來了沒</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在聖誕襪內包含有一開關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一電源以及一控制電路</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當聖誕老公公觸動開關後</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啟動了燈光裝置或發聲裝置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小朋友因此可以知道聖誕老公公來了</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20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圖式簡單說明</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第二圖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本發明聖誕襪的正面圖實施例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第三圖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本發明關於控制電路的實施例</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7124" name="Picture 20" descr="santa_claus_d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852738"/>
            <a:ext cx="334803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TW" altLang="en-US" smtClean="0"/>
              <a:t>聖誕老公公偵測器</a:t>
            </a:r>
          </a:p>
        </p:txBody>
      </p:sp>
      <p:graphicFrame>
        <p:nvGraphicFramePr>
          <p:cNvPr id="58371" name="Group 3"/>
          <p:cNvGraphicFramePr>
            <a:graphicFrameLocks noGrp="1"/>
          </p:cNvGraphicFramePr>
          <p:nvPr/>
        </p:nvGraphicFramePr>
        <p:xfrm>
          <a:off x="179388" y="2133600"/>
          <a:ext cx="5472112" cy="4425950"/>
        </p:xfrm>
        <a:graphic>
          <a:graphicData uri="http://schemas.openxmlformats.org/drawingml/2006/table">
            <a:tbl>
              <a:tblPr/>
              <a:tblGrid>
                <a:gridCol w="1162050"/>
                <a:gridCol w="4310062"/>
              </a:tblGrid>
              <a:tr h="2139819">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較佳實施例</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詳見第二圖</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包括有一個頂部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(12),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一個腳跟部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(14),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一腳指頭部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在聖誕襪的外側設有一些燈光裝置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譬如設在頂部</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(12)</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附近</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在聖誕襪</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(10)</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內設有一開關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(30),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一電源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一音樂晶片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關於開關</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(30),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電源裝置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音樂晶片 </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(50),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以及燈光裝置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(18)</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的電路實施例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詳見第三圖</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131">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申請專利範圍</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(claims)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66700" indent="-266700" defTabSz="622300">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marL="727075" indent="-280988" defTabSz="622300">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marL="1641475" indent="-381000" defTabSz="622300">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marL="2163763" indent="-342900" defTabSz="622300">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marL="2686050" indent="-342900" defTabSz="622300">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marL="31432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marL="36004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marL="40576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marL="4514850" indent="-342900" defTabSz="6223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266700" marR="0" lvl="0" indent="-266700" algn="l" defTabSz="6223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一種讓小朋友偵測到一個物體進入家中的玩意</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該玩意包括</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聖誕襪</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控制電路</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燈光裝置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與控制電路連接</a:t>
                      </a:r>
                    </a:p>
                    <a:p>
                      <a:pPr marL="727075" marR="0" lvl="1" indent="-280988" algn="l" defTabSz="6223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電源裝置</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與控制電路連接</a:t>
                      </a:r>
                    </a:p>
                    <a:p>
                      <a:pPr marL="266700" marR="0" lvl="0" indent="-266700" algn="l" defTabSz="6223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2.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如第</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1</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項所述之玩意</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其中燈光裝置設在聖誕襪的外側</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8142" name="Picture 14" descr="santa_claus_d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852738"/>
            <a:ext cx="3348037"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3" name="AutoShape 15"/>
          <p:cNvSpPr>
            <a:spLocks noChangeArrowheads="1"/>
          </p:cNvSpPr>
          <p:nvPr/>
        </p:nvSpPr>
        <p:spPr bwMode="auto">
          <a:xfrm>
            <a:off x="1619250" y="4437063"/>
            <a:ext cx="5113338" cy="1584325"/>
          </a:xfrm>
          <a:prstGeom prst="roundRect">
            <a:avLst>
              <a:gd name="adj" fmla="val 16667"/>
            </a:avLst>
          </a:prstGeom>
          <a:solidFill>
            <a:schemeClr val="bg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400">
                <a:solidFill>
                  <a:schemeClr val="hlink"/>
                </a:solidFill>
              </a:rPr>
              <a:t>所有內容皆為專利範圍</a:t>
            </a:r>
            <a:r>
              <a:rPr lang="en-US" altLang="zh-TW" sz="2400">
                <a:solidFill>
                  <a:schemeClr val="hlink"/>
                </a:solidFill>
              </a:rPr>
              <a:t>(claims)</a:t>
            </a:r>
            <a:r>
              <a:rPr lang="zh-TW" altLang="en-US" sz="2400">
                <a:solidFill>
                  <a:schemeClr val="hlink"/>
                </a:solidFill>
              </a:rPr>
              <a:t>而準備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83"/>
                                        </p:tgtEl>
                                        <p:attrNameLst>
                                          <p:attrName>style.visibility</p:attrName>
                                        </p:attrNameLst>
                                      </p:cBhvr>
                                      <p:to>
                                        <p:strVal val="visible"/>
                                      </p:to>
                                    </p:set>
                                    <p:animEffect transition="in" filter="dissolve">
                                      <p:cBhvr>
                                        <p:cTn id="7" dur="500"/>
                                        <p:tgtEl>
                                          <p:spTgt spid="58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pPr eaLnBrk="1" hangingPunct="1"/>
            <a:r>
              <a:rPr lang="zh-TW" altLang="en-US" smtClean="0"/>
              <a:t>如何撰寫專利範圍</a:t>
            </a:r>
            <a:r>
              <a:rPr lang="en-US" altLang="zh-TW" smtClean="0"/>
              <a:t>(Claims)</a:t>
            </a:r>
          </a:p>
        </p:txBody>
      </p:sp>
      <p:sp>
        <p:nvSpPr>
          <p:cNvPr id="49155" name="Rectangle 3"/>
          <p:cNvSpPr>
            <a:spLocks noGrp="1" noChangeArrowheads="1"/>
          </p:cNvSpPr>
          <p:nvPr>
            <p:ph type="subTitle" idx="1"/>
          </p:nvPr>
        </p:nvSpPr>
        <p:spPr/>
        <p:txBody>
          <a:bodyPr/>
          <a:lstStyle/>
          <a:p>
            <a:pPr eaLnBrk="1" hangingPunct="1"/>
            <a:r>
              <a:rPr lang="zh-TW" altLang="en-US" smtClean="0"/>
              <a:t>豬頭徵婚範例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288925"/>
            <a:ext cx="7793037" cy="922338"/>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a:t>
            </a:r>
          </a:p>
        </p:txBody>
      </p:sp>
      <p:sp>
        <p:nvSpPr>
          <p:cNvPr id="8195" name="Rectangle 3"/>
          <p:cNvSpPr>
            <a:spLocks noGrp="1" noChangeArrowheads="1"/>
          </p:cNvSpPr>
          <p:nvPr>
            <p:ph type="body" idx="1"/>
          </p:nvPr>
        </p:nvSpPr>
        <p:spPr>
          <a:xfrm>
            <a:off x="1042988" y="1989138"/>
            <a:ext cx="7632700" cy="4652962"/>
          </a:xfrm>
        </p:spPr>
        <p:txBody>
          <a:bodyPr/>
          <a:lstStyle/>
          <a:p>
            <a:pPr eaLnBrk="1" hangingPunct="1">
              <a:lnSpc>
                <a:spcPct val="145000"/>
              </a:lnSpc>
            </a:pPr>
            <a:r>
              <a:rPr lang="zh-TW" altLang="en-US" smtClean="0">
                <a:latin typeface="標楷體" panose="03000509000000000000" pitchFamily="65" charset="-120"/>
              </a:rPr>
              <a:t>為技術、法律及經濟力的總體展現</a:t>
            </a:r>
          </a:p>
          <a:p>
            <a:pPr eaLnBrk="1" hangingPunct="1">
              <a:lnSpc>
                <a:spcPct val="145000"/>
              </a:lnSpc>
            </a:pPr>
            <a:r>
              <a:rPr lang="zh-TW" altLang="en-US" smtClean="0">
                <a:latin typeface="標楷體" panose="03000509000000000000" pitchFamily="65" charset="-120"/>
              </a:rPr>
              <a:t>鼓勵、保護、利用發明與創作，促進產業發展</a:t>
            </a:r>
          </a:p>
          <a:p>
            <a:pPr eaLnBrk="1" hangingPunct="1">
              <a:lnSpc>
                <a:spcPct val="145000"/>
              </a:lnSpc>
            </a:pPr>
            <a:r>
              <a:rPr lang="zh-TW" altLang="en-US" smtClean="0">
                <a:latin typeface="標楷體" panose="03000509000000000000" pitchFamily="65" charset="-120"/>
              </a:rPr>
              <a:t>利用專利之法律定位，提供產業技術與研發成果一定期間的保護，從事企業活動，以擴張其產業之影響力</a:t>
            </a:r>
          </a:p>
          <a:p>
            <a:pPr eaLnBrk="1" hangingPunct="1">
              <a:lnSpc>
                <a:spcPct val="145000"/>
              </a:lnSpc>
            </a:pPr>
            <a:endParaRPr lang="zh-TW" altLang="en-US" smtClean="0">
              <a:latin typeface="標楷體" panose="03000509000000000000" pitchFamily="65" charset="-12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TW" altLang="en-US" smtClean="0"/>
              <a:t>專利範圍範例</a:t>
            </a:r>
            <a:r>
              <a:rPr lang="en-US" altLang="zh-TW" smtClean="0"/>
              <a:t>(v1)</a:t>
            </a:r>
          </a:p>
        </p:txBody>
      </p:sp>
      <p:sp>
        <p:nvSpPr>
          <p:cNvPr id="5017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400" smtClean="0"/>
              <a:t>1. </a:t>
            </a:r>
            <a:r>
              <a:rPr lang="zh-TW" altLang="en-US" sz="2400" smtClean="0"/>
              <a:t>一名女性人類</a:t>
            </a:r>
            <a:r>
              <a:rPr lang="en-US" altLang="zh-TW" sz="2400" smtClean="0"/>
              <a:t>, </a:t>
            </a:r>
            <a:r>
              <a:rPr lang="zh-TW" altLang="en-US" sz="2400" smtClean="0"/>
              <a:t>包括下述之特性</a:t>
            </a:r>
            <a:r>
              <a:rPr lang="en-US" altLang="zh-TW" sz="2400" smtClean="0"/>
              <a:t>:</a:t>
            </a:r>
          </a:p>
          <a:p>
            <a:pPr lvl="1" eaLnBrk="1" hangingPunct="1">
              <a:lnSpc>
                <a:spcPct val="90000"/>
              </a:lnSpc>
              <a:buFont typeface="Wingdings" panose="05000000000000000000" pitchFamily="2" charset="2"/>
              <a:buNone/>
            </a:pPr>
            <a:r>
              <a:rPr lang="en-US" altLang="zh-TW" sz="2000" smtClean="0"/>
              <a:t>(a) </a:t>
            </a:r>
            <a:r>
              <a:rPr lang="zh-TW" altLang="en-US" sz="2000" smtClean="0"/>
              <a:t>五官幾何特徵與可麗犬差異</a:t>
            </a:r>
            <a:r>
              <a:rPr lang="en-US" altLang="zh-TW" sz="2000" smtClean="0"/>
              <a:t>0% </a:t>
            </a:r>
            <a:r>
              <a:rPr lang="zh-TW" altLang="en-US" sz="2000" smtClean="0"/>
              <a:t>至</a:t>
            </a:r>
            <a:r>
              <a:rPr lang="en-US" altLang="zh-TW" sz="2000" smtClean="0"/>
              <a:t>20%</a:t>
            </a:r>
            <a:r>
              <a:rPr lang="zh-TW" altLang="en-US" sz="2000" smtClean="0"/>
              <a:t>以內</a:t>
            </a:r>
          </a:p>
          <a:p>
            <a:pPr lvl="1" eaLnBrk="1" hangingPunct="1">
              <a:lnSpc>
                <a:spcPct val="90000"/>
              </a:lnSpc>
              <a:buFont typeface="Wingdings" panose="05000000000000000000" pitchFamily="2" charset="2"/>
              <a:buNone/>
            </a:pPr>
            <a:r>
              <a:rPr lang="en-US" altLang="zh-TW" sz="2000" smtClean="0"/>
              <a:t>(b) </a:t>
            </a:r>
            <a:r>
              <a:rPr lang="zh-TW" altLang="en-US" sz="2000" smtClean="0"/>
              <a:t>身高</a:t>
            </a:r>
            <a:r>
              <a:rPr lang="en-US" altLang="zh-TW" sz="2000" smtClean="0"/>
              <a:t>165cm</a:t>
            </a:r>
            <a:r>
              <a:rPr lang="zh-TW" altLang="en-US" sz="2000" smtClean="0"/>
              <a:t>至</a:t>
            </a:r>
            <a:r>
              <a:rPr lang="en-US" altLang="zh-TW" sz="2000" smtClean="0"/>
              <a:t>175cm</a:t>
            </a:r>
          </a:p>
          <a:p>
            <a:pPr lvl="1" eaLnBrk="1" hangingPunct="1">
              <a:lnSpc>
                <a:spcPct val="90000"/>
              </a:lnSpc>
              <a:buFont typeface="Wingdings" panose="05000000000000000000" pitchFamily="2" charset="2"/>
              <a:buNone/>
            </a:pPr>
            <a:r>
              <a:rPr lang="en-US" altLang="zh-TW" sz="2000" smtClean="0"/>
              <a:t>(c) </a:t>
            </a:r>
            <a:r>
              <a:rPr lang="zh-TW" altLang="en-US" sz="2000" smtClean="0"/>
              <a:t>體重</a:t>
            </a:r>
            <a:r>
              <a:rPr lang="en-US" altLang="zh-TW" sz="2000" smtClean="0"/>
              <a:t>, </a:t>
            </a:r>
            <a:r>
              <a:rPr lang="zh-TW" altLang="en-US" sz="2000" smtClean="0"/>
              <a:t>以身高推算後之標準體重再減</a:t>
            </a:r>
            <a:r>
              <a:rPr lang="en-US" altLang="zh-TW" sz="2000" smtClean="0"/>
              <a:t>10%-20%</a:t>
            </a:r>
          </a:p>
          <a:p>
            <a:pPr lvl="1" eaLnBrk="1" hangingPunct="1">
              <a:lnSpc>
                <a:spcPct val="90000"/>
              </a:lnSpc>
              <a:buFont typeface="Wingdings" panose="05000000000000000000" pitchFamily="2" charset="2"/>
              <a:buNone/>
            </a:pPr>
            <a:r>
              <a:rPr lang="en-US" altLang="zh-TW" sz="2000" smtClean="0"/>
              <a:t>(d) </a:t>
            </a:r>
            <a:r>
              <a:rPr lang="zh-TW" altLang="en-US" sz="2000" smtClean="0"/>
              <a:t>無法分泌腎上腺素</a:t>
            </a:r>
          </a:p>
          <a:p>
            <a:pPr lvl="1" eaLnBrk="1" hangingPunct="1">
              <a:lnSpc>
                <a:spcPct val="90000"/>
              </a:lnSpc>
              <a:buFont typeface="Wingdings" panose="05000000000000000000" pitchFamily="2" charset="2"/>
              <a:buNone/>
            </a:pPr>
            <a:r>
              <a:rPr lang="en-US" altLang="zh-TW" sz="2000" smtClean="0"/>
              <a:t>(e) </a:t>
            </a:r>
            <a:r>
              <a:rPr lang="zh-TW" altLang="en-US" sz="2000" smtClean="0"/>
              <a:t>喜歡作被分配到的工作</a:t>
            </a:r>
            <a:r>
              <a:rPr lang="en-US" altLang="zh-TW" sz="2000" smtClean="0"/>
              <a:t>, </a:t>
            </a:r>
            <a:r>
              <a:rPr lang="zh-TW" altLang="en-US" sz="2000" smtClean="0"/>
              <a:t>但不要求薪水</a:t>
            </a:r>
          </a:p>
          <a:p>
            <a:pPr lvl="1" eaLnBrk="1" hangingPunct="1">
              <a:lnSpc>
                <a:spcPct val="90000"/>
              </a:lnSpc>
              <a:buFont typeface="Wingdings" panose="05000000000000000000" pitchFamily="2" charset="2"/>
              <a:buNone/>
            </a:pPr>
            <a:r>
              <a:rPr lang="en-US" altLang="zh-TW" sz="2000" smtClean="0"/>
              <a:t>(f) </a:t>
            </a:r>
            <a:r>
              <a:rPr lang="zh-TW" altLang="en-US" sz="2000" smtClean="0"/>
              <a:t>年齡</a:t>
            </a:r>
            <a:r>
              <a:rPr lang="en-US" altLang="zh-TW" sz="2000" smtClean="0"/>
              <a:t>16</a:t>
            </a:r>
            <a:r>
              <a:rPr lang="zh-TW" altLang="en-US" sz="2000" smtClean="0"/>
              <a:t>歲到</a:t>
            </a:r>
            <a:r>
              <a:rPr lang="en-US" altLang="zh-TW" sz="2000" smtClean="0"/>
              <a:t>20</a:t>
            </a:r>
            <a:r>
              <a:rPr lang="zh-TW" altLang="en-US" sz="2000" smtClean="0"/>
              <a:t>歲的未婚女性</a:t>
            </a:r>
          </a:p>
          <a:p>
            <a:pPr lvl="1" eaLnBrk="1" hangingPunct="1">
              <a:lnSpc>
                <a:spcPct val="90000"/>
              </a:lnSpc>
              <a:buFont typeface="Wingdings" panose="05000000000000000000" pitchFamily="2" charset="2"/>
              <a:buNone/>
            </a:pPr>
            <a:r>
              <a:rPr lang="en-US" altLang="zh-TW" sz="2000" smtClean="0"/>
              <a:t>(g) </a:t>
            </a:r>
            <a:r>
              <a:rPr lang="zh-TW" altLang="en-US" sz="2000" smtClean="0"/>
              <a:t>喜歡不聽話的</a:t>
            </a:r>
            <a:r>
              <a:rPr lang="en-US" altLang="zh-TW" sz="2000" smtClean="0"/>
              <a:t>0</a:t>
            </a:r>
            <a:r>
              <a:rPr lang="zh-TW" altLang="en-US" sz="2000" smtClean="0"/>
              <a:t>歲至</a:t>
            </a:r>
            <a:r>
              <a:rPr lang="en-US" altLang="zh-TW" sz="2000" smtClean="0"/>
              <a:t>16</a:t>
            </a:r>
            <a:r>
              <a:rPr lang="zh-TW" altLang="en-US" sz="2000" smtClean="0"/>
              <a:t>歲人類</a:t>
            </a:r>
          </a:p>
          <a:p>
            <a:pPr eaLnBrk="1" hangingPunct="1">
              <a:lnSpc>
                <a:spcPct val="90000"/>
              </a:lnSpc>
              <a:buFont typeface="Wingdings" panose="05000000000000000000" pitchFamily="2" charset="2"/>
              <a:buNone/>
            </a:pPr>
            <a:r>
              <a:rPr lang="en-US" altLang="zh-TW" sz="2400" smtClean="0"/>
              <a:t>2. </a:t>
            </a:r>
            <a:r>
              <a:rPr lang="zh-TW" altLang="en-US" sz="2400" smtClean="0"/>
              <a:t>如申請專利範圍第</a:t>
            </a:r>
            <a:r>
              <a:rPr lang="en-US" altLang="zh-TW" sz="2400" smtClean="0"/>
              <a:t>1</a:t>
            </a:r>
            <a:r>
              <a:rPr lang="zh-TW" altLang="en-US" sz="2400" smtClean="0"/>
              <a:t>項所述之女性人類</a:t>
            </a:r>
            <a:r>
              <a:rPr lang="en-US" altLang="zh-TW" sz="2400" smtClean="0"/>
              <a:t>, </a:t>
            </a:r>
            <a:r>
              <a:rPr lang="zh-TW" altLang="en-US" sz="2400" smtClean="0"/>
              <a:t>更包括下述特性</a:t>
            </a:r>
            <a:r>
              <a:rPr lang="en-US" altLang="zh-TW" sz="2400" smtClean="0"/>
              <a:t>:</a:t>
            </a:r>
          </a:p>
          <a:p>
            <a:pPr lvl="1" eaLnBrk="1" hangingPunct="1">
              <a:lnSpc>
                <a:spcPct val="90000"/>
              </a:lnSpc>
              <a:buFont typeface="Wingdings" panose="05000000000000000000" pitchFamily="2" charset="2"/>
              <a:buNone/>
            </a:pPr>
            <a:r>
              <a:rPr lang="en-US" altLang="zh-TW" sz="2000" smtClean="0"/>
              <a:t>(h) </a:t>
            </a:r>
            <a:r>
              <a:rPr lang="zh-TW" altLang="en-US" sz="2000" smtClean="0"/>
              <a:t>長髮過肩</a:t>
            </a:r>
            <a:r>
              <a:rPr lang="en-US" altLang="zh-TW" sz="2000" smtClean="0"/>
              <a:t>30cm</a:t>
            </a:r>
            <a:r>
              <a:rPr lang="zh-TW" altLang="en-US" sz="2000" smtClean="0"/>
              <a:t>以上</a:t>
            </a:r>
          </a:p>
        </p:txBody>
      </p:sp>
      <p:sp>
        <p:nvSpPr>
          <p:cNvPr id="60420" name="AutoShape 4"/>
          <p:cNvSpPr>
            <a:spLocks noChangeArrowheads="1"/>
          </p:cNvSpPr>
          <p:nvPr/>
        </p:nvSpPr>
        <p:spPr bwMode="auto">
          <a:xfrm>
            <a:off x="7092950" y="2636838"/>
            <a:ext cx="1582738" cy="504825"/>
          </a:xfrm>
          <a:prstGeom prst="wedgeRoundRectCallout">
            <a:avLst>
              <a:gd name="adj1" fmla="val -73671"/>
              <a:gd name="adj2" fmla="val -53458"/>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精確</a:t>
            </a:r>
          </a:p>
        </p:txBody>
      </p:sp>
      <p:sp>
        <p:nvSpPr>
          <p:cNvPr id="60421" name="AutoShape 5"/>
          <p:cNvSpPr>
            <a:spLocks noChangeArrowheads="1"/>
          </p:cNvSpPr>
          <p:nvPr/>
        </p:nvSpPr>
        <p:spPr bwMode="auto">
          <a:xfrm>
            <a:off x="6516688" y="765175"/>
            <a:ext cx="2303462" cy="1079500"/>
          </a:xfrm>
          <a:prstGeom prst="wedgeRoundRectCallout">
            <a:avLst>
              <a:gd name="adj1" fmla="val -112509"/>
              <a:gd name="adj2" fmla="val 72648"/>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獨立項</a:t>
            </a:r>
          </a:p>
          <a:p>
            <a:pPr algn="ctr" eaLnBrk="1" hangingPunct="1">
              <a:spcBef>
                <a:spcPct val="0"/>
              </a:spcBef>
              <a:buClrTx/>
              <a:buSzTx/>
              <a:buFontTx/>
              <a:buNone/>
            </a:pPr>
            <a:r>
              <a:rPr lang="en-US" altLang="zh-TW" sz="2000">
                <a:solidFill>
                  <a:schemeClr val="hlink"/>
                </a:solidFill>
              </a:rPr>
              <a:t>(independent claim)</a:t>
            </a:r>
          </a:p>
        </p:txBody>
      </p:sp>
      <p:sp>
        <p:nvSpPr>
          <p:cNvPr id="60422" name="AutoShape 6"/>
          <p:cNvSpPr>
            <a:spLocks noChangeArrowheads="1"/>
          </p:cNvSpPr>
          <p:nvPr/>
        </p:nvSpPr>
        <p:spPr bwMode="auto">
          <a:xfrm>
            <a:off x="5795963" y="3573463"/>
            <a:ext cx="2303462" cy="863600"/>
          </a:xfrm>
          <a:prstGeom prst="wedgeRoundRectCallout">
            <a:avLst>
              <a:gd name="adj1" fmla="val -101000"/>
              <a:gd name="adj2" fmla="val 95954"/>
              <a:gd name="adj3" fmla="val 16667"/>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algn="ctr" eaLnBrk="1" hangingPunct="1">
              <a:spcBef>
                <a:spcPct val="0"/>
              </a:spcBef>
              <a:buClrTx/>
              <a:buSzTx/>
              <a:buFontTx/>
              <a:buNone/>
            </a:pPr>
            <a:r>
              <a:rPr lang="zh-TW" altLang="en-US" sz="2000">
                <a:solidFill>
                  <a:schemeClr val="hlink"/>
                </a:solidFill>
              </a:rPr>
              <a:t>附屬項</a:t>
            </a:r>
          </a:p>
          <a:p>
            <a:pPr algn="ctr" eaLnBrk="1" hangingPunct="1">
              <a:spcBef>
                <a:spcPct val="0"/>
              </a:spcBef>
              <a:buClrTx/>
              <a:buSzTx/>
              <a:buFontTx/>
              <a:buNone/>
            </a:pPr>
            <a:r>
              <a:rPr lang="en-US" altLang="zh-TW" sz="2000">
                <a:solidFill>
                  <a:schemeClr val="hlink"/>
                </a:solidFill>
              </a:rPr>
              <a:t>(dependent claim)</a:t>
            </a:r>
          </a:p>
        </p:txBody>
      </p:sp>
      <p:sp>
        <p:nvSpPr>
          <p:cNvPr id="60423" name="AutoShape 7"/>
          <p:cNvSpPr>
            <a:spLocks noChangeArrowheads="1"/>
          </p:cNvSpPr>
          <p:nvPr/>
        </p:nvSpPr>
        <p:spPr bwMode="auto">
          <a:xfrm>
            <a:off x="5003800" y="5013325"/>
            <a:ext cx="2952750" cy="1439863"/>
          </a:xfrm>
          <a:prstGeom prst="roundRect">
            <a:avLst>
              <a:gd name="adj" fmla="val 16667"/>
            </a:avLst>
          </a:prstGeom>
          <a:solidFill>
            <a:schemeClr val="bg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85738" indent="-185738">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zh-TW" altLang="en-US" sz="2000">
                <a:solidFill>
                  <a:schemeClr val="hlink"/>
                </a:solidFill>
              </a:rPr>
              <a:t>應徵者</a:t>
            </a:r>
            <a:r>
              <a:rPr lang="en-US" altLang="zh-TW" sz="2000">
                <a:solidFill>
                  <a:schemeClr val="hlink"/>
                </a:solidFill>
              </a:rPr>
              <a:t>: </a:t>
            </a:r>
          </a:p>
          <a:p>
            <a:pPr eaLnBrk="1" hangingPunct="1">
              <a:spcBef>
                <a:spcPct val="0"/>
              </a:spcBef>
              <a:buClrTx/>
              <a:buSzTx/>
              <a:buFontTx/>
              <a:buChar char="•"/>
            </a:pPr>
            <a:r>
              <a:rPr lang="zh-TW" altLang="en-US" sz="2000">
                <a:solidFill>
                  <a:schemeClr val="hlink"/>
                </a:solidFill>
              </a:rPr>
              <a:t>少一隻耳朵</a:t>
            </a:r>
          </a:p>
          <a:p>
            <a:pPr eaLnBrk="1" hangingPunct="1">
              <a:spcBef>
                <a:spcPct val="0"/>
              </a:spcBef>
              <a:buClrTx/>
              <a:buSzTx/>
              <a:buFontTx/>
              <a:buChar char="•"/>
            </a:pPr>
            <a:r>
              <a:rPr lang="zh-TW" altLang="en-US" sz="2000">
                <a:solidFill>
                  <a:schemeClr val="hlink"/>
                </a:solidFill>
              </a:rPr>
              <a:t>指甲長且銳利</a:t>
            </a:r>
            <a:r>
              <a:rPr lang="en-US" altLang="zh-TW" sz="2000">
                <a:solidFill>
                  <a:schemeClr val="hlink"/>
                </a:solidFill>
              </a:rPr>
              <a:t>(</a:t>
            </a:r>
            <a:r>
              <a:rPr lang="zh-TW" altLang="en-US" sz="2000">
                <a:solidFill>
                  <a:schemeClr val="hlink"/>
                </a:solidFill>
              </a:rPr>
              <a:t>迅猛龍</a:t>
            </a:r>
            <a:r>
              <a:rPr lang="en-US" altLang="zh-TW" sz="2000">
                <a:solidFill>
                  <a:schemeClr val="hlink"/>
                </a:solidFill>
              </a:rPr>
              <a:t>)</a:t>
            </a:r>
          </a:p>
          <a:p>
            <a:pPr eaLnBrk="1" hangingPunct="1">
              <a:spcBef>
                <a:spcPct val="0"/>
              </a:spcBef>
              <a:buClrTx/>
              <a:buSzTx/>
              <a:buFontTx/>
              <a:buChar char="•"/>
            </a:pPr>
            <a:r>
              <a:rPr lang="zh-TW" altLang="en-US" sz="2000">
                <a:solidFill>
                  <a:schemeClr val="hlink"/>
                </a:solidFill>
              </a:rPr>
              <a:t>手長過膝</a:t>
            </a:r>
            <a:r>
              <a:rPr lang="en-US" altLang="zh-TW" sz="2000">
                <a:solidFill>
                  <a:schemeClr val="hlink"/>
                </a:solidFill>
              </a:rPr>
              <a:t>(</a:t>
            </a:r>
            <a:r>
              <a:rPr lang="zh-TW" altLang="en-US" sz="2000">
                <a:solidFill>
                  <a:schemeClr val="hlink"/>
                </a:solidFill>
              </a:rPr>
              <a:t>劉備</a:t>
            </a:r>
            <a:r>
              <a:rPr lang="en-US" altLang="zh-TW" sz="2000">
                <a:solidFill>
                  <a:schemeClr va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ssolve">
                                      <p:cBhvr>
                                        <p:cTn id="7" dur="500"/>
                                        <p:tgtEl>
                                          <p:spTgt spid="6042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0422"/>
                                        </p:tgtEl>
                                        <p:attrNameLst>
                                          <p:attrName>style.visibility</p:attrName>
                                        </p:attrNameLst>
                                      </p:cBhvr>
                                      <p:to>
                                        <p:strVal val="visible"/>
                                      </p:to>
                                    </p:set>
                                    <p:animEffect transition="in" filter="dissolve">
                                      <p:cBhvr>
                                        <p:cTn id="11" dur="500"/>
                                        <p:tgtEl>
                                          <p:spTgt spid="604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0420"/>
                                        </p:tgtEl>
                                        <p:attrNameLst>
                                          <p:attrName>style.visibility</p:attrName>
                                        </p:attrNameLst>
                                      </p:cBhvr>
                                      <p:to>
                                        <p:strVal val="visible"/>
                                      </p:to>
                                    </p:set>
                                    <p:animEffect transition="in" filter="dissolve">
                                      <p:cBhvr>
                                        <p:cTn id="16" dur="500"/>
                                        <p:tgtEl>
                                          <p:spTgt spid="60420"/>
                                        </p:tgtEl>
                                      </p:cBhvr>
                                    </p:animEffect>
                                  </p:childTnLst>
                                  <p:subTnLst>
                                    <p:set>
                                      <p:cBhvr override="childStyle">
                                        <p:cTn dur="1" fill="hold" display="0" masterRel="nextClick" afterEffect="1"/>
                                        <p:tgtEl>
                                          <p:spTgt spid="60420"/>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0423"/>
                                        </p:tgtEl>
                                        <p:attrNameLst>
                                          <p:attrName>style.visibility</p:attrName>
                                        </p:attrNameLst>
                                      </p:cBhvr>
                                      <p:to>
                                        <p:strVal val="visible"/>
                                      </p:to>
                                    </p:set>
                                    <p:animEffect transition="in" filter="dissolve">
                                      <p:cBhvr>
                                        <p:cTn id="21"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1" grpId="0" animBg="1"/>
      <p:bldP spid="60422" grpId="0" animBg="1"/>
      <p:bldP spid="604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TW" altLang="en-US" smtClean="0"/>
              <a:t>專利範圍範例</a:t>
            </a:r>
            <a:r>
              <a:rPr lang="en-US" altLang="zh-TW" smtClean="0"/>
              <a:t>(v2)</a:t>
            </a:r>
          </a:p>
        </p:txBody>
      </p:sp>
      <p:sp>
        <p:nvSpPr>
          <p:cNvPr id="5120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800" smtClean="0"/>
              <a:t>3. </a:t>
            </a:r>
            <a:r>
              <a:rPr lang="zh-TW" altLang="en-US" sz="2800" smtClean="0"/>
              <a:t>如專利範圍第</a:t>
            </a:r>
            <a:r>
              <a:rPr lang="en-US" altLang="zh-TW" sz="2800" smtClean="0"/>
              <a:t>1</a:t>
            </a:r>
            <a:r>
              <a:rPr lang="zh-TW" altLang="en-US" sz="2800" smtClean="0"/>
              <a:t>項所述之女性人類</a:t>
            </a:r>
            <a:r>
              <a:rPr lang="en-US" altLang="zh-TW" sz="2800" smtClean="0"/>
              <a:t>, </a:t>
            </a:r>
            <a:r>
              <a:rPr lang="zh-TW" altLang="en-US" sz="2800" smtClean="0"/>
              <a:t>包括以下特性</a:t>
            </a:r>
            <a:r>
              <a:rPr lang="en-US" altLang="zh-TW" sz="2800" smtClean="0"/>
              <a:t>:</a:t>
            </a:r>
          </a:p>
          <a:p>
            <a:pPr lvl="1" eaLnBrk="1" hangingPunct="1">
              <a:lnSpc>
                <a:spcPct val="90000"/>
              </a:lnSpc>
              <a:buFont typeface="Wingdings" panose="05000000000000000000" pitchFamily="2" charset="2"/>
              <a:buNone/>
            </a:pPr>
            <a:r>
              <a:rPr lang="en-US" altLang="zh-TW" sz="2400" smtClean="0"/>
              <a:t>(a) </a:t>
            </a:r>
            <a:r>
              <a:rPr lang="zh-TW" altLang="en-US" sz="2400" smtClean="0"/>
              <a:t>二隻健全的耳朵</a:t>
            </a:r>
          </a:p>
          <a:p>
            <a:pPr lvl="1" eaLnBrk="1" hangingPunct="1">
              <a:lnSpc>
                <a:spcPct val="90000"/>
              </a:lnSpc>
              <a:buFont typeface="Wingdings" panose="05000000000000000000" pitchFamily="2" charset="2"/>
              <a:buNone/>
            </a:pPr>
            <a:r>
              <a:rPr lang="en-US" altLang="zh-TW" sz="2400" smtClean="0"/>
              <a:t>(b) </a:t>
            </a:r>
            <a:r>
              <a:rPr lang="zh-TW" altLang="en-US" sz="2400" smtClean="0"/>
              <a:t>有二隻手</a:t>
            </a:r>
            <a:r>
              <a:rPr lang="en-US" altLang="zh-TW" sz="2400" smtClean="0"/>
              <a:t>, </a:t>
            </a:r>
            <a:r>
              <a:rPr lang="zh-TW" altLang="en-US" sz="2400" smtClean="0"/>
              <a:t>每隻手在站立之姿勢時</a:t>
            </a:r>
            <a:r>
              <a:rPr lang="en-US" altLang="zh-TW" sz="2400" smtClean="0"/>
              <a:t>, </a:t>
            </a:r>
            <a:r>
              <a:rPr lang="zh-TW" altLang="en-US" sz="2400" smtClean="0"/>
              <a:t>自然下垂後</a:t>
            </a:r>
            <a:r>
              <a:rPr lang="en-US" altLang="zh-TW" sz="2400" smtClean="0"/>
              <a:t>, </a:t>
            </a:r>
            <a:r>
              <a:rPr lang="zh-TW" altLang="en-US" sz="2400" smtClean="0"/>
              <a:t>手的指尖位於腰部與膝部之中央區</a:t>
            </a:r>
            <a:r>
              <a:rPr lang="en-US" altLang="zh-TW" sz="2400" smtClean="0"/>
              <a:t>. </a:t>
            </a:r>
            <a:r>
              <a:rPr lang="zh-TW" altLang="en-US" sz="2400" smtClean="0"/>
              <a:t>其中</a:t>
            </a:r>
            <a:r>
              <a:rPr lang="en-US" altLang="zh-TW" sz="2400" smtClean="0"/>
              <a:t>, </a:t>
            </a:r>
            <a:r>
              <a:rPr lang="zh-TW" altLang="en-US" sz="2400" smtClean="0"/>
              <a:t>腰部與膝部之中央區的定義為</a:t>
            </a:r>
            <a:r>
              <a:rPr lang="en-US" altLang="zh-TW" sz="2400" smtClean="0"/>
              <a:t>: </a:t>
            </a:r>
            <a:r>
              <a:rPr lang="zh-TW" altLang="en-US" sz="2400" smtClean="0"/>
              <a:t>腰部與膝部之間平均分為十等分區域後</a:t>
            </a:r>
            <a:r>
              <a:rPr lang="en-US" altLang="zh-TW" sz="2400" smtClean="0"/>
              <a:t>, </a:t>
            </a:r>
            <a:r>
              <a:rPr lang="zh-TW" altLang="en-US" sz="2400" smtClean="0"/>
              <a:t>由腰部往下數的第五</a:t>
            </a:r>
            <a:r>
              <a:rPr lang="en-US" altLang="zh-TW" sz="2400" smtClean="0"/>
              <a:t>, </a:t>
            </a:r>
            <a:r>
              <a:rPr lang="zh-TW" altLang="en-US" sz="2400" smtClean="0"/>
              <a:t>六</a:t>
            </a:r>
            <a:r>
              <a:rPr lang="en-US" altLang="zh-TW" sz="2400" smtClean="0"/>
              <a:t>, </a:t>
            </a:r>
            <a:r>
              <a:rPr lang="zh-TW" altLang="en-US" sz="2400" smtClean="0"/>
              <a:t>七區域為中央區</a:t>
            </a:r>
            <a:r>
              <a:rPr lang="en-US" altLang="zh-TW" sz="2400" smtClean="0"/>
              <a:t>.</a:t>
            </a:r>
          </a:p>
          <a:p>
            <a:pPr lvl="1" eaLnBrk="1" hangingPunct="1">
              <a:lnSpc>
                <a:spcPct val="90000"/>
              </a:lnSpc>
              <a:buFont typeface="Wingdings" panose="05000000000000000000" pitchFamily="2" charset="2"/>
              <a:buNone/>
            </a:pPr>
            <a:r>
              <a:rPr lang="en-US" altLang="zh-TW" sz="2400" smtClean="0"/>
              <a:t>(c) </a:t>
            </a:r>
            <a:r>
              <a:rPr lang="zh-TW" altLang="en-US" sz="2400" smtClean="0"/>
              <a:t>每隻手有五根手指頭</a:t>
            </a:r>
            <a:r>
              <a:rPr lang="en-US" altLang="zh-TW" sz="2400" smtClean="0"/>
              <a:t>, </a:t>
            </a:r>
            <a:r>
              <a:rPr lang="zh-TW" altLang="en-US" sz="2400" smtClean="0"/>
              <a:t>每根手指頭上的指甲長度在</a:t>
            </a:r>
            <a:r>
              <a:rPr lang="en-US" altLang="zh-TW" sz="2400" smtClean="0"/>
              <a:t>1.2cm</a:t>
            </a:r>
            <a:r>
              <a:rPr lang="zh-TW" altLang="en-US" sz="2400" smtClean="0"/>
              <a:t>至</a:t>
            </a:r>
            <a:r>
              <a:rPr lang="en-US" altLang="zh-TW" sz="2400" smtClean="0"/>
              <a:t>2cm</a:t>
            </a:r>
            <a:r>
              <a:rPr lang="zh-TW" altLang="en-US" sz="2400" smtClean="0"/>
              <a:t>之間</a:t>
            </a:r>
            <a:r>
              <a:rPr lang="en-US" altLang="zh-TW" sz="2400" smtClean="0"/>
              <a:t>, </a:t>
            </a:r>
            <a:r>
              <a:rPr lang="zh-TW" altLang="en-US" sz="2400" smtClean="0"/>
              <a:t>每根手指頭上的指甲前沿之任一點的角度大於</a:t>
            </a:r>
            <a:r>
              <a:rPr lang="en-US" altLang="zh-TW" sz="2400" smtClean="0"/>
              <a:t>120</a:t>
            </a:r>
            <a:r>
              <a:rPr lang="zh-TW" altLang="en-US" sz="2400" smtClean="0"/>
              <a:t>度</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TW" altLang="en-US" smtClean="0"/>
              <a:t>專利範圍範例</a:t>
            </a:r>
            <a:r>
              <a:rPr lang="en-US" altLang="zh-TW" smtClean="0"/>
              <a:t>(v3)</a:t>
            </a:r>
          </a:p>
        </p:txBody>
      </p:sp>
      <p:sp>
        <p:nvSpPr>
          <p:cNvPr id="5222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TW" sz="2800" smtClean="0"/>
              <a:t>3. </a:t>
            </a:r>
            <a:r>
              <a:rPr lang="zh-TW" altLang="en-US" sz="2800" smtClean="0"/>
              <a:t>如專利範圍第</a:t>
            </a:r>
            <a:r>
              <a:rPr lang="en-US" altLang="zh-TW" sz="2800" smtClean="0"/>
              <a:t>1</a:t>
            </a:r>
            <a:r>
              <a:rPr lang="zh-TW" altLang="en-US" sz="2800" smtClean="0"/>
              <a:t>項所述之女性人類</a:t>
            </a:r>
            <a:r>
              <a:rPr lang="en-US" altLang="zh-TW" sz="2800" smtClean="0"/>
              <a:t>, </a:t>
            </a:r>
            <a:r>
              <a:rPr lang="zh-TW" altLang="en-US" sz="2800" smtClean="0"/>
              <a:t>包括以下特性</a:t>
            </a:r>
            <a:r>
              <a:rPr lang="en-US" altLang="zh-TW" sz="2800" smtClean="0"/>
              <a:t>:</a:t>
            </a:r>
          </a:p>
          <a:p>
            <a:pPr lvl="1" eaLnBrk="1" hangingPunct="1">
              <a:lnSpc>
                <a:spcPct val="90000"/>
              </a:lnSpc>
              <a:buFont typeface="Wingdings" panose="05000000000000000000" pitchFamily="2" charset="2"/>
              <a:buNone/>
            </a:pPr>
            <a:r>
              <a:rPr lang="en-US" altLang="zh-TW" sz="2400" smtClean="0"/>
              <a:t>(a) </a:t>
            </a:r>
            <a:r>
              <a:rPr lang="zh-TW" altLang="en-US" sz="2400" smtClean="0"/>
              <a:t>二隻健全的耳朵</a:t>
            </a:r>
          </a:p>
          <a:p>
            <a:pPr lvl="1" eaLnBrk="1" hangingPunct="1">
              <a:lnSpc>
                <a:spcPct val="90000"/>
              </a:lnSpc>
              <a:buFont typeface="Wingdings" panose="05000000000000000000" pitchFamily="2" charset="2"/>
              <a:buNone/>
            </a:pPr>
            <a:r>
              <a:rPr lang="en-US" altLang="zh-TW" sz="2400" smtClean="0"/>
              <a:t>(b) </a:t>
            </a:r>
            <a:r>
              <a:rPr lang="zh-TW" altLang="en-US" sz="2400" smtClean="0"/>
              <a:t>有二隻手</a:t>
            </a:r>
            <a:r>
              <a:rPr lang="en-US" altLang="zh-TW" sz="2400" smtClean="0"/>
              <a:t>, </a:t>
            </a:r>
            <a:r>
              <a:rPr lang="zh-TW" altLang="en-US" sz="2400" smtClean="0"/>
              <a:t>每隻手在站立之姿勢時</a:t>
            </a:r>
            <a:r>
              <a:rPr lang="en-US" altLang="zh-TW" sz="2400" smtClean="0"/>
              <a:t>, </a:t>
            </a:r>
            <a:r>
              <a:rPr lang="zh-TW" altLang="en-US" sz="2400" smtClean="0"/>
              <a:t>自然下垂後</a:t>
            </a:r>
            <a:r>
              <a:rPr lang="en-US" altLang="zh-TW" sz="2400" smtClean="0"/>
              <a:t>, </a:t>
            </a:r>
            <a:r>
              <a:rPr lang="zh-TW" altLang="en-US" sz="2400" smtClean="0"/>
              <a:t>手的指尖位於腰部與膝部之中央區</a:t>
            </a:r>
            <a:r>
              <a:rPr lang="en-US" altLang="zh-TW" sz="2400" smtClean="0"/>
              <a:t>. </a:t>
            </a:r>
            <a:r>
              <a:rPr lang="zh-TW" altLang="en-US" sz="2400" smtClean="0"/>
              <a:t>其中</a:t>
            </a:r>
            <a:r>
              <a:rPr lang="en-US" altLang="zh-TW" sz="2400" smtClean="0"/>
              <a:t>, </a:t>
            </a:r>
            <a:r>
              <a:rPr lang="zh-TW" altLang="en-US" sz="2400" smtClean="0"/>
              <a:t>腰部與膝部之中央區的定義為</a:t>
            </a:r>
            <a:r>
              <a:rPr lang="en-US" altLang="zh-TW" sz="2400" smtClean="0"/>
              <a:t>: </a:t>
            </a:r>
            <a:r>
              <a:rPr lang="zh-TW" altLang="en-US" sz="2400" smtClean="0"/>
              <a:t>腰部與膝部之間平均分為十等分區域後</a:t>
            </a:r>
            <a:r>
              <a:rPr lang="en-US" altLang="zh-TW" sz="2400" smtClean="0"/>
              <a:t>, </a:t>
            </a:r>
            <a:r>
              <a:rPr lang="zh-TW" altLang="en-US" sz="2400" smtClean="0"/>
              <a:t>由腰部往下數的第五</a:t>
            </a:r>
            <a:r>
              <a:rPr lang="en-US" altLang="zh-TW" sz="2400" smtClean="0"/>
              <a:t>, </a:t>
            </a:r>
            <a:r>
              <a:rPr lang="zh-TW" altLang="en-US" sz="2400" smtClean="0"/>
              <a:t>六</a:t>
            </a:r>
            <a:r>
              <a:rPr lang="en-US" altLang="zh-TW" sz="2400" smtClean="0"/>
              <a:t>, </a:t>
            </a:r>
            <a:r>
              <a:rPr lang="zh-TW" altLang="en-US" sz="2400" smtClean="0"/>
              <a:t>七區域為中央區</a:t>
            </a:r>
            <a:r>
              <a:rPr lang="en-US" altLang="zh-TW" sz="2400" smtClean="0"/>
              <a:t>.</a:t>
            </a:r>
          </a:p>
          <a:p>
            <a:pPr lvl="1" eaLnBrk="1" hangingPunct="1">
              <a:lnSpc>
                <a:spcPct val="90000"/>
              </a:lnSpc>
              <a:buFont typeface="Wingdings" panose="05000000000000000000" pitchFamily="2" charset="2"/>
              <a:buNone/>
            </a:pPr>
            <a:r>
              <a:rPr lang="en-US" altLang="zh-TW" sz="2400" smtClean="0"/>
              <a:t>(c) </a:t>
            </a:r>
            <a:r>
              <a:rPr lang="zh-TW" altLang="en-US" sz="2400" smtClean="0">
                <a:solidFill>
                  <a:schemeClr val="hlink"/>
                </a:solidFill>
              </a:rPr>
              <a:t>每隻手有複數根手指頭</a:t>
            </a:r>
            <a:r>
              <a:rPr lang="en-US" altLang="zh-TW" sz="2400" smtClean="0">
                <a:solidFill>
                  <a:schemeClr val="hlink"/>
                </a:solidFill>
              </a:rPr>
              <a:t>, </a:t>
            </a:r>
            <a:r>
              <a:rPr lang="zh-TW" altLang="en-US" sz="2400" smtClean="0">
                <a:solidFill>
                  <a:schemeClr val="hlink"/>
                </a:solidFill>
              </a:rPr>
              <a:t>每隻手的手指頭數目為</a:t>
            </a:r>
            <a:r>
              <a:rPr lang="en-US" altLang="zh-TW" sz="2400" smtClean="0">
                <a:solidFill>
                  <a:schemeClr val="hlink"/>
                </a:solidFill>
              </a:rPr>
              <a:t>5</a:t>
            </a:r>
            <a:r>
              <a:rPr lang="en-US" altLang="zh-TW" sz="2400" smtClean="0"/>
              <a:t>, </a:t>
            </a:r>
            <a:r>
              <a:rPr lang="zh-TW" altLang="en-US" sz="2400" smtClean="0"/>
              <a:t>每根手指頭上的指甲長度在</a:t>
            </a:r>
            <a:r>
              <a:rPr lang="en-US" altLang="zh-TW" sz="2400" smtClean="0"/>
              <a:t>1.2cm</a:t>
            </a:r>
            <a:r>
              <a:rPr lang="zh-TW" altLang="en-US" sz="2400" smtClean="0"/>
              <a:t>至</a:t>
            </a:r>
            <a:r>
              <a:rPr lang="en-US" altLang="zh-TW" sz="2400" smtClean="0"/>
              <a:t>2cm</a:t>
            </a:r>
            <a:r>
              <a:rPr lang="zh-TW" altLang="en-US" sz="2400" smtClean="0"/>
              <a:t>之間</a:t>
            </a:r>
            <a:r>
              <a:rPr lang="en-US" altLang="zh-TW" sz="2400" smtClean="0"/>
              <a:t>, </a:t>
            </a:r>
            <a:r>
              <a:rPr lang="zh-TW" altLang="en-US" sz="2400" smtClean="0"/>
              <a:t>每根手指頭上的指甲前沿之任一點的角度大於</a:t>
            </a:r>
            <a:r>
              <a:rPr lang="en-US" altLang="zh-TW" sz="2400" smtClean="0"/>
              <a:t>120</a:t>
            </a:r>
            <a:r>
              <a:rPr lang="zh-TW" altLang="en-US" sz="2400" smtClean="0"/>
              <a:t>度</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p:txBody>
          <a:bodyPr/>
          <a:lstStyle/>
          <a:p>
            <a:pPr eaLnBrk="1" hangingPunct="1"/>
            <a:r>
              <a:rPr lang="zh-TW" altLang="en-US" smtClean="0"/>
              <a:t>爆笑專利集錦</a:t>
            </a:r>
          </a:p>
        </p:txBody>
      </p:sp>
      <p:sp>
        <p:nvSpPr>
          <p:cNvPr id="53251"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TW" altLang="en-US" smtClean="0"/>
              <a:t>防止核戰的專利</a:t>
            </a:r>
          </a:p>
        </p:txBody>
      </p:sp>
      <p:sp>
        <p:nvSpPr>
          <p:cNvPr id="54275" name="Rectangle 3"/>
          <p:cNvSpPr>
            <a:spLocks noGrp="1" noChangeArrowheads="1"/>
          </p:cNvSpPr>
          <p:nvPr>
            <p:ph type="body" idx="1"/>
          </p:nvPr>
        </p:nvSpPr>
        <p:spPr>
          <a:xfrm>
            <a:off x="1182688" y="2017713"/>
            <a:ext cx="7772400" cy="835025"/>
          </a:xfrm>
        </p:spPr>
        <p:txBody>
          <a:bodyPr/>
          <a:lstStyle/>
          <a:p>
            <a:pPr eaLnBrk="1" hangingPunct="1"/>
            <a:r>
              <a:rPr lang="zh-TW" altLang="en-US" smtClean="0"/>
              <a:t>英國專利 </a:t>
            </a:r>
            <a:r>
              <a:rPr lang="en-US" altLang="zh-TW" smtClean="0"/>
              <a:t>GB1361962</a:t>
            </a:r>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781300"/>
            <a:ext cx="28860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TW" altLang="en-US" smtClean="0"/>
              <a:t>可攜式酒吧（</a:t>
            </a:r>
            <a:r>
              <a:rPr lang="en-US" altLang="zh-TW" smtClean="0"/>
              <a:t>Portable Bar)</a:t>
            </a:r>
          </a:p>
        </p:txBody>
      </p:sp>
      <p:sp>
        <p:nvSpPr>
          <p:cNvPr id="55299" name="Rectangle 3"/>
          <p:cNvSpPr>
            <a:spLocks noGrp="1" noChangeArrowheads="1"/>
          </p:cNvSpPr>
          <p:nvPr>
            <p:ph type="body" idx="1"/>
          </p:nvPr>
        </p:nvSpPr>
        <p:spPr>
          <a:xfrm>
            <a:off x="1182688" y="2017713"/>
            <a:ext cx="7772400" cy="547687"/>
          </a:xfrm>
        </p:spPr>
        <p:txBody>
          <a:bodyPr/>
          <a:lstStyle/>
          <a:p>
            <a:pPr eaLnBrk="1" hangingPunct="1">
              <a:lnSpc>
                <a:spcPct val="90000"/>
              </a:lnSpc>
            </a:pPr>
            <a:r>
              <a:rPr lang="en-US" altLang="zh-TW" smtClean="0"/>
              <a:t>US Patent 4,681,244</a:t>
            </a:r>
          </a:p>
        </p:txBody>
      </p:sp>
      <p:pic>
        <p:nvPicPr>
          <p:cNvPr id="55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708275"/>
            <a:ext cx="354012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zh-TW" altLang="en-US" smtClean="0"/>
              <a:t>專利資料</a:t>
            </a:r>
          </a:p>
        </p:txBody>
      </p:sp>
      <p:sp>
        <p:nvSpPr>
          <p:cNvPr id="9219"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smtClean="0"/>
              <a:t>何處取得專利資料</a:t>
            </a:r>
          </a:p>
        </p:txBody>
      </p:sp>
      <p:graphicFrame>
        <p:nvGraphicFramePr>
          <p:cNvPr id="15363" name="Group 3"/>
          <p:cNvGraphicFramePr>
            <a:graphicFrameLocks noGrp="1"/>
          </p:cNvGraphicFramePr>
          <p:nvPr/>
        </p:nvGraphicFramePr>
        <p:xfrm>
          <a:off x="755650" y="2133600"/>
          <a:ext cx="8064500" cy="4064000"/>
        </p:xfrm>
        <a:graphic>
          <a:graphicData uri="http://schemas.openxmlformats.org/drawingml/2006/table">
            <a:tbl>
              <a:tblPr/>
              <a:tblGrid>
                <a:gridCol w="3240088"/>
                <a:gridCol w="4824412"/>
              </a:tblGrid>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http://www.uspto.gov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http://www.freepatentsonline.com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歐洲專利檢索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http://www.pat2pdf.org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美國專利說明書</a:t>
                      </a: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PDF</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http://www.google.com/patents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google</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http://ep.espacenet.com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歐洲專利檢索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http://www.jpo.go.jp/sitemap_e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日本專利檢索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http://www.surfip.gov.sg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新加坡世界專利資料庫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http://www.delphion.com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delphion </a:t>
                      </a: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世界專利資料庫</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http://www.sipo.gov.cn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中國大陸專利檢索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http://www.twpat.com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imes New Roman" panose="02020603050405020304" pitchFamily="18" charset="0"/>
                          <a:ea typeface="標楷體" panose="03000509000000000000" pitchFamily="65" charset="-120"/>
                        </a:defRPr>
                      </a:lvl1pPr>
                      <a:lvl2pPr>
                        <a:spcBef>
                          <a:spcPct val="20000"/>
                        </a:spcBef>
                        <a:buClr>
                          <a:schemeClr val="hlink"/>
                        </a:buClr>
                        <a:buSzPct val="55000"/>
                        <a:buFont typeface="Wingdings" panose="05000000000000000000" pitchFamily="2" charset="2"/>
                        <a:defRPr kumimoji="1" sz="2400">
                          <a:solidFill>
                            <a:schemeClr val="tx1"/>
                          </a:solidFill>
                          <a:latin typeface="Times New Roman" panose="02020603050405020304" pitchFamily="18" charset="0"/>
                          <a:ea typeface="標楷體" panose="03000509000000000000" pitchFamily="65" charset="-120"/>
                        </a:defRPr>
                      </a:lvl2pPr>
                      <a:lvl3pPr>
                        <a:spcBef>
                          <a:spcPct val="20000"/>
                        </a:spcBef>
                        <a:buClr>
                          <a:schemeClr val="folHlink"/>
                        </a:buClr>
                        <a:buSzPct val="50000"/>
                        <a:buFont typeface="Wingdings" panose="05000000000000000000" pitchFamily="2" charset="2"/>
                        <a:defRPr kumimoji="1" sz="2000">
                          <a:solidFill>
                            <a:schemeClr val="tx1"/>
                          </a:solidFill>
                          <a:latin typeface="Times New Roman" panose="02020603050405020304" pitchFamily="18" charset="0"/>
                          <a:ea typeface="標楷體" panose="03000509000000000000" pitchFamily="65" charset="-120"/>
                        </a:defRPr>
                      </a:lvl3pPr>
                      <a:lvl4pPr>
                        <a:spcBef>
                          <a:spcPct val="20000"/>
                        </a:spcBef>
                        <a:buClr>
                          <a:schemeClr val="accent2"/>
                        </a:buClr>
                        <a:buSzPct val="55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4pPr>
                      <a:lvl5pPr>
                        <a:spcBef>
                          <a:spcPct val="20000"/>
                        </a:spcBef>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imes New Roman" panose="02020603050405020304" pitchFamily="18" charset="0"/>
                          <a:ea typeface="標楷體" panose="03000509000000000000" pitchFamily="65"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rPr>
                        <a:t>台灣專利檢索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ffectLst>
            <a:outerShdw dist="35921" dir="2700000" algn="ctr" rotWithShape="0">
              <a:srgbClr val="B2B2B2"/>
            </a:outerShdw>
          </a:effectLst>
        </p:spPr>
        <p:txBody>
          <a:bodyPr/>
          <a:lstStyle/>
          <a:p>
            <a:pPr eaLnBrk="1" hangingPunct="1"/>
            <a:r>
              <a:rPr lang="zh-TW" altLang="en-US" sz="4800" smtClean="0">
                <a:latin typeface="標楷體" panose="03000509000000000000" pitchFamily="65" charset="-120"/>
              </a:rPr>
              <a:t>專利資料的內容</a:t>
            </a:r>
          </a:p>
        </p:txBody>
      </p:sp>
      <p:sp>
        <p:nvSpPr>
          <p:cNvPr id="11267" name="Rectangle 3"/>
          <p:cNvSpPr>
            <a:spLocks noGrp="1" noChangeArrowheads="1"/>
          </p:cNvSpPr>
          <p:nvPr>
            <p:ph type="body" idx="1"/>
          </p:nvPr>
        </p:nvSpPr>
        <p:spPr>
          <a:xfrm>
            <a:off x="323850" y="2205038"/>
            <a:ext cx="8421688" cy="4105275"/>
          </a:xfrm>
        </p:spPr>
        <p:txBody>
          <a:bodyPr/>
          <a:lstStyle/>
          <a:p>
            <a:pPr eaLnBrk="1" hangingPunct="1">
              <a:lnSpc>
                <a:spcPct val="145000"/>
              </a:lnSpc>
              <a:spcBef>
                <a:spcPct val="45000"/>
              </a:spcBef>
            </a:pPr>
            <a:r>
              <a:rPr lang="zh-TW" altLang="en-US" sz="2800" smtClean="0">
                <a:latin typeface="標楷體" panose="03000509000000000000" pitchFamily="65" charset="-120"/>
              </a:rPr>
              <a:t>首頁：專利的基本資料和發明摘要。 </a:t>
            </a:r>
          </a:p>
          <a:p>
            <a:pPr eaLnBrk="1" hangingPunct="1">
              <a:lnSpc>
                <a:spcPct val="150000"/>
              </a:lnSpc>
              <a:spcBef>
                <a:spcPct val="45000"/>
              </a:spcBef>
            </a:pPr>
            <a:r>
              <a:rPr lang="zh-TW" altLang="en-US" sz="2800" smtClean="0">
                <a:solidFill>
                  <a:schemeClr val="hlink"/>
                </a:solidFill>
                <a:latin typeface="標楷體" panose="03000509000000000000" pitchFamily="65" charset="-120"/>
              </a:rPr>
              <a:t>申請專利範圍</a:t>
            </a:r>
            <a:r>
              <a:rPr lang="en-US" altLang="zh-TW" sz="2800" smtClean="0">
                <a:solidFill>
                  <a:schemeClr val="hlink"/>
                </a:solidFill>
                <a:latin typeface="標楷體" panose="03000509000000000000" pitchFamily="65" charset="-120"/>
              </a:rPr>
              <a:t>(Claims)</a:t>
            </a:r>
            <a:r>
              <a:rPr lang="zh-TW" altLang="en-US" sz="2800" smtClean="0">
                <a:solidFill>
                  <a:schemeClr val="hlink"/>
                </a:solidFill>
                <a:latin typeface="標楷體" panose="03000509000000000000" pitchFamily="65" charset="-120"/>
              </a:rPr>
              <a:t>：</a:t>
            </a:r>
            <a:r>
              <a:rPr lang="zh-TW" altLang="en-US" sz="2800" smtClean="0">
                <a:latin typeface="標楷體" panose="03000509000000000000" pitchFamily="65" charset="-120"/>
              </a:rPr>
              <a:t>發明技術請求法律保護的部分。 </a:t>
            </a:r>
          </a:p>
          <a:p>
            <a:pPr eaLnBrk="1" hangingPunct="1">
              <a:lnSpc>
                <a:spcPct val="145000"/>
              </a:lnSpc>
              <a:spcBef>
                <a:spcPct val="45000"/>
              </a:spcBef>
            </a:pPr>
            <a:r>
              <a:rPr lang="zh-TW" altLang="en-US" sz="2800" smtClean="0">
                <a:latin typeface="標楷體" panose="03000509000000000000" pitchFamily="65" charset="-120"/>
              </a:rPr>
              <a:t>說明書的主體：發明的背景、動機與詳細內容。</a:t>
            </a:r>
          </a:p>
          <a:p>
            <a:pPr eaLnBrk="1" hangingPunct="1">
              <a:lnSpc>
                <a:spcPct val="145000"/>
              </a:lnSpc>
              <a:spcBef>
                <a:spcPct val="45000"/>
              </a:spcBef>
            </a:pPr>
            <a:r>
              <a:rPr lang="zh-TW" altLang="en-US" sz="2800" smtClean="0">
                <a:latin typeface="標楷體" panose="03000509000000000000" pitchFamily="65" charset="-120"/>
              </a:rPr>
              <a:t>圖示：描繪發明的圖示。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r>
              <a:rPr lang="zh-TW" altLang="en-US" smtClean="0"/>
              <a:t>專利資料庫搜尋</a:t>
            </a:r>
          </a:p>
        </p:txBody>
      </p:sp>
      <p:sp>
        <p:nvSpPr>
          <p:cNvPr id="17411" name="Rectangle 3"/>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913" y="404813"/>
            <a:ext cx="7354887" cy="1152525"/>
          </a:xfrm>
          <a:effectLst>
            <a:outerShdw dist="35921" dir="2700000" algn="ctr" rotWithShape="0">
              <a:srgbClr val="B2B2B2"/>
            </a:outerShdw>
          </a:effectLst>
        </p:spPr>
        <p:txBody>
          <a:bodyPr/>
          <a:lstStyle/>
          <a:p>
            <a:pPr eaLnBrk="1" hangingPunct="1"/>
            <a:r>
              <a:rPr lang="zh-TW" altLang="en-US" smtClean="0">
                <a:latin typeface="標楷體" panose="03000509000000000000" pitchFamily="65" charset="-120"/>
              </a:rPr>
              <a:t>專利資料檢索目的</a:t>
            </a:r>
          </a:p>
        </p:txBody>
      </p:sp>
      <p:sp>
        <p:nvSpPr>
          <p:cNvPr id="18435" name="Rectangle 3"/>
          <p:cNvSpPr>
            <a:spLocks noGrp="1" noChangeArrowheads="1"/>
          </p:cNvSpPr>
          <p:nvPr>
            <p:ph type="body" idx="1"/>
          </p:nvPr>
        </p:nvSpPr>
        <p:spPr>
          <a:xfrm>
            <a:off x="1619250" y="2033588"/>
            <a:ext cx="6796088" cy="4203700"/>
          </a:xfrm>
        </p:spPr>
        <p:txBody>
          <a:bodyPr/>
          <a:lstStyle/>
          <a:p>
            <a:pPr eaLnBrk="1" hangingPunct="1">
              <a:lnSpc>
                <a:spcPct val="150000"/>
              </a:lnSpc>
            </a:pPr>
            <a:r>
              <a:rPr lang="zh-TW" altLang="en-US" sz="2800" smtClean="0">
                <a:latin typeface="標楷體" panose="03000509000000000000" pitchFamily="65" charset="-120"/>
              </a:rPr>
              <a:t>研讀創新專利之關鍵技術特徵，以累積技術新知及研發能量</a:t>
            </a:r>
          </a:p>
          <a:p>
            <a:pPr eaLnBrk="1" hangingPunct="1">
              <a:lnSpc>
                <a:spcPct val="150000"/>
              </a:lnSpc>
            </a:pPr>
            <a:r>
              <a:rPr lang="zh-TW" altLang="en-US" sz="2800" smtClean="0">
                <a:latin typeface="標楷體" panose="03000509000000000000" pitchFamily="65" charset="-120"/>
              </a:rPr>
              <a:t>經由相關專利技術，以預測分析未來的技術發展趨勢</a:t>
            </a:r>
          </a:p>
          <a:p>
            <a:pPr eaLnBrk="1" hangingPunct="1">
              <a:lnSpc>
                <a:spcPct val="150000"/>
              </a:lnSpc>
            </a:pPr>
            <a:r>
              <a:rPr lang="zh-TW" altLang="en-US" sz="2800" smtClean="0">
                <a:latin typeface="標楷體" panose="03000509000000000000" pitchFamily="65" charset="-120"/>
              </a:rPr>
              <a:t>掌握最新技術概況，可避免重覆研究或抵觸他人之專利</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1600" b="0" i="0" u="none" strike="noStrike" cap="none" normalizeH="0" baseline="0" smtClean="0">
            <a:ln>
              <a:noFill/>
            </a:ln>
            <a:solidFill>
              <a:schemeClr val="tx1"/>
            </a:solidFill>
            <a:effectLst/>
            <a:latin typeface="Times New Roman" panose="02020603050405020304" pitchFamily="18" charset="0"/>
            <a:ea typeface="標楷體" panose="03000509000000000000" pitchFamily="65"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mylec</Template>
  <TotalTime>216</TotalTime>
  <Words>2113</Words>
  <Application>Microsoft Office PowerPoint</Application>
  <PresentationFormat>如螢幕大小 (4:3)</PresentationFormat>
  <Paragraphs>357</Paragraphs>
  <Slides>45</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45</vt:i4>
      </vt:variant>
    </vt:vector>
  </HeadingPairs>
  <TitlesOfParts>
    <vt:vector size="54" baseType="lpstr">
      <vt:lpstr>新細明體</vt:lpstr>
      <vt:lpstr>標楷體</vt:lpstr>
      <vt:lpstr>Arial</vt:lpstr>
      <vt:lpstr>Garamond</vt:lpstr>
      <vt:lpstr>Tahoma</vt:lpstr>
      <vt:lpstr>Times New Roman</vt:lpstr>
      <vt:lpstr>Wingdings</vt:lpstr>
      <vt:lpstr>Blends</vt:lpstr>
      <vt:lpstr>點陣圖影像</vt:lpstr>
      <vt:lpstr>專利檢索與寫作</vt:lpstr>
      <vt:lpstr>專利基本概念</vt:lpstr>
      <vt:lpstr>研發成果表現模式</vt:lpstr>
      <vt:lpstr>專利</vt:lpstr>
      <vt:lpstr>專利資料</vt:lpstr>
      <vt:lpstr>何處取得專利資料</vt:lpstr>
      <vt:lpstr>專利資料的內容</vt:lpstr>
      <vt:lpstr>專利資料庫搜尋</vt:lpstr>
      <vt:lpstr>專利資料檢索目的</vt:lpstr>
      <vt:lpstr>專利資料檢索時機</vt:lpstr>
      <vt:lpstr>專利資料檢索時機（續）</vt:lpstr>
      <vt:lpstr>專利資料檢索方式</vt:lpstr>
      <vt:lpstr>一般（欄位）式檢索</vt:lpstr>
      <vt:lpstr>PowerPoint 簡報</vt:lpstr>
      <vt:lpstr>一般（欄位）式檢索（續）</vt:lpstr>
      <vt:lpstr>專利資料檢索方式（續）</vt:lpstr>
      <vt:lpstr>進階式檢索</vt:lpstr>
      <vt:lpstr>布林邏輯運算檢索</vt:lpstr>
      <vt:lpstr>布林邏輯運算檢索（續）</vt:lpstr>
      <vt:lpstr>布林邏輯運算檢索（續）</vt:lpstr>
      <vt:lpstr>PowerPoint 簡報</vt:lpstr>
      <vt:lpstr>專利地圖</vt:lpstr>
      <vt:lpstr>專利地圖</vt:lpstr>
      <vt:lpstr>專利地圖的目的</vt:lpstr>
      <vt:lpstr>專利地圖的種類</vt:lpstr>
      <vt:lpstr>專利管理地圖</vt:lpstr>
      <vt:lpstr>歷年專利件數圖</vt:lpstr>
      <vt:lpstr>歷年專利件數圖</vt:lpstr>
      <vt:lpstr>各國專利件數圖</vt:lpstr>
      <vt:lpstr>專利技術分類架構</vt:lpstr>
      <vt:lpstr>專利功能分類架構</vt:lpstr>
      <vt:lpstr>PowerPoint 簡報</vt:lpstr>
      <vt:lpstr>專利說明書長什麼樣子</vt:lpstr>
      <vt:lpstr>專利說明書該包含哪些內容</vt:lpstr>
      <vt:lpstr>專利說明書該包含哪些內容</vt:lpstr>
      <vt:lpstr>專利說明書章節</vt:lpstr>
      <vt:lpstr>聖誕老公公偵測器</vt:lpstr>
      <vt:lpstr>聖誕老公公偵測器</vt:lpstr>
      <vt:lpstr>如何撰寫專利範圍(Claims)</vt:lpstr>
      <vt:lpstr>專利範圍範例(v1)</vt:lpstr>
      <vt:lpstr>專利範圍範例(v2)</vt:lpstr>
      <vt:lpstr>專利範圍範例(v3)</vt:lpstr>
      <vt:lpstr>爆笑專利集錦</vt:lpstr>
      <vt:lpstr>防止核戰的專利</vt:lpstr>
      <vt:lpstr>可攜式酒吧（Portable Bar)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odie</dc:creator>
  <cp:lastModifiedBy>odie</cp:lastModifiedBy>
  <cp:revision>19</cp:revision>
  <dcterms:created xsi:type="dcterms:W3CDTF">1601-01-01T00:00:00Z</dcterms:created>
  <dcterms:modified xsi:type="dcterms:W3CDTF">2018-09-25T10:23:08Z</dcterms:modified>
</cp:coreProperties>
</file>