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60" r:id="rId4"/>
    <p:sldId id="262" r:id="rId5"/>
    <p:sldId id="261" r:id="rId6"/>
    <p:sldId id="272" r:id="rId7"/>
    <p:sldId id="258" r:id="rId8"/>
    <p:sldId id="259" r:id="rId9"/>
    <p:sldId id="273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A9EE6C-2D8E-4A30-B215-C140BF8ACC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4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79B-AF82-4D90-AA8F-4321180882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4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B0A-73BA-4DFD-A9E8-0CC31385E6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8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8580A-9105-4D0E-8DD5-FCC8D8ADA3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8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93DB-B459-4066-A81F-31FB13F150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61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2A7DC-C638-4B19-9071-A9BD1D3664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66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14D3B-87A9-4F71-A19E-E2BB8F1DF5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03DB-C293-4091-B3A7-7C5A076FAB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5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29D8-CC89-4957-A826-B668AAA21C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5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BE4B5-49FC-43F5-A97E-189C78F3B7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2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52D1-E27A-4A28-8E89-976769F718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9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1D07A80-8F70-46DB-8E8D-A88197AC79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TW" smtClean="0"/>
              <a:t>Instructor: Yung-Cheng Ma (</a:t>
            </a:r>
            <a:r>
              <a:rPr lang="zh-TW" altLang="en-US" smtClean="0"/>
              <a:t>馬詠程</a:t>
            </a:r>
            <a:r>
              <a:rPr lang="en-US" altLang="zh-TW" smtClean="0"/>
              <a:t>)</a:t>
            </a:r>
          </a:p>
          <a:p>
            <a:pPr algn="r" eaLnBrk="1" hangingPunct="1"/>
            <a:r>
              <a:rPr lang="en-US" altLang="zh-TW" smtClean="0"/>
              <a:t>E-Mail: </a:t>
            </a:r>
            <a:r>
              <a:rPr lang="en-US" altLang="zh-TW" smtClean="0">
                <a:hlinkClick r:id="rId2"/>
              </a:rPr>
              <a:t>ycma@mail.cgu.edu.tw</a:t>
            </a:r>
            <a:endParaRPr lang="en-US" altLang="zh-TW" smtClean="0"/>
          </a:p>
          <a:p>
            <a:pPr algn="r" eaLnBrk="1" hangingPunct="1"/>
            <a:r>
              <a:rPr lang="en-US" altLang="zh-TW" smtClean="0"/>
              <a:t>Tel: 3611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  <a:cs typeface="Times New Roman" panose="02020603050405020304" pitchFamily="18" charset="0"/>
              </a:rPr>
              <a:t>Lecture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First-thing to do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setup your Linux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use the embedded system LAB (dual-boot w/ </a:t>
            </a:r>
            <a:r>
              <a:rPr lang="en-US" altLang="zh-TW" sz="2400" dirty="0" smtClean="0"/>
              <a:t>Fedora)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use your own computer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most of Linux distribution (e.g. Fedora 9+) supports dual-boot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you can still have your M$-Windows with Linux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test the following software 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shells: bash, </a:t>
            </a:r>
            <a:r>
              <a:rPr lang="en-US" altLang="zh-TW" sz="2400" dirty="0" err="1" smtClean="0"/>
              <a:t>tcsh</a:t>
            </a:r>
            <a:r>
              <a:rPr lang="en-US" altLang="zh-TW" sz="2400" dirty="0" smtClean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programming tools: </a:t>
            </a:r>
            <a:r>
              <a:rPr lang="en-US" altLang="zh-TW" sz="2400" dirty="0" err="1" smtClean="0"/>
              <a:t>gcc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,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your favorite X-window: KDE/Gnome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your favorite GUI debugger (</a:t>
            </a:r>
            <a:r>
              <a:rPr lang="en-US" altLang="zh-TW" sz="2400" dirty="0" err="1" smtClean="0"/>
              <a:t>ddd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kdbg</a:t>
            </a:r>
            <a:r>
              <a:rPr lang="en-US" altLang="zh-TW" sz="2400" dirty="0" smtClean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your favorite text editor (</a:t>
            </a:r>
            <a:r>
              <a:rPr lang="en-US" altLang="zh-TW" sz="2400" dirty="0" err="1" smtClean="0"/>
              <a:t>kwrite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emacs</a:t>
            </a:r>
            <a:r>
              <a:rPr lang="en-US" altLang="zh-TW" sz="2400" dirty="0" smtClean="0"/>
              <a:t>, vi,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 UNIX instruction you should learn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man</a:t>
            </a:r>
          </a:p>
          <a:p>
            <a:pPr lvl="1" eaLnBrk="1" hangingPunct="1"/>
            <a:r>
              <a:rPr lang="en-US" altLang="zh-TW" sz="2400" smtClean="0"/>
              <a:t>“man </a:t>
            </a:r>
            <a:r>
              <a:rPr lang="en-US" altLang="zh-TW" sz="2400" i="1" smtClean="0"/>
              <a:t>command” </a:t>
            </a:r>
            <a:r>
              <a:rPr lang="en-US" altLang="zh-TW" sz="2400" smtClean="0"/>
              <a:t>to look for how to use certain command</a:t>
            </a:r>
          </a:p>
          <a:p>
            <a:pPr lvl="2" eaLnBrk="1" hangingPunct="1"/>
            <a:r>
              <a:rPr lang="en-US" altLang="zh-TW" sz="2000" smtClean="0"/>
              <a:t>Example: “man gcc”</a:t>
            </a:r>
          </a:p>
          <a:p>
            <a:pPr lvl="1" eaLnBrk="1" hangingPunct="1"/>
            <a:r>
              <a:rPr lang="en-US" altLang="zh-TW" sz="2400" smtClean="0"/>
              <a:t>man –k </a:t>
            </a:r>
            <a:r>
              <a:rPr lang="en-US" altLang="zh-TW" sz="2400" i="1" smtClean="0"/>
              <a:t>keyword</a:t>
            </a:r>
          </a:p>
          <a:p>
            <a:pPr lvl="2" eaLnBrk="1" hangingPunct="1"/>
            <a:r>
              <a:rPr lang="en-US" altLang="zh-TW" sz="2000" smtClean="0"/>
              <a:t>Example: “man –k compiler” to search for compilers installed on your system</a:t>
            </a:r>
          </a:p>
          <a:p>
            <a:pPr eaLnBrk="1" hangingPunct="1"/>
            <a:r>
              <a:rPr lang="en-US" altLang="zh-TW" sz="2800" smtClean="0"/>
              <a:t>info</a:t>
            </a:r>
          </a:p>
          <a:p>
            <a:pPr lvl="1" eaLnBrk="1" hangingPunct="1"/>
            <a:r>
              <a:rPr lang="en-US" altLang="zh-TW" sz="2400" smtClean="0"/>
              <a:t>Example: “info gcc” for detailed manual of gcc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basic UNIX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frequently used shell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basic shell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environment setup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write a program on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compile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course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Textbooks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W. R. Stevens and S. A. </a:t>
            </a:r>
            <a:r>
              <a:rPr lang="en-US" altLang="zh-TW" sz="2400" dirty="0" err="1" smtClean="0"/>
              <a:t>Rago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Advanced Programming in the UNIX Environment</a:t>
            </a:r>
            <a:r>
              <a:rPr lang="en-US" altLang="zh-TW" sz="2400" dirty="0" smtClean="0"/>
              <a:t>, 2ed, Addison Wesley </a:t>
            </a:r>
            <a:r>
              <a:rPr lang="en-US" altLang="zh-TW" sz="2400" dirty="0" smtClean="0"/>
              <a:t>2005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A. </a:t>
            </a:r>
            <a:r>
              <a:rPr lang="en-US" altLang="zh-TW" sz="2400" dirty="0" err="1" smtClean="0"/>
              <a:t>Silberschatz</a:t>
            </a:r>
            <a:r>
              <a:rPr lang="en-US" altLang="zh-TW" sz="2400" dirty="0" smtClean="0"/>
              <a:t>, P. B. Galvin, and G. Gagne, “Operating System Principles,” 7/e, Jon </a:t>
            </a:r>
            <a:r>
              <a:rPr lang="en-US" altLang="zh-TW" sz="2400" dirty="0" err="1" smtClean="0"/>
              <a:t>Wilely</a:t>
            </a:r>
            <a:r>
              <a:rPr lang="en-US" altLang="zh-TW" sz="2400" dirty="0" smtClean="0"/>
              <a:t> &amp; Sons, 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chemeClr val="hlink"/>
                </a:solidFill>
              </a:rPr>
              <a:t>your OS textbook</a:t>
            </a:r>
            <a:r>
              <a:rPr lang="en-US" altLang="zh-TW" sz="2000" dirty="0" smtClean="0">
                <a:solidFill>
                  <a:schemeClr val="hlink"/>
                </a:solidFill>
              </a:rPr>
              <a:t>!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Michael </a:t>
            </a:r>
            <a:r>
              <a:rPr lang="en-US" altLang="zh-TW" sz="2400" dirty="0" err="1" smtClean="0"/>
              <a:t>Kerrisk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Linux Programming Interface: A Linux and Unix System Programming Handbook</a:t>
            </a:r>
            <a:r>
              <a:rPr lang="en-US" altLang="zh-TW" sz="2400" dirty="0" smtClean="0"/>
              <a:t>, No Starch Press, 2011.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Brian Ward, </a:t>
            </a:r>
            <a:r>
              <a:rPr lang="en-US" altLang="zh-TW" sz="2400" i="1" dirty="0"/>
              <a:t>How Linux </a:t>
            </a:r>
            <a:r>
              <a:rPr lang="en-US" altLang="zh-TW" sz="2400" i="1" dirty="0" smtClean="0"/>
              <a:t>Works: </a:t>
            </a:r>
            <a:r>
              <a:rPr lang="en-US" altLang="zh-TW" sz="2400" i="1" dirty="0"/>
              <a:t>What Every </a:t>
            </a:r>
            <a:r>
              <a:rPr lang="en-US" altLang="zh-TW" sz="2400" i="1" dirty="0" err="1"/>
              <a:t>Superuser</a:t>
            </a:r>
            <a:r>
              <a:rPr lang="en-US" altLang="zh-TW" sz="2400" i="1" dirty="0"/>
              <a:t> Should </a:t>
            </a:r>
            <a:r>
              <a:rPr lang="en-US" altLang="zh-TW" sz="2400" i="1" dirty="0" smtClean="0"/>
              <a:t>Know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“</a:t>
            </a:r>
            <a:r>
              <a:rPr lang="en-US" altLang="zh-TW" sz="2400" dirty="0" smtClean="0"/>
              <a:t>man” and “info” of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Homework: 60%</a:t>
            </a:r>
          </a:p>
          <a:p>
            <a:pPr lvl="1" eaLnBrk="1" hangingPunct="1"/>
            <a:r>
              <a:rPr lang="en-US" altLang="zh-TW" smtClean="0"/>
              <a:t>8 program assignments expected</a:t>
            </a:r>
          </a:p>
          <a:p>
            <a:pPr lvl="1" eaLnBrk="1" hangingPunct="1"/>
            <a:r>
              <a:rPr lang="en-US" altLang="zh-TW" smtClean="0"/>
              <a:t>e.g. shell, parallel matrix multiplication</a:t>
            </a:r>
          </a:p>
          <a:p>
            <a:pPr eaLnBrk="1" hangingPunct="1"/>
            <a:r>
              <a:rPr lang="en-US" altLang="zh-TW" smtClean="0"/>
              <a:t>Project: 40%</a:t>
            </a:r>
          </a:p>
          <a:p>
            <a:pPr lvl="1" eaLnBrk="1" hangingPunct="1"/>
            <a:r>
              <a:rPr lang="en-US" altLang="zh-TW" smtClean="0"/>
              <a:t>do what you feel interested</a:t>
            </a:r>
          </a:p>
          <a:p>
            <a:pPr lvl="1" eaLnBrk="1" hangingPunct="1"/>
            <a:r>
              <a:rPr lang="en-US" altLang="zh-TW" smtClean="0"/>
              <a:t>e.g. network messenger like MSN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Experiment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Fedora Core or Ubuntu</a:t>
            </a:r>
          </a:p>
          <a:p>
            <a:pPr lvl="1" eaLnBrk="1" hangingPunct="1"/>
            <a:r>
              <a:rPr lang="en-US" altLang="zh-TW" dirty="0" smtClean="0"/>
              <a:t>the CSIE server: Ubuntu</a:t>
            </a:r>
          </a:p>
          <a:p>
            <a:pPr lvl="1" eaLnBrk="1" hangingPunct="1"/>
            <a:r>
              <a:rPr lang="en-US" altLang="zh-TW" dirty="0" smtClean="0"/>
              <a:t>my laptop: Fedora Core </a:t>
            </a:r>
            <a:r>
              <a:rPr lang="en-US" altLang="zh-TW" dirty="0" smtClean="0"/>
              <a:t>20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with GNU tool-chain</a:t>
            </a:r>
          </a:p>
          <a:p>
            <a:pPr lvl="1" eaLnBrk="1" hangingPunct="1"/>
            <a:r>
              <a:rPr lang="en-US" altLang="zh-TW" dirty="0" err="1" smtClean="0"/>
              <a:t>gcc</a:t>
            </a:r>
            <a:r>
              <a:rPr lang="en-US" altLang="zh-TW" dirty="0" smtClean="0"/>
              <a:t> (the C compiler)</a:t>
            </a:r>
          </a:p>
          <a:p>
            <a:pPr lvl="1" eaLnBrk="1" hangingPunct="1"/>
            <a:r>
              <a:rPr lang="en-US" altLang="zh-TW" dirty="0" err="1" smtClean="0"/>
              <a:t>gdb</a:t>
            </a:r>
            <a:r>
              <a:rPr lang="en-US" altLang="zh-TW" dirty="0" smtClean="0"/>
              <a:t> (the GNU debugger)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this Course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learning UNIX?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academic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lots of open-source free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innovative software appears on UNIX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network computing research (cluster/grid)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embedded system and SoC (system-on-chip)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most of embedded software are Linux-based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MOST IMPORTANT: make you an expert on playing computer!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Topics Covered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  <a:p>
            <a:pPr eaLnBrk="1" hangingPunct="1"/>
            <a:r>
              <a:rPr lang="en-US" altLang="zh-TW" smtClean="0"/>
              <a:t>File System Operations</a:t>
            </a:r>
          </a:p>
          <a:p>
            <a:pPr eaLnBrk="1" hangingPunct="1"/>
            <a:r>
              <a:rPr lang="en-US" altLang="zh-TW" smtClean="0"/>
              <a:t>Terminal I/O</a:t>
            </a:r>
          </a:p>
          <a:p>
            <a:pPr eaLnBrk="1" hangingPunct="1"/>
            <a:r>
              <a:rPr lang="en-US" altLang="zh-TW" smtClean="0"/>
              <a:t>Concurrent Programming</a:t>
            </a:r>
          </a:p>
          <a:p>
            <a:pPr lvl="1" eaLnBrk="1" hangingPunct="1"/>
            <a:r>
              <a:rPr lang="en-US" altLang="zh-TW" smtClean="0"/>
              <a:t>process/thread, signals, semaphores, IPC, etc.</a:t>
            </a:r>
          </a:p>
          <a:p>
            <a:pPr eaLnBrk="1" hangingPunct="1"/>
            <a:r>
              <a:rPr lang="en-US" altLang="zh-TW" smtClean="0"/>
              <a:t>Network Computing</a:t>
            </a:r>
          </a:p>
          <a:p>
            <a:pPr lvl="1" eaLnBrk="1" hangingPunct="1"/>
            <a:r>
              <a:rPr lang="en-US" altLang="zh-TW" smtClean="0"/>
              <a:t>socket, 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preparation for taking this course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213</TotalTime>
  <Words>444</Words>
  <Application>Microsoft Office PowerPoint</Application>
  <PresentationFormat>如螢幕大小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Tahoma</vt:lpstr>
      <vt:lpstr>Times New Roman</vt:lpstr>
      <vt:lpstr>Wingdings</vt:lpstr>
      <vt:lpstr>Blends</vt:lpstr>
      <vt:lpstr>UNIX Programming</vt:lpstr>
      <vt:lpstr>How to get course data</vt:lpstr>
      <vt:lpstr>Textbooks</vt:lpstr>
      <vt:lpstr>Grading</vt:lpstr>
      <vt:lpstr>Experiment Environment</vt:lpstr>
      <vt:lpstr>Content of this Course</vt:lpstr>
      <vt:lpstr>Why learning UNIX?</vt:lpstr>
      <vt:lpstr>Topics Covered</vt:lpstr>
      <vt:lpstr>Your preparation for taking this course</vt:lpstr>
      <vt:lpstr>First-thing to do</vt:lpstr>
      <vt:lpstr>First UNIX instruction you should learn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54</cp:revision>
  <dcterms:created xsi:type="dcterms:W3CDTF">1601-01-01T00:00:00Z</dcterms:created>
  <dcterms:modified xsi:type="dcterms:W3CDTF">2017-09-18T16:07:19Z</dcterms:modified>
</cp:coreProperties>
</file>