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58" r:id="rId9"/>
    <p:sldId id="259" r:id="rId10"/>
    <p:sldId id="260" r:id="rId11"/>
    <p:sldId id="266" r:id="rId12"/>
    <p:sldId id="267" r:id="rId13"/>
    <p:sldId id="268" r:id="rId14"/>
    <p:sldId id="261" r:id="rId15"/>
    <p:sldId id="262" r:id="rId16"/>
    <p:sldId id="263" r:id="rId17"/>
    <p:sldId id="264" r:id="rId18"/>
    <p:sldId id="265" r:id="rId19"/>
    <p:sldId id="269" r:id="rId20"/>
    <p:sldId id="270" r:id="rId21"/>
    <p:sldId id="271" r:id="rId22"/>
    <p:sldId id="272" r:id="rId23"/>
    <p:sldId id="277" r:id="rId24"/>
    <p:sldId id="273" r:id="rId25"/>
    <p:sldId id="278" r:id="rId26"/>
    <p:sldId id="279" r:id="rId27"/>
    <p:sldId id="274" r:id="rId28"/>
    <p:sldId id="275" r:id="rId29"/>
    <p:sldId id="276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9" r:id="rId42"/>
    <p:sldId id="300" r:id="rId43"/>
    <p:sldId id="303" r:id="rId44"/>
    <p:sldId id="301" r:id="rId45"/>
    <p:sldId id="302" r:id="rId46"/>
    <p:sldId id="298" r:id="rId4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8B4938-D8C7-44AA-998D-0378B999CD8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A1CEC-9F1C-4D70-B0E5-7091FC1B1F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34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E7CD7-F4C0-4B94-A975-7C686DDDD4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85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D66B6-60F0-4A9A-BB49-191DB1B558E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50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A646F-3D88-4A04-82A5-871FBA8447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08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8EACB-D2FD-45FC-B375-9C9B37314ED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85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39A6A-85EB-4EB5-8169-DD593D6A49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924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3CB0-9B0F-4CCC-AF70-B7D113BDC8E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658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1B87E-C435-4FAD-B19C-8448A52E92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71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BEE58-9B08-4440-AB16-61FA811F05E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307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019BF-711E-4592-BF60-939DD527E8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644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1BE2D2C-6153-44F7-8EBF-80F9A49CAA2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Process Startup and Terminate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[Stevens] Chap. 7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50925" y="1238250"/>
            <a:ext cx="3354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u="sng">
                <a:cs typeface="新細明體" panose="02020500000000000000" pitchFamily="18" charset="-120"/>
              </a:rPr>
              <a:t>Lecture 08 (Part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How the run-time environment is built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Process startup and terminates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0507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2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6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20517" name="AutoShape 37"/>
            <p:cNvCxnSpPr>
              <a:cxnSpLocks noChangeShapeType="1"/>
              <a:stCxn id="20486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8" name="AutoShape 38"/>
            <p:cNvCxnSpPr>
              <a:cxnSpLocks noChangeShapeType="1"/>
              <a:stCxn id="20487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Process startup and terminates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21523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1524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0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21541" name="AutoShape 37"/>
            <p:cNvCxnSpPr>
              <a:cxnSpLocks noChangeShapeType="1"/>
              <a:stCxn id="21510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2" name="AutoShape 38"/>
            <p:cNvCxnSpPr>
              <a:cxnSpLocks noChangeShapeType="1"/>
              <a:stCxn id="21511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43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21545" name="AutoShape 41"/>
          <p:cNvSpPr>
            <a:spLocks noChangeArrowheads="1"/>
          </p:cNvSpPr>
          <p:nvPr/>
        </p:nvSpPr>
        <p:spPr bwMode="auto">
          <a:xfrm>
            <a:off x="1981200" y="1981200"/>
            <a:ext cx="1447800" cy="2362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44" name="AutoShape 40"/>
          <p:cNvSpPr>
            <a:spLocks noChangeArrowheads="1"/>
          </p:cNvSpPr>
          <p:nvPr/>
        </p:nvSpPr>
        <p:spPr bwMode="auto">
          <a:xfrm>
            <a:off x="304800" y="2819400"/>
            <a:ext cx="1447800" cy="838200"/>
          </a:xfrm>
          <a:prstGeom prst="wedgeRoundRectCallout">
            <a:avLst>
              <a:gd name="adj1" fmla="val 82019"/>
              <a:gd name="adj2" fmla="val 6174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your program starts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Process startup and terminates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0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4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22565" name="AutoShape 37"/>
            <p:cNvCxnSpPr>
              <a:cxnSpLocks noChangeShapeType="1"/>
              <a:stCxn id="22534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6" name="AutoShape 38"/>
            <p:cNvCxnSpPr>
              <a:cxnSpLocks noChangeShapeType="1"/>
              <a:stCxn id="22535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7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22568" name="AutoShape 40"/>
          <p:cNvSpPr>
            <a:spLocks noChangeArrowheads="1"/>
          </p:cNvSpPr>
          <p:nvPr/>
        </p:nvSpPr>
        <p:spPr bwMode="auto">
          <a:xfrm>
            <a:off x="2971800" y="5715000"/>
            <a:ext cx="2514600" cy="990600"/>
          </a:xfrm>
          <a:prstGeom prst="wedgeRoundRectCallout">
            <a:avLst>
              <a:gd name="adj1" fmla="val 84407"/>
              <a:gd name="adj2" fmla="val -10561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lots of things the system automatically added for you</a:t>
            </a:r>
          </a:p>
        </p:txBody>
      </p:sp>
      <p:sp>
        <p:nvSpPr>
          <p:cNvPr id="22569" name="AutoShape 41"/>
          <p:cNvSpPr>
            <a:spLocks noChangeArrowheads="1"/>
          </p:cNvSpPr>
          <p:nvPr/>
        </p:nvSpPr>
        <p:spPr bwMode="auto">
          <a:xfrm>
            <a:off x="5562600" y="1981200"/>
            <a:ext cx="1524000" cy="3124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70" name="AutoShape 42"/>
          <p:cNvSpPr>
            <a:spLocks noChangeArrowheads="1"/>
          </p:cNvSpPr>
          <p:nvPr/>
        </p:nvSpPr>
        <p:spPr bwMode="auto">
          <a:xfrm>
            <a:off x="1981200" y="4419600"/>
            <a:ext cx="15240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text segment in a process’ memory layout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5600" y="2017713"/>
            <a:ext cx="3519488" cy="4114800"/>
          </a:xfrm>
        </p:spPr>
        <p:txBody>
          <a:bodyPr/>
          <a:lstStyle/>
          <a:p>
            <a:r>
              <a:rPr lang="en-US" altLang="zh-TW" sz="2000"/>
              <a:t>the program code is in the text segment</a:t>
            </a:r>
          </a:p>
          <a:p>
            <a:r>
              <a:rPr lang="en-US" altLang="zh-TW" sz="2000"/>
              <a:t>a program always starts execution from address 0</a:t>
            </a:r>
          </a:p>
          <a:p>
            <a:r>
              <a:rPr lang="en-US" altLang="zh-TW" sz="2000"/>
              <a:t>the text segment is protected from writing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0" y="1989138"/>
            <a:ext cx="2663825" cy="4492625"/>
            <a:chOff x="1610" y="1281"/>
            <a:chExt cx="1678" cy="2830"/>
          </a:xfrm>
        </p:grpSpPr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14342" name="Rectangle 6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text</a:t>
                </a:r>
              </a:p>
            </p:txBody>
          </p:sp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14344" name="Rectangle 8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uninitialized data</a:t>
                </a:r>
              </a:p>
              <a:p>
                <a:pPr algn="ctr"/>
                <a:r>
                  <a:rPr lang="en-US" altLang="zh-TW"/>
                  <a:t>(.bss)</a:t>
                </a: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46" name="Text Box 10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heap</a:t>
                </a:r>
              </a:p>
            </p:txBody>
          </p:sp>
          <p:sp>
            <p:nvSpPr>
              <p:cNvPr id="14347" name="Line 11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48" name="Text Box 12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stack</a:t>
                </a:r>
              </a:p>
            </p:txBody>
          </p:sp>
          <p:sp>
            <p:nvSpPr>
              <p:cNvPr id="14349" name="Line 13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0" name="Line 14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1" name="Line 15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2" name="Rectangle 16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14353" name="Rectangle 17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address</a:t>
              </a:r>
            </a:p>
          </p:txBody>
        </p:sp>
      </p:grpSp>
      <p:sp>
        <p:nvSpPr>
          <p:cNvPr id="14357" name="AutoShape 21"/>
          <p:cNvSpPr>
            <a:spLocks noChangeArrowheads="1"/>
          </p:cNvSpPr>
          <p:nvPr/>
        </p:nvSpPr>
        <p:spPr bwMode="auto">
          <a:xfrm>
            <a:off x="3168650" y="2205038"/>
            <a:ext cx="1187450" cy="647700"/>
          </a:xfrm>
          <a:prstGeom prst="wedgeRoundRectCallout">
            <a:avLst>
              <a:gd name="adj1" fmla="val -96255"/>
              <a:gd name="adj2" fmla="val -37255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</a:rPr>
              <a:t>program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text segment in a process’ memory layout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5600" y="2017713"/>
            <a:ext cx="3519488" cy="4114800"/>
          </a:xfrm>
        </p:spPr>
        <p:txBody>
          <a:bodyPr/>
          <a:lstStyle/>
          <a:p>
            <a:r>
              <a:rPr lang="en-US" altLang="zh-TW" sz="2000"/>
              <a:t>the program code is in the text segment</a:t>
            </a:r>
          </a:p>
          <a:p>
            <a:r>
              <a:rPr lang="en-US" altLang="zh-TW" sz="2000"/>
              <a:t>a program always starts execution from address 0</a:t>
            </a:r>
          </a:p>
          <a:p>
            <a:r>
              <a:rPr lang="en-US" altLang="zh-TW" sz="2000"/>
              <a:t>the text segment is protected from writing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0" y="1989138"/>
            <a:ext cx="2663825" cy="4492625"/>
            <a:chOff x="1610" y="1281"/>
            <a:chExt cx="1678" cy="2830"/>
          </a:xfrm>
        </p:grpSpPr>
        <p:grpSp>
          <p:nvGrpSpPr>
            <p:cNvPr id="15365" name="Group 5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15366" name="Rectangle 6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text</a:t>
                </a:r>
              </a:p>
            </p:txBody>
          </p:sp>
          <p:sp>
            <p:nvSpPr>
              <p:cNvPr id="15367" name="Rectangle 7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15368" name="Rectangle 8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uninitialized data</a:t>
                </a:r>
              </a:p>
              <a:p>
                <a:pPr algn="ctr"/>
                <a:r>
                  <a:rPr lang="en-US" altLang="zh-TW"/>
                  <a:t>(.bss)</a:t>
                </a:r>
              </a:p>
            </p:txBody>
          </p:sp>
          <p:sp>
            <p:nvSpPr>
              <p:cNvPr id="15369" name="Rectangle 9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70" name="Text Box 10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heap</a:t>
                </a:r>
              </a:p>
            </p:txBody>
          </p:sp>
          <p:sp>
            <p:nvSpPr>
              <p:cNvPr id="15371" name="Line 11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2" name="Text Box 12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stack</a:t>
                </a:r>
              </a:p>
            </p:txBody>
          </p:sp>
          <p:sp>
            <p:nvSpPr>
              <p:cNvPr id="15373" name="Line 13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4" name="Line 14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5" name="Line 15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6" name="Rectangle 16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15377" name="Rectangle 17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address</a:t>
              </a:r>
            </a:p>
          </p:txBody>
        </p:sp>
      </p:grp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3059113" y="4005263"/>
            <a:ext cx="3529012" cy="2663825"/>
          </a:xfrm>
          <a:prstGeom prst="wedgeRoundRectCallout">
            <a:avLst>
              <a:gd name="adj1" fmla="val -62458"/>
              <a:gd name="adj2" fmla="val -11448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TW" altLang="zh-TW">
              <a:solidFill>
                <a:schemeClr val="hlink"/>
              </a:solidFill>
            </a:endParaRPr>
          </a:p>
        </p:txBody>
      </p:sp>
      <p:grpSp>
        <p:nvGrpSpPr>
          <p:cNvPr id="15382" name="Group 22"/>
          <p:cNvGrpSpPr>
            <a:grpSpLocks/>
          </p:cNvGrpSpPr>
          <p:nvPr/>
        </p:nvGrpSpPr>
        <p:grpSpPr bwMode="auto">
          <a:xfrm>
            <a:off x="3132138" y="4005263"/>
            <a:ext cx="3097212" cy="2546350"/>
            <a:chOff x="1519" y="1463"/>
            <a:chExt cx="1951" cy="1604"/>
          </a:xfrm>
        </p:grpSpPr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2064" y="1525"/>
              <a:ext cx="1406" cy="15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/>
                <a:t>_init:</a:t>
              </a:r>
            </a:p>
            <a:p>
              <a:r>
                <a:rPr lang="en-US" altLang="zh-TW"/>
                <a:t>....</a:t>
              </a:r>
            </a:p>
            <a:p>
              <a:r>
                <a:rPr lang="en-US" altLang="zh-TW"/>
                <a:t>//system initialization</a:t>
              </a:r>
            </a:p>
            <a:p>
              <a:endParaRPr lang="en-US" altLang="zh-TW"/>
            </a:p>
            <a:p>
              <a:r>
                <a:rPr lang="en-US" altLang="zh-TW"/>
                <a:t>call _main</a:t>
              </a:r>
            </a:p>
            <a:p>
              <a:endParaRPr lang="en-US" altLang="zh-TW"/>
            </a:p>
            <a:p>
              <a:endParaRPr lang="en-US" altLang="zh-TW"/>
            </a:p>
            <a:p>
              <a:r>
                <a:rPr lang="en-US" altLang="zh-TW"/>
                <a:t>_main:</a:t>
              </a:r>
            </a:p>
            <a:p>
              <a:r>
                <a:rPr lang="en-US" altLang="zh-TW"/>
                <a:t>//the program you write</a:t>
              </a:r>
            </a:p>
            <a:p>
              <a:endParaRPr lang="en-US" altLang="zh-TW"/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1824" y="146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1882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1519" y="2795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address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General flow of compiling a program</a:t>
            </a:r>
          </a:p>
        </p:txBody>
      </p:sp>
      <p:sp>
        <p:nvSpPr>
          <p:cNvPr id="16409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4191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basic concepts from system programming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2362200" y="1295400"/>
            <a:ext cx="5395913" cy="5137150"/>
            <a:chOff x="1488" y="816"/>
            <a:chExt cx="3399" cy="3236"/>
          </a:xfrm>
        </p:grpSpPr>
        <p:sp>
          <p:nvSpPr>
            <p:cNvPr id="16388" name="Text Box 4"/>
            <p:cNvSpPr txBox="1">
              <a:spLocks noChangeArrowheads="1"/>
            </p:cNvSpPr>
            <p:nvPr/>
          </p:nvSpPr>
          <p:spPr bwMode="auto">
            <a:xfrm>
              <a:off x="3312" y="816"/>
              <a:ext cx="1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source code (C/C++)</a:t>
              </a:r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379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3120" y="1200"/>
              <a:ext cx="129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compiler</a:t>
              </a:r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379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3360" y="1776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assembly code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379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3120" y="2160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assembler</a:t>
              </a:r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2784" y="2688"/>
              <a:ext cx="210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/>
                <a:t>object code</a:t>
              </a:r>
            </a:p>
            <a:p>
              <a:pPr algn="ctr"/>
              <a:r>
                <a:rPr lang="en-US" altLang="zh-TW"/>
                <a:t>(machine code with external label left)</a:t>
              </a:r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379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3072" y="3264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linkage editor</a:t>
              </a:r>
            </a:p>
            <a:p>
              <a:pPr algn="ctr"/>
              <a:r>
                <a:rPr lang="en-US" altLang="zh-TW"/>
                <a:t>(linker)</a:t>
              </a:r>
            </a:p>
          </p:txBody>
        </p:sp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1488" y="3072"/>
              <a:ext cx="864" cy="625"/>
              <a:chOff x="1344" y="3072"/>
              <a:chExt cx="864" cy="625"/>
            </a:xfrm>
          </p:grpSpPr>
          <p:grpSp>
            <p:nvGrpSpPr>
              <p:cNvPr id="16400" name="Group 16"/>
              <p:cNvGrpSpPr>
                <a:grpSpLocks/>
              </p:cNvGrpSpPr>
              <p:nvPr/>
            </p:nvGrpSpPr>
            <p:grpSpPr bwMode="auto">
              <a:xfrm>
                <a:off x="1344" y="3072"/>
                <a:ext cx="864" cy="625"/>
                <a:chOff x="1344" y="3072"/>
                <a:chExt cx="864" cy="625"/>
              </a:xfrm>
            </p:grpSpPr>
            <p:sp>
              <p:nvSpPr>
                <p:cNvPr id="16401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3072"/>
                  <a:ext cx="864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402" name="Line 18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6403" name="Line 19"/>
                <p:cNvSpPr>
                  <a:spLocks noChangeShapeType="1"/>
                </p:cNvSpPr>
                <p:nvPr/>
              </p:nvSpPr>
              <p:spPr bwMode="auto">
                <a:xfrm>
                  <a:off x="2208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16404" name="AutoShape 20"/>
                <p:cNvCxnSpPr>
                  <a:cxnSpLocks noChangeShapeType="1"/>
                  <a:stCxn id="16402" idx="1"/>
                  <a:endCxn id="16403" idx="1"/>
                </p:cNvCxnSpPr>
                <p:nvPr/>
              </p:nvCxnSpPr>
              <p:spPr bwMode="auto">
                <a:xfrm rot="16200000" flipH="1">
                  <a:off x="1775" y="3265"/>
                  <a:ext cx="1" cy="864"/>
                </a:xfrm>
                <a:prstGeom prst="curvedConnector3">
                  <a:avLst>
                    <a:gd name="adj1" fmla="val 129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6405" name="Text Box 21"/>
              <p:cNvSpPr txBox="1">
                <a:spLocks noChangeArrowheads="1"/>
              </p:cNvSpPr>
              <p:nvPr/>
            </p:nvSpPr>
            <p:spPr bwMode="auto">
              <a:xfrm>
                <a:off x="1536" y="3408"/>
                <a:ext cx="4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library</a:t>
                </a:r>
              </a:p>
            </p:txBody>
          </p:sp>
        </p:grp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2352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3792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3216" y="3840"/>
              <a:ext cx="1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complete machine code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General flow of compiling a program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4191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basic concepts from system programming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57800" y="1295400"/>
            <a:ext cx="189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source code (C/C++)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019800" y="160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953000" y="1905000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compiler (</a:t>
            </a:r>
            <a:r>
              <a:rPr lang="en-US" altLang="zh-TW">
                <a:solidFill>
                  <a:schemeClr val="hlink"/>
                </a:solidFill>
              </a:rPr>
              <a:t>gcc</a:t>
            </a:r>
            <a:r>
              <a:rPr lang="en-US" altLang="zh-TW"/>
              <a:t>)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6019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334000" y="28194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assembly code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60198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953000" y="3429000"/>
            <a:ext cx="2133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assembler (</a:t>
            </a:r>
            <a:r>
              <a:rPr lang="en-US" altLang="zh-TW">
                <a:solidFill>
                  <a:schemeClr val="hlink"/>
                </a:solidFill>
              </a:rPr>
              <a:t>as</a:t>
            </a:r>
            <a:r>
              <a:rPr lang="en-US" altLang="zh-TW"/>
              <a:t>)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60198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419600" y="4267200"/>
            <a:ext cx="33385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/>
              <a:t>object code</a:t>
            </a:r>
          </a:p>
          <a:p>
            <a:pPr algn="ctr"/>
            <a:r>
              <a:rPr lang="en-US" altLang="zh-TW"/>
              <a:t>(machine code with external label left)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6019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876800" y="5181600"/>
            <a:ext cx="2133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linkage editor</a:t>
            </a:r>
          </a:p>
          <a:p>
            <a:pPr algn="ctr"/>
            <a:r>
              <a:rPr lang="en-US" altLang="zh-TW"/>
              <a:t>(linker) (</a:t>
            </a:r>
            <a:r>
              <a:rPr lang="en-US" altLang="zh-TW">
                <a:solidFill>
                  <a:schemeClr val="hlink"/>
                </a:solidFill>
              </a:rPr>
              <a:t>ld</a:t>
            </a:r>
            <a:r>
              <a:rPr lang="en-US" altLang="zh-TW"/>
              <a:t>)</a:t>
            </a:r>
          </a:p>
        </p:txBody>
      </p:sp>
      <p:grpSp>
        <p:nvGrpSpPr>
          <p:cNvPr id="18458" name="Group 26"/>
          <p:cNvGrpSpPr>
            <a:grpSpLocks/>
          </p:cNvGrpSpPr>
          <p:nvPr/>
        </p:nvGrpSpPr>
        <p:grpSpPr bwMode="auto">
          <a:xfrm>
            <a:off x="2362200" y="4495800"/>
            <a:ext cx="1427163" cy="1373188"/>
            <a:chOff x="1488" y="2688"/>
            <a:chExt cx="899" cy="865"/>
          </a:xfrm>
        </p:grpSpPr>
        <p:sp>
          <p:nvSpPr>
            <p:cNvPr id="18450" name="Oval 18"/>
            <p:cNvSpPr>
              <a:spLocks noChangeArrowheads="1"/>
            </p:cNvSpPr>
            <p:nvPr/>
          </p:nvSpPr>
          <p:spPr bwMode="auto">
            <a:xfrm>
              <a:off x="1488" y="2688"/>
              <a:ext cx="86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1488" y="278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2352" y="278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8453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1919" y="3121"/>
              <a:ext cx="1" cy="864"/>
            </a:xfrm>
            <a:prstGeom prst="curvedConnector3">
              <a:avLst>
                <a:gd name="adj1" fmla="val 12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1488" y="2928"/>
              <a:ext cx="89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library</a:t>
              </a:r>
            </a:p>
            <a:p>
              <a:r>
                <a:rPr lang="en-US" altLang="zh-TW">
                  <a:solidFill>
                    <a:schemeClr val="hlink"/>
                  </a:solidFill>
                </a:rPr>
                <a:t>(/usr/lib/libc.a)</a:t>
              </a:r>
            </a:p>
            <a:p>
              <a:r>
                <a:rPr lang="en-US" altLang="zh-TW">
                  <a:solidFill>
                    <a:schemeClr val="hlink"/>
                  </a:solidFill>
                </a:rPr>
                <a:t>(/usr/lib/crt1.o)</a:t>
              </a:r>
            </a:p>
          </p:txBody>
        </p:sp>
      </p:grp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3733800" y="5486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60198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5105400" y="6096000"/>
            <a:ext cx="210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complete machine code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text segment in a process’ memory layout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5600" y="2017713"/>
            <a:ext cx="3519488" cy="4114800"/>
          </a:xfrm>
        </p:spPr>
        <p:txBody>
          <a:bodyPr/>
          <a:lstStyle/>
          <a:p>
            <a:r>
              <a:rPr lang="en-US" altLang="zh-TW" sz="2000"/>
              <a:t>the program code is in the text segment</a:t>
            </a:r>
          </a:p>
          <a:p>
            <a:r>
              <a:rPr lang="en-US" altLang="zh-TW" sz="2000"/>
              <a:t>a program always starts execution from address 0</a:t>
            </a:r>
          </a:p>
          <a:p>
            <a:r>
              <a:rPr lang="en-US" altLang="zh-TW" sz="2000"/>
              <a:t>the text segment is protected from writing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0" y="1989138"/>
            <a:ext cx="2663825" cy="4492625"/>
            <a:chOff x="1610" y="1281"/>
            <a:chExt cx="1678" cy="2830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19462" name="Rectangle 6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text</a:t>
                </a:r>
              </a:p>
            </p:txBody>
          </p:sp>
          <p:sp>
            <p:nvSpPr>
              <p:cNvPr id="19463" name="Rectangle 7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19464" name="Rectangle 8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uninitialized data</a:t>
                </a:r>
              </a:p>
              <a:p>
                <a:pPr algn="ctr"/>
                <a:r>
                  <a:rPr lang="en-US" altLang="zh-TW"/>
                  <a:t>(.bss)</a:t>
                </a:r>
              </a:p>
            </p:txBody>
          </p:sp>
          <p:sp>
            <p:nvSpPr>
              <p:cNvPr id="19465" name="Rectangle 9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66" name="Text Box 10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heap</a:t>
                </a:r>
              </a:p>
            </p:txBody>
          </p:sp>
          <p:sp>
            <p:nvSpPr>
              <p:cNvPr id="19467" name="Line 11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68" name="Text Box 12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stack</a:t>
                </a:r>
              </a:p>
            </p:txBody>
          </p:sp>
          <p:sp>
            <p:nvSpPr>
              <p:cNvPr id="19469" name="Line 13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70" name="Line 14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71" name="Line 15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72" name="Rectangle 16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19473" name="Rectangle 17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address</a:t>
              </a:r>
            </a:p>
          </p:txBody>
        </p:sp>
      </p:grpSp>
      <p:sp>
        <p:nvSpPr>
          <p:cNvPr id="19477" name="AutoShape 21"/>
          <p:cNvSpPr>
            <a:spLocks noChangeArrowheads="1"/>
          </p:cNvSpPr>
          <p:nvPr/>
        </p:nvSpPr>
        <p:spPr bwMode="auto">
          <a:xfrm>
            <a:off x="3059113" y="4005263"/>
            <a:ext cx="3529012" cy="2663825"/>
          </a:xfrm>
          <a:prstGeom prst="wedgeRoundRectCallout">
            <a:avLst>
              <a:gd name="adj1" fmla="val -62458"/>
              <a:gd name="adj2" fmla="val -11448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TW" altLang="zh-TW">
              <a:solidFill>
                <a:schemeClr val="hlink"/>
              </a:solidFill>
            </a:endParaRPr>
          </a:p>
        </p:txBody>
      </p:sp>
      <p:grpSp>
        <p:nvGrpSpPr>
          <p:cNvPr id="19478" name="Group 22"/>
          <p:cNvGrpSpPr>
            <a:grpSpLocks/>
          </p:cNvGrpSpPr>
          <p:nvPr/>
        </p:nvGrpSpPr>
        <p:grpSpPr bwMode="auto">
          <a:xfrm>
            <a:off x="3132138" y="4005263"/>
            <a:ext cx="3097212" cy="2546350"/>
            <a:chOff x="1519" y="1463"/>
            <a:chExt cx="1951" cy="1604"/>
          </a:xfrm>
        </p:grpSpPr>
        <p:sp>
          <p:nvSpPr>
            <p:cNvPr id="19479" name="Rectangle 23"/>
            <p:cNvSpPr>
              <a:spLocks noChangeArrowheads="1"/>
            </p:cNvSpPr>
            <p:nvPr/>
          </p:nvSpPr>
          <p:spPr bwMode="auto">
            <a:xfrm>
              <a:off x="2064" y="1525"/>
              <a:ext cx="1406" cy="15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/>
                <a:t>_init:</a:t>
              </a:r>
            </a:p>
            <a:p>
              <a:r>
                <a:rPr lang="en-US" altLang="zh-TW"/>
                <a:t>....</a:t>
              </a:r>
            </a:p>
            <a:p>
              <a:r>
                <a:rPr lang="en-US" altLang="zh-TW"/>
                <a:t>//system initialization</a:t>
              </a:r>
            </a:p>
            <a:p>
              <a:endParaRPr lang="en-US" altLang="zh-TW"/>
            </a:p>
            <a:p>
              <a:r>
                <a:rPr lang="en-US" altLang="zh-TW"/>
                <a:t>call _main</a:t>
              </a:r>
            </a:p>
            <a:p>
              <a:endParaRPr lang="en-US" altLang="zh-TW"/>
            </a:p>
            <a:p>
              <a:endParaRPr lang="en-US" altLang="zh-TW"/>
            </a:p>
            <a:p>
              <a:r>
                <a:rPr lang="en-US" altLang="zh-TW"/>
                <a:t>_main:</a:t>
              </a:r>
            </a:p>
            <a:p>
              <a:r>
                <a:rPr lang="en-US" altLang="zh-TW"/>
                <a:t>//the program you write</a:t>
              </a:r>
            </a:p>
            <a:p>
              <a:endParaRPr lang="en-US" altLang="zh-TW"/>
            </a:p>
          </p:txBody>
        </p: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1824" y="146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1882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2" name="Text Box 26"/>
            <p:cNvSpPr txBox="1">
              <a:spLocks noChangeArrowheads="1"/>
            </p:cNvSpPr>
            <p:nvPr/>
          </p:nvSpPr>
          <p:spPr bwMode="auto">
            <a:xfrm>
              <a:off x="1519" y="2795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address</a:t>
              </a:r>
            </a:p>
          </p:txBody>
        </p:sp>
      </p:grpSp>
      <p:sp>
        <p:nvSpPr>
          <p:cNvPr id="19483" name="AutoShape 27"/>
          <p:cNvSpPr>
            <a:spLocks/>
          </p:cNvSpPr>
          <p:nvPr/>
        </p:nvSpPr>
        <p:spPr bwMode="auto">
          <a:xfrm>
            <a:off x="5867400" y="41148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6248400" y="4800600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folHlink"/>
                </a:solidFill>
                <a:cs typeface="新細明體" panose="02020500000000000000" pitchFamily="18" charset="-120"/>
              </a:rPr>
              <a:t>from crt1.o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How a process starts up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 of Chap. 7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title “Process Environment”</a:t>
            </a:r>
          </a:p>
          <a:p>
            <a:pPr lvl="1"/>
            <a:r>
              <a:rPr lang="en-US" altLang="zh-TW"/>
              <a:t>user-level run-time environment of a process</a:t>
            </a:r>
          </a:p>
          <a:p>
            <a:pPr lvl="1"/>
            <a:endParaRPr lang="en-US" altLang="zh-TW"/>
          </a:p>
          <a:p>
            <a:r>
              <a:rPr lang="en-US" altLang="zh-TW"/>
              <a:t>Lectures:</a:t>
            </a:r>
          </a:p>
          <a:p>
            <a:pPr lvl="1"/>
            <a:r>
              <a:rPr lang="en-US" altLang="zh-TW"/>
              <a:t>Part A: program startup and terminates</a:t>
            </a:r>
          </a:p>
          <a:p>
            <a:pPr lvl="2"/>
            <a:r>
              <a:rPr lang="en-US" altLang="zh-TW"/>
              <a:t>Sec. 7.1-7.4</a:t>
            </a:r>
          </a:p>
          <a:p>
            <a:pPr lvl="1"/>
            <a:r>
              <a:rPr lang="en-US" altLang="zh-TW"/>
              <a:t>Part B: memory layout of a process</a:t>
            </a:r>
          </a:p>
          <a:p>
            <a:pPr lvl="2"/>
            <a:r>
              <a:rPr lang="en-US" altLang="zh-TW"/>
              <a:t>Sec. 7.5-7.11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2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25637" name="AutoShape 37"/>
            <p:cNvCxnSpPr>
              <a:cxnSpLocks noChangeShapeType="1"/>
              <a:stCxn id="25606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8" name="AutoShape 38"/>
            <p:cNvCxnSpPr>
              <a:cxnSpLocks noChangeShapeType="1"/>
              <a:stCxn id="25607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39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0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0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26661" name="AutoShape 37"/>
            <p:cNvCxnSpPr>
              <a:cxnSpLocks noChangeShapeType="1"/>
              <a:stCxn id="26630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62" name="AutoShape 38"/>
            <p:cNvCxnSpPr>
              <a:cxnSpLocks noChangeShapeType="1"/>
              <a:stCxn id="26631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63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26664" name="Freeform 40"/>
          <p:cNvSpPr>
            <a:spLocks/>
          </p:cNvSpPr>
          <p:nvPr/>
        </p:nvSpPr>
        <p:spPr bwMode="auto">
          <a:xfrm>
            <a:off x="2676525" y="2420938"/>
            <a:ext cx="166688" cy="3384550"/>
          </a:xfrm>
          <a:custGeom>
            <a:avLst/>
            <a:gdLst>
              <a:gd name="T0" fmla="*/ 105 w 105"/>
              <a:gd name="T1" fmla="*/ 2132 h 2132"/>
              <a:gd name="T2" fmla="*/ 15 w 105"/>
              <a:gd name="T3" fmla="*/ 1542 h 2132"/>
              <a:gd name="T4" fmla="*/ 15 w 105"/>
              <a:gd name="T5" fmla="*/ 862 h 2132"/>
              <a:gd name="T6" fmla="*/ 60 w 105"/>
              <a:gd name="T7" fmla="*/ 0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" h="2132">
                <a:moveTo>
                  <a:pt x="105" y="2132"/>
                </a:moveTo>
                <a:cubicBezTo>
                  <a:pt x="67" y="1943"/>
                  <a:pt x="30" y="1754"/>
                  <a:pt x="15" y="1542"/>
                </a:cubicBezTo>
                <a:cubicBezTo>
                  <a:pt x="0" y="1330"/>
                  <a:pt x="8" y="1119"/>
                  <a:pt x="15" y="862"/>
                </a:cubicBezTo>
                <a:cubicBezTo>
                  <a:pt x="22" y="605"/>
                  <a:pt x="53" y="144"/>
                  <a:pt x="60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2843213" y="3213100"/>
            <a:ext cx="16129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startup path</a:t>
            </a:r>
          </a:p>
        </p:txBody>
      </p:sp>
      <p:sp>
        <p:nvSpPr>
          <p:cNvPr id="26666" name="AutoShape 42"/>
          <p:cNvSpPr>
            <a:spLocks noChangeArrowheads="1"/>
          </p:cNvSpPr>
          <p:nvPr/>
        </p:nvSpPr>
        <p:spPr bwMode="auto">
          <a:xfrm>
            <a:off x="3886200" y="3962400"/>
            <a:ext cx="3810000" cy="1150938"/>
          </a:xfrm>
          <a:prstGeom prst="wedgeRoundRectCallout">
            <a:avLst>
              <a:gd name="adj1" fmla="val -65042"/>
              <a:gd name="adj2" fmla="val 4393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>
                <a:solidFill>
                  <a:schemeClr val="hlink"/>
                </a:solidFill>
              </a:rPr>
              <a:t>startup code from libc.a</a:t>
            </a:r>
          </a:p>
          <a:p>
            <a:endParaRPr lang="en-US" altLang="zh-TW" sz="2000">
              <a:solidFill>
                <a:schemeClr val="hlink"/>
              </a:solidFill>
            </a:endParaRPr>
          </a:p>
          <a:p>
            <a:r>
              <a:rPr lang="en-US" altLang="zh-TW" sz="2000">
                <a:solidFill>
                  <a:schemeClr val="hlink"/>
                </a:solidFill>
              </a:rPr>
              <a:t>e.g. initial setup of malloc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Normal process termination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6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7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8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3821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4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8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33829" name="AutoShape 37"/>
            <p:cNvCxnSpPr>
              <a:cxnSpLocks noChangeShapeType="1"/>
              <a:stCxn id="33798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30" name="AutoShape 38"/>
            <p:cNvCxnSpPr>
              <a:cxnSpLocks noChangeShapeType="1"/>
              <a:stCxn id="33799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831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2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9723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8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1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2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29733" name="AutoShape 37"/>
            <p:cNvCxnSpPr>
              <a:cxnSpLocks noChangeShapeType="1"/>
              <a:stCxn id="29702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34" name="AutoShape 38"/>
            <p:cNvCxnSpPr>
              <a:cxnSpLocks noChangeShapeType="1"/>
              <a:stCxn id="29703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35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29736" name="Freeform 40"/>
          <p:cNvSpPr>
            <a:spLocks/>
          </p:cNvSpPr>
          <p:nvPr/>
        </p:nvSpPr>
        <p:spPr bwMode="auto">
          <a:xfrm>
            <a:off x="2255838" y="2781300"/>
            <a:ext cx="2028825" cy="2663825"/>
          </a:xfrm>
          <a:custGeom>
            <a:avLst/>
            <a:gdLst>
              <a:gd name="T0" fmla="*/ 8 w 1141"/>
              <a:gd name="T1" fmla="*/ 0 h 1625"/>
              <a:gd name="T2" fmla="*/ 189 w 1141"/>
              <a:gd name="T3" fmla="*/ 1497 h 1625"/>
              <a:gd name="T4" fmla="*/ 1141 w 1141"/>
              <a:gd name="T5" fmla="*/ 771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1" h="1625">
                <a:moveTo>
                  <a:pt x="8" y="0"/>
                </a:moveTo>
                <a:cubicBezTo>
                  <a:pt x="4" y="684"/>
                  <a:pt x="0" y="1369"/>
                  <a:pt x="189" y="1497"/>
                </a:cubicBezTo>
                <a:cubicBezTo>
                  <a:pt x="378" y="1625"/>
                  <a:pt x="759" y="1198"/>
                  <a:pt x="1141" y="771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3708400" y="4652963"/>
            <a:ext cx="3124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normal terminating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4837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0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2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4843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4844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4845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6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8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52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34853" name="AutoShape 37"/>
            <p:cNvCxnSpPr>
              <a:cxnSpLocks noChangeShapeType="1"/>
              <a:stCxn id="34822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54" name="AutoShape 38"/>
            <p:cNvCxnSpPr>
              <a:cxnSpLocks noChangeShapeType="1"/>
              <a:stCxn id="34823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55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34856" name="AutoShape 40"/>
          <p:cNvSpPr>
            <a:spLocks noChangeArrowheads="1"/>
          </p:cNvSpPr>
          <p:nvPr/>
        </p:nvSpPr>
        <p:spPr bwMode="auto">
          <a:xfrm>
            <a:off x="4800600" y="2667000"/>
            <a:ext cx="2057400" cy="762000"/>
          </a:xfrm>
          <a:prstGeom prst="wedgeRoundRectCallout">
            <a:avLst>
              <a:gd name="adj1" fmla="val -57176"/>
              <a:gd name="adj2" fmla="val 958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system call for normal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35844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9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6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5860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5861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6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5868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2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6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35877" name="AutoShape 37"/>
            <p:cNvCxnSpPr>
              <a:cxnSpLocks noChangeShapeType="1"/>
              <a:stCxn id="35846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8" name="AutoShape 38"/>
            <p:cNvCxnSpPr>
              <a:cxnSpLocks noChangeShapeType="1"/>
              <a:stCxn id="35847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79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35880" name="AutoShape 40"/>
          <p:cNvSpPr>
            <a:spLocks noChangeArrowheads="1"/>
          </p:cNvSpPr>
          <p:nvPr/>
        </p:nvSpPr>
        <p:spPr bwMode="auto">
          <a:xfrm>
            <a:off x="4800600" y="2667000"/>
            <a:ext cx="2057400" cy="762000"/>
          </a:xfrm>
          <a:prstGeom prst="wedgeRoundRectCallout">
            <a:avLst>
              <a:gd name="adj1" fmla="val -57176"/>
              <a:gd name="adj2" fmla="val 958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system call for normal termination</a:t>
            </a:r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3352800" y="2438400"/>
            <a:ext cx="106680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82" name="Line 42"/>
          <p:cNvSpPr>
            <a:spLocks noChangeShapeType="1"/>
          </p:cNvSpPr>
          <p:nvPr/>
        </p:nvSpPr>
        <p:spPr bwMode="auto">
          <a:xfrm>
            <a:off x="3124200" y="38862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84" name="AutoShape 44"/>
          <p:cNvSpPr>
            <a:spLocks noChangeArrowheads="1"/>
          </p:cNvSpPr>
          <p:nvPr/>
        </p:nvSpPr>
        <p:spPr bwMode="auto">
          <a:xfrm>
            <a:off x="4191000" y="4114800"/>
            <a:ext cx="2438400" cy="762000"/>
          </a:xfrm>
          <a:prstGeom prst="wedgeRoundRectCallout">
            <a:avLst>
              <a:gd name="adj1" fmla="val -76366"/>
              <a:gd name="adj2" fmla="val -5520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you can call exit()</a:t>
            </a:r>
          </a:p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anywhere in a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0747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0748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2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6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30757" name="AutoShape 37"/>
            <p:cNvCxnSpPr>
              <a:cxnSpLocks noChangeShapeType="1"/>
              <a:stCxn id="30726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8" name="AutoShape 38"/>
            <p:cNvCxnSpPr>
              <a:cxnSpLocks noChangeShapeType="1"/>
              <a:stCxn id="30727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30760" name="AutoShape 40"/>
          <p:cNvSpPr>
            <a:spLocks noChangeArrowheads="1"/>
          </p:cNvSpPr>
          <p:nvPr/>
        </p:nvSpPr>
        <p:spPr bwMode="auto">
          <a:xfrm>
            <a:off x="5508625" y="1989138"/>
            <a:ext cx="1655763" cy="30956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4427538" y="5229225"/>
            <a:ext cx="44116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do cleanup works before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3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1772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1773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1777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8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9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0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31781" name="AutoShape 37"/>
            <p:cNvCxnSpPr>
              <a:cxnSpLocks noChangeShapeType="1"/>
              <a:stCxn id="31750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2" name="AutoShape 38"/>
            <p:cNvCxnSpPr>
              <a:cxnSpLocks noChangeShapeType="1"/>
              <a:stCxn id="31751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83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31784" name="AutoShape 40"/>
          <p:cNvSpPr>
            <a:spLocks noChangeArrowheads="1"/>
          </p:cNvSpPr>
          <p:nvPr/>
        </p:nvSpPr>
        <p:spPr bwMode="auto">
          <a:xfrm>
            <a:off x="5508625" y="1989138"/>
            <a:ext cx="1655763" cy="30956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4427538" y="5229225"/>
            <a:ext cx="44116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do cleanup works before terminate</a:t>
            </a:r>
          </a:p>
        </p:txBody>
      </p:sp>
      <p:sp>
        <p:nvSpPr>
          <p:cNvPr id="31786" name="AutoShape 42"/>
          <p:cNvSpPr>
            <a:spLocks noChangeArrowheads="1"/>
          </p:cNvSpPr>
          <p:nvPr/>
        </p:nvSpPr>
        <p:spPr bwMode="auto">
          <a:xfrm>
            <a:off x="2411413" y="2852738"/>
            <a:ext cx="2881312" cy="1512887"/>
          </a:xfrm>
          <a:prstGeom prst="wedgeRoundRectCallout">
            <a:avLst>
              <a:gd name="adj1" fmla="val 65097"/>
              <a:gd name="adj2" fmla="val 7675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>
                <a:solidFill>
                  <a:schemeClr val="hlink"/>
                </a:solidFill>
              </a:rPr>
              <a:t>flush file cache</a:t>
            </a:r>
          </a:p>
          <a:p>
            <a:endParaRPr lang="en-US" altLang="zh-TW" sz="2000">
              <a:solidFill>
                <a:schemeClr val="hlink"/>
              </a:solidFill>
            </a:endParaRPr>
          </a:p>
          <a:p>
            <a:r>
              <a:rPr lang="en-US" altLang="zh-TW" sz="2000">
                <a:solidFill>
                  <a:schemeClr val="hlink"/>
                </a:solidFill>
              </a:rPr>
              <a:t>perform close () for all opened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4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2796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0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32805" name="AutoShape 37"/>
            <p:cNvCxnSpPr>
              <a:cxnSpLocks noChangeShapeType="1"/>
              <a:stCxn id="32774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6" name="AutoShape 38"/>
            <p:cNvCxnSpPr>
              <a:cxnSpLocks noChangeShapeType="1"/>
              <a:stCxn id="32775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07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32808" name="AutoShape 40"/>
          <p:cNvSpPr>
            <a:spLocks noChangeArrowheads="1"/>
          </p:cNvSpPr>
          <p:nvPr/>
        </p:nvSpPr>
        <p:spPr bwMode="auto">
          <a:xfrm>
            <a:off x="5508625" y="1989138"/>
            <a:ext cx="1655763" cy="30956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4427538" y="5229225"/>
            <a:ext cx="44116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do cleanup works before terminate</a:t>
            </a:r>
          </a:p>
        </p:txBody>
      </p:sp>
      <p:sp>
        <p:nvSpPr>
          <p:cNvPr id="32810" name="AutoShape 42"/>
          <p:cNvSpPr>
            <a:spLocks noChangeArrowheads="1"/>
          </p:cNvSpPr>
          <p:nvPr/>
        </p:nvSpPr>
        <p:spPr bwMode="auto">
          <a:xfrm>
            <a:off x="2411413" y="2852738"/>
            <a:ext cx="2881312" cy="1512887"/>
          </a:xfrm>
          <a:prstGeom prst="wedgeRoundRectCallout">
            <a:avLst>
              <a:gd name="adj1" fmla="val 64602"/>
              <a:gd name="adj2" fmla="val -81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>
                <a:solidFill>
                  <a:schemeClr val="hlink"/>
                </a:solidFill>
              </a:rPr>
              <a:t>user defined cleanup work with</a:t>
            </a:r>
          </a:p>
          <a:p>
            <a:r>
              <a:rPr lang="en-US" altLang="zh-TW" sz="2000" i="1">
                <a:solidFill>
                  <a:schemeClr val="folHlink"/>
                </a:solidFill>
              </a:rPr>
              <a:t>atexit (user_func)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Preview on </a:t>
            </a:r>
            <a:r>
              <a:rPr lang="en-US" altLang="zh-TW" dirty="0" smtClean="0"/>
              <a:t>HW05</a:t>
            </a:r>
            <a:endParaRPr lang="en-US" altLang="zh-TW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r>
              <a:rPr lang="en-US" altLang="zh-TW" sz="2800"/>
              <a:t>A database management program with auto recovery</a:t>
            </a:r>
          </a:p>
        </p:txBody>
      </p:sp>
      <p:grpSp>
        <p:nvGrpSpPr>
          <p:cNvPr id="54299" name="Group 27"/>
          <p:cNvGrpSpPr>
            <a:grpSpLocks/>
          </p:cNvGrpSpPr>
          <p:nvPr/>
        </p:nvGrpSpPr>
        <p:grpSpPr bwMode="auto">
          <a:xfrm>
            <a:off x="304800" y="3276600"/>
            <a:ext cx="8686800" cy="2819400"/>
            <a:chOff x="144" y="2064"/>
            <a:chExt cx="5472" cy="1776"/>
          </a:xfrm>
        </p:grpSpPr>
        <p:grpSp>
          <p:nvGrpSpPr>
            <p:cNvPr id="54294" name="Group 22"/>
            <p:cNvGrpSpPr>
              <a:grpSpLocks/>
            </p:cNvGrpSpPr>
            <p:nvPr/>
          </p:nvGrpSpPr>
          <p:grpSpPr bwMode="auto">
            <a:xfrm>
              <a:off x="2112" y="2064"/>
              <a:ext cx="3504" cy="1776"/>
              <a:chOff x="2160" y="2064"/>
              <a:chExt cx="3504" cy="1776"/>
            </a:xfrm>
          </p:grpSpPr>
          <p:grpSp>
            <p:nvGrpSpPr>
              <p:cNvPr id="54291" name="Group 19"/>
              <p:cNvGrpSpPr>
                <a:grpSpLocks/>
              </p:cNvGrpSpPr>
              <p:nvPr/>
            </p:nvGrpSpPr>
            <p:grpSpPr bwMode="auto">
              <a:xfrm>
                <a:off x="2304" y="2496"/>
                <a:ext cx="3216" cy="1200"/>
                <a:chOff x="2064" y="1872"/>
                <a:chExt cx="3216" cy="1200"/>
              </a:xfrm>
            </p:grpSpPr>
            <p:grpSp>
              <p:nvGrpSpPr>
                <p:cNvPr id="54279" name="Group 7"/>
                <p:cNvGrpSpPr>
                  <a:grpSpLocks/>
                </p:cNvGrpSpPr>
                <p:nvPr/>
              </p:nvGrpSpPr>
              <p:grpSpPr bwMode="auto">
                <a:xfrm>
                  <a:off x="2400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4277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John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1234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1000</a:t>
                    </a:r>
                  </a:p>
                </p:txBody>
              </p:sp>
              <p:sp>
                <p:nvSpPr>
                  <p:cNvPr id="5427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54280" name="Group 8"/>
                <p:cNvGrpSpPr>
                  <a:grpSpLocks/>
                </p:cNvGrpSpPr>
                <p:nvPr/>
              </p:nvGrpSpPr>
              <p:grpSpPr bwMode="auto">
                <a:xfrm>
                  <a:off x="3408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428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Mary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5678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2000</a:t>
                    </a:r>
                  </a:p>
                </p:txBody>
              </p:sp>
              <p:sp>
                <p:nvSpPr>
                  <p:cNvPr id="5428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54283" name="Group 11"/>
                <p:cNvGrpSpPr>
                  <a:grpSpLocks/>
                </p:cNvGrpSpPr>
                <p:nvPr/>
              </p:nvGrpSpPr>
              <p:grpSpPr bwMode="auto">
                <a:xfrm>
                  <a:off x="4416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428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name:Helen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GG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3000</a:t>
                    </a:r>
                  </a:p>
                </p:txBody>
              </p:sp>
              <p:sp>
                <p:nvSpPr>
                  <p:cNvPr id="5428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4286" name="Line 14"/>
                <p:cNvSpPr>
                  <a:spLocks noChangeShapeType="1"/>
                </p:cNvSpPr>
                <p:nvPr/>
              </p:nvSpPr>
              <p:spPr bwMode="auto">
                <a:xfrm>
                  <a:off x="2928" y="240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287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2400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288" name="Rectangle 16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ListHead</a:t>
                  </a:r>
                </a:p>
              </p:txBody>
            </p:sp>
            <p:sp>
              <p:nvSpPr>
                <p:cNvPr id="54289" name="Line 17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290" name="Line 18"/>
                <p:cNvSpPr>
                  <a:spLocks noChangeShapeType="1"/>
                </p:cNvSpPr>
                <p:nvPr/>
              </p:nvSpPr>
              <p:spPr bwMode="auto">
                <a:xfrm>
                  <a:off x="2256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4292" name="AutoShape 20"/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3504" cy="148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293" name="Text Box 21"/>
              <p:cNvSpPr txBox="1">
                <a:spLocks noChangeArrowheads="1"/>
              </p:cNvSpPr>
              <p:nvPr/>
            </p:nvSpPr>
            <p:spPr bwMode="auto">
              <a:xfrm>
                <a:off x="2448" y="2064"/>
                <a:ext cx="10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Back-end Process</a:t>
                </a:r>
              </a:p>
            </p:txBody>
          </p:sp>
        </p:grpSp>
        <p:grpSp>
          <p:nvGrpSpPr>
            <p:cNvPr id="54298" name="Group 26"/>
            <p:cNvGrpSpPr>
              <a:grpSpLocks/>
            </p:cNvGrpSpPr>
            <p:nvPr/>
          </p:nvGrpSpPr>
          <p:grpSpPr bwMode="auto">
            <a:xfrm>
              <a:off x="144" y="2103"/>
              <a:ext cx="1536" cy="1689"/>
              <a:chOff x="144" y="2103"/>
              <a:chExt cx="1536" cy="1689"/>
            </a:xfrm>
          </p:grpSpPr>
          <p:sp>
            <p:nvSpPr>
              <p:cNvPr id="54295" name="AutoShape 23"/>
              <p:cNvSpPr>
                <a:spLocks noChangeArrowheads="1"/>
              </p:cNvSpPr>
              <p:nvPr/>
            </p:nvSpPr>
            <p:spPr bwMode="auto">
              <a:xfrm>
                <a:off x="144" y="2352"/>
                <a:ext cx="1536" cy="14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8001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2573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7145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1717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Options: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insert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search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delete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list all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close the front-end</a:t>
                </a:r>
              </a:p>
            </p:txBody>
          </p:sp>
          <p:sp>
            <p:nvSpPr>
              <p:cNvPr id="54296" name="Text Box 24"/>
              <p:cNvSpPr txBox="1">
                <a:spLocks noChangeArrowheads="1"/>
              </p:cNvSpPr>
              <p:nvPr/>
            </p:nvSpPr>
            <p:spPr bwMode="auto">
              <a:xfrm>
                <a:off x="278" y="2103"/>
                <a:ext cx="104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Front-end Process</a:t>
                </a:r>
              </a:p>
            </p:txBody>
          </p:sp>
        </p:grpSp>
        <p:sp>
          <p:nvSpPr>
            <p:cNvPr id="54297" name="AutoShape 25"/>
            <p:cNvSpPr>
              <a:spLocks noChangeArrowheads="1"/>
            </p:cNvSpPr>
            <p:nvPr/>
          </p:nvSpPr>
          <p:spPr bwMode="auto">
            <a:xfrm>
              <a:off x="1728" y="297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exit_string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a program saying “Bye bye!!!” at the end</a:t>
            </a:r>
          </a:p>
        </p:txBody>
      </p:sp>
      <p:pic>
        <p:nvPicPr>
          <p:cNvPr id="36868" name="Picture 4" descr="exit_st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40481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exit_string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a program saying “Bye bye!!!” at the end</a:t>
            </a:r>
          </a:p>
        </p:txBody>
      </p:sp>
      <p:pic>
        <p:nvPicPr>
          <p:cNvPr id="37892" name="Picture 4" descr="exit_st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40481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1295400" y="2667000"/>
            <a:ext cx="2819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1828800" y="5105400"/>
            <a:ext cx="1447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098925" y="2805113"/>
            <a:ext cx="3155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function is to be called upon exit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276600" y="5181600"/>
            <a:ext cx="2195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registry the exit function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we need the mechanism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99312" cy="496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imagine you write a program controls lots of I/O devices</a:t>
            </a:r>
          </a:p>
        </p:txBody>
      </p:sp>
      <p:pic>
        <p:nvPicPr>
          <p:cNvPr id="3895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7086600" cy="381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Abnormal process termination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exit_string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en-US" altLang="zh-TW"/>
              <a:t>press CTRL-C before you input all numbers</a:t>
            </a:r>
          </a:p>
          <a:p>
            <a:endParaRPr lang="en-US" altLang="zh-TW"/>
          </a:p>
          <a:p>
            <a:r>
              <a:rPr lang="en-US" altLang="zh-TW"/>
              <a:t>the string “Bye bye!!!” will not be print out!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and terminating a program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4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43029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4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43035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43036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0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4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43045" name="AutoShape 37"/>
            <p:cNvCxnSpPr>
              <a:cxnSpLocks noChangeShapeType="1"/>
              <a:stCxn id="43014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46" name="AutoShape 38"/>
            <p:cNvCxnSpPr>
              <a:cxnSpLocks noChangeShapeType="1"/>
              <a:stCxn id="43015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47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  <p:sp>
        <p:nvSpPr>
          <p:cNvPr id="43050" name="AutoShape 42"/>
          <p:cNvSpPr>
            <a:spLocks noChangeArrowheads="1"/>
          </p:cNvSpPr>
          <p:nvPr/>
        </p:nvSpPr>
        <p:spPr bwMode="auto">
          <a:xfrm>
            <a:off x="2133600" y="3581400"/>
            <a:ext cx="3168650" cy="998538"/>
          </a:xfrm>
          <a:prstGeom prst="wedgeRoundRectCallout">
            <a:avLst>
              <a:gd name="adj1" fmla="val -71491"/>
              <a:gd name="adj2" fmla="val 333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>
                <a:solidFill>
                  <a:schemeClr val="hlink"/>
                </a:solidFill>
              </a:rPr>
              <a:t>system call _exit () for abnormal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When to call _exit() 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天下大亂的時候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file_not_flush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text “Hello!” will never been written to file</a:t>
            </a:r>
          </a:p>
        </p:txBody>
      </p:sp>
      <p:pic>
        <p:nvPicPr>
          <p:cNvPr id="45061" name="Picture 5" descr="file_not_flu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4419600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file_not_flush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text “Hello!” will never been written to file</a:t>
            </a:r>
          </a:p>
        </p:txBody>
      </p:sp>
      <p:pic>
        <p:nvPicPr>
          <p:cNvPr id="48132" name="Picture 4" descr="file_not_flu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4419600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2362200" y="4267200"/>
            <a:ext cx="2819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5105400" y="2895600"/>
            <a:ext cx="3168650" cy="922338"/>
          </a:xfrm>
          <a:prstGeom prst="wedgeRoundRectCallout">
            <a:avLst>
              <a:gd name="adj1" fmla="val -65782"/>
              <a:gd name="adj2" fmla="val 8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>
                <a:solidFill>
                  <a:schemeClr val="hlink"/>
                </a:solidFill>
              </a:rPr>
              <a:t>set a large disk cache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file_not_flush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text “Hello!” will never been written to file</a:t>
            </a:r>
          </a:p>
        </p:txBody>
      </p:sp>
      <p:pic>
        <p:nvPicPr>
          <p:cNvPr id="49156" name="Picture 4" descr="file_not_flu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4419600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2209800" y="4953000"/>
            <a:ext cx="2819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4953000" y="3581400"/>
            <a:ext cx="3168650" cy="922338"/>
          </a:xfrm>
          <a:prstGeom prst="wedgeRoundRectCallout">
            <a:avLst>
              <a:gd name="adj1" fmla="val -65782"/>
              <a:gd name="adj2" fmla="val 8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>
                <a:solidFill>
                  <a:schemeClr val="hlink"/>
                </a:solidFill>
              </a:rPr>
              <a:t>abnormal exit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Preview on </a:t>
            </a:r>
            <a:r>
              <a:rPr lang="en-US" altLang="zh-TW" dirty="0" smtClean="0"/>
              <a:t>HW05</a:t>
            </a:r>
            <a:endParaRPr lang="en-US" altLang="zh-TW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Back-end Process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always alive even the front-end is closed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store data in a linked list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304800" y="3276600"/>
            <a:ext cx="8686800" cy="2819400"/>
            <a:chOff x="144" y="2064"/>
            <a:chExt cx="5472" cy="1776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2112" y="2064"/>
              <a:ext cx="3504" cy="1776"/>
              <a:chOff x="2160" y="2064"/>
              <a:chExt cx="3504" cy="1776"/>
            </a:xfrm>
          </p:grpSpPr>
          <p:grpSp>
            <p:nvGrpSpPr>
              <p:cNvPr id="55302" name="Group 6"/>
              <p:cNvGrpSpPr>
                <a:grpSpLocks/>
              </p:cNvGrpSpPr>
              <p:nvPr/>
            </p:nvGrpSpPr>
            <p:grpSpPr bwMode="auto">
              <a:xfrm>
                <a:off x="2304" y="2496"/>
                <a:ext cx="3216" cy="1200"/>
                <a:chOff x="2064" y="1872"/>
                <a:chExt cx="3216" cy="1200"/>
              </a:xfrm>
            </p:grpSpPr>
            <p:grpSp>
              <p:nvGrpSpPr>
                <p:cNvPr id="55303" name="Group 7"/>
                <p:cNvGrpSpPr>
                  <a:grpSpLocks/>
                </p:cNvGrpSpPr>
                <p:nvPr/>
              </p:nvGrpSpPr>
              <p:grpSpPr bwMode="auto">
                <a:xfrm>
                  <a:off x="2400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53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John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1234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1000</a:t>
                    </a:r>
                  </a:p>
                </p:txBody>
              </p:sp>
              <p:sp>
                <p:nvSpPr>
                  <p:cNvPr id="553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55306" name="Group 10"/>
                <p:cNvGrpSpPr>
                  <a:grpSpLocks/>
                </p:cNvGrpSpPr>
                <p:nvPr/>
              </p:nvGrpSpPr>
              <p:grpSpPr bwMode="auto">
                <a:xfrm>
                  <a:off x="3408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530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Mary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5678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2000</a:t>
                    </a:r>
                  </a:p>
                </p:txBody>
              </p:sp>
              <p:sp>
                <p:nvSpPr>
                  <p:cNvPr id="5530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55309" name="Group 13"/>
                <p:cNvGrpSpPr>
                  <a:grpSpLocks/>
                </p:cNvGrpSpPr>
                <p:nvPr/>
              </p:nvGrpSpPr>
              <p:grpSpPr bwMode="auto">
                <a:xfrm>
                  <a:off x="4416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53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Helen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GG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3000</a:t>
                    </a:r>
                  </a:p>
                </p:txBody>
              </p:sp>
              <p:sp>
                <p:nvSpPr>
                  <p:cNvPr id="5531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5312" name="Line 16"/>
                <p:cNvSpPr>
                  <a:spLocks noChangeShapeType="1"/>
                </p:cNvSpPr>
                <p:nvPr/>
              </p:nvSpPr>
              <p:spPr bwMode="auto">
                <a:xfrm>
                  <a:off x="2928" y="240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13" name="Line 17"/>
                <p:cNvSpPr>
                  <a:spLocks noChangeShapeType="1"/>
                </p:cNvSpPr>
                <p:nvPr/>
              </p:nvSpPr>
              <p:spPr bwMode="auto">
                <a:xfrm>
                  <a:off x="4032" y="2400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14" name="Rectangle 18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ListHead</a:t>
                  </a:r>
                </a:p>
              </p:txBody>
            </p:sp>
            <p:sp>
              <p:nvSpPr>
                <p:cNvPr id="55315" name="Line 19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16" name="Line 20"/>
                <p:cNvSpPr>
                  <a:spLocks noChangeShapeType="1"/>
                </p:cNvSpPr>
                <p:nvPr/>
              </p:nvSpPr>
              <p:spPr bwMode="auto">
                <a:xfrm>
                  <a:off x="2256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5317" name="AutoShape 21"/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3504" cy="148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5318" name="Text Box 22"/>
              <p:cNvSpPr txBox="1">
                <a:spLocks noChangeArrowheads="1"/>
              </p:cNvSpPr>
              <p:nvPr/>
            </p:nvSpPr>
            <p:spPr bwMode="auto">
              <a:xfrm>
                <a:off x="2448" y="2064"/>
                <a:ext cx="10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Back-end Process</a:t>
                </a:r>
              </a:p>
            </p:txBody>
          </p:sp>
        </p:grpSp>
        <p:grpSp>
          <p:nvGrpSpPr>
            <p:cNvPr id="55319" name="Group 23"/>
            <p:cNvGrpSpPr>
              <a:grpSpLocks/>
            </p:cNvGrpSpPr>
            <p:nvPr/>
          </p:nvGrpSpPr>
          <p:grpSpPr bwMode="auto">
            <a:xfrm>
              <a:off x="144" y="2103"/>
              <a:ext cx="1536" cy="1689"/>
              <a:chOff x="144" y="2103"/>
              <a:chExt cx="1536" cy="1689"/>
            </a:xfrm>
          </p:grpSpPr>
          <p:sp>
            <p:nvSpPr>
              <p:cNvPr id="55320" name="AutoShape 24"/>
              <p:cNvSpPr>
                <a:spLocks noChangeArrowheads="1"/>
              </p:cNvSpPr>
              <p:nvPr/>
            </p:nvSpPr>
            <p:spPr bwMode="auto">
              <a:xfrm>
                <a:off x="144" y="2352"/>
                <a:ext cx="1536" cy="14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8001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2573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7145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1717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Options: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insert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search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delete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list all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close the front-end</a:t>
                </a:r>
              </a:p>
            </p:txBody>
          </p:sp>
          <p:sp>
            <p:nvSpPr>
              <p:cNvPr id="55321" name="Text Box 25"/>
              <p:cNvSpPr txBox="1">
                <a:spLocks noChangeArrowheads="1"/>
              </p:cNvSpPr>
              <p:nvPr/>
            </p:nvSpPr>
            <p:spPr bwMode="auto">
              <a:xfrm>
                <a:off x="278" y="2103"/>
                <a:ext cx="104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Front-end Process</a:t>
                </a:r>
              </a:p>
            </p:txBody>
          </p:sp>
        </p:grpSp>
        <p:sp>
          <p:nvSpPr>
            <p:cNvPr id="55322" name="AutoShape 26"/>
            <p:cNvSpPr>
              <a:spLocks noChangeArrowheads="1"/>
            </p:cNvSpPr>
            <p:nvPr/>
          </p:nvSpPr>
          <p:spPr bwMode="auto">
            <a:xfrm>
              <a:off x="1728" y="297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file_not_flush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text “Hello!” will never been written to file</a:t>
            </a:r>
          </a:p>
        </p:txBody>
      </p:sp>
      <p:pic>
        <p:nvPicPr>
          <p:cNvPr id="50180" name="Picture 4" descr="file_not_flu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36576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23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90800"/>
            <a:ext cx="512445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224" name="AutoShape 48"/>
          <p:cNvSpPr>
            <a:spLocks noChangeArrowheads="1"/>
          </p:cNvSpPr>
          <p:nvPr/>
        </p:nvSpPr>
        <p:spPr bwMode="auto">
          <a:xfrm>
            <a:off x="7391400" y="2438400"/>
            <a:ext cx="129540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5105400" y="5562600"/>
            <a:ext cx="3168650" cy="1066800"/>
          </a:xfrm>
          <a:prstGeom prst="wedgeRoundRectCallout">
            <a:avLst>
              <a:gd name="adj1" fmla="val 42185"/>
              <a:gd name="adj2" fmla="val -10595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>
                <a:solidFill>
                  <a:schemeClr val="hlink"/>
                </a:solidFill>
              </a:rPr>
              <a:t>cleanup work will never be done due to abnormal exit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In-Class Exercise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怎麼殺都殺不死的蟑螂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In-Class Exercise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write a program that automatically save the execution status no matter how it is terminated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CTRL-C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user log-out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computer shut-down (controlled by OS)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shut-down controlled by UPS</a:t>
            </a:r>
          </a:p>
          <a:p>
            <a:pPr lvl="1">
              <a:lnSpc>
                <a:spcPct val="90000"/>
              </a:lnSpc>
            </a:pPr>
            <a:endParaRPr lang="en-US" altLang="zh-TW" sz="2400"/>
          </a:p>
          <a:p>
            <a:pPr lvl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except for kill -9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 need to know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setup clean-up tasks executed by exit()</a:t>
            </a:r>
          </a:p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force exit() to be executed for all termination condition</a:t>
            </a:r>
          </a:p>
          <a:p>
            <a:pPr marL="990600" lvl="1" indent="-533400"/>
            <a:r>
              <a:rPr lang="en-US" altLang="zh-TW"/>
              <a:t>Remind: signal mechanism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</a:t>
            </a:r>
            <a:br>
              <a:rPr lang="en-US" altLang="zh-TW"/>
            </a:br>
            <a:r>
              <a:rPr lang="en-US" altLang="zh-TW"/>
              <a:t>sigterm</a:t>
            </a:r>
          </a:p>
        </p:txBody>
      </p:sp>
      <p:pic>
        <p:nvPicPr>
          <p:cNvPr id="65540" name="Picture 4" descr="exit_hand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304800"/>
            <a:ext cx="4838700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4648200" y="3810000"/>
            <a:ext cx="3657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auto">
          <a:xfrm>
            <a:off x="1524000" y="3581400"/>
            <a:ext cx="2362200" cy="685800"/>
          </a:xfrm>
          <a:prstGeom prst="wedgeRoundRectCallout">
            <a:avLst>
              <a:gd name="adj1" fmla="val 82861"/>
              <a:gd name="adj2" fmla="val 1898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setup the exit handler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4267200" y="381000"/>
            <a:ext cx="449580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544" name="AutoShape 8"/>
          <p:cNvSpPr>
            <a:spLocks noChangeArrowheads="1"/>
          </p:cNvSpPr>
          <p:nvPr/>
        </p:nvSpPr>
        <p:spPr bwMode="auto">
          <a:xfrm>
            <a:off x="1143000" y="1981200"/>
            <a:ext cx="2362200" cy="685800"/>
          </a:xfrm>
          <a:prstGeom prst="wedgeRoundRectCallout">
            <a:avLst>
              <a:gd name="adj1" fmla="val 78023"/>
              <a:gd name="adj2" fmla="val -435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exit handler to save something in a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</a:t>
            </a:r>
            <a:br>
              <a:rPr lang="en-US" altLang="zh-TW"/>
            </a:br>
            <a:r>
              <a:rPr lang="en-US" altLang="zh-TW"/>
              <a:t>sigterm</a:t>
            </a:r>
          </a:p>
        </p:txBody>
      </p:sp>
      <p:pic>
        <p:nvPicPr>
          <p:cNvPr id="67587" name="Picture 3" descr="exit_hand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304800"/>
            <a:ext cx="4838700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2" name="AutoShape 8"/>
          <p:cNvSpPr>
            <a:spLocks noChangeArrowheads="1"/>
          </p:cNvSpPr>
          <p:nvPr/>
        </p:nvSpPr>
        <p:spPr bwMode="auto">
          <a:xfrm>
            <a:off x="4648200" y="4648200"/>
            <a:ext cx="36576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3" name="AutoShape 9"/>
          <p:cNvSpPr>
            <a:spLocks noChangeArrowheads="1"/>
          </p:cNvSpPr>
          <p:nvPr/>
        </p:nvSpPr>
        <p:spPr bwMode="auto">
          <a:xfrm>
            <a:off x="228600" y="4648200"/>
            <a:ext cx="3048000" cy="1219200"/>
          </a:xfrm>
          <a:prstGeom prst="wedgeRoundRectCallout">
            <a:avLst>
              <a:gd name="adj1" fmla="val 92815"/>
              <a:gd name="adj2" fmla="val -2096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setup all signal handlers such that the normal clean-up will always been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animBg="1"/>
      <p:bldP spid="6759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Next Lecture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Part B: memory space layout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Preview on </a:t>
            </a:r>
            <a:r>
              <a:rPr lang="en-US" altLang="zh-TW" dirty="0" smtClean="0"/>
              <a:t>HW05</a:t>
            </a:r>
            <a:endParaRPr lang="en-US" altLang="zh-TW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Auto-Recovery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automatic save data to disk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CTRL-C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shutdown command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no matter how the process is terminated (except for un-normal power down and kill -9)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228600" y="3810000"/>
            <a:ext cx="8686800" cy="2819400"/>
            <a:chOff x="144" y="2064"/>
            <a:chExt cx="5472" cy="1776"/>
          </a:xfrm>
        </p:grpSpPr>
        <p:grpSp>
          <p:nvGrpSpPr>
            <p:cNvPr id="56325" name="Group 5"/>
            <p:cNvGrpSpPr>
              <a:grpSpLocks/>
            </p:cNvGrpSpPr>
            <p:nvPr/>
          </p:nvGrpSpPr>
          <p:grpSpPr bwMode="auto">
            <a:xfrm>
              <a:off x="2112" y="2064"/>
              <a:ext cx="3504" cy="1776"/>
              <a:chOff x="2160" y="2064"/>
              <a:chExt cx="3504" cy="1776"/>
            </a:xfrm>
          </p:grpSpPr>
          <p:grpSp>
            <p:nvGrpSpPr>
              <p:cNvPr id="56326" name="Group 6"/>
              <p:cNvGrpSpPr>
                <a:grpSpLocks/>
              </p:cNvGrpSpPr>
              <p:nvPr/>
            </p:nvGrpSpPr>
            <p:grpSpPr bwMode="auto">
              <a:xfrm>
                <a:off x="2304" y="2496"/>
                <a:ext cx="3216" cy="1200"/>
                <a:chOff x="2064" y="1872"/>
                <a:chExt cx="3216" cy="1200"/>
              </a:xfrm>
            </p:grpSpPr>
            <p:grpSp>
              <p:nvGrpSpPr>
                <p:cNvPr id="56327" name="Group 7"/>
                <p:cNvGrpSpPr>
                  <a:grpSpLocks/>
                </p:cNvGrpSpPr>
                <p:nvPr/>
              </p:nvGrpSpPr>
              <p:grpSpPr bwMode="auto">
                <a:xfrm>
                  <a:off x="2400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632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John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1234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1000</a:t>
                    </a:r>
                  </a:p>
                </p:txBody>
              </p:sp>
              <p:sp>
                <p:nvSpPr>
                  <p:cNvPr id="5632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56330" name="Group 10"/>
                <p:cNvGrpSpPr>
                  <a:grpSpLocks/>
                </p:cNvGrpSpPr>
                <p:nvPr/>
              </p:nvGrpSpPr>
              <p:grpSpPr bwMode="auto">
                <a:xfrm>
                  <a:off x="3408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633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Mary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5678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2000</a:t>
                    </a:r>
                  </a:p>
                </p:txBody>
              </p:sp>
              <p:sp>
                <p:nvSpPr>
                  <p:cNvPr id="5633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56333" name="Group 13"/>
                <p:cNvGrpSpPr>
                  <a:grpSpLocks/>
                </p:cNvGrpSpPr>
                <p:nvPr/>
              </p:nvGrpSpPr>
              <p:grpSpPr bwMode="auto">
                <a:xfrm>
                  <a:off x="4416" y="2304"/>
                  <a:ext cx="864" cy="768"/>
                  <a:chOff x="2544" y="1872"/>
                  <a:chExt cx="864" cy="768"/>
                </a:xfrm>
              </p:grpSpPr>
              <p:sp>
                <p:nvSpPr>
                  <p:cNvPr id="5633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64"/>
                    <a:ext cx="864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name: Helen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ID: GG</a:t>
                    </a:r>
                  </a:p>
                  <a:p>
                    <a:pPr algn="ctr"/>
                    <a:r>
                      <a:rPr lang="en-US" altLang="zh-TW">
                        <a:cs typeface="新細明體" panose="02020500000000000000" pitchFamily="18" charset="-120"/>
                      </a:rPr>
                      <a:t>Deposit: 3000</a:t>
                    </a:r>
                  </a:p>
                </p:txBody>
              </p:sp>
              <p:sp>
                <p:nvSpPr>
                  <p:cNvPr id="5633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72"/>
                    <a:ext cx="864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6336" name="Line 16"/>
                <p:cNvSpPr>
                  <a:spLocks noChangeShapeType="1"/>
                </p:cNvSpPr>
                <p:nvPr/>
              </p:nvSpPr>
              <p:spPr bwMode="auto">
                <a:xfrm>
                  <a:off x="2928" y="240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6337" name="Line 17"/>
                <p:cNvSpPr>
                  <a:spLocks noChangeShapeType="1"/>
                </p:cNvSpPr>
                <p:nvPr/>
              </p:nvSpPr>
              <p:spPr bwMode="auto">
                <a:xfrm>
                  <a:off x="4032" y="2400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63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ListHead</a:t>
                  </a:r>
                </a:p>
              </p:txBody>
            </p:sp>
            <p:sp>
              <p:nvSpPr>
                <p:cNvPr id="56339" name="Line 19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6340" name="Line 20"/>
                <p:cNvSpPr>
                  <a:spLocks noChangeShapeType="1"/>
                </p:cNvSpPr>
                <p:nvPr/>
              </p:nvSpPr>
              <p:spPr bwMode="auto">
                <a:xfrm>
                  <a:off x="2256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6341" name="AutoShape 21"/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3504" cy="148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42" name="Text Box 22"/>
              <p:cNvSpPr txBox="1">
                <a:spLocks noChangeArrowheads="1"/>
              </p:cNvSpPr>
              <p:nvPr/>
            </p:nvSpPr>
            <p:spPr bwMode="auto">
              <a:xfrm>
                <a:off x="2448" y="2064"/>
                <a:ext cx="10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Back-end Process</a:t>
                </a:r>
              </a:p>
            </p:txBody>
          </p:sp>
        </p:grpSp>
        <p:grpSp>
          <p:nvGrpSpPr>
            <p:cNvPr id="56343" name="Group 23"/>
            <p:cNvGrpSpPr>
              <a:grpSpLocks/>
            </p:cNvGrpSpPr>
            <p:nvPr/>
          </p:nvGrpSpPr>
          <p:grpSpPr bwMode="auto">
            <a:xfrm>
              <a:off x="144" y="2103"/>
              <a:ext cx="1536" cy="1689"/>
              <a:chOff x="144" y="2103"/>
              <a:chExt cx="1536" cy="1689"/>
            </a:xfrm>
          </p:grpSpPr>
          <p:sp>
            <p:nvSpPr>
              <p:cNvPr id="56344" name="AutoShape 24"/>
              <p:cNvSpPr>
                <a:spLocks noChangeArrowheads="1"/>
              </p:cNvSpPr>
              <p:nvPr/>
            </p:nvSpPr>
            <p:spPr bwMode="auto">
              <a:xfrm>
                <a:off x="144" y="2352"/>
                <a:ext cx="1536" cy="144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8001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2573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7145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171700" indent="-3429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Options: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insert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search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delete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list all data record</a:t>
                </a:r>
              </a:p>
              <a:p>
                <a:pPr>
                  <a:buFontTx/>
                  <a:buAutoNum type="arabicParenBoth"/>
                </a:pPr>
                <a:r>
                  <a:rPr lang="en-US" altLang="zh-TW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close the front-end</a:t>
                </a:r>
              </a:p>
            </p:txBody>
          </p:sp>
          <p:sp>
            <p:nvSpPr>
              <p:cNvPr id="56345" name="Text Box 25"/>
              <p:cNvSpPr txBox="1">
                <a:spLocks noChangeArrowheads="1"/>
              </p:cNvSpPr>
              <p:nvPr/>
            </p:nvSpPr>
            <p:spPr bwMode="auto">
              <a:xfrm>
                <a:off x="278" y="2103"/>
                <a:ext cx="104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Front-end Process</a:t>
                </a:r>
              </a:p>
            </p:txBody>
          </p:sp>
        </p:grpSp>
        <p:sp>
          <p:nvSpPr>
            <p:cNvPr id="56346" name="AutoShape 26"/>
            <p:cNvSpPr>
              <a:spLocks noChangeArrowheads="1"/>
            </p:cNvSpPr>
            <p:nvPr/>
          </p:nvSpPr>
          <p:spPr bwMode="auto">
            <a:xfrm>
              <a:off x="1728" y="297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Preview on </a:t>
            </a:r>
            <a:r>
              <a:rPr lang="en-US" altLang="zh-TW" dirty="0" smtClean="0"/>
              <a:t>HW05</a:t>
            </a:r>
            <a:endParaRPr lang="en-US" altLang="zh-TW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TW"/>
              <a:t>What you need to know</a:t>
            </a:r>
          </a:p>
          <a:p>
            <a:pPr marL="990600" lvl="1" indent="-533400">
              <a:buFont typeface="Wingdings" panose="05000000000000000000" pitchFamily="2" charset="2"/>
              <a:buAutoNum type="arabicParenBoth"/>
            </a:pPr>
            <a:r>
              <a:rPr lang="en-US" altLang="zh-TW"/>
              <a:t>how a program is started and terminated</a:t>
            </a:r>
          </a:p>
          <a:p>
            <a:pPr marL="990600" lvl="1" indent="-533400">
              <a:buFont typeface="Wingdings" panose="05000000000000000000" pitchFamily="2" charset="2"/>
              <a:buAutoNum type="arabicParenBoth"/>
            </a:pPr>
            <a:r>
              <a:rPr lang="en-US" altLang="zh-TW"/>
              <a:t>structure of the user-level memory space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Part A: How a program started and terminated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now we begin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All we are talking about today: Figure 7.2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755650" y="2133600"/>
            <a:ext cx="6481763" cy="4175125"/>
            <a:chOff x="476" y="1344"/>
            <a:chExt cx="4083" cy="2630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748" y="3657"/>
              <a:ext cx="381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kernel</a:t>
              </a: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1338" y="2886"/>
              <a:ext cx="726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C-startup</a:t>
              </a:r>
            </a:p>
            <a:p>
              <a:pPr algn="ctr"/>
              <a:r>
                <a:rPr lang="en-US" altLang="zh-TW"/>
                <a:t>functions</a:t>
              </a: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1338" y="2205"/>
              <a:ext cx="726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main()</a:t>
              </a: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1292" y="1344"/>
              <a:ext cx="817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user functions</a:t>
              </a:r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 flipV="1">
              <a:off x="1701" y="343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1746" y="265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 flipV="1">
              <a:off x="174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1701" y="19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 flipV="1">
              <a:off x="1701" y="19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1156" y="197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1611" y="26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1202" y="2659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2699" y="2614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2381" y="2205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exit()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606" y="1344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3606" y="1842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exit</a:t>
              </a:r>
            </a:p>
            <a:p>
              <a:pPr algn="ctr"/>
              <a:r>
                <a:rPr lang="en-US" altLang="zh-TW"/>
                <a:t>handler</a:t>
              </a: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3730" y="23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3606" y="2704"/>
              <a:ext cx="771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standard I/O</a:t>
              </a:r>
            </a:p>
            <a:p>
              <a:pPr algn="ctr"/>
              <a:r>
                <a:rPr lang="en-US" altLang="zh-TW"/>
                <a:t>cleanup</a:t>
              </a: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 flipV="1">
              <a:off x="2064" y="2614"/>
              <a:ext cx="54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>
              <a:off x="206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>
              <a:off x="2109" y="1616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2187" y="296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10267" name="Text Box 27"/>
            <p:cNvSpPr txBox="1">
              <a:spLocks noChangeArrowheads="1"/>
            </p:cNvSpPr>
            <p:nvPr/>
          </p:nvSpPr>
          <p:spPr bwMode="auto">
            <a:xfrm>
              <a:off x="2096" y="2188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10268" name="Text Box 28"/>
            <p:cNvSpPr txBox="1">
              <a:spLocks noChangeArrowheads="1"/>
            </p:cNvSpPr>
            <p:nvPr/>
          </p:nvSpPr>
          <p:spPr bwMode="auto">
            <a:xfrm>
              <a:off x="2232" y="1553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 flipV="1">
              <a:off x="3016" y="1570"/>
              <a:ext cx="59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 flipV="1">
              <a:off x="3016" y="2069"/>
              <a:ext cx="5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3016" y="2568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3230" y="227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call</a:t>
              </a:r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 flipH="1">
              <a:off x="2925" y="1434"/>
              <a:ext cx="6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 flipH="1">
              <a:off x="3016" y="1979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5" name="Line 35"/>
            <p:cNvSpPr>
              <a:spLocks noChangeShapeType="1"/>
            </p:cNvSpPr>
            <p:nvPr/>
          </p:nvSpPr>
          <p:spPr bwMode="auto">
            <a:xfrm flipH="1" flipV="1">
              <a:off x="2971" y="2614"/>
              <a:ext cx="635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6" name="Text Box 36"/>
            <p:cNvSpPr txBox="1">
              <a:spLocks noChangeArrowheads="1"/>
            </p:cNvSpPr>
            <p:nvPr/>
          </p:nvSpPr>
          <p:spPr bwMode="auto">
            <a:xfrm>
              <a:off x="2971" y="2795"/>
              <a:ext cx="4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return</a:t>
              </a:r>
            </a:p>
          </p:txBody>
        </p:sp>
        <p:cxnSp>
          <p:nvCxnSpPr>
            <p:cNvPr id="10277" name="AutoShape 37"/>
            <p:cNvCxnSpPr>
              <a:cxnSpLocks noChangeShapeType="1"/>
              <a:stCxn id="10246" idx="1"/>
            </p:cNvCxnSpPr>
            <p:nvPr/>
          </p:nvCxnSpPr>
          <p:spPr bwMode="auto">
            <a:xfrm rot="10800000" flipV="1">
              <a:off x="1111" y="2409"/>
              <a:ext cx="227" cy="11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78" name="AutoShape 38"/>
            <p:cNvCxnSpPr>
              <a:cxnSpLocks noChangeShapeType="1"/>
              <a:stCxn id="10247" idx="1"/>
            </p:cNvCxnSpPr>
            <p:nvPr/>
          </p:nvCxnSpPr>
          <p:spPr bwMode="auto">
            <a:xfrm rot="10800000" flipV="1">
              <a:off x="884" y="1639"/>
              <a:ext cx="408" cy="197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79" name="Text Box 39"/>
            <p:cNvSpPr txBox="1">
              <a:spLocks noChangeArrowheads="1"/>
            </p:cNvSpPr>
            <p:nvPr/>
          </p:nvSpPr>
          <p:spPr bwMode="auto">
            <a:xfrm>
              <a:off x="476" y="2704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_exit()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Today’s 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How the run-time environment is build</a:t>
            </a:r>
          </a:p>
          <a:p>
            <a:r>
              <a:rPr lang="en-US" altLang="zh-TW"/>
              <a:t>How a program starts up</a:t>
            </a:r>
          </a:p>
          <a:p>
            <a:r>
              <a:rPr lang="en-US" altLang="zh-TW"/>
              <a:t>How a program terminates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105</TotalTime>
  <Words>1446</Words>
  <Application>Microsoft Office PowerPoint</Application>
  <PresentationFormat>如螢幕大小 (4:3)</PresentationFormat>
  <Paragraphs>589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2" baseType="lpstr">
      <vt:lpstr>新細明體</vt:lpstr>
      <vt:lpstr>標楷體</vt:lpstr>
      <vt:lpstr>Arial</vt:lpstr>
      <vt:lpstr>Times New Roman</vt:lpstr>
      <vt:lpstr>Wingdings</vt:lpstr>
      <vt:lpstr>Blends</vt:lpstr>
      <vt:lpstr>Process Startup and Terminate</vt:lpstr>
      <vt:lpstr>Outline of Chap. 7</vt:lpstr>
      <vt:lpstr>Preview on HW05</vt:lpstr>
      <vt:lpstr>Preview on HW05</vt:lpstr>
      <vt:lpstr>Preview on HW05</vt:lpstr>
      <vt:lpstr>Preview on HW05</vt:lpstr>
      <vt:lpstr>Part A: How a program started and terminated</vt:lpstr>
      <vt:lpstr>All we are talking about today: Figure 7.2</vt:lpstr>
      <vt:lpstr>Today’s Outline</vt:lpstr>
      <vt:lpstr>How the run-time environment is built</vt:lpstr>
      <vt:lpstr>Process startup and terminates</vt:lpstr>
      <vt:lpstr>Process startup and terminates</vt:lpstr>
      <vt:lpstr>Process startup and terminates</vt:lpstr>
      <vt:lpstr>The text segment in a process’ memory layout</vt:lpstr>
      <vt:lpstr>The text segment in a process’ memory layout</vt:lpstr>
      <vt:lpstr>General flow of compiling a program</vt:lpstr>
      <vt:lpstr>General flow of compiling a program</vt:lpstr>
      <vt:lpstr>The text segment in a process’ memory layout</vt:lpstr>
      <vt:lpstr>How a process starts up</vt:lpstr>
      <vt:lpstr>Startup and terminating a program</vt:lpstr>
      <vt:lpstr>Startup and terminating a program</vt:lpstr>
      <vt:lpstr>Normal process termination</vt:lpstr>
      <vt:lpstr>Startup and terminating a program</vt:lpstr>
      <vt:lpstr>Startup and terminating a program</vt:lpstr>
      <vt:lpstr>Startup and terminating a program</vt:lpstr>
      <vt:lpstr>Startup and terminating a program</vt:lpstr>
      <vt:lpstr>Startup and terminating a program</vt:lpstr>
      <vt:lpstr>Startup and terminating a program</vt:lpstr>
      <vt:lpstr>Startup and terminating a program</vt:lpstr>
      <vt:lpstr>Demo: exit_string</vt:lpstr>
      <vt:lpstr>Demo: exit_string</vt:lpstr>
      <vt:lpstr>Why we need the mechanism</vt:lpstr>
      <vt:lpstr>Abnormal process termination</vt:lpstr>
      <vt:lpstr>Demo: exit_string</vt:lpstr>
      <vt:lpstr>Startup and terminating a program</vt:lpstr>
      <vt:lpstr>When to call _exit() ?</vt:lpstr>
      <vt:lpstr>Demo: file_not_flush</vt:lpstr>
      <vt:lpstr>Demo: file_not_flush</vt:lpstr>
      <vt:lpstr>Demo: file_not_flush</vt:lpstr>
      <vt:lpstr>Demo: file_not_flush</vt:lpstr>
      <vt:lpstr>In-Class Exercise</vt:lpstr>
      <vt:lpstr>In-Class Exercise</vt:lpstr>
      <vt:lpstr>You need to know</vt:lpstr>
      <vt:lpstr>Demo: sigterm</vt:lpstr>
      <vt:lpstr>Demo: sigterm</vt:lpstr>
      <vt:lpstr>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40</cp:revision>
  <cp:lastPrinted>1601-01-01T00:00:00Z</cp:lastPrinted>
  <dcterms:created xsi:type="dcterms:W3CDTF">1601-01-01T00:00:00Z</dcterms:created>
  <dcterms:modified xsi:type="dcterms:W3CDTF">2017-11-14T16:07:30Z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