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67"/>
  </p:notesMasterIdLst>
  <p:sldIdLst>
    <p:sldId id="256" r:id="rId3"/>
    <p:sldId id="257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23" r:id="rId64"/>
    <p:sldId id="324" r:id="rId65"/>
    <p:sldId id="322" r:id="rId66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9062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521815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979000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512625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409245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75578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36318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732262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30368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981492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825639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274165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563177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095332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781286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642439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037285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309744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1448200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6442837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9698109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0617820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0878764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21546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7015961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1757711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1099771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5858168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0798129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8240142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6492846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15435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3995221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4856611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54767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6387793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2810619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3863669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3810893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6590793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779216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858130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0616650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4226800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3906353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506737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5877086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1826755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9033064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9415021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2694303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041648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6406723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3985528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0816327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028950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05482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626522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5571849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00017657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033149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50970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627936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27055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29CE3-4ACF-49B0-90A6-2B4C123BF138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30550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E5720-4960-4A74-AD20-CEBD179E5264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05876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49450" cy="59166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66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95652-D8AB-4961-9301-6DEB55B6DFA9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338721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4AFB1-1710-475F-92E1-EAE035425757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624564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DC73F-567F-4550-8C74-75B5AA0F19DF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156882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BAE15-A1A7-4ECB-A984-CBCD3E78DF84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720645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1D0F3-F4C0-4FAF-874C-96C3BACA38D9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818181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AA8B3-83E7-4804-921F-FA339AABD8A0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567152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34E6B-6ACB-49F8-8DBD-942CDE4CF6B1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140257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4C2F1-85A4-41A6-8334-4D0A22CC9CCB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9535201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46AB5-8103-40CC-ABB3-2050B532618E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9025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439F0-E618-4DC6-8B95-88FCAB30FBC7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4272778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16A00-7714-4545-B384-EB0A747312F2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1182042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32790-2D6E-4457-9061-5DCB75732322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622523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1604963"/>
            <a:ext cx="2074863" cy="45243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76950" cy="45243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5C1F4-3A58-49C6-B831-8DFA3B3DB9A5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7542582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0600" y="1676400"/>
            <a:ext cx="7770813" cy="14605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D4A29-086B-49F3-981A-1E7515B33C6A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03521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BE471-CA19-4BAC-A27A-A440A03F3881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11779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3500" y="2017713"/>
            <a:ext cx="3810000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A0630-9CC0-4E6B-BC2E-411A717E8874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87405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3C421-0A84-48E3-B576-C23C91D03DAF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84079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B3D20-3B82-4670-9CE8-051C9F3F5136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3771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EFA7E-5DD9-4D4B-BDF7-D33513274684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20576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69AF2-2C1E-4E6A-A5BE-E698466276AC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46898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52D22-D3B6-46BD-AD2D-371F16B9CF91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70079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rgbClr val="FFCF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F01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33CC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FFFF"/>
              </a:gs>
            </a:gsLst>
            <a:lin ang="81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rgbClr val="1C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1C1C1C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3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145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the title text format</a:t>
            </a:r>
          </a:p>
        </p:txBody>
      </p:sp>
      <p:sp>
        <p:nvSpPr>
          <p:cNvPr id="1034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0812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the outline text format</a:t>
            </a:r>
          </a:p>
          <a:p>
            <a:pPr lvl="1"/>
            <a:r>
              <a:rPr lang="en-GB" altLang="zh-TW" smtClean="0"/>
              <a:t>Second Outline Level</a:t>
            </a:r>
          </a:p>
          <a:p>
            <a:pPr lvl="2"/>
            <a:r>
              <a:rPr lang="en-GB" altLang="zh-TW" smtClean="0"/>
              <a:t>Third Outline Level</a:t>
            </a:r>
          </a:p>
          <a:p>
            <a:pPr lvl="3"/>
            <a:r>
              <a:rPr lang="en-GB" altLang="zh-TW" smtClean="0"/>
              <a:t>Fourth Outline Level</a:t>
            </a:r>
          </a:p>
          <a:p>
            <a:pPr lvl="4"/>
            <a:r>
              <a:rPr lang="en-GB" altLang="zh-TW" smtClean="0"/>
              <a:t>Fifth Outline Level</a:t>
            </a:r>
          </a:p>
          <a:p>
            <a:pPr lvl="4"/>
            <a:r>
              <a:rPr lang="en-GB" altLang="zh-TW" smtClean="0"/>
              <a:t>Sixth Outline Level</a:t>
            </a:r>
          </a:p>
          <a:p>
            <a:pPr lvl="4"/>
            <a:r>
              <a:rPr lang="en-GB" altLang="zh-TW" smtClean="0"/>
              <a:t>Seventh Outline Level</a:t>
            </a:r>
          </a:p>
          <a:p>
            <a:pPr lvl="4"/>
            <a:r>
              <a:rPr lang="en-GB" altLang="zh-TW" smtClean="0"/>
              <a:t>Eighth Outline Level</a:t>
            </a:r>
          </a:p>
          <a:p>
            <a:pPr lvl="4"/>
            <a:r>
              <a:rPr lang="en-GB" altLang="zh-TW" smtClean="0"/>
              <a:t>Ninth Outline Level</a:t>
            </a:r>
          </a:p>
        </p:txBody>
      </p:sp>
      <p:sp>
        <p:nvSpPr>
          <p:cNvPr id="2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1162050" y="6243638"/>
            <a:ext cx="190341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ea typeface="+mn-ea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/>
          </p:nvPr>
        </p:nvSpPr>
        <p:spPr bwMode="auto">
          <a:xfrm>
            <a:off x="3657600" y="6243638"/>
            <a:ext cx="289401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ea typeface="+mn-ea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7042150" y="6243638"/>
            <a:ext cx="190341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>
                <a:solidFill>
                  <a:srgbClr val="000000"/>
                </a:solidFill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C3944005-0479-4AF3-A83A-D89CBB26F807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9pPr>
    </p:titleStyle>
    <p:bodyStyle>
      <a:lvl1pPr marL="341313" indent="-341313" algn="l" defTabSz="457200" rtl="0" eaLnBrk="0" fontAlgn="base" hangingPunct="0">
        <a:spcBef>
          <a:spcPts val="800"/>
        </a:spcBef>
        <a:spcAft>
          <a:spcPct val="0"/>
        </a:spcAft>
        <a:buClr>
          <a:srgbClr val="3333CC"/>
        </a:buClr>
        <a:buSzPct val="60000"/>
        <a:buFont typeface="Wingdings" panose="05000000000000000000" pitchFamily="2" charset="2"/>
        <a:buChar char="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spcBef>
          <a:spcPts val="700"/>
        </a:spcBef>
        <a:spcAft>
          <a:spcPct val="0"/>
        </a:spcAft>
        <a:buClr>
          <a:srgbClr val="FF0000"/>
        </a:buClr>
        <a:buSzPct val="55000"/>
        <a:buFont typeface="Wingdings" panose="05000000000000000000" pitchFamily="2" charset="2"/>
        <a:buChar char="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3333CC"/>
        </a:buClr>
        <a:buSzPct val="50000"/>
        <a:buFont typeface="Wingdings" panose="05000000000000000000" pitchFamily="2" charset="2"/>
        <a:buChar char="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FFCF01"/>
        </a:buClr>
        <a:buSzPct val="55000"/>
        <a:buFont typeface="Wingdings" panose="05000000000000000000" pitchFamily="2" charset="2"/>
        <a:buChar char="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anose="05000000000000000000" pitchFamily="2" charset="2"/>
        <a:buChar char="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itchFamily="2" charset="2"/>
        <a:buChar char="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itchFamily="2" charset="2"/>
        <a:buChar char="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itchFamily="2" charset="2"/>
        <a:buChar char="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itchFamily="2" charset="2"/>
        <a:buChar char="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/>
          <p:cNvGrpSpPr>
            <a:grpSpLocks/>
          </p:cNvGrpSpPr>
          <p:nvPr/>
        </p:nvGrpSpPr>
        <p:grpSpPr bwMode="auto">
          <a:xfrm>
            <a:off x="0" y="2438400"/>
            <a:ext cx="9007475" cy="1050925"/>
            <a:chOff x="0" y="1536"/>
            <a:chExt cx="5674" cy="662"/>
          </a:xfrm>
        </p:grpSpPr>
        <p:grpSp>
          <p:nvGrpSpPr>
            <p:cNvPr id="2056" name="Group 2"/>
            <p:cNvGrpSpPr>
              <a:grpSpLocks/>
            </p:cNvGrpSpPr>
            <p:nvPr/>
          </p:nvGrpSpPr>
          <p:grpSpPr bwMode="auto">
            <a:xfrm>
              <a:off x="183" y="1604"/>
              <a:ext cx="447" cy="298"/>
              <a:chOff x="183" y="1604"/>
              <a:chExt cx="447" cy="298"/>
            </a:xfrm>
          </p:grpSpPr>
          <p:sp>
            <p:nvSpPr>
              <p:cNvPr id="2063" name="Rectangle 3"/>
              <p:cNvSpPr>
                <a:spLocks noChangeArrowheads="1"/>
              </p:cNvSpPr>
              <p:nvPr/>
            </p:nvSpPr>
            <p:spPr bwMode="auto">
              <a:xfrm>
                <a:off x="183" y="1604"/>
                <a:ext cx="276" cy="299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2064" name="Rectangle 4"/>
              <p:cNvSpPr>
                <a:spLocks noChangeArrowheads="1"/>
              </p:cNvSpPr>
              <p:nvPr/>
            </p:nvSpPr>
            <p:spPr bwMode="auto">
              <a:xfrm>
                <a:off x="424" y="1604"/>
                <a:ext cx="207" cy="299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2057" name="Group 5"/>
            <p:cNvGrpSpPr>
              <a:grpSpLocks/>
            </p:cNvGrpSpPr>
            <p:nvPr/>
          </p:nvGrpSpPr>
          <p:grpSpPr bwMode="auto">
            <a:xfrm>
              <a:off x="261" y="1870"/>
              <a:ext cx="464" cy="298"/>
              <a:chOff x="261" y="1870"/>
              <a:chExt cx="464" cy="298"/>
            </a:xfrm>
          </p:grpSpPr>
          <p:sp>
            <p:nvSpPr>
              <p:cNvPr id="2" name="Rectangle 6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3" name="Rectangle 7"/>
              <p:cNvSpPr>
                <a:spLocks noChangeArrowheads="1"/>
              </p:cNvSpPr>
              <p:nvPr/>
            </p:nvSpPr>
            <p:spPr bwMode="auto">
              <a:xfrm>
                <a:off x="493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2058" name="Rectangle 8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059" name="Rectangle 9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4" name="Rectangle 10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676400"/>
            <a:ext cx="777081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the title text format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dt"/>
          </p:nvPr>
        </p:nvSpPr>
        <p:spPr bwMode="auto">
          <a:xfrm>
            <a:off x="9906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ea typeface="+mn-ea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/>
          </p:nvPr>
        </p:nvSpPr>
        <p:spPr bwMode="auto">
          <a:xfrm>
            <a:off x="3429000" y="6248400"/>
            <a:ext cx="2894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ea typeface="+mn-ea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68580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>
                <a:solidFill>
                  <a:srgbClr val="000000"/>
                </a:solidFill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5E8161E9-6389-449E-8CE7-F7CABC6FB8F9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  <p:sp>
        <p:nvSpPr>
          <p:cNvPr id="20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the outline text format</a:t>
            </a:r>
          </a:p>
          <a:p>
            <a:pPr lvl="1"/>
            <a:r>
              <a:rPr lang="en-GB" altLang="zh-TW" smtClean="0"/>
              <a:t>Second Outline Level</a:t>
            </a:r>
          </a:p>
          <a:p>
            <a:pPr lvl="2"/>
            <a:r>
              <a:rPr lang="en-GB" altLang="zh-TW" smtClean="0"/>
              <a:t>Third Outline Level</a:t>
            </a:r>
          </a:p>
          <a:p>
            <a:pPr lvl="3"/>
            <a:r>
              <a:rPr lang="en-GB" altLang="zh-TW" smtClean="0"/>
              <a:t>Fourth Outline Level</a:t>
            </a:r>
          </a:p>
          <a:p>
            <a:pPr lvl="4"/>
            <a:r>
              <a:rPr lang="en-GB" altLang="zh-TW" smtClean="0"/>
              <a:t>Fifth Outline Level</a:t>
            </a:r>
          </a:p>
          <a:p>
            <a:pPr lvl="4"/>
            <a:r>
              <a:rPr lang="en-GB" altLang="zh-TW" smtClean="0"/>
              <a:t>Sixth Outline Level</a:t>
            </a:r>
          </a:p>
          <a:p>
            <a:pPr lvl="4"/>
            <a:r>
              <a:rPr lang="en-GB" altLang="zh-TW" smtClean="0"/>
              <a:t>Seventh Outline Level</a:t>
            </a:r>
          </a:p>
          <a:p>
            <a:pPr lvl="4"/>
            <a:r>
              <a:rPr lang="en-GB" altLang="zh-TW" smtClean="0"/>
              <a:t>Eighth Outline Level</a:t>
            </a:r>
          </a:p>
          <a:p>
            <a:pPr lvl="4"/>
            <a:r>
              <a:rPr lang="en-GB" altLang="zh-TW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9pPr>
    </p:titleStyle>
    <p:bodyStyle>
      <a:lvl1pPr marL="341313" indent="-341313" algn="l" defTabSz="457200" rtl="0" eaLnBrk="0" fontAlgn="base" hangingPunct="0">
        <a:spcBef>
          <a:spcPts val="800"/>
        </a:spcBef>
        <a:spcAft>
          <a:spcPct val="0"/>
        </a:spcAft>
        <a:buClr>
          <a:srgbClr val="3333CC"/>
        </a:buClr>
        <a:buSzPct val="60000"/>
        <a:buFont typeface="Wingdings" panose="05000000000000000000" pitchFamily="2" charset="2"/>
        <a:buChar char="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spcBef>
          <a:spcPts val="700"/>
        </a:spcBef>
        <a:spcAft>
          <a:spcPct val="0"/>
        </a:spcAft>
        <a:buClr>
          <a:srgbClr val="FF0000"/>
        </a:buClr>
        <a:buSzPct val="55000"/>
        <a:buFont typeface="Wingdings" panose="05000000000000000000" pitchFamily="2" charset="2"/>
        <a:buChar char="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3333CC"/>
        </a:buClr>
        <a:buSzPct val="50000"/>
        <a:buFont typeface="Wingdings" panose="05000000000000000000" pitchFamily="2" charset="2"/>
        <a:buChar char="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FFCF01"/>
        </a:buClr>
        <a:buSzPct val="55000"/>
        <a:buFont typeface="Wingdings" panose="05000000000000000000" pitchFamily="2" charset="2"/>
        <a:buChar char="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anose="05000000000000000000" pitchFamily="2" charset="2"/>
        <a:buChar char="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itchFamily="2" charset="2"/>
        <a:buChar char="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itchFamily="2" charset="2"/>
        <a:buChar char="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itchFamily="2" charset="2"/>
        <a:buChar char="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itchFamily="2" charset="2"/>
        <a:buChar char="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676400"/>
            <a:ext cx="7772400" cy="146208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Basic Concepts of File System and I/O Streams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7377113" cy="1752600"/>
          </a:xfrm>
        </p:spPr>
        <p:txBody>
          <a:bodyPr lIns="90000" tIns="46800" rIns="90000" bIns="46800"/>
          <a:lstStyle/>
          <a:p>
            <a:pPr marL="0" indent="0" eaLnBrk="1" hangingPunct="1">
              <a:buFont typeface="Wingdings" panose="05000000000000000000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Chap. 3 of [Stevens]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basic file/stream operations with </a:t>
            </a:r>
            <a:r>
              <a:rPr lang="en-GB" altLang="zh-TW" i="1" smtClean="0">
                <a:solidFill>
                  <a:srgbClr val="FF0000"/>
                </a:solidFill>
              </a:rPr>
              <a:t>open</a:t>
            </a:r>
            <a:r>
              <a:rPr lang="en-GB" altLang="zh-TW" smtClean="0"/>
              <a:t>, </a:t>
            </a:r>
            <a:r>
              <a:rPr lang="en-GB" altLang="zh-TW" i="1" smtClean="0">
                <a:solidFill>
                  <a:srgbClr val="FF0000"/>
                </a:solidFill>
              </a:rPr>
              <a:t>read</a:t>
            </a:r>
            <a:r>
              <a:rPr lang="en-GB" altLang="zh-TW" smtClean="0"/>
              <a:t>, </a:t>
            </a:r>
            <a:r>
              <a:rPr lang="en-GB" altLang="zh-TW" i="1" smtClean="0">
                <a:solidFill>
                  <a:srgbClr val="FF0000"/>
                </a:solidFill>
              </a:rPr>
              <a:t>write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952500" y="614363"/>
            <a:ext cx="19288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u="sng"/>
              <a:t>Lecture 04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Attributes of a file/directory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989138"/>
            <a:ext cx="7772400" cy="4032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try command “</a:t>
            </a:r>
            <a:r>
              <a:rPr lang="en-GB" altLang="zh-TW" sz="2400" smtClean="0">
                <a:solidFill>
                  <a:srgbClr val="FF0000"/>
                </a:solidFill>
              </a:rPr>
              <a:t>ls –l</a:t>
            </a:r>
            <a:r>
              <a:rPr lang="en-GB" altLang="zh-TW" sz="2400" smtClean="0"/>
              <a:t>”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2533" name="AutoShape 4"/>
          <p:cNvSpPr>
            <a:spLocks noChangeArrowheads="1"/>
          </p:cNvSpPr>
          <p:nvPr/>
        </p:nvSpPr>
        <p:spPr bwMode="auto">
          <a:xfrm>
            <a:off x="6084888" y="3068638"/>
            <a:ext cx="2590800" cy="2665412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6059488" y="2441575"/>
            <a:ext cx="2517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file/directory name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Attributes of a file/directory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989138"/>
            <a:ext cx="7772400" cy="4032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try command “</a:t>
            </a:r>
            <a:r>
              <a:rPr lang="en-GB" altLang="zh-TW" sz="2400" smtClean="0">
                <a:solidFill>
                  <a:srgbClr val="FF0000"/>
                </a:solidFill>
              </a:rPr>
              <a:t>ls –l</a:t>
            </a:r>
            <a:r>
              <a:rPr lang="en-GB" altLang="zh-TW" sz="2400" smtClean="0"/>
              <a:t>”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4581" name="AutoShape 4"/>
          <p:cNvSpPr>
            <a:spLocks noChangeArrowheads="1"/>
          </p:cNvSpPr>
          <p:nvPr/>
        </p:nvSpPr>
        <p:spPr bwMode="auto">
          <a:xfrm>
            <a:off x="4067175" y="3068638"/>
            <a:ext cx="2159000" cy="2592387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5507038" y="2565400"/>
            <a:ext cx="2181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last modify 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Attributes of a file/directory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989138"/>
            <a:ext cx="7772400" cy="4032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try command “</a:t>
            </a:r>
            <a:r>
              <a:rPr lang="en-GB" altLang="zh-TW" sz="2400" smtClean="0">
                <a:solidFill>
                  <a:srgbClr val="FF0000"/>
                </a:solidFill>
              </a:rPr>
              <a:t>ls –l</a:t>
            </a:r>
            <a:r>
              <a:rPr lang="en-GB" altLang="zh-TW" sz="2400" smtClean="0"/>
              <a:t>”</a:t>
            </a: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29" name="AutoShape 4"/>
          <p:cNvSpPr>
            <a:spLocks noChangeArrowheads="1"/>
          </p:cNvSpPr>
          <p:nvPr/>
        </p:nvSpPr>
        <p:spPr bwMode="auto">
          <a:xfrm>
            <a:off x="3419475" y="3068638"/>
            <a:ext cx="790575" cy="2592387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3990975" y="2565400"/>
            <a:ext cx="2873375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size of a file/directory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Attributes of a file/directory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989138"/>
            <a:ext cx="7772400" cy="4032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try command “</a:t>
            </a:r>
            <a:r>
              <a:rPr lang="en-GB" altLang="zh-TW" sz="2400" smtClean="0">
                <a:solidFill>
                  <a:srgbClr val="FF0000"/>
                </a:solidFill>
              </a:rPr>
              <a:t>ls –l</a:t>
            </a:r>
            <a:r>
              <a:rPr lang="en-GB" altLang="zh-TW" sz="2400" smtClean="0"/>
              <a:t>”</a:t>
            </a:r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8677" name="AutoShape 4"/>
          <p:cNvSpPr>
            <a:spLocks noChangeArrowheads="1"/>
          </p:cNvSpPr>
          <p:nvPr/>
        </p:nvSpPr>
        <p:spPr bwMode="auto">
          <a:xfrm>
            <a:off x="2268538" y="3141663"/>
            <a:ext cx="646112" cy="2592387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2762250" y="2565400"/>
            <a:ext cx="4927600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owner (user name) of the file/directory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Attributes of a file/directory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989138"/>
            <a:ext cx="7772400" cy="4032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try command “</a:t>
            </a:r>
            <a:r>
              <a:rPr lang="en-GB" altLang="zh-TW" sz="2400" smtClean="0">
                <a:solidFill>
                  <a:srgbClr val="FF0000"/>
                </a:solidFill>
              </a:rPr>
              <a:t>ls –l</a:t>
            </a:r>
            <a:r>
              <a:rPr lang="en-GB" altLang="zh-TW" sz="2400" smtClean="0"/>
              <a:t>”</a:t>
            </a:r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25" name="AutoShape 4"/>
          <p:cNvSpPr>
            <a:spLocks noChangeArrowheads="1"/>
          </p:cNvSpPr>
          <p:nvPr/>
        </p:nvSpPr>
        <p:spPr bwMode="auto">
          <a:xfrm>
            <a:off x="2916238" y="3141663"/>
            <a:ext cx="646112" cy="2592387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2908300" y="2565400"/>
            <a:ext cx="5078413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group (group name) of the file/directory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Attributes of a file/directory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2772" name="AutoShape 3"/>
          <p:cNvSpPr>
            <a:spLocks noChangeArrowheads="1"/>
          </p:cNvSpPr>
          <p:nvPr/>
        </p:nvSpPr>
        <p:spPr bwMode="auto">
          <a:xfrm>
            <a:off x="1979613" y="3141663"/>
            <a:ext cx="430212" cy="2592387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2332038" y="2276475"/>
            <a:ext cx="5407025" cy="825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number of links to this file/directory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(about internal structure of the file system)</a:t>
            </a:r>
            <a:r>
              <a:rPr lang="ar-SA" altLang="zh-TW" sz="2400">
                <a:solidFill>
                  <a:srgbClr val="FF0000"/>
                </a:solidFill>
                <a:cs typeface="Arial" panose="020B0604020202020204" pitchFamily="34" charset="0"/>
              </a:rPr>
              <a:t>‏</a:t>
            </a:r>
            <a:endParaRPr lang="en-GB" altLang="zh-TW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676400"/>
            <a:ext cx="7772400" cy="146208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Access permissions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 lIns="90000" tIns="46800" rIns="90000" bIns="46800"/>
          <a:lstStyle/>
          <a:p>
            <a:pPr marL="0" indent="0" algn="ctr" eaLnBrk="1" hangingPunct="1">
              <a:buFont typeface="Wingdings" panose="05000000000000000000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 protection that UNIX provides for users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Attributes of a file/directory</a:t>
            </a:r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6868" name="AutoShape 3"/>
          <p:cNvSpPr>
            <a:spLocks noChangeArrowheads="1"/>
          </p:cNvSpPr>
          <p:nvPr/>
        </p:nvSpPr>
        <p:spPr bwMode="auto">
          <a:xfrm>
            <a:off x="827088" y="3213100"/>
            <a:ext cx="1152525" cy="2376488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1397000" y="5661025"/>
            <a:ext cx="4949825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access permissions of the file/directory</a:t>
            </a:r>
          </a:p>
        </p:txBody>
      </p:sp>
      <p:sp>
        <p:nvSpPr>
          <p:cNvPr id="36870" name="AutoShape 5"/>
          <p:cNvSpPr>
            <a:spLocks noChangeArrowheads="1"/>
          </p:cNvSpPr>
          <p:nvPr/>
        </p:nvSpPr>
        <p:spPr bwMode="auto">
          <a:xfrm>
            <a:off x="6659563" y="1916113"/>
            <a:ext cx="2089150" cy="15827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r: readable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w: writeable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x: executable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Attributes of a file/directory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8916" name="AutoShape 3"/>
          <p:cNvSpPr>
            <a:spLocks noChangeArrowheads="1"/>
          </p:cNvSpPr>
          <p:nvPr/>
        </p:nvSpPr>
        <p:spPr bwMode="auto">
          <a:xfrm>
            <a:off x="827088" y="3213100"/>
            <a:ext cx="504825" cy="2376488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1035050" y="5661025"/>
            <a:ext cx="5486400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access permissions for the owner of the file</a:t>
            </a:r>
          </a:p>
        </p:txBody>
      </p:sp>
      <p:sp>
        <p:nvSpPr>
          <p:cNvPr id="38918" name="AutoShape 5"/>
          <p:cNvSpPr>
            <a:spLocks noChangeArrowheads="1"/>
          </p:cNvSpPr>
          <p:nvPr/>
        </p:nvSpPr>
        <p:spPr bwMode="auto">
          <a:xfrm>
            <a:off x="6659563" y="1916113"/>
            <a:ext cx="2089150" cy="15827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r: readable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w: writeable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x: executable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Attributes of a file/directory</a:t>
            </a: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0964" name="AutoShape 3"/>
          <p:cNvSpPr>
            <a:spLocks noChangeArrowheads="1"/>
          </p:cNvSpPr>
          <p:nvPr/>
        </p:nvSpPr>
        <p:spPr bwMode="auto">
          <a:xfrm>
            <a:off x="1187450" y="3284538"/>
            <a:ext cx="504825" cy="2376487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1039813" y="5805488"/>
            <a:ext cx="6330950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access permissions for the users in the same group</a:t>
            </a:r>
          </a:p>
        </p:txBody>
      </p:sp>
      <p:sp>
        <p:nvSpPr>
          <p:cNvPr id="40966" name="AutoShape 5"/>
          <p:cNvSpPr>
            <a:spLocks noChangeArrowheads="1"/>
          </p:cNvSpPr>
          <p:nvPr/>
        </p:nvSpPr>
        <p:spPr bwMode="auto">
          <a:xfrm>
            <a:off x="6659563" y="1916113"/>
            <a:ext cx="2089150" cy="15827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r: readable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w: writeable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x: executable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Today’s Goals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User’s view on file system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mtClean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Basic operations and system calls to operate on a file and an I/O stream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open, read, write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mtClean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Attributes of a file/directory</a:t>
            </a: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3012" name="AutoShape 3"/>
          <p:cNvSpPr>
            <a:spLocks noChangeArrowheads="1"/>
          </p:cNvSpPr>
          <p:nvPr/>
        </p:nvSpPr>
        <p:spPr bwMode="auto">
          <a:xfrm>
            <a:off x="1547813" y="3284538"/>
            <a:ext cx="504825" cy="230505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1035050" y="5805488"/>
            <a:ext cx="5757863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access permissions for the others in the world</a:t>
            </a:r>
          </a:p>
        </p:txBody>
      </p:sp>
      <p:sp>
        <p:nvSpPr>
          <p:cNvPr id="43014" name="AutoShape 5"/>
          <p:cNvSpPr>
            <a:spLocks noChangeArrowheads="1"/>
          </p:cNvSpPr>
          <p:nvPr/>
        </p:nvSpPr>
        <p:spPr bwMode="auto">
          <a:xfrm>
            <a:off x="6659563" y="1916113"/>
            <a:ext cx="2089150" cy="15827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r: readable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w: writeable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x: executable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Attributes of a file/directory</a:t>
            </a:r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5060" name="AutoShape 3"/>
          <p:cNvSpPr>
            <a:spLocks noChangeArrowheads="1"/>
          </p:cNvSpPr>
          <p:nvPr/>
        </p:nvSpPr>
        <p:spPr bwMode="auto">
          <a:xfrm>
            <a:off x="611188" y="4005263"/>
            <a:ext cx="7705725" cy="43180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1328738" y="4581525"/>
            <a:ext cx="2336800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an executable file</a:t>
            </a:r>
          </a:p>
        </p:txBody>
      </p:sp>
      <p:sp>
        <p:nvSpPr>
          <p:cNvPr id="45062" name="AutoShape 5"/>
          <p:cNvSpPr>
            <a:spLocks noChangeArrowheads="1"/>
          </p:cNvSpPr>
          <p:nvPr/>
        </p:nvSpPr>
        <p:spPr bwMode="auto">
          <a:xfrm>
            <a:off x="6659563" y="1916113"/>
            <a:ext cx="2089150" cy="15827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r: readable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w: writeable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x: executable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Attributes of a file/directory</a:t>
            </a: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7108" name="AutoShape 3"/>
          <p:cNvSpPr>
            <a:spLocks noChangeArrowheads="1"/>
          </p:cNvSpPr>
          <p:nvPr/>
        </p:nvSpPr>
        <p:spPr bwMode="auto">
          <a:xfrm>
            <a:off x="539750" y="3141663"/>
            <a:ext cx="7705725" cy="43180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1754188" y="2492375"/>
            <a:ext cx="3878262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a directory that can be entered</a:t>
            </a:r>
          </a:p>
        </p:txBody>
      </p:sp>
      <p:sp>
        <p:nvSpPr>
          <p:cNvPr id="47110" name="AutoShape 5"/>
          <p:cNvSpPr>
            <a:spLocks noChangeArrowheads="1"/>
          </p:cNvSpPr>
          <p:nvPr/>
        </p:nvSpPr>
        <p:spPr bwMode="auto">
          <a:xfrm>
            <a:off x="6804025" y="1484313"/>
            <a:ext cx="2089150" cy="15827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r: readable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w: writeable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x: executable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In-Class Exercise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for an executable file: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use “</a:t>
            </a:r>
            <a:r>
              <a:rPr lang="en-GB" altLang="zh-TW" smtClean="0">
                <a:solidFill>
                  <a:srgbClr val="FF0000"/>
                </a:solidFill>
              </a:rPr>
              <a:t>chmod –x </a:t>
            </a:r>
            <a:r>
              <a:rPr lang="en-GB" altLang="zh-TW" i="1" smtClean="0">
                <a:solidFill>
                  <a:srgbClr val="FF0000"/>
                </a:solidFill>
              </a:rPr>
              <a:t>filename</a:t>
            </a:r>
            <a:r>
              <a:rPr lang="en-GB" altLang="zh-TW" smtClean="0"/>
              <a:t>” to disable the executable permission of this file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then trying to run this file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use “</a:t>
            </a:r>
            <a:r>
              <a:rPr lang="en-GB" altLang="zh-TW" smtClean="0">
                <a:solidFill>
                  <a:srgbClr val="FF0000"/>
                </a:solidFill>
              </a:rPr>
              <a:t>chmod +x </a:t>
            </a:r>
            <a:r>
              <a:rPr lang="en-GB" altLang="zh-TW" i="1" smtClean="0">
                <a:solidFill>
                  <a:srgbClr val="FF0000"/>
                </a:solidFill>
              </a:rPr>
              <a:t>filename</a:t>
            </a:r>
            <a:r>
              <a:rPr lang="en-GB" altLang="zh-TW" smtClean="0"/>
              <a:t>” to enable the executable permission of this file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TW" alt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In-Class Exercise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for a directory: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use “</a:t>
            </a:r>
            <a:r>
              <a:rPr lang="en-GB" altLang="zh-TW" smtClean="0">
                <a:solidFill>
                  <a:srgbClr val="FF0000"/>
                </a:solidFill>
              </a:rPr>
              <a:t>chmod –x </a:t>
            </a:r>
            <a:r>
              <a:rPr lang="en-GB" altLang="zh-TW" i="1" smtClean="0">
                <a:solidFill>
                  <a:srgbClr val="FF0000"/>
                </a:solidFill>
              </a:rPr>
              <a:t>dirname</a:t>
            </a:r>
            <a:r>
              <a:rPr lang="en-GB" altLang="zh-TW" smtClean="0"/>
              <a:t>” to disable the executable permission of this directory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then trying “</a:t>
            </a:r>
            <a:r>
              <a:rPr lang="en-GB" altLang="zh-TW" smtClean="0">
                <a:solidFill>
                  <a:srgbClr val="FF0000"/>
                </a:solidFill>
              </a:rPr>
              <a:t>cd</a:t>
            </a:r>
            <a:r>
              <a:rPr lang="en-GB" altLang="zh-TW" smtClean="0"/>
              <a:t>” to this directory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use “</a:t>
            </a:r>
            <a:r>
              <a:rPr lang="en-GB" altLang="zh-TW" smtClean="0">
                <a:solidFill>
                  <a:srgbClr val="FF0000"/>
                </a:solidFill>
              </a:rPr>
              <a:t>chmod +x </a:t>
            </a:r>
            <a:r>
              <a:rPr lang="en-GB" altLang="zh-TW" i="1" smtClean="0">
                <a:solidFill>
                  <a:srgbClr val="FF0000"/>
                </a:solidFill>
              </a:rPr>
              <a:t>dirname</a:t>
            </a:r>
            <a:r>
              <a:rPr lang="en-GB" altLang="zh-TW" smtClean="0"/>
              <a:t>” to enable the executable permission of this directory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TW" alt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676400"/>
            <a:ext cx="7772400" cy="146208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File types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930650"/>
            <a:ext cx="6400800" cy="1752600"/>
          </a:xfrm>
        </p:spPr>
        <p:txBody>
          <a:bodyPr anchor="ctr"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Some “file” is not a “file”…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Attributes of a file/directory</a:t>
            </a:r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5300" name="AutoShape 3"/>
          <p:cNvSpPr>
            <a:spLocks noChangeArrowheads="1"/>
          </p:cNvSpPr>
          <p:nvPr/>
        </p:nvSpPr>
        <p:spPr bwMode="auto">
          <a:xfrm>
            <a:off x="611188" y="3213100"/>
            <a:ext cx="361950" cy="230505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608013" y="2636838"/>
            <a:ext cx="2109787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type of an entry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Attributes of a file/directory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7348" name="AutoShape 3"/>
          <p:cNvSpPr>
            <a:spLocks noChangeArrowheads="1"/>
          </p:cNvSpPr>
          <p:nvPr/>
        </p:nvSpPr>
        <p:spPr bwMode="auto">
          <a:xfrm>
            <a:off x="611188" y="3429000"/>
            <a:ext cx="6769100" cy="360363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754063" y="2781300"/>
            <a:ext cx="1741487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a regular 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Attributes of a file/directory</a:t>
            </a:r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9396" name="AutoShape 3"/>
          <p:cNvSpPr>
            <a:spLocks noChangeArrowheads="1"/>
          </p:cNvSpPr>
          <p:nvPr/>
        </p:nvSpPr>
        <p:spPr bwMode="auto">
          <a:xfrm>
            <a:off x="539750" y="4652963"/>
            <a:ext cx="6840538" cy="360362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823913" y="4076700"/>
            <a:ext cx="2749550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a special entry (pipe)</a:t>
            </a:r>
            <a:r>
              <a:rPr lang="ar-SA" altLang="zh-TW" sz="2400">
                <a:solidFill>
                  <a:srgbClr val="FF0000"/>
                </a:solidFill>
                <a:cs typeface="Arial" panose="020B0604020202020204" pitchFamily="34" charset="0"/>
              </a:rPr>
              <a:t>‏</a:t>
            </a:r>
            <a:endParaRPr lang="en-GB" altLang="zh-TW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 feature of UNIX system design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800" smtClean="0"/>
              <a:t>I/O devices are accessed like accessing a file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>
                <a:solidFill>
                  <a:srgbClr val="FF0000"/>
                </a:solidFill>
              </a:rPr>
              <a:t>stream access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z="2800" smtClean="0"/>
          </a:p>
          <a:p>
            <a:pPr eaLnBrk="1" hangingPunct="1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800" smtClean="0"/>
              <a:t>there are lots of special entries in the file system that representing I/O devices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pipe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block device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…and more…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z="2400" smtClean="0"/>
          </a:p>
          <a:p>
            <a:pPr eaLnBrk="1" hangingPunct="1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800" smtClean="0"/>
              <a:t>see what’s in your “/dev/” directory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Outline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Recap: UNIX architecture</a:t>
            </a:r>
          </a:p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Browsing the file system</a:t>
            </a:r>
          </a:p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User’s view: operating on I/O stream</a:t>
            </a:r>
          </a:p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System calls for files and I/O streams access</a:t>
            </a:r>
          </a:p>
          <a:p>
            <a:pPr eaLnBrk="1" hangingPunct="1">
              <a:spcBef>
                <a:spcPts val="7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In-Class Exercise (1)</a:t>
            </a:r>
            <a:r>
              <a:rPr lang="ar-SA" altLang="zh-TW" smtClean="0">
                <a:cs typeface="Arial" panose="020B0604020202020204" pitchFamily="34" charset="0"/>
              </a:rPr>
              <a:t>‏</a:t>
            </a:r>
            <a:endParaRPr lang="en-GB" altLang="zh-TW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re-direction something into a file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mtClean="0"/>
          </a:p>
          <a:p>
            <a:pPr lvl="1"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>
                <a:solidFill>
                  <a:srgbClr val="FF0000"/>
                </a:solidFill>
              </a:rPr>
              <a:t>echo haha &gt; test.txt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In-Class Exercise (2)</a:t>
            </a:r>
            <a:r>
              <a:rPr lang="ar-SA" altLang="zh-TW" smtClean="0">
                <a:cs typeface="Arial" panose="020B0604020202020204" pitchFamily="34" charset="0"/>
              </a:rPr>
              <a:t>‏</a:t>
            </a:r>
            <a:endParaRPr lang="en-GB" altLang="zh-TW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800" smtClean="0"/>
              <a:t>open two terminal windows</a:t>
            </a:r>
          </a:p>
          <a:p>
            <a:pPr eaLnBrk="1" hangingPunct="1">
              <a:spcBef>
                <a:spcPts val="7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z="2800" smtClean="0"/>
          </a:p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800" smtClean="0"/>
              <a:t>find out “</a:t>
            </a:r>
            <a:r>
              <a:rPr lang="en-GB" altLang="zh-TW" sz="2800" smtClean="0">
                <a:solidFill>
                  <a:srgbClr val="FF0000"/>
                </a:solidFill>
              </a:rPr>
              <a:t>device files</a:t>
            </a:r>
            <a:r>
              <a:rPr lang="en-GB" altLang="zh-TW" sz="2800" smtClean="0"/>
              <a:t>” standing for your terminals</a:t>
            </a:r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try “</a:t>
            </a:r>
            <a:r>
              <a:rPr lang="en-GB" altLang="zh-TW" sz="2400" smtClean="0">
                <a:solidFill>
                  <a:srgbClr val="FF0000"/>
                </a:solidFill>
              </a:rPr>
              <a:t>ls –l /dev | grep </a:t>
            </a:r>
            <a:r>
              <a:rPr lang="en-GB" altLang="zh-TW" sz="2400" i="1" smtClean="0">
                <a:solidFill>
                  <a:srgbClr val="FF0000"/>
                </a:solidFill>
              </a:rPr>
              <a:t>yourname</a:t>
            </a:r>
            <a:r>
              <a:rPr lang="en-GB" altLang="zh-TW" sz="2400" smtClean="0"/>
              <a:t>”</a:t>
            </a:r>
          </a:p>
          <a:p>
            <a:pPr eaLnBrk="1" hangingPunct="1">
              <a:spcBef>
                <a:spcPts val="7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z="2800" smtClean="0"/>
          </a:p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800" smtClean="0"/>
              <a:t>trying to send a string from one of your terminal to the other terminal</a:t>
            </a:r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e.g. “</a:t>
            </a:r>
            <a:r>
              <a:rPr lang="en-GB" altLang="zh-TW" sz="2400" smtClean="0">
                <a:solidFill>
                  <a:srgbClr val="FF0000"/>
                </a:solidFill>
              </a:rPr>
              <a:t>echo Hello &gt; /dev/pts/1</a:t>
            </a:r>
            <a:r>
              <a:rPr lang="en-GB" altLang="zh-TW" sz="2400" smtClean="0"/>
              <a:t>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Attributes of a file/directory</a:t>
            </a:r>
          </a:p>
        </p:txBody>
      </p:sp>
      <p:pic>
        <p:nvPicPr>
          <p:cNvPr id="675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7588" name="AutoShape 3"/>
          <p:cNvSpPr>
            <a:spLocks noChangeArrowheads="1"/>
          </p:cNvSpPr>
          <p:nvPr/>
        </p:nvSpPr>
        <p:spPr bwMode="auto">
          <a:xfrm>
            <a:off x="611188" y="3213100"/>
            <a:ext cx="504825" cy="230505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67589" name="Text Box 4"/>
          <p:cNvSpPr txBox="1">
            <a:spLocks noChangeArrowheads="1"/>
          </p:cNvSpPr>
          <p:nvPr/>
        </p:nvSpPr>
        <p:spPr bwMode="auto">
          <a:xfrm>
            <a:off x="752475" y="5661025"/>
            <a:ext cx="2262188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type of this entry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676400"/>
            <a:ext cx="7772400" cy="146208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How to write a program that accessing files and I/O streams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 lIns="90000" tIns="46800" rIns="90000" bIns="46800"/>
          <a:lstStyle/>
          <a:p>
            <a:pPr marL="0" indent="0" algn="ctr" eaLnBrk="1" hangingPunct="1">
              <a:buFont typeface="Wingdings" panose="05000000000000000000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standard library functions in user mode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Usual way to access a file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2133600"/>
            <a:ext cx="3887788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use standard library functions such as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>
                <a:solidFill>
                  <a:srgbClr val="FF0000"/>
                </a:solidFill>
              </a:rPr>
              <a:t>fopen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>
                <a:solidFill>
                  <a:srgbClr val="FF0000"/>
                </a:solidFill>
              </a:rPr>
              <a:t>fread, fwrite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>
                <a:solidFill>
                  <a:srgbClr val="FF0000"/>
                </a:solidFill>
              </a:rPr>
              <a:t>fprintf</a:t>
            </a:r>
          </a:p>
        </p:txBody>
      </p:sp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4213225" y="2133600"/>
            <a:ext cx="4727575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main ()</a:t>
            </a:r>
            <a:r>
              <a:rPr lang="ar-SA" altLang="zh-TW" sz="1800">
                <a:cs typeface="Arial" panose="020B0604020202020204" pitchFamily="34" charset="0"/>
              </a:rPr>
              <a:t>‏</a:t>
            </a:r>
            <a:endParaRPr lang="en-GB" altLang="zh-TW" sz="1800"/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FILE *fp1, *fp2;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zh-TW" sz="1800"/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…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zh-TW" sz="1800"/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fp1 = fopen (file_name1, “r”);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fp2 = fopen (file_name2, “w”);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zh-TW" sz="1800"/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fread (fp1, buf, sizeof(int), num_elem);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fwrite (fp2, buf, sizeof(int), num_elem);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zh-TW" sz="1800"/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fprintf (fp3, “pretty string format %d\n”, num);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….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}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zh-TW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System structure of file access functions</a:t>
            </a:r>
          </a:p>
        </p:txBody>
      </p:sp>
      <p:grpSp>
        <p:nvGrpSpPr>
          <p:cNvPr id="73731" name="Group 2"/>
          <p:cNvGrpSpPr>
            <a:grpSpLocks/>
          </p:cNvGrpSpPr>
          <p:nvPr/>
        </p:nvGrpSpPr>
        <p:grpSpPr bwMode="auto">
          <a:xfrm>
            <a:off x="898525" y="2060575"/>
            <a:ext cx="6770688" cy="4246563"/>
            <a:chOff x="566" y="1298"/>
            <a:chExt cx="4265" cy="2675"/>
          </a:xfrm>
        </p:grpSpPr>
        <p:sp>
          <p:nvSpPr>
            <p:cNvPr id="73732" name="Rectangle 3"/>
            <p:cNvSpPr>
              <a:spLocks noChangeArrowheads="1"/>
            </p:cNvSpPr>
            <p:nvPr/>
          </p:nvSpPr>
          <p:spPr bwMode="auto">
            <a:xfrm>
              <a:off x="1837" y="1298"/>
              <a:ext cx="2995" cy="1134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grpSp>
          <p:nvGrpSpPr>
            <p:cNvPr id="73733" name="Group 4"/>
            <p:cNvGrpSpPr>
              <a:grpSpLocks/>
            </p:cNvGrpSpPr>
            <p:nvPr/>
          </p:nvGrpSpPr>
          <p:grpSpPr bwMode="auto">
            <a:xfrm>
              <a:off x="2019" y="2160"/>
              <a:ext cx="2358" cy="272"/>
              <a:chOff x="2019" y="2160"/>
              <a:chExt cx="2358" cy="272"/>
            </a:xfrm>
          </p:grpSpPr>
          <p:sp>
            <p:nvSpPr>
              <p:cNvPr id="73750" name="Rectangle 5"/>
              <p:cNvSpPr>
                <a:spLocks noChangeArrowheads="1"/>
              </p:cNvSpPr>
              <p:nvPr/>
            </p:nvSpPr>
            <p:spPr bwMode="auto">
              <a:xfrm>
                <a:off x="3788" y="2160"/>
                <a:ext cx="590" cy="273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fprintf</a:t>
                </a:r>
              </a:p>
            </p:txBody>
          </p:sp>
          <p:sp>
            <p:nvSpPr>
              <p:cNvPr id="73751" name="Rectangle 6"/>
              <p:cNvSpPr>
                <a:spLocks noChangeArrowheads="1"/>
              </p:cNvSpPr>
              <p:nvPr/>
            </p:nvSpPr>
            <p:spPr bwMode="auto">
              <a:xfrm>
                <a:off x="2019" y="2160"/>
                <a:ext cx="590" cy="273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fopen</a:t>
                </a:r>
              </a:p>
            </p:txBody>
          </p:sp>
          <p:sp>
            <p:nvSpPr>
              <p:cNvPr id="73752" name="Rectangle 7"/>
              <p:cNvSpPr>
                <a:spLocks noChangeArrowheads="1"/>
              </p:cNvSpPr>
              <p:nvPr/>
            </p:nvSpPr>
            <p:spPr bwMode="auto">
              <a:xfrm>
                <a:off x="2608" y="2160"/>
                <a:ext cx="590" cy="273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fread</a:t>
                </a:r>
              </a:p>
            </p:txBody>
          </p:sp>
          <p:sp>
            <p:nvSpPr>
              <p:cNvPr id="73753" name="Rectangle 8"/>
              <p:cNvSpPr>
                <a:spLocks noChangeArrowheads="1"/>
              </p:cNvSpPr>
              <p:nvPr/>
            </p:nvSpPr>
            <p:spPr bwMode="auto">
              <a:xfrm>
                <a:off x="3198" y="2160"/>
                <a:ext cx="590" cy="273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fwrite</a:t>
                </a:r>
              </a:p>
            </p:txBody>
          </p:sp>
        </p:grpSp>
        <p:sp>
          <p:nvSpPr>
            <p:cNvPr id="73734" name="Text Box 9"/>
            <p:cNvSpPr txBox="1">
              <a:spLocks noChangeArrowheads="1"/>
            </p:cNvSpPr>
            <p:nvPr/>
          </p:nvSpPr>
          <p:spPr bwMode="auto">
            <a:xfrm>
              <a:off x="2064" y="1389"/>
              <a:ext cx="94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2000"/>
                <a:t>User Process</a:t>
              </a:r>
            </a:p>
          </p:txBody>
        </p:sp>
        <p:grpSp>
          <p:nvGrpSpPr>
            <p:cNvPr id="73735" name="Group 10"/>
            <p:cNvGrpSpPr>
              <a:grpSpLocks/>
            </p:cNvGrpSpPr>
            <p:nvPr/>
          </p:nvGrpSpPr>
          <p:grpSpPr bwMode="auto">
            <a:xfrm>
              <a:off x="1701" y="3203"/>
              <a:ext cx="2993" cy="770"/>
              <a:chOff x="1701" y="3203"/>
              <a:chExt cx="2993" cy="770"/>
            </a:xfrm>
          </p:grpSpPr>
          <p:sp>
            <p:nvSpPr>
              <p:cNvPr id="73743" name="Rectangle 11"/>
              <p:cNvSpPr>
                <a:spLocks noChangeArrowheads="1"/>
              </p:cNvSpPr>
              <p:nvPr/>
            </p:nvSpPr>
            <p:spPr bwMode="auto">
              <a:xfrm>
                <a:off x="1701" y="3203"/>
                <a:ext cx="499" cy="273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open</a:t>
                </a:r>
              </a:p>
            </p:txBody>
          </p:sp>
          <p:sp>
            <p:nvSpPr>
              <p:cNvPr id="73744" name="Rectangle 12"/>
              <p:cNvSpPr>
                <a:spLocks noChangeArrowheads="1"/>
              </p:cNvSpPr>
              <p:nvPr/>
            </p:nvSpPr>
            <p:spPr bwMode="auto">
              <a:xfrm>
                <a:off x="2200" y="3203"/>
                <a:ext cx="499" cy="273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create</a:t>
                </a:r>
              </a:p>
            </p:txBody>
          </p:sp>
          <p:sp>
            <p:nvSpPr>
              <p:cNvPr id="73745" name="Rectangle 13"/>
              <p:cNvSpPr>
                <a:spLocks noChangeArrowheads="1"/>
              </p:cNvSpPr>
              <p:nvPr/>
            </p:nvSpPr>
            <p:spPr bwMode="auto">
              <a:xfrm>
                <a:off x="2699" y="3203"/>
                <a:ext cx="499" cy="273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read</a:t>
                </a:r>
              </a:p>
            </p:txBody>
          </p:sp>
          <p:sp>
            <p:nvSpPr>
              <p:cNvPr id="73746" name="Rectangle 14"/>
              <p:cNvSpPr>
                <a:spLocks noChangeArrowheads="1"/>
              </p:cNvSpPr>
              <p:nvPr/>
            </p:nvSpPr>
            <p:spPr bwMode="auto">
              <a:xfrm>
                <a:off x="3198" y="3203"/>
                <a:ext cx="499" cy="273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write</a:t>
                </a:r>
              </a:p>
            </p:txBody>
          </p:sp>
          <p:sp>
            <p:nvSpPr>
              <p:cNvPr id="73747" name="Rectangle 15"/>
              <p:cNvSpPr>
                <a:spLocks noChangeArrowheads="1"/>
              </p:cNvSpPr>
              <p:nvPr/>
            </p:nvSpPr>
            <p:spPr bwMode="auto">
              <a:xfrm>
                <a:off x="3697" y="3203"/>
                <a:ext cx="499" cy="273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fcntl</a:t>
                </a:r>
              </a:p>
            </p:txBody>
          </p:sp>
          <p:sp>
            <p:nvSpPr>
              <p:cNvPr id="73748" name="Rectangle 16"/>
              <p:cNvSpPr>
                <a:spLocks noChangeArrowheads="1"/>
              </p:cNvSpPr>
              <p:nvPr/>
            </p:nvSpPr>
            <p:spPr bwMode="auto">
              <a:xfrm>
                <a:off x="4196" y="3203"/>
                <a:ext cx="499" cy="273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close</a:t>
                </a:r>
              </a:p>
            </p:txBody>
          </p:sp>
          <p:sp>
            <p:nvSpPr>
              <p:cNvPr id="73749" name="Rectangle 17"/>
              <p:cNvSpPr>
                <a:spLocks noChangeArrowheads="1"/>
              </p:cNvSpPr>
              <p:nvPr/>
            </p:nvSpPr>
            <p:spPr bwMode="auto">
              <a:xfrm>
                <a:off x="1701" y="3475"/>
                <a:ext cx="2994" cy="499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2000"/>
                  <a:t>OS Kernel</a:t>
                </a:r>
              </a:p>
            </p:txBody>
          </p:sp>
        </p:grpSp>
        <p:sp>
          <p:nvSpPr>
            <p:cNvPr id="73736" name="AutoShape 18"/>
            <p:cNvSpPr>
              <a:spLocks/>
            </p:cNvSpPr>
            <p:nvPr/>
          </p:nvSpPr>
          <p:spPr bwMode="auto">
            <a:xfrm rot="-5400000">
              <a:off x="3083" y="1368"/>
              <a:ext cx="227" cy="2358"/>
            </a:xfrm>
            <a:prstGeom prst="leftBrace">
              <a:avLst>
                <a:gd name="adj1" fmla="val 86564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73737" name="AutoShape 19"/>
            <p:cNvSpPr>
              <a:spLocks/>
            </p:cNvSpPr>
            <p:nvPr/>
          </p:nvSpPr>
          <p:spPr bwMode="auto">
            <a:xfrm rot="5400000" flipV="1">
              <a:off x="3060" y="1571"/>
              <a:ext cx="227" cy="2948"/>
            </a:xfrm>
            <a:prstGeom prst="leftBrace">
              <a:avLst>
                <a:gd name="adj1" fmla="val 108223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73738" name="Line 20"/>
            <p:cNvSpPr>
              <a:spLocks noChangeShapeType="1"/>
            </p:cNvSpPr>
            <p:nvPr/>
          </p:nvSpPr>
          <p:spPr bwMode="auto">
            <a:xfrm>
              <a:off x="3198" y="2659"/>
              <a:ext cx="1" cy="27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39" name="Text Box 21"/>
            <p:cNvSpPr txBox="1">
              <a:spLocks noChangeArrowheads="1"/>
            </p:cNvSpPr>
            <p:nvPr/>
          </p:nvSpPr>
          <p:spPr bwMode="auto">
            <a:xfrm>
              <a:off x="566" y="1888"/>
              <a:ext cx="117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2000">
                  <a:solidFill>
                    <a:srgbClr val="FF0000"/>
                  </a:solidFill>
                </a:rPr>
                <a:t>library functions</a:t>
              </a:r>
            </a:p>
          </p:txBody>
        </p:sp>
        <p:sp>
          <p:nvSpPr>
            <p:cNvPr id="73740" name="Text Box 22"/>
            <p:cNvSpPr txBox="1">
              <a:spLocks noChangeArrowheads="1"/>
            </p:cNvSpPr>
            <p:nvPr/>
          </p:nvSpPr>
          <p:spPr bwMode="auto">
            <a:xfrm>
              <a:off x="657" y="2886"/>
              <a:ext cx="89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2000">
                  <a:solidFill>
                    <a:srgbClr val="FF0000"/>
                  </a:solidFill>
                </a:rPr>
                <a:t>system calls</a:t>
              </a:r>
            </a:p>
          </p:txBody>
        </p:sp>
        <p:sp>
          <p:nvSpPr>
            <p:cNvPr id="73741" name="Line 23"/>
            <p:cNvSpPr>
              <a:spLocks noChangeShapeType="1"/>
            </p:cNvSpPr>
            <p:nvPr/>
          </p:nvSpPr>
          <p:spPr bwMode="auto">
            <a:xfrm>
              <a:off x="1701" y="2069"/>
              <a:ext cx="227" cy="136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42" name="Line 24"/>
            <p:cNvSpPr>
              <a:spLocks noChangeShapeType="1"/>
            </p:cNvSpPr>
            <p:nvPr/>
          </p:nvSpPr>
          <p:spPr bwMode="auto">
            <a:xfrm>
              <a:off x="1384" y="3158"/>
              <a:ext cx="363" cy="227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General view: a stream of 0s and 1s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989138"/>
            <a:ext cx="7772400" cy="172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800" smtClean="0"/>
              <a:t>UNIX treats a file as a stream of binary code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800" smtClean="0"/>
              <a:t>UNIX has no knowledge on content types of files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not distinguishing text file, binary file, database record, etc.</a:t>
            </a:r>
          </a:p>
        </p:txBody>
      </p:sp>
      <p:grpSp>
        <p:nvGrpSpPr>
          <p:cNvPr id="75780" name="Group 3"/>
          <p:cNvGrpSpPr>
            <a:grpSpLocks/>
          </p:cNvGrpSpPr>
          <p:nvPr/>
        </p:nvGrpSpPr>
        <p:grpSpPr bwMode="auto">
          <a:xfrm>
            <a:off x="323850" y="4149725"/>
            <a:ext cx="8639175" cy="2230438"/>
            <a:chOff x="204" y="2614"/>
            <a:chExt cx="5442" cy="1405"/>
          </a:xfrm>
        </p:grpSpPr>
        <p:grpSp>
          <p:nvGrpSpPr>
            <p:cNvPr id="75781" name="Group 4"/>
            <p:cNvGrpSpPr>
              <a:grpSpLocks/>
            </p:cNvGrpSpPr>
            <p:nvPr/>
          </p:nvGrpSpPr>
          <p:grpSpPr bwMode="auto">
            <a:xfrm>
              <a:off x="2064" y="3294"/>
              <a:ext cx="1722" cy="619"/>
              <a:chOff x="2064" y="3294"/>
              <a:chExt cx="1722" cy="619"/>
            </a:xfrm>
          </p:grpSpPr>
          <p:grpSp>
            <p:nvGrpSpPr>
              <p:cNvPr id="75805" name="Group 5"/>
              <p:cNvGrpSpPr>
                <a:grpSpLocks/>
              </p:cNvGrpSpPr>
              <p:nvPr/>
            </p:nvGrpSpPr>
            <p:grpSpPr bwMode="auto">
              <a:xfrm>
                <a:off x="2064" y="3294"/>
                <a:ext cx="1722" cy="289"/>
                <a:chOff x="2064" y="3294"/>
                <a:chExt cx="1722" cy="289"/>
              </a:xfrm>
            </p:grpSpPr>
            <p:sp>
              <p:nvSpPr>
                <p:cNvPr id="75808" name="Rectangle 6"/>
                <p:cNvSpPr>
                  <a:spLocks noChangeArrowheads="1"/>
                </p:cNvSpPr>
                <p:nvPr/>
              </p:nvSpPr>
              <p:spPr bwMode="auto">
                <a:xfrm>
                  <a:off x="2064" y="3294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0x20</a:t>
                  </a:r>
                </a:p>
              </p:txBody>
            </p:sp>
            <p:sp>
              <p:nvSpPr>
                <p:cNvPr id="75809" name="Rectangle 7"/>
                <p:cNvSpPr>
                  <a:spLocks noChangeArrowheads="1"/>
                </p:cNvSpPr>
                <p:nvPr/>
              </p:nvSpPr>
              <p:spPr bwMode="auto">
                <a:xfrm>
                  <a:off x="2472" y="3294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0x3f</a:t>
                  </a:r>
                </a:p>
              </p:txBody>
            </p:sp>
            <p:sp>
              <p:nvSpPr>
                <p:cNvPr id="75810" name="Rectangle 8"/>
                <p:cNvSpPr>
                  <a:spLocks noChangeArrowheads="1"/>
                </p:cNvSpPr>
                <p:nvPr/>
              </p:nvSpPr>
              <p:spPr bwMode="auto">
                <a:xfrm>
                  <a:off x="2880" y="3294"/>
                  <a:ext cx="499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…</a:t>
                  </a:r>
                </a:p>
              </p:txBody>
            </p:sp>
            <p:sp>
              <p:nvSpPr>
                <p:cNvPr id="75811" name="Rectangle 9"/>
                <p:cNvSpPr>
                  <a:spLocks noChangeArrowheads="1"/>
                </p:cNvSpPr>
                <p:nvPr/>
              </p:nvSpPr>
              <p:spPr bwMode="auto">
                <a:xfrm>
                  <a:off x="3379" y="3294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0xfc</a:t>
                  </a:r>
                </a:p>
              </p:txBody>
            </p:sp>
          </p:grpSp>
          <p:sp>
            <p:nvSpPr>
              <p:cNvPr id="75806" name="AutoShape 10"/>
              <p:cNvSpPr>
                <a:spLocks/>
              </p:cNvSpPr>
              <p:nvPr/>
            </p:nvSpPr>
            <p:spPr bwMode="auto">
              <a:xfrm rot="-5400000">
                <a:off x="2830" y="2819"/>
                <a:ext cx="145" cy="1679"/>
              </a:xfrm>
              <a:prstGeom prst="leftBrace">
                <a:avLst>
                  <a:gd name="adj1" fmla="val 96494"/>
                  <a:gd name="adj2" fmla="val 50000"/>
                </a:avLst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 sz="16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75807" name="Text Box 11"/>
              <p:cNvSpPr txBox="1">
                <a:spLocks noChangeArrowheads="1"/>
              </p:cNvSpPr>
              <p:nvPr/>
            </p:nvSpPr>
            <p:spPr bwMode="auto">
              <a:xfrm>
                <a:off x="2655" y="3682"/>
                <a:ext cx="527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 i="1"/>
                  <a:t>n</a:t>
                </a:r>
                <a:r>
                  <a:rPr lang="en-GB" altLang="zh-TW" sz="1800"/>
                  <a:t> bytes</a:t>
                </a:r>
              </a:p>
            </p:txBody>
          </p:sp>
        </p:grpSp>
        <p:grpSp>
          <p:nvGrpSpPr>
            <p:cNvPr id="75782" name="Group 12"/>
            <p:cNvGrpSpPr>
              <a:grpSpLocks/>
            </p:cNvGrpSpPr>
            <p:nvPr/>
          </p:nvGrpSpPr>
          <p:grpSpPr bwMode="auto">
            <a:xfrm>
              <a:off x="340" y="3294"/>
              <a:ext cx="1722" cy="619"/>
              <a:chOff x="340" y="3294"/>
              <a:chExt cx="1722" cy="619"/>
            </a:xfrm>
          </p:grpSpPr>
          <p:grpSp>
            <p:nvGrpSpPr>
              <p:cNvPr id="75798" name="Group 13"/>
              <p:cNvGrpSpPr>
                <a:grpSpLocks/>
              </p:cNvGrpSpPr>
              <p:nvPr/>
            </p:nvGrpSpPr>
            <p:grpSpPr bwMode="auto">
              <a:xfrm>
                <a:off x="340" y="3294"/>
                <a:ext cx="1722" cy="289"/>
                <a:chOff x="340" y="3294"/>
                <a:chExt cx="1722" cy="289"/>
              </a:xfrm>
            </p:grpSpPr>
            <p:sp>
              <p:nvSpPr>
                <p:cNvPr id="75801" name="Rectangle 14"/>
                <p:cNvSpPr>
                  <a:spLocks noChangeArrowheads="1"/>
                </p:cNvSpPr>
                <p:nvPr/>
              </p:nvSpPr>
              <p:spPr bwMode="auto">
                <a:xfrm>
                  <a:off x="340" y="3294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0x10</a:t>
                  </a:r>
                </a:p>
              </p:txBody>
            </p:sp>
            <p:sp>
              <p:nvSpPr>
                <p:cNvPr id="75802" name="Rectangle 15"/>
                <p:cNvSpPr>
                  <a:spLocks noChangeArrowheads="1"/>
                </p:cNvSpPr>
                <p:nvPr/>
              </p:nvSpPr>
              <p:spPr bwMode="auto">
                <a:xfrm>
                  <a:off x="748" y="3294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0x2f</a:t>
                  </a:r>
                </a:p>
              </p:txBody>
            </p:sp>
            <p:sp>
              <p:nvSpPr>
                <p:cNvPr id="75803" name="Rectangle 16"/>
                <p:cNvSpPr>
                  <a:spLocks noChangeArrowheads="1"/>
                </p:cNvSpPr>
                <p:nvPr/>
              </p:nvSpPr>
              <p:spPr bwMode="auto">
                <a:xfrm>
                  <a:off x="1156" y="3294"/>
                  <a:ext cx="499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…</a:t>
                  </a:r>
                </a:p>
              </p:txBody>
            </p:sp>
            <p:sp>
              <p:nvSpPr>
                <p:cNvPr id="75804" name="Rectangle 17"/>
                <p:cNvSpPr>
                  <a:spLocks noChangeArrowheads="1"/>
                </p:cNvSpPr>
                <p:nvPr/>
              </p:nvSpPr>
              <p:spPr bwMode="auto">
                <a:xfrm>
                  <a:off x="1655" y="3294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0x3c</a:t>
                  </a:r>
                </a:p>
              </p:txBody>
            </p:sp>
          </p:grpSp>
          <p:sp>
            <p:nvSpPr>
              <p:cNvPr id="75799" name="AutoShape 18"/>
              <p:cNvSpPr>
                <a:spLocks/>
              </p:cNvSpPr>
              <p:nvPr/>
            </p:nvSpPr>
            <p:spPr bwMode="auto">
              <a:xfrm rot="-5400000">
                <a:off x="1106" y="2819"/>
                <a:ext cx="145" cy="1679"/>
              </a:xfrm>
              <a:prstGeom prst="leftBrace">
                <a:avLst>
                  <a:gd name="adj1" fmla="val 96494"/>
                  <a:gd name="adj2" fmla="val 50000"/>
                </a:avLst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 sz="16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75800" name="Text Box 19"/>
              <p:cNvSpPr txBox="1">
                <a:spLocks noChangeArrowheads="1"/>
              </p:cNvSpPr>
              <p:nvPr/>
            </p:nvSpPr>
            <p:spPr bwMode="auto">
              <a:xfrm>
                <a:off x="930" y="3682"/>
                <a:ext cx="527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 i="1"/>
                  <a:t>n</a:t>
                </a:r>
                <a:r>
                  <a:rPr lang="en-GB" altLang="zh-TW" sz="1800"/>
                  <a:t> bytes</a:t>
                </a:r>
              </a:p>
            </p:txBody>
          </p:sp>
        </p:grpSp>
        <p:grpSp>
          <p:nvGrpSpPr>
            <p:cNvPr id="75783" name="Group 20"/>
            <p:cNvGrpSpPr>
              <a:grpSpLocks/>
            </p:cNvGrpSpPr>
            <p:nvPr/>
          </p:nvGrpSpPr>
          <p:grpSpPr bwMode="auto">
            <a:xfrm>
              <a:off x="3788" y="3293"/>
              <a:ext cx="1722" cy="619"/>
              <a:chOff x="3788" y="3293"/>
              <a:chExt cx="1722" cy="619"/>
            </a:xfrm>
          </p:grpSpPr>
          <p:grpSp>
            <p:nvGrpSpPr>
              <p:cNvPr id="75791" name="Group 21"/>
              <p:cNvGrpSpPr>
                <a:grpSpLocks/>
              </p:cNvGrpSpPr>
              <p:nvPr/>
            </p:nvGrpSpPr>
            <p:grpSpPr bwMode="auto">
              <a:xfrm>
                <a:off x="3788" y="3293"/>
                <a:ext cx="1722" cy="289"/>
                <a:chOff x="3788" y="3293"/>
                <a:chExt cx="1722" cy="289"/>
              </a:xfrm>
            </p:grpSpPr>
            <p:sp>
              <p:nvSpPr>
                <p:cNvPr id="75794" name="Rectangle 22"/>
                <p:cNvSpPr>
                  <a:spLocks noChangeArrowheads="1"/>
                </p:cNvSpPr>
                <p:nvPr/>
              </p:nvSpPr>
              <p:spPr bwMode="auto">
                <a:xfrm>
                  <a:off x="3788" y="3293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0xa0</a:t>
                  </a:r>
                </a:p>
              </p:txBody>
            </p:sp>
            <p:sp>
              <p:nvSpPr>
                <p:cNvPr id="75795" name="Rectangle 23"/>
                <p:cNvSpPr>
                  <a:spLocks noChangeArrowheads="1"/>
                </p:cNvSpPr>
                <p:nvPr/>
              </p:nvSpPr>
              <p:spPr bwMode="auto">
                <a:xfrm>
                  <a:off x="4196" y="3293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0xbf</a:t>
                  </a:r>
                </a:p>
              </p:txBody>
            </p:sp>
            <p:sp>
              <p:nvSpPr>
                <p:cNvPr id="75796" name="Rectangle 24"/>
                <p:cNvSpPr>
                  <a:spLocks noChangeArrowheads="1"/>
                </p:cNvSpPr>
                <p:nvPr/>
              </p:nvSpPr>
              <p:spPr bwMode="auto">
                <a:xfrm>
                  <a:off x="4604" y="3293"/>
                  <a:ext cx="499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…</a:t>
                  </a:r>
                </a:p>
              </p:txBody>
            </p:sp>
            <p:sp>
              <p:nvSpPr>
                <p:cNvPr id="75797" name="Rectangle 25"/>
                <p:cNvSpPr>
                  <a:spLocks noChangeArrowheads="1"/>
                </p:cNvSpPr>
                <p:nvPr/>
              </p:nvSpPr>
              <p:spPr bwMode="auto">
                <a:xfrm>
                  <a:off x="5103" y="3293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0xdc</a:t>
                  </a:r>
                </a:p>
              </p:txBody>
            </p:sp>
          </p:grpSp>
          <p:sp>
            <p:nvSpPr>
              <p:cNvPr id="75792" name="AutoShape 26"/>
              <p:cNvSpPr>
                <a:spLocks/>
              </p:cNvSpPr>
              <p:nvPr/>
            </p:nvSpPr>
            <p:spPr bwMode="auto">
              <a:xfrm rot="-5400000">
                <a:off x="4554" y="2818"/>
                <a:ext cx="145" cy="1679"/>
              </a:xfrm>
              <a:prstGeom prst="leftBrace">
                <a:avLst>
                  <a:gd name="adj1" fmla="val 96494"/>
                  <a:gd name="adj2" fmla="val 50000"/>
                </a:avLst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 sz="16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75793" name="Text Box 27"/>
              <p:cNvSpPr txBox="1">
                <a:spLocks noChangeArrowheads="1"/>
              </p:cNvSpPr>
              <p:nvPr/>
            </p:nvSpPr>
            <p:spPr bwMode="auto">
              <a:xfrm>
                <a:off x="4379" y="3681"/>
                <a:ext cx="527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 i="1"/>
                  <a:t>n</a:t>
                </a:r>
                <a:r>
                  <a:rPr lang="en-GB" altLang="zh-TW" sz="1800"/>
                  <a:t> bytes</a:t>
                </a:r>
              </a:p>
            </p:txBody>
          </p:sp>
        </p:grpSp>
        <p:sp>
          <p:nvSpPr>
            <p:cNvPr id="75784" name="Line 28"/>
            <p:cNvSpPr>
              <a:spLocks noChangeShapeType="1"/>
            </p:cNvSpPr>
            <p:nvPr/>
          </p:nvSpPr>
          <p:spPr bwMode="auto">
            <a:xfrm>
              <a:off x="4059" y="3098"/>
              <a:ext cx="454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785" name="Text Box 29"/>
            <p:cNvSpPr txBox="1">
              <a:spLocks noChangeArrowheads="1"/>
            </p:cNvSpPr>
            <p:nvPr/>
          </p:nvSpPr>
          <p:spPr bwMode="auto">
            <a:xfrm>
              <a:off x="4469" y="2953"/>
              <a:ext cx="54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address</a:t>
              </a:r>
            </a:p>
          </p:txBody>
        </p:sp>
        <p:sp>
          <p:nvSpPr>
            <p:cNvPr id="75786" name="Rectangle 30"/>
            <p:cNvSpPr>
              <a:spLocks noChangeArrowheads="1"/>
            </p:cNvSpPr>
            <p:nvPr/>
          </p:nvSpPr>
          <p:spPr bwMode="auto">
            <a:xfrm>
              <a:off x="204" y="2614"/>
              <a:ext cx="5443" cy="1406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75787" name="Text Box 31"/>
            <p:cNvSpPr txBox="1">
              <a:spLocks noChangeArrowheads="1"/>
            </p:cNvSpPr>
            <p:nvPr/>
          </p:nvSpPr>
          <p:spPr bwMode="auto">
            <a:xfrm>
              <a:off x="205" y="2662"/>
              <a:ext cx="381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2000"/>
                <a:t>disk</a:t>
              </a:r>
            </a:p>
          </p:txBody>
        </p:sp>
        <p:grpSp>
          <p:nvGrpSpPr>
            <p:cNvPr id="75788" name="Group 32"/>
            <p:cNvGrpSpPr>
              <a:grpSpLocks/>
            </p:cNvGrpSpPr>
            <p:nvPr/>
          </p:nvGrpSpPr>
          <p:grpSpPr bwMode="auto">
            <a:xfrm>
              <a:off x="1429" y="2886"/>
              <a:ext cx="442" cy="393"/>
              <a:chOff x="1429" y="2886"/>
              <a:chExt cx="442" cy="393"/>
            </a:xfrm>
          </p:grpSpPr>
          <p:sp>
            <p:nvSpPr>
              <p:cNvPr id="75789" name="Text Box 33"/>
              <p:cNvSpPr txBox="1">
                <a:spLocks noChangeArrowheads="1"/>
              </p:cNvSpPr>
              <p:nvPr/>
            </p:nvSpPr>
            <p:spPr bwMode="auto">
              <a:xfrm>
                <a:off x="1429" y="2886"/>
                <a:ext cx="443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FF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>
                    <a:solidFill>
                      <a:srgbClr val="FF0000"/>
                    </a:solidFill>
                  </a:rPr>
                  <a:t>offset</a:t>
                </a:r>
              </a:p>
            </p:txBody>
          </p:sp>
          <p:sp>
            <p:nvSpPr>
              <p:cNvPr id="75790" name="Line 34"/>
              <p:cNvSpPr>
                <a:spLocks noChangeShapeType="1"/>
              </p:cNvSpPr>
              <p:nvPr/>
            </p:nvSpPr>
            <p:spPr bwMode="auto">
              <a:xfrm>
                <a:off x="1669" y="3054"/>
                <a:ext cx="1" cy="226"/>
              </a:xfrm>
              <a:prstGeom prst="line">
                <a:avLst/>
              </a:prstGeom>
              <a:noFill/>
              <a:ln w="936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Three examples</a:t>
            </a: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in demo/files_demo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z="2400" smtClean="0"/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Example 1: text file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000" smtClean="0"/>
              <a:t>write_text.c and read_text.c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z="2000" smtClean="0"/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Example 2: binary file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000" smtClean="0"/>
              <a:t>write_bin.c and read_bin.c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z="2000" smtClean="0"/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Example 3: mixed text and binary file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000" smtClean="0"/>
              <a:t>write_mixed.c and read_mixed.c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z="2000" smtClean="0"/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you can view a binary file with okteta (khexedit) or ghex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676400"/>
            <a:ext cx="7772400" cy="146208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File access using system calls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 lIns="90000" tIns="46800" rIns="90000" bIns="46800"/>
          <a:lstStyle/>
          <a:p>
            <a:pPr marL="0" indent="0" algn="ctr" eaLnBrk="1" hangingPunct="1">
              <a:buFont typeface="Wingdings" panose="05000000000000000000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use open, read, write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General rule</a:t>
            </a: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112395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Open before you access any files or I/O devices</a:t>
            </a:r>
          </a:p>
        </p:txBody>
      </p:sp>
      <p:grpSp>
        <p:nvGrpSpPr>
          <p:cNvPr id="81924" name="Group 4"/>
          <p:cNvGrpSpPr>
            <a:grpSpLocks/>
          </p:cNvGrpSpPr>
          <p:nvPr/>
        </p:nvGrpSpPr>
        <p:grpSpPr bwMode="auto">
          <a:xfrm>
            <a:off x="684213" y="3284538"/>
            <a:ext cx="4308475" cy="2941637"/>
            <a:chOff x="429" y="2069"/>
            <a:chExt cx="2714" cy="1853"/>
          </a:xfrm>
        </p:grpSpPr>
        <p:sp>
          <p:nvSpPr>
            <p:cNvPr id="81940" name="Text Box 5"/>
            <p:cNvSpPr txBox="1">
              <a:spLocks noChangeArrowheads="1"/>
            </p:cNvSpPr>
            <p:nvPr/>
          </p:nvSpPr>
          <p:spPr bwMode="auto">
            <a:xfrm>
              <a:off x="843" y="2568"/>
              <a:ext cx="2269" cy="583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fd = open (file_name, O_RDONLY);</a:t>
              </a:r>
            </a:p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GB" altLang="zh-TW" sz="1800"/>
            </a:p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n_read = read (fd, buf, buf_size);</a:t>
              </a:r>
            </a:p>
          </p:txBody>
        </p:sp>
        <p:sp>
          <p:nvSpPr>
            <p:cNvPr id="81941" name="Text Box 6"/>
            <p:cNvSpPr txBox="1">
              <a:spLocks noChangeArrowheads="1"/>
            </p:cNvSpPr>
            <p:nvPr/>
          </p:nvSpPr>
          <p:spPr bwMode="auto">
            <a:xfrm>
              <a:off x="842" y="3339"/>
              <a:ext cx="2301" cy="583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fd = open (file_name, O_WRONLY);</a:t>
              </a:r>
            </a:p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GB" altLang="zh-TW" sz="1800"/>
            </a:p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write (fd, buf, buf_size);</a:t>
              </a:r>
            </a:p>
          </p:txBody>
        </p:sp>
        <p:sp>
          <p:nvSpPr>
            <p:cNvPr id="81942" name="Text Box 7"/>
            <p:cNvSpPr txBox="1">
              <a:spLocks noChangeArrowheads="1"/>
            </p:cNvSpPr>
            <p:nvPr/>
          </p:nvSpPr>
          <p:spPr bwMode="auto">
            <a:xfrm>
              <a:off x="429" y="2069"/>
              <a:ext cx="10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2000">
                  <a:solidFill>
                    <a:srgbClr val="FF0000"/>
                  </a:solidFill>
                </a:rPr>
                <a:t>file descriptor</a:t>
              </a:r>
            </a:p>
          </p:txBody>
        </p:sp>
        <p:sp>
          <p:nvSpPr>
            <p:cNvPr id="81943" name="Line 8"/>
            <p:cNvSpPr>
              <a:spLocks noChangeShapeType="1"/>
            </p:cNvSpPr>
            <p:nvPr/>
          </p:nvSpPr>
          <p:spPr bwMode="auto">
            <a:xfrm>
              <a:off x="839" y="2296"/>
              <a:ext cx="90" cy="31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44" name="Text Box 9"/>
            <p:cNvSpPr txBox="1">
              <a:spLocks noChangeArrowheads="1"/>
            </p:cNvSpPr>
            <p:nvPr/>
          </p:nvSpPr>
          <p:spPr bwMode="auto">
            <a:xfrm>
              <a:off x="1836" y="2115"/>
              <a:ext cx="7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2000">
                  <a:solidFill>
                    <a:srgbClr val="FF0000"/>
                  </a:solidFill>
                </a:rPr>
                <a:t>status flag</a:t>
              </a:r>
            </a:p>
          </p:txBody>
        </p:sp>
        <p:sp>
          <p:nvSpPr>
            <p:cNvPr id="81945" name="Line 10"/>
            <p:cNvSpPr>
              <a:spLocks noChangeShapeType="1"/>
            </p:cNvSpPr>
            <p:nvPr/>
          </p:nvSpPr>
          <p:spPr bwMode="auto">
            <a:xfrm>
              <a:off x="2245" y="2341"/>
              <a:ext cx="317" cy="227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81925" name="Group 28"/>
          <p:cNvGrpSpPr>
            <a:grpSpLocks/>
          </p:cNvGrpSpPr>
          <p:nvPr/>
        </p:nvGrpSpPr>
        <p:grpSpPr bwMode="auto">
          <a:xfrm>
            <a:off x="5435600" y="3141663"/>
            <a:ext cx="2663825" cy="2990850"/>
            <a:chOff x="3424" y="1979"/>
            <a:chExt cx="1678" cy="1884"/>
          </a:xfrm>
        </p:grpSpPr>
        <p:sp>
          <p:nvSpPr>
            <p:cNvPr id="81926" name="Rectangle 12"/>
            <p:cNvSpPr>
              <a:spLocks noChangeArrowheads="1"/>
            </p:cNvSpPr>
            <p:nvPr/>
          </p:nvSpPr>
          <p:spPr bwMode="auto">
            <a:xfrm>
              <a:off x="3424" y="1979"/>
              <a:ext cx="1678" cy="90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81927" name="Text Box 13"/>
            <p:cNvSpPr txBox="1">
              <a:spLocks noChangeArrowheads="1"/>
            </p:cNvSpPr>
            <p:nvPr/>
          </p:nvSpPr>
          <p:spPr bwMode="auto">
            <a:xfrm>
              <a:off x="3468" y="1979"/>
              <a:ext cx="6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2000"/>
                <a:t>memory</a:t>
              </a:r>
            </a:p>
          </p:txBody>
        </p:sp>
        <p:sp>
          <p:nvSpPr>
            <p:cNvPr id="81928" name="Rectangle 14"/>
            <p:cNvSpPr>
              <a:spLocks noChangeArrowheads="1"/>
            </p:cNvSpPr>
            <p:nvPr/>
          </p:nvSpPr>
          <p:spPr bwMode="auto">
            <a:xfrm>
              <a:off x="3878" y="2614"/>
              <a:ext cx="635" cy="181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81929" name="Text Box 15"/>
            <p:cNvSpPr txBox="1">
              <a:spLocks noChangeArrowheads="1"/>
            </p:cNvSpPr>
            <p:nvPr/>
          </p:nvSpPr>
          <p:spPr bwMode="auto">
            <a:xfrm>
              <a:off x="3605" y="2387"/>
              <a:ext cx="30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buf</a:t>
              </a:r>
            </a:p>
          </p:txBody>
        </p:sp>
        <p:grpSp>
          <p:nvGrpSpPr>
            <p:cNvPr id="81930" name="Group 27"/>
            <p:cNvGrpSpPr>
              <a:grpSpLocks/>
            </p:cNvGrpSpPr>
            <p:nvPr/>
          </p:nvGrpSpPr>
          <p:grpSpPr bwMode="auto">
            <a:xfrm>
              <a:off x="3787" y="3203"/>
              <a:ext cx="908" cy="660"/>
              <a:chOff x="3787" y="3203"/>
              <a:chExt cx="908" cy="660"/>
            </a:xfrm>
          </p:grpSpPr>
          <p:sp>
            <p:nvSpPr>
              <p:cNvPr id="81935" name="Oval 17"/>
              <p:cNvSpPr>
                <a:spLocks noChangeArrowheads="1"/>
              </p:cNvSpPr>
              <p:nvPr/>
            </p:nvSpPr>
            <p:spPr bwMode="auto">
              <a:xfrm>
                <a:off x="3787" y="3203"/>
                <a:ext cx="907" cy="136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 sz="16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81936" name="Line 18"/>
              <p:cNvSpPr>
                <a:spLocks noChangeShapeType="1"/>
              </p:cNvSpPr>
              <p:nvPr/>
            </p:nvSpPr>
            <p:spPr bwMode="auto">
              <a:xfrm>
                <a:off x="3787" y="3249"/>
                <a:ext cx="1" cy="54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1937" name="Line 19"/>
              <p:cNvSpPr>
                <a:spLocks noChangeShapeType="1"/>
              </p:cNvSpPr>
              <p:nvPr/>
            </p:nvSpPr>
            <p:spPr bwMode="auto">
              <a:xfrm>
                <a:off x="4694" y="3294"/>
                <a:ext cx="1" cy="54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81938" name="AutoShape 20"/>
              <p:cNvCxnSpPr>
                <a:cxnSpLocks noChangeShapeType="1"/>
              </p:cNvCxnSpPr>
              <p:nvPr/>
            </p:nvCxnSpPr>
            <p:spPr bwMode="auto">
              <a:xfrm rot="16200000" flipH="1">
                <a:off x="4218" y="3362"/>
                <a:ext cx="45" cy="907"/>
              </a:xfrm>
              <a:prstGeom prst="curvedConnector3">
                <a:avLst>
                  <a:gd name="adj1" fmla="val 384444"/>
                </a:avLst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1939" name="Text Box 21"/>
              <p:cNvSpPr txBox="1">
                <a:spLocks noChangeArrowheads="1"/>
              </p:cNvSpPr>
              <p:nvPr/>
            </p:nvSpPr>
            <p:spPr bwMode="auto">
              <a:xfrm>
                <a:off x="3969" y="3612"/>
                <a:ext cx="381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2000"/>
                  <a:t>disk</a:t>
                </a:r>
              </a:p>
            </p:txBody>
          </p:sp>
        </p:grpSp>
        <p:sp>
          <p:nvSpPr>
            <p:cNvPr id="81931" name="Line 22"/>
            <p:cNvSpPr>
              <a:spLocks noChangeShapeType="1"/>
            </p:cNvSpPr>
            <p:nvPr/>
          </p:nvSpPr>
          <p:spPr bwMode="auto">
            <a:xfrm flipV="1">
              <a:off x="4014" y="2703"/>
              <a:ext cx="1" cy="54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32" name="Line 23"/>
            <p:cNvSpPr>
              <a:spLocks noChangeShapeType="1"/>
            </p:cNvSpPr>
            <p:nvPr/>
          </p:nvSpPr>
          <p:spPr bwMode="auto">
            <a:xfrm>
              <a:off x="4331" y="2704"/>
              <a:ext cx="1" cy="59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33" name="Text Box 24"/>
            <p:cNvSpPr txBox="1">
              <a:spLocks noChangeArrowheads="1"/>
            </p:cNvSpPr>
            <p:nvPr/>
          </p:nvSpPr>
          <p:spPr bwMode="auto">
            <a:xfrm>
              <a:off x="3605" y="2886"/>
              <a:ext cx="36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read</a:t>
              </a:r>
            </a:p>
          </p:txBody>
        </p:sp>
        <p:sp>
          <p:nvSpPr>
            <p:cNvPr id="81934" name="Text Box 25"/>
            <p:cNvSpPr txBox="1">
              <a:spLocks noChangeArrowheads="1"/>
            </p:cNvSpPr>
            <p:nvPr/>
          </p:nvSpPr>
          <p:spPr bwMode="auto">
            <a:xfrm>
              <a:off x="4320" y="2899"/>
              <a:ext cx="41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write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676400"/>
            <a:ext cx="7772400" cy="146208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Recap: UNIX architecture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930650"/>
            <a:ext cx="6400800" cy="1752600"/>
          </a:xfrm>
        </p:spPr>
        <p:txBody>
          <a:bodyPr anchor="ctr"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What “open” does?</a:t>
            </a: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1050925"/>
          </a:xfrm>
        </p:spPr>
        <p:txBody>
          <a:bodyPr/>
          <a:lstStyle/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How UNIX manages opened files and I/O devices for a process</a:t>
            </a:r>
          </a:p>
        </p:txBody>
      </p:sp>
      <p:grpSp>
        <p:nvGrpSpPr>
          <p:cNvPr id="83972" name="Group 3"/>
          <p:cNvGrpSpPr>
            <a:grpSpLocks/>
          </p:cNvGrpSpPr>
          <p:nvPr/>
        </p:nvGrpSpPr>
        <p:grpSpPr bwMode="auto">
          <a:xfrm>
            <a:off x="395288" y="2997200"/>
            <a:ext cx="8496300" cy="3454400"/>
            <a:chOff x="249" y="1888"/>
            <a:chExt cx="5352" cy="2176"/>
          </a:xfrm>
        </p:grpSpPr>
        <p:grpSp>
          <p:nvGrpSpPr>
            <p:cNvPr id="83973" name="Group 4"/>
            <p:cNvGrpSpPr>
              <a:grpSpLocks/>
            </p:cNvGrpSpPr>
            <p:nvPr/>
          </p:nvGrpSpPr>
          <p:grpSpPr bwMode="auto">
            <a:xfrm>
              <a:off x="340" y="2024"/>
              <a:ext cx="1632" cy="1904"/>
              <a:chOff x="340" y="2024"/>
              <a:chExt cx="1632" cy="1904"/>
            </a:xfrm>
          </p:grpSpPr>
          <p:sp>
            <p:nvSpPr>
              <p:cNvPr id="83989" name="Rectangle 5"/>
              <p:cNvSpPr>
                <a:spLocks noChangeArrowheads="1"/>
              </p:cNvSpPr>
              <p:nvPr/>
            </p:nvSpPr>
            <p:spPr bwMode="auto">
              <a:xfrm>
                <a:off x="340" y="2024"/>
                <a:ext cx="1633" cy="1905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 sz="16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83990" name="Text Box 6"/>
              <p:cNvSpPr txBox="1">
                <a:spLocks noChangeArrowheads="1"/>
              </p:cNvSpPr>
              <p:nvPr/>
            </p:nvSpPr>
            <p:spPr bwMode="auto">
              <a:xfrm>
                <a:off x="385" y="2114"/>
                <a:ext cx="1195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process table entry</a:t>
                </a:r>
              </a:p>
            </p:txBody>
          </p:sp>
          <p:grpSp>
            <p:nvGrpSpPr>
              <p:cNvPr id="83991" name="Group 7"/>
              <p:cNvGrpSpPr>
                <a:grpSpLocks/>
              </p:cNvGrpSpPr>
              <p:nvPr/>
            </p:nvGrpSpPr>
            <p:grpSpPr bwMode="auto">
              <a:xfrm>
                <a:off x="431" y="2523"/>
                <a:ext cx="1404" cy="1315"/>
                <a:chOff x="431" y="2523"/>
                <a:chExt cx="1404" cy="1315"/>
              </a:xfrm>
            </p:grpSpPr>
            <p:sp>
              <p:nvSpPr>
                <p:cNvPr id="8399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703" y="2523"/>
                  <a:ext cx="364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600"/>
                    <a:t>fd</a:t>
                  </a:r>
                </a:p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600"/>
                    <a:t>flags</a:t>
                  </a:r>
                </a:p>
              </p:txBody>
            </p:sp>
            <p:sp>
              <p:nvSpPr>
                <p:cNvPr id="8399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247" y="2523"/>
                  <a:ext cx="484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600"/>
                    <a:t>file</a:t>
                  </a:r>
                </a:p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600"/>
                    <a:t>pointor</a:t>
                  </a:r>
                </a:p>
              </p:txBody>
            </p:sp>
            <p:grpSp>
              <p:nvGrpSpPr>
                <p:cNvPr id="83994" name="Group 10"/>
                <p:cNvGrpSpPr>
                  <a:grpSpLocks/>
                </p:cNvGrpSpPr>
                <p:nvPr/>
              </p:nvGrpSpPr>
              <p:grpSpPr bwMode="auto">
                <a:xfrm>
                  <a:off x="702" y="2931"/>
                  <a:ext cx="1133" cy="135"/>
                  <a:chOff x="702" y="2931"/>
                  <a:chExt cx="1133" cy="135"/>
                </a:xfrm>
              </p:grpSpPr>
              <p:grpSp>
                <p:nvGrpSpPr>
                  <p:cNvPr id="84015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702" y="2931"/>
                    <a:ext cx="1133" cy="135"/>
                    <a:chOff x="702" y="2931"/>
                    <a:chExt cx="1133" cy="135"/>
                  </a:xfrm>
                </p:grpSpPr>
                <p:sp>
                  <p:nvSpPr>
                    <p:cNvPr id="84017" name="Rectangl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2" y="2931"/>
                      <a:ext cx="363" cy="136"/>
                    </a:xfrm>
                    <a:prstGeom prst="rect">
                      <a:avLst/>
                    </a:prstGeom>
                    <a:noFill/>
                    <a:ln w="936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ts val="800"/>
                        </a:spcBef>
                        <a:buClr>
                          <a:srgbClr val="3333CC"/>
                        </a:buClr>
                        <a:buSzPct val="60000"/>
                        <a:buFont typeface="Wingdings" panose="05000000000000000000" pitchFamily="2" charset="2"/>
                        <a:buChar char=""/>
                        <a:defRPr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ts val="7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3333CC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</a:pPr>
                      <a:endParaRPr lang="zh-TW" altLang="en-US" sz="160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84018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65" y="2931"/>
                      <a:ext cx="771" cy="136"/>
                    </a:xfrm>
                    <a:prstGeom prst="rect">
                      <a:avLst/>
                    </a:prstGeom>
                    <a:noFill/>
                    <a:ln w="936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ts val="800"/>
                        </a:spcBef>
                        <a:buClr>
                          <a:srgbClr val="3333CC"/>
                        </a:buClr>
                        <a:buSzPct val="60000"/>
                        <a:buFont typeface="Wingdings" panose="05000000000000000000" pitchFamily="2" charset="2"/>
                        <a:buChar char=""/>
                        <a:defRPr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ts val="7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3333CC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</a:pPr>
                      <a:endParaRPr lang="zh-TW" altLang="en-US" sz="160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p:grpSp>
              <p:sp>
                <p:nvSpPr>
                  <p:cNvPr id="8401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02" y="2931"/>
                    <a:ext cx="363" cy="136"/>
                  </a:xfrm>
                  <a:prstGeom prst="rect">
                    <a:avLst/>
                  </a:prstGeom>
                  <a:noFill/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ts val="800"/>
                      </a:spcBef>
                      <a:buClr>
                        <a:srgbClr val="3333CC"/>
                      </a:buClr>
                      <a:buSzPct val="60000"/>
                      <a:buFont typeface="Wingdings" panose="05000000000000000000" pitchFamily="2" charset="2"/>
                      <a:buChar char=""/>
                      <a:defRPr sz="3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ts val="700"/>
                      </a:spcBef>
                      <a:buClr>
                        <a:srgbClr val="FF0000"/>
                      </a:buClr>
                      <a:buSzPct val="55000"/>
                      <a:buFont typeface="Wingdings" panose="05000000000000000000" pitchFamily="2" charset="2"/>
                      <a:buChar char=""/>
                      <a:defRPr sz="2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ts val="600"/>
                      </a:spcBef>
                      <a:buClr>
                        <a:srgbClr val="3333CC"/>
                      </a:buClr>
                      <a:buSzPct val="50000"/>
                      <a:buFont typeface="Wingdings" panose="05000000000000000000" pitchFamily="2" charset="2"/>
                      <a:buChar char=""/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ts val="500"/>
                      </a:spcBef>
                      <a:buClr>
                        <a:srgbClr val="FFCF01"/>
                      </a:buClr>
                      <a:buSzPct val="55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ts val="500"/>
                      </a:spcBef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zh-TW" altLang="en-US" sz="160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83995" name="Group 15"/>
                <p:cNvGrpSpPr>
                  <a:grpSpLocks/>
                </p:cNvGrpSpPr>
                <p:nvPr/>
              </p:nvGrpSpPr>
              <p:grpSpPr bwMode="auto">
                <a:xfrm>
                  <a:off x="702" y="3067"/>
                  <a:ext cx="1133" cy="135"/>
                  <a:chOff x="702" y="3067"/>
                  <a:chExt cx="1133" cy="135"/>
                </a:xfrm>
              </p:grpSpPr>
              <p:grpSp>
                <p:nvGrpSpPr>
                  <p:cNvPr id="84011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702" y="3067"/>
                    <a:ext cx="1133" cy="135"/>
                    <a:chOff x="702" y="3067"/>
                    <a:chExt cx="1133" cy="135"/>
                  </a:xfrm>
                </p:grpSpPr>
                <p:sp>
                  <p:nvSpPr>
                    <p:cNvPr id="84013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2" y="3067"/>
                      <a:ext cx="363" cy="136"/>
                    </a:xfrm>
                    <a:prstGeom prst="rect">
                      <a:avLst/>
                    </a:prstGeom>
                    <a:noFill/>
                    <a:ln w="936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ts val="800"/>
                        </a:spcBef>
                        <a:buClr>
                          <a:srgbClr val="3333CC"/>
                        </a:buClr>
                        <a:buSzPct val="60000"/>
                        <a:buFont typeface="Wingdings" panose="05000000000000000000" pitchFamily="2" charset="2"/>
                        <a:buChar char=""/>
                        <a:defRPr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ts val="7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3333CC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</a:pPr>
                      <a:endParaRPr lang="zh-TW" altLang="en-US" sz="160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84014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65" y="3067"/>
                      <a:ext cx="771" cy="136"/>
                    </a:xfrm>
                    <a:prstGeom prst="rect">
                      <a:avLst/>
                    </a:prstGeom>
                    <a:noFill/>
                    <a:ln w="936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ts val="800"/>
                        </a:spcBef>
                        <a:buClr>
                          <a:srgbClr val="3333CC"/>
                        </a:buClr>
                        <a:buSzPct val="60000"/>
                        <a:buFont typeface="Wingdings" panose="05000000000000000000" pitchFamily="2" charset="2"/>
                        <a:buChar char=""/>
                        <a:defRPr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ts val="7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3333CC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</a:pPr>
                      <a:endParaRPr lang="zh-TW" altLang="en-US" sz="160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p:grpSp>
              <p:sp>
                <p:nvSpPr>
                  <p:cNvPr id="84012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702" y="3067"/>
                    <a:ext cx="363" cy="136"/>
                  </a:xfrm>
                  <a:prstGeom prst="rect">
                    <a:avLst/>
                  </a:prstGeom>
                  <a:noFill/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ts val="800"/>
                      </a:spcBef>
                      <a:buClr>
                        <a:srgbClr val="3333CC"/>
                      </a:buClr>
                      <a:buSzPct val="60000"/>
                      <a:buFont typeface="Wingdings" panose="05000000000000000000" pitchFamily="2" charset="2"/>
                      <a:buChar char=""/>
                      <a:defRPr sz="3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ts val="700"/>
                      </a:spcBef>
                      <a:buClr>
                        <a:srgbClr val="FF0000"/>
                      </a:buClr>
                      <a:buSzPct val="55000"/>
                      <a:buFont typeface="Wingdings" panose="05000000000000000000" pitchFamily="2" charset="2"/>
                      <a:buChar char=""/>
                      <a:defRPr sz="2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ts val="600"/>
                      </a:spcBef>
                      <a:buClr>
                        <a:srgbClr val="3333CC"/>
                      </a:buClr>
                      <a:buSzPct val="50000"/>
                      <a:buFont typeface="Wingdings" panose="05000000000000000000" pitchFamily="2" charset="2"/>
                      <a:buChar char=""/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ts val="500"/>
                      </a:spcBef>
                      <a:buClr>
                        <a:srgbClr val="FFCF01"/>
                      </a:buClr>
                      <a:buSzPct val="55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ts val="500"/>
                      </a:spcBef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zh-TW" altLang="en-US" sz="160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83996" name="Group 20"/>
                <p:cNvGrpSpPr>
                  <a:grpSpLocks/>
                </p:cNvGrpSpPr>
                <p:nvPr/>
              </p:nvGrpSpPr>
              <p:grpSpPr bwMode="auto">
                <a:xfrm>
                  <a:off x="702" y="3203"/>
                  <a:ext cx="1133" cy="135"/>
                  <a:chOff x="702" y="3203"/>
                  <a:chExt cx="1133" cy="135"/>
                </a:xfrm>
              </p:grpSpPr>
              <p:grpSp>
                <p:nvGrpSpPr>
                  <p:cNvPr id="84007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702" y="3203"/>
                    <a:ext cx="1133" cy="135"/>
                    <a:chOff x="702" y="3203"/>
                    <a:chExt cx="1133" cy="135"/>
                  </a:xfrm>
                </p:grpSpPr>
                <p:sp>
                  <p:nvSpPr>
                    <p:cNvPr id="84009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2" y="3203"/>
                      <a:ext cx="363" cy="136"/>
                    </a:xfrm>
                    <a:prstGeom prst="rect">
                      <a:avLst/>
                    </a:prstGeom>
                    <a:noFill/>
                    <a:ln w="936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ts val="800"/>
                        </a:spcBef>
                        <a:buClr>
                          <a:srgbClr val="3333CC"/>
                        </a:buClr>
                        <a:buSzPct val="60000"/>
                        <a:buFont typeface="Wingdings" panose="05000000000000000000" pitchFamily="2" charset="2"/>
                        <a:buChar char=""/>
                        <a:defRPr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ts val="7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3333CC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</a:pPr>
                      <a:endParaRPr lang="zh-TW" altLang="en-US" sz="160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84010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65" y="3203"/>
                      <a:ext cx="771" cy="136"/>
                    </a:xfrm>
                    <a:prstGeom prst="rect">
                      <a:avLst/>
                    </a:prstGeom>
                    <a:noFill/>
                    <a:ln w="936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ts val="800"/>
                        </a:spcBef>
                        <a:buClr>
                          <a:srgbClr val="3333CC"/>
                        </a:buClr>
                        <a:buSzPct val="60000"/>
                        <a:buFont typeface="Wingdings" panose="05000000000000000000" pitchFamily="2" charset="2"/>
                        <a:buChar char=""/>
                        <a:defRPr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ts val="7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3333CC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</a:pPr>
                      <a:endParaRPr lang="zh-TW" altLang="en-US" sz="160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p:grpSp>
              <p:sp>
                <p:nvSpPr>
                  <p:cNvPr id="84008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702" y="3203"/>
                    <a:ext cx="363" cy="136"/>
                  </a:xfrm>
                  <a:prstGeom prst="rect">
                    <a:avLst/>
                  </a:prstGeom>
                  <a:noFill/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ts val="800"/>
                      </a:spcBef>
                      <a:buClr>
                        <a:srgbClr val="3333CC"/>
                      </a:buClr>
                      <a:buSzPct val="60000"/>
                      <a:buFont typeface="Wingdings" panose="05000000000000000000" pitchFamily="2" charset="2"/>
                      <a:buChar char=""/>
                      <a:defRPr sz="3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ts val="700"/>
                      </a:spcBef>
                      <a:buClr>
                        <a:srgbClr val="FF0000"/>
                      </a:buClr>
                      <a:buSzPct val="55000"/>
                      <a:buFont typeface="Wingdings" panose="05000000000000000000" pitchFamily="2" charset="2"/>
                      <a:buChar char=""/>
                      <a:defRPr sz="2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ts val="600"/>
                      </a:spcBef>
                      <a:buClr>
                        <a:srgbClr val="3333CC"/>
                      </a:buClr>
                      <a:buSzPct val="50000"/>
                      <a:buFont typeface="Wingdings" panose="05000000000000000000" pitchFamily="2" charset="2"/>
                      <a:buChar char=""/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ts val="500"/>
                      </a:spcBef>
                      <a:buClr>
                        <a:srgbClr val="FFCF01"/>
                      </a:buClr>
                      <a:buSzPct val="55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ts val="500"/>
                      </a:spcBef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zh-TW" altLang="en-US" sz="160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83997" name="Group 25"/>
                <p:cNvGrpSpPr>
                  <a:grpSpLocks/>
                </p:cNvGrpSpPr>
                <p:nvPr/>
              </p:nvGrpSpPr>
              <p:grpSpPr bwMode="auto">
                <a:xfrm>
                  <a:off x="702" y="3521"/>
                  <a:ext cx="1133" cy="135"/>
                  <a:chOff x="702" y="3521"/>
                  <a:chExt cx="1133" cy="135"/>
                </a:xfrm>
              </p:grpSpPr>
              <p:grpSp>
                <p:nvGrpSpPr>
                  <p:cNvPr id="84003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702" y="3521"/>
                    <a:ext cx="1133" cy="135"/>
                    <a:chOff x="702" y="3521"/>
                    <a:chExt cx="1133" cy="135"/>
                  </a:xfrm>
                </p:grpSpPr>
                <p:sp>
                  <p:nvSpPr>
                    <p:cNvPr id="84005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2" y="3521"/>
                      <a:ext cx="363" cy="136"/>
                    </a:xfrm>
                    <a:prstGeom prst="rect">
                      <a:avLst/>
                    </a:prstGeom>
                    <a:noFill/>
                    <a:ln w="936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ts val="800"/>
                        </a:spcBef>
                        <a:buClr>
                          <a:srgbClr val="3333CC"/>
                        </a:buClr>
                        <a:buSzPct val="60000"/>
                        <a:buFont typeface="Wingdings" panose="05000000000000000000" pitchFamily="2" charset="2"/>
                        <a:buChar char=""/>
                        <a:defRPr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ts val="7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3333CC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</a:pPr>
                      <a:endParaRPr lang="zh-TW" altLang="en-US" sz="160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84006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65" y="3521"/>
                      <a:ext cx="771" cy="136"/>
                    </a:xfrm>
                    <a:prstGeom prst="rect">
                      <a:avLst/>
                    </a:prstGeom>
                    <a:noFill/>
                    <a:ln w="936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ts val="800"/>
                        </a:spcBef>
                        <a:buClr>
                          <a:srgbClr val="3333CC"/>
                        </a:buClr>
                        <a:buSzPct val="60000"/>
                        <a:buFont typeface="Wingdings" panose="05000000000000000000" pitchFamily="2" charset="2"/>
                        <a:buChar char=""/>
                        <a:defRPr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ts val="7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3333CC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</a:pPr>
                      <a:endParaRPr lang="zh-TW" altLang="en-US" sz="160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p:grpSp>
              <p:sp>
                <p:nvSpPr>
                  <p:cNvPr id="84004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702" y="3521"/>
                    <a:ext cx="363" cy="136"/>
                  </a:xfrm>
                  <a:prstGeom prst="rect">
                    <a:avLst/>
                  </a:prstGeom>
                  <a:noFill/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ts val="800"/>
                      </a:spcBef>
                      <a:buClr>
                        <a:srgbClr val="3333CC"/>
                      </a:buClr>
                      <a:buSzPct val="60000"/>
                      <a:buFont typeface="Wingdings" panose="05000000000000000000" pitchFamily="2" charset="2"/>
                      <a:buChar char=""/>
                      <a:defRPr sz="3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ts val="700"/>
                      </a:spcBef>
                      <a:buClr>
                        <a:srgbClr val="FF0000"/>
                      </a:buClr>
                      <a:buSzPct val="55000"/>
                      <a:buFont typeface="Wingdings" panose="05000000000000000000" pitchFamily="2" charset="2"/>
                      <a:buChar char=""/>
                      <a:defRPr sz="2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ts val="600"/>
                      </a:spcBef>
                      <a:buClr>
                        <a:srgbClr val="3333CC"/>
                      </a:buClr>
                      <a:buSzPct val="50000"/>
                      <a:buFont typeface="Wingdings" panose="05000000000000000000" pitchFamily="2" charset="2"/>
                      <a:buChar char=""/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ts val="500"/>
                      </a:spcBef>
                      <a:buClr>
                        <a:srgbClr val="FFCF01"/>
                      </a:buClr>
                      <a:buSzPct val="55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ts val="500"/>
                      </a:spcBef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zh-TW" altLang="en-US" sz="160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sp>
              <p:nvSpPr>
                <p:cNvPr id="83998" name="Rectangle 30"/>
                <p:cNvSpPr>
                  <a:spLocks noChangeArrowheads="1"/>
                </p:cNvSpPr>
                <p:nvPr/>
              </p:nvSpPr>
              <p:spPr bwMode="auto">
                <a:xfrm>
                  <a:off x="702" y="3339"/>
                  <a:ext cx="1134" cy="182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…</a:t>
                  </a:r>
                </a:p>
              </p:txBody>
            </p:sp>
            <p:sp>
              <p:nvSpPr>
                <p:cNvPr id="83999" name="Rectangle 31"/>
                <p:cNvSpPr>
                  <a:spLocks noChangeArrowheads="1"/>
                </p:cNvSpPr>
                <p:nvPr/>
              </p:nvSpPr>
              <p:spPr bwMode="auto">
                <a:xfrm>
                  <a:off x="702" y="3657"/>
                  <a:ext cx="1134" cy="182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…</a:t>
                  </a:r>
                </a:p>
              </p:txBody>
            </p:sp>
            <p:sp>
              <p:nvSpPr>
                <p:cNvPr id="8400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31" y="2931"/>
                  <a:ext cx="266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200"/>
                    <a:t>fd 0</a:t>
                  </a:r>
                </a:p>
              </p:txBody>
            </p:sp>
            <p:sp>
              <p:nvSpPr>
                <p:cNvPr id="8400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31" y="3067"/>
                  <a:ext cx="266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200"/>
                    <a:t>fd 1</a:t>
                  </a:r>
                </a:p>
              </p:txBody>
            </p:sp>
            <p:sp>
              <p:nvSpPr>
                <p:cNvPr id="8400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31" y="3203"/>
                  <a:ext cx="266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200"/>
                    <a:t>fd 2</a:t>
                  </a:r>
                </a:p>
              </p:txBody>
            </p:sp>
          </p:grpSp>
        </p:grpSp>
        <p:grpSp>
          <p:nvGrpSpPr>
            <p:cNvPr id="83974" name="Group 35"/>
            <p:cNvGrpSpPr>
              <a:grpSpLocks/>
            </p:cNvGrpSpPr>
            <p:nvPr/>
          </p:nvGrpSpPr>
          <p:grpSpPr bwMode="auto">
            <a:xfrm>
              <a:off x="2336" y="2886"/>
              <a:ext cx="770" cy="951"/>
              <a:chOff x="2336" y="2886"/>
              <a:chExt cx="770" cy="951"/>
            </a:xfrm>
          </p:grpSpPr>
          <p:sp>
            <p:nvSpPr>
              <p:cNvPr id="83985" name="Rectangle 36"/>
              <p:cNvSpPr>
                <a:spLocks noChangeArrowheads="1"/>
              </p:cNvSpPr>
              <p:nvPr/>
            </p:nvSpPr>
            <p:spPr bwMode="auto">
              <a:xfrm>
                <a:off x="2336" y="3158"/>
                <a:ext cx="771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status flags</a:t>
                </a:r>
              </a:p>
            </p:txBody>
          </p:sp>
          <p:sp>
            <p:nvSpPr>
              <p:cNvPr id="83986" name="Rectangle 37"/>
              <p:cNvSpPr>
                <a:spLocks noChangeArrowheads="1"/>
              </p:cNvSpPr>
              <p:nvPr/>
            </p:nvSpPr>
            <p:spPr bwMode="auto">
              <a:xfrm>
                <a:off x="2336" y="3385"/>
                <a:ext cx="771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offset</a:t>
                </a:r>
              </a:p>
            </p:txBody>
          </p:sp>
          <p:sp>
            <p:nvSpPr>
              <p:cNvPr id="83987" name="Rectangle 38"/>
              <p:cNvSpPr>
                <a:spLocks noChangeArrowheads="1"/>
              </p:cNvSpPr>
              <p:nvPr/>
            </p:nvSpPr>
            <p:spPr bwMode="auto">
              <a:xfrm>
                <a:off x="2336" y="3611"/>
                <a:ext cx="771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inode ptr.</a:t>
                </a:r>
              </a:p>
            </p:txBody>
          </p:sp>
          <p:sp>
            <p:nvSpPr>
              <p:cNvPr id="83988" name="Text Box 39"/>
              <p:cNvSpPr txBox="1">
                <a:spLocks noChangeArrowheads="1"/>
              </p:cNvSpPr>
              <p:nvPr/>
            </p:nvSpPr>
            <p:spPr bwMode="auto">
              <a:xfrm>
                <a:off x="2336" y="2886"/>
                <a:ext cx="625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file table</a:t>
                </a:r>
              </a:p>
            </p:txBody>
          </p:sp>
        </p:grpSp>
        <p:sp>
          <p:nvSpPr>
            <p:cNvPr id="83975" name="Line 40"/>
            <p:cNvSpPr>
              <a:spLocks noChangeShapeType="1"/>
            </p:cNvSpPr>
            <p:nvPr/>
          </p:nvSpPr>
          <p:spPr bwMode="auto">
            <a:xfrm flipV="1">
              <a:off x="1474" y="3157"/>
              <a:ext cx="862" cy="4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3976" name="Rectangle 41"/>
            <p:cNvSpPr>
              <a:spLocks noChangeArrowheads="1"/>
            </p:cNvSpPr>
            <p:nvPr/>
          </p:nvSpPr>
          <p:spPr bwMode="auto">
            <a:xfrm>
              <a:off x="249" y="1888"/>
              <a:ext cx="3266" cy="217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83977" name="Text Box 42"/>
            <p:cNvSpPr txBox="1">
              <a:spLocks noChangeArrowheads="1"/>
            </p:cNvSpPr>
            <p:nvPr/>
          </p:nvSpPr>
          <p:spPr bwMode="auto">
            <a:xfrm>
              <a:off x="2562" y="1979"/>
              <a:ext cx="64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2000"/>
                <a:t>memory</a:t>
              </a:r>
            </a:p>
          </p:txBody>
        </p:sp>
        <p:grpSp>
          <p:nvGrpSpPr>
            <p:cNvPr id="83978" name="Group 43"/>
            <p:cNvGrpSpPr>
              <a:grpSpLocks/>
            </p:cNvGrpSpPr>
            <p:nvPr/>
          </p:nvGrpSpPr>
          <p:grpSpPr bwMode="auto">
            <a:xfrm>
              <a:off x="3787" y="1888"/>
              <a:ext cx="1814" cy="2176"/>
              <a:chOff x="3787" y="1888"/>
              <a:chExt cx="1814" cy="2176"/>
            </a:xfrm>
          </p:grpSpPr>
          <p:grpSp>
            <p:nvGrpSpPr>
              <p:cNvPr id="83980" name="Group 44"/>
              <p:cNvGrpSpPr>
                <a:grpSpLocks/>
              </p:cNvGrpSpPr>
              <p:nvPr/>
            </p:nvGrpSpPr>
            <p:grpSpPr bwMode="auto">
              <a:xfrm>
                <a:off x="4377" y="2523"/>
                <a:ext cx="770" cy="634"/>
                <a:chOff x="4377" y="2523"/>
                <a:chExt cx="770" cy="634"/>
              </a:xfrm>
            </p:grpSpPr>
            <p:sp>
              <p:nvSpPr>
                <p:cNvPr id="83983" name="Rectangle 45"/>
                <p:cNvSpPr>
                  <a:spLocks noChangeArrowheads="1"/>
                </p:cNvSpPr>
                <p:nvPr/>
              </p:nvSpPr>
              <p:spPr bwMode="auto">
                <a:xfrm>
                  <a:off x="4377" y="2523"/>
                  <a:ext cx="771" cy="635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zh-TW" altLang="en-US" sz="160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8398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411" y="2536"/>
                  <a:ext cx="434" cy="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inode</a:t>
                  </a:r>
                </a:p>
              </p:txBody>
            </p:sp>
          </p:grpSp>
          <p:sp>
            <p:nvSpPr>
              <p:cNvPr id="83981" name="Rectangle 47"/>
              <p:cNvSpPr>
                <a:spLocks noChangeArrowheads="1"/>
              </p:cNvSpPr>
              <p:nvPr/>
            </p:nvSpPr>
            <p:spPr bwMode="auto">
              <a:xfrm>
                <a:off x="3787" y="1888"/>
                <a:ext cx="1815" cy="217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 sz="16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83982" name="Text Box 48"/>
              <p:cNvSpPr txBox="1">
                <a:spLocks noChangeArrowheads="1"/>
              </p:cNvSpPr>
              <p:nvPr/>
            </p:nvSpPr>
            <p:spPr bwMode="auto">
              <a:xfrm>
                <a:off x="3924" y="1964"/>
                <a:ext cx="381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2000"/>
                  <a:t>disk</a:t>
                </a:r>
              </a:p>
            </p:txBody>
          </p:sp>
        </p:grpSp>
        <p:sp>
          <p:nvSpPr>
            <p:cNvPr id="83979" name="Line 49"/>
            <p:cNvSpPr>
              <a:spLocks noChangeShapeType="1"/>
            </p:cNvSpPr>
            <p:nvPr/>
          </p:nvSpPr>
          <p:spPr bwMode="auto">
            <a:xfrm flipV="1">
              <a:off x="2971" y="2703"/>
              <a:ext cx="1406" cy="104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System calls read and write</a:t>
            </a: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the read system call: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mtClean="0"/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>
                <a:solidFill>
                  <a:srgbClr val="FF0000"/>
                </a:solidFill>
              </a:rPr>
              <a:t>read (file_descriptor, memory_buffer, bytes_to_read)</a:t>
            </a:r>
            <a:r>
              <a:rPr lang="ar-SA" altLang="zh-TW" sz="2400" smtClean="0">
                <a:solidFill>
                  <a:srgbClr val="FF0000"/>
                </a:solidFill>
                <a:cs typeface="Arial" panose="020B0604020202020204" pitchFamily="34" charset="0"/>
              </a:rPr>
              <a:t>‏</a:t>
            </a:r>
            <a:endParaRPr lang="en-GB" altLang="zh-TW" sz="2400" smtClean="0">
              <a:solidFill>
                <a:srgbClr val="FF0000"/>
              </a:solidFill>
            </a:endParaRPr>
          </a:p>
          <a:p>
            <a:pPr eaLnBrk="1" hangingPunct="1">
              <a:spcBef>
                <a:spcPts val="7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z="2800" smtClean="0">
              <a:solidFill>
                <a:srgbClr val="FF0000"/>
              </a:solidFill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the write system call: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mtClean="0"/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>
                <a:solidFill>
                  <a:srgbClr val="FF0000"/>
                </a:solidFill>
              </a:rPr>
              <a:t>write (file_descriptor, memory_buffer, bytes_to_write)</a:t>
            </a:r>
            <a:r>
              <a:rPr lang="ar-SA" altLang="zh-TW" sz="2400" smtClean="0">
                <a:solidFill>
                  <a:srgbClr val="FF0000"/>
                </a:solidFill>
                <a:cs typeface="Arial" panose="020B0604020202020204" pitchFamily="34" charset="0"/>
              </a:rPr>
              <a:t>‏</a:t>
            </a:r>
            <a:endParaRPr lang="en-GB" altLang="zh-TW" sz="24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UNIX treats a file as a stream of binary code</a:t>
            </a:r>
          </a:p>
        </p:txBody>
      </p:sp>
      <p:sp>
        <p:nvSpPr>
          <p:cNvPr id="88067" name="Rectangle 2"/>
          <p:cNvSpPr>
            <a:spLocks noChangeArrowheads="1"/>
          </p:cNvSpPr>
          <p:nvPr/>
        </p:nvSpPr>
        <p:spPr bwMode="auto">
          <a:xfrm>
            <a:off x="1258888" y="1989138"/>
            <a:ext cx="2087562" cy="9144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for (i=0;i&lt;m;i++) 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read (fd, buf, n);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}</a:t>
            </a:r>
          </a:p>
        </p:txBody>
      </p:sp>
      <p:grpSp>
        <p:nvGrpSpPr>
          <p:cNvPr id="88068" name="Group 3"/>
          <p:cNvGrpSpPr>
            <a:grpSpLocks/>
          </p:cNvGrpSpPr>
          <p:nvPr/>
        </p:nvGrpSpPr>
        <p:grpSpPr bwMode="auto">
          <a:xfrm>
            <a:off x="323850" y="3141663"/>
            <a:ext cx="8639175" cy="2230437"/>
            <a:chOff x="204" y="1979"/>
            <a:chExt cx="5442" cy="1405"/>
          </a:xfrm>
        </p:grpSpPr>
        <p:grpSp>
          <p:nvGrpSpPr>
            <p:cNvPr id="88072" name="Group 4"/>
            <p:cNvGrpSpPr>
              <a:grpSpLocks/>
            </p:cNvGrpSpPr>
            <p:nvPr/>
          </p:nvGrpSpPr>
          <p:grpSpPr bwMode="auto">
            <a:xfrm>
              <a:off x="2064" y="2658"/>
              <a:ext cx="1722" cy="619"/>
              <a:chOff x="2064" y="2658"/>
              <a:chExt cx="1722" cy="619"/>
            </a:xfrm>
          </p:grpSpPr>
          <p:grpSp>
            <p:nvGrpSpPr>
              <p:cNvPr id="88093" name="Group 5"/>
              <p:cNvGrpSpPr>
                <a:grpSpLocks/>
              </p:cNvGrpSpPr>
              <p:nvPr/>
            </p:nvGrpSpPr>
            <p:grpSpPr bwMode="auto">
              <a:xfrm>
                <a:off x="2064" y="2658"/>
                <a:ext cx="1722" cy="289"/>
                <a:chOff x="2064" y="2658"/>
                <a:chExt cx="1722" cy="289"/>
              </a:xfrm>
            </p:grpSpPr>
            <p:sp>
              <p:nvSpPr>
                <p:cNvPr id="88096" name="Rectangle 6"/>
                <p:cNvSpPr>
                  <a:spLocks noChangeArrowheads="1"/>
                </p:cNvSpPr>
                <p:nvPr/>
              </p:nvSpPr>
              <p:spPr bwMode="auto">
                <a:xfrm>
                  <a:off x="2064" y="2658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0x20</a:t>
                  </a:r>
                </a:p>
              </p:txBody>
            </p:sp>
            <p:sp>
              <p:nvSpPr>
                <p:cNvPr id="88097" name="Rectangle 7"/>
                <p:cNvSpPr>
                  <a:spLocks noChangeArrowheads="1"/>
                </p:cNvSpPr>
                <p:nvPr/>
              </p:nvSpPr>
              <p:spPr bwMode="auto">
                <a:xfrm>
                  <a:off x="2472" y="2658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0x3f</a:t>
                  </a:r>
                </a:p>
              </p:txBody>
            </p:sp>
            <p:sp>
              <p:nvSpPr>
                <p:cNvPr id="88098" name="Rectangle 8"/>
                <p:cNvSpPr>
                  <a:spLocks noChangeArrowheads="1"/>
                </p:cNvSpPr>
                <p:nvPr/>
              </p:nvSpPr>
              <p:spPr bwMode="auto">
                <a:xfrm>
                  <a:off x="2880" y="2658"/>
                  <a:ext cx="499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…</a:t>
                  </a:r>
                </a:p>
              </p:txBody>
            </p:sp>
            <p:sp>
              <p:nvSpPr>
                <p:cNvPr id="88099" name="Rectangle 9"/>
                <p:cNvSpPr>
                  <a:spLocks noChangeArrowheads="1"/>
                </p:cNvSpPr>
                <p:nvPr/>
              </p:nvSpPr>
              <p:spPr bwMode="auto">
                <a:xfrm>
                  <a:off x="3379" y="2658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0xfc</a:t>
                  </a:r>
                </a:p>
              </p:txBody>
            </p:sp>
          </p:grpSp>
          <p:sp>
            <p:nvSpPr>
              <p:cNvPr id="88094" name="AutoShape 10"/>
              <p:cNvSpPr>
                <a:spLocks/>
              </p:cNvSpPr>
              <p:nvPr/>
            </p:nvSpPr>
            <p:spPr bwMode="auto">
              <a:xfrm rot="-5400000">
                <a:off x="2830" y="2183"/>
                <a:ext cx="145" cy="1679"/>
              </a:xfrm>
              <a:prstGeom prst="leftBrace">
                <a:avLst>
                  <a:gd name="adj1" fmla="val 96494"/>
                  <a:gd name="adj2" fmla="val 50000"/>
                </a:avLst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 sz="16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88095" name="Text Box 11"/>
              <p:cNvSpPr txBox="1">
                <a:spLocks noChangeArrowheads="1"/>
              </p:cNvSpPr>
              <p:nvPr/>
            </p:nvSpPr>
            <p:spPr bwMode="auto">
              <a:xfrm>
                <a:off x="2655" y="3046"/>
                <a:ext cx="527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 i="1"/>
                  <a:t>n</a:t>
                </a:r>
                <a:r>
                  <a:rPr lang="en-GB" altLang="zh-TW" sz="1800"/>
                  <a:t> bytes</a:t>
                </a:r>
              </a:p>
            </p:txBody>
          </p:sp>
        </p:grpSp>
        <p:grpSp>
          <p:nvGrpSpPr>
            <p:cNvPr id="88073" name="Group 12"/>
            <p:cNvGrpSpPr>
              <a:grpSpLocks/>
            </p:cNvGrpSpPr>
            <p:nvPr/>
          </p:nvGrpSpPr>
          <p:grpSpPr bwMode="auto">
            <a:xfrm>
              <a:off x="340" y="2658"/>
              <a:ext cx="1722" cy="619"/>
              <a:chOff x="340" y="2658"/>
              <a:chExt cx="1722" cy="619"/>
            </a:xfrm>
          </p:grpSpPr>
          <p:grpSp>
            <p:nvGrpSpPr>
              <p:cNvPr id="88086" name="Group 13"/>
              <p:cNvGrpSpPr>
                <a:grpSpLocks/>
              </p:cNvGrpSpPr>
              <p:nvPr/>
            </p:nvGrpSpPr>
            <p:grpSpPr bwMode="auto">
              <a:xfrm>
                <a:off x="340" y="2658"/>
                <a:ext cx="1722" cy="289"/>
                <a:chOff x="340" y="2658"/>
                <a:chExt cx="1722" cy="289"/>
              </a:xfrm>
            </p:grpSpPr>
            <p:sp>
              <p:nvSpPr>
                <p:cNvPr id="88089" name="Rectangle 14"/>
                <p:cNvSpPr>
                  <a:spLocks noChangeArrowheads="1"/>
                </p:cNvSpPr>
                <p:nvPr/>
              </p:nvSpPr>
              <p:spPr bwMode="auto">
                <a:xfrm>
                  <a:off x="340" y="2658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0x10</a:t>
                  </a:r>
                </a:p>
              </p:txBody>
            </p:sp>
            <p:sp>
              <p:nvSpPr>
                <p:cNvPr id="88090" name="Rectangle 15"/>
                <p:cNvSpPr>
                  <a:spLocks noChangeArrowheads="1"/>
                </p:cNvSpPr>
                <p:nvPr/>
              </p:nvSpPr>
              <p:spPr bwMode="auto">
                <a:xfrm>
                  <a:off x="748" y="2658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0x2f</a:t>
                  </a:r>
                </a:p>
              </p:txBody>
            </p:sp>
            <p:sp>
              <p:nvSpPr>
                <p:cNvPr id="88091" name="Rectangle 16"/>
                <p:cNvSpPr>
                  <a:spLocks noChangeArrowheads="1"/>
                </p:cNvSpPr>
                <p:nvPr/>
              </p:nvSpPr>
              <p:spPr bwMode="auto">
                <a:xfrm>
                  <a:off x="1156" y="2658"/>
                  <a:ext cx="499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…</a:t>
                  </a:r>
                </a:p>
              </p:txBody>
            </p:sp>
            <p:sp>
              <p:nvSpPr>
                <p:cNvPr id="88092" name="Rectangle 17"/>
                <p:cNvSpPr>
                  <a:spLocks noChangeArrowheads="1"/>
                </p:cNvSpPr>
                <p:nvPr/>
              </p:nvSpPr>
              <p:spPr bwMode="auto">
                <a:xfrm>
                  <a:off x="1655" y="2658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0x3c</a:t>
                  </a:r>
                </a:p>
              </p:txBody>
            </p:sp>
          </p:grpSp>
          <p:sp>
            <p:nvSpPr>
              <p:cNvPr id="88087" name="AutoShape 18"/>
              <p:cNvSpPr>
                <a:spLocks/>
              </p:cNvSpPr>
              <p:nvPr/>
            </p:nvSpPr>
            <p:spPr bwMode="auto">
              <a:xfrm rot="-5400000">
                <a:off x="1106" y="2183"/>
                <a:ext cx="145" cy="1679"/>
              </a:xfrm>
              <a:prstGeom prst="leftBrace">
                <a:avLst>
                  <a:gd name="adj1" fmla="val 96494"/>
                  <a:gd name="adj2" fmla="val 50000"/>
                </a:avLst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 sz="16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88088" name="Text Box 19"/>
              <p:cNvSpPr txBox="1">
                <a:spLocks noChangeArrowheads="1"/>
              </p:cNvSpPr>
              <p:nvPr/>
            </p:nvSpPr>
            <p:spPr bwMode="auto">
              <a:xfrm>
                <a:off x="930" y="3046"/>
                <a:ext cx="527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 i="1"/>
                  <a:t>n</a:t>
                </a:r>
                <a:r>
                  <a:rPr lang="en-GB" altLang="zh-TW" sz="1800"/>
                  <a:t> bytes</a:t>
                </a:r>
              </a:p>
            </p:txBody>
          </p:sp>
        </p:grpSp>
        <p:grpSp>
          <p:nvGrpSpPr>
            <p:cNvPr id="88074" name="Group 20"/>
            <p:cNvGrpSpPr>
              <a:grpSpLocks/>
            </p:cNvGrpSpPr>
            <p:nvPr/>
          </p:nvGrpSpPr>
          <p:grpSpPr bwMode="auto">
            <a:xfrm>
              <a:off x="3788" y="2658"/>
              <a:ext cx="1722" cy="619"/>
              <a:chOff x="3788" y="2658"/>
              <a:chExt cx="1722" cy="619"/>
            </a:xfrm>
          </p:grpSpPr>
          <p:grpSp>
            <p:nvGrpSpPr>
              <p:cNvPr id="88079" name="Group 21"/>
              <p:cNvGrpSpPr>
                <a:grpSpLocks/>
              </p:cNvGrpSpPr>
              <p:nvPr/>
            </p:nvGrpSpPr>
            <p:grpSpPr bwMode="auto">
              <a:xfrm>
                <a:off x="3788" y="2658"/>
                <a:ext cx="1722" cy="289"/>
                <a:chOff x="3788" y="2658"/>
                <a:chExt cx="1722" cy="289"/>
              </a:xfrm>
            </p:grpSpPr>
            <p:sp>
              <p:nvSpPr>
                <p:cNvPr id="88082" name="Rectangle 22"/>
                <p:cNvSpPr>
                  <a:spLocks noChangeArrowheads="1"/>
                </p:cNvSpPr>
                <p:nvPr/>
              </p:nvSpPr>
              <p:spPr bwMode="auto">
                <a:xfrm>
                  <a:off x="3788" y="2658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0xa0</a:t>
                  </a:r>
                </a:p>
              </p:txBody>
            </p:sp>
            <p:sp>
              <p:nvSpPr>
                <p:cNvPr id="88083" name="Rectangle 23"/>
                <p:cNvSpPr>
                  <a:spLocks noChangeArrowheads="1"/>
                </p:cNvSpPr>
                <p:nvPr/>
              </p:nvSpPr>
              <p:spPr bwMode="auto">
                <a:xfrm>
                  <a:off x="4196" y="2658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0xbf</a:t>
                  </a:r>
                </a:p>
              </p:txBody>
            </p:sp>
            <p:sp>
              <p:nvSpPr>
                <p:cNvPr id="88084" name="Rectangle 24"/>
                <p:cNvSpPr>
                  <a:spLocks noChangeArrowheads="1"/>
                </p:cNvSpPr>
                <p:nvPr/>
              </p:nvSpPr>
              <p:spPr bwMode="auto">
                <a:xfrm>
                  <a:off x="4604" y="2658"/>
                  <a:ext cx="499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…</a:t>
                  </a:r>
                </a:p>
              </p:txBody>
            </p:sp>
            <p:sp>
              <p:nvSpPr>
                <p:cNvPr id="88085" name="Rectangle 25"/>
                <p:cNvSpPr>
                  <a:spLocks noChangeArrowheads="1"/>
                </p:cNvSpPr>
                <p:nvPr/>
              </p:nvSpPr>
              <p:spPr bwMode="auto">
                <a:xfrm>
                  <a:off x="5103" y="2658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0xdc</a:t>
                  </a:r>
                </a:p>
              </p:txBody>
            </p:sp>
          </p:grpSp>
          <p:sp>
            <p:nvSpPr>
              <p:cNvPr id="88080" name="AutoShape 26"/>
              <p:cNvSpPr>
                <a:spLocks/>
              </p:cNvSpPr>
              <p:nvPr/>
            </p:nvSpPr>
            <p:spPr bwMode="auto">
              <a:xfrm rot="-5400000">
                <a:off x="4554" y="2183"/>
                <a:ext cx="145" cy="1679"/>
              </a:xfrm>
              <a:prstGeom prst="leftBrace">
                <a:avLst>
                  <a:gd name="adj1" fmla="val 96494"/>
                  <a:gd name="adj2" fmla="val 50000"/>
                </a:avLst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 sz="16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88081" name="Text Box 27"/>
              <p:cNvSpPr txBox="1">
                <a:spLocks noChangeArrowheads="1"/>
              </p:cNvSpPr>
              <p:nvPr/>
            </p:nvSpPr>
            <p:spPr bwMode="auto">
              <a:xfrm>
                <a:off x="4379" y="3046"/>
                <a:ext cx="527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 i="1"/>
                  <a:t>n</a:t>
                </a:r>
                <a:r>
                  <a:rPr lang="en-GB" altLang="zh-TW" sz="1800"/>
                  <a:t> bytes</a:t>
                </a:r>
              </a:p>
            </p:txBody>
          </p:sp>
        </p:grpSp>
        <p:sp>
          <p:nvSpPr>
            <p:cNvPr id="88075" name="Line 28"/>
            <p:cNvSpPr>
              <a:spLocks noChangeShapeType="1"/>
            </p:cNvSpPr>
            <p:nvPr/>
          </p:nvSpPr>
          <p:spPr bwMode="auto">
            <a:xfrm>
              <a:off x="4059" y="2463"/>
              <a:ext cx="454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8076" name="Text Box 29"/>
            <p:cNvSpPr txBox="1">
              <a:spLocks noChangeArrowheads="1"/>
            </p:cNvSpPr>
            <p:nvPr/>
          </p:nvSpPr>
          <p:spPr bwMode="auto">
            <a:xfrm>
              <a:off x="4469" y="2318"/>
              <a:ext cx="54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address</a:t>
              </a:r>
            </a:p>
          </p:txBody>
        </p:sp>
        <p:sp>
          <p:nvSpPr>
            <p:cNvPr id="88077" name="Rectangle 30"/>
            <p:cNvSpPr>
              <a:spLocks noChangeArrowheads="1"/>
            </p:cNvSpPr>
            <p:nvPr/>
          </p:nvSpPr>
          <p:spPr bwMode="auto">
            <a:xfrm>
              <a:off x="204" y="1979"/>
              <a:ext cx="5443" cy="1406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88078" name="Text Box 31"/>
            <p:cNvSpPr txBox="1">
              <a:spLocks noChangeArrowheads="1"/>
            </p:cNvSpPr>
            <p:nvPr/>
          </p:nvSpPr>
          <p:spPr bwMode="auto">
            <a:xfrm>
              <a:off x="205" y="2027"/>
              <a:ext cx="381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2000"/>
                <a:t>disk</a:t>
              </a:r>
            </a:p>
          </p:txBody>
        </p:sp>
      </p:grpSp>
      <p:grpSp>
        <p:nvGrpSpPr>
          <p:cNvPr id="88069" name="Group 32"/>
          <p:cNvGrpSpPr>
            <a:grpSpLocks/>
          </p:cNvGrpSpPr>
          <p:nvPr/>
        </p:nvGrpSpPr>
        <p:grpSpPr bwMode="auto">
          <a:xfrm>
            <a:off x="179388" y="3716338"/>
            <a:ext cx="701675" cy="623887"/>
            <a:chOff x="113" y="2341"/>
            <a:chExt cx="442" cy="393"/>
          </a:xfrm>
        </p:grpSpPr>
        <p:sp>
          <p:nvSpPr>
            <p:cNvPr id="88070" name="Text Box 33"/>
            <p:cNvSpPr txBox="1">
              <a:spLocks noChangeArrowheads="1"/>
            </p:cNvSpPr>
            <p:nvPr/>
          </p:nvSpPr>
          <p:spPr bwMode="auto">
            <a:xfrm>
              <a:off x="113" y="2341"/>
              <a:ext cx="44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solidFill>
                    <a:srgbClr val="FF0000"/>
                  </a:solidFill>
                </a:rPr>
                <a:t>offset</a:t>
              </a:r>
            </a:p>
          </p:txBody>
        </p:sp>
        <p:sp>
          <p:nvSpPr>
            <p:cNvPr id="88071" name="Line 34"/>
            <p:cNvSpPr>
              <a:spLocks noChangeShapeType="1"/>
            </p:cNvSpPr>
            <p:nvPr/>
          </p:nvSpPr>
          <p:spPr bwMode="auto">
            <a:xfrm>
              <a:off x="353" y="2509"/>
              <a:ext cx="1" cy="226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UNIX treats a file as a stream of binary code</a:t>
            </a:r>
          </a:p>
        </p:txBody>
      </p:sp>
      <p:sp>
        <p:nvSpPr>
          <p:cNvPr id="90115" name="Rectangle 2"/>
          <p:cNvSpPr>
            <a:spLocks noChangeArrowheads="1"/>
          </p:cNvSpPr>
          <p:nvPr/>
        </p:nvSpPr>
        <p:spPr bwMode="auto">
          <a:xfrm>
            <a:off x="1258888" y="1989138"/>
            <a:ext cx="2087562" cy="9144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for (i=0;i&lt;m;i++) 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read (fd, buf, n);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}</a:t>
            </a:r>
          </a:p>
        </p:txBody>
      </p:sp>
      <p:grpSp>
        <p:nvGrpSpPr>
          <p:cNvPr id="90116" name="Group 3"/>
          <p:cNvGrpSpPr>
            <a:grpSpLocks/>
          </p:cNvGrpSpPr>
          <p:nvPr/>
        </p:nvGrpSpPr>
        <p:grpSpPr bwMode="auto">
          <a:xfrm>
            <a:off x="3276600" y="4219575"/>
            <a:ext cx="2733675" cy="982663"/>
            <a:chOff x="2064" y="2658"/>
            <a:chExt cx="1722" cy="619"/>
          </a:xfrm>
        </p:grpSpPr>
        <p:grpSp>
          <p:nvGrpSpPr>
            <p:cNvPr id="90151" name="Group 4"/>
            <p:cNvGrpSpPr>
              <a:grpSpLocks/>
            </p:cNvGrpSpPr>
            <p:nvPr/>
          </p:nvGrpSpPr>
          <p:grpSpPr bwMode="auto">
            <a:xfrm>
              <a:off x="2064" y="2658"/>
              <a:ext cx="1722" cy="289"/>
              <a:chOff x="2064" y="2658"/>
              <a:chExt cx="1722" cy="289"/>
            </a:xfrm>
          </p:grpSpPr>
          <p:sp>
            <p:nvSpPr>
              <p:cNvPr id="90154" name="Rectangle 5"/>
              <p:cNvSpPr>
                <a:spLocks noChangeArrowheads="1"/>
              </p:cNvSpPr>
              <p:nvPr/>
            </p:nvSpPr>
            <p:spPr bwMode="auto">
              <a:xfrm>
                <a:off x="2064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0x20</a:t>
                </a:r>
              </a:p>
            </p:txBody>
          </p:sp>
          <p:sp>
            <p:nvSpPr>
              <p:cNvPr id="90155" name="Rectangle 6"/>
              <p:cNvSpPr>
                <a:spLocks noChangeArrowheads="1"/>
              </p:cNvSpPr>
              <p:nvPr/>
            </p:nvSpPr>
            <p:spPr bwMode="auto">
              <a:xfrm>
                <a:off x="2472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0x3f</a:t>
                </a:r>
              </a:p>
            </p:txBody>
          </p:sp>
          <p:sp>
            <p:nvSpPr>
              <p:cNvPr id="90156" name="Rectangle 7"/>
              <p:cNvSpPr>
                <a:spLocks noChangeArrowheads="1"/>
              </p:cNvSpPr>
              <p:nvPr/>
            </p:nvSpPr>
            <p:spPr bwMode="auto">
              <a:xfrm>
                <a:off x="2880" y="2658"/>
                <a:ext cx="499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  <p:sp>
            <p:nvSpPr>
              <p:cNvPr id="90157" name="Rectangle 8"/>
              <p:cNvSpPr>
                <a:spLocks noChangeArrowheads="1"/>
              </p:cNvSpPr>
              <p:nvPr/>
            </p:nvSpPr>
            <p:spPr bwMode="auto">
              <a:xfrm>
                <a:off x="3379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0xfc</a:t>
                </a:r>
              </a:p>
            </p:txBody>
          </p:sp>
        </p:grpSp>
        <p:sp>
          <p:nvSpPr>
            <p:cNvPr id="90152" name="AutoShape 9"/>
            <p:cNvSpPr>
              <a:spLocks/>
            </p:cNvSpPr>
            <p:nvPr/>
          </p:nvSpPr>
          <p:spPr bwMode="auto">
            <a:xfrm rot="-5400000">
              <a:off x="2830" y="2183"/>
              <a:ext cx="145" cy="1679"/>
            </a:xfrm>
            <a:prstGeom prst="leftBrace">
              <a:avLst>
                <a:gd name="adj1" fmla="val 96494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0153" name="Text Box 10"/>
            <p:cNvSpPr txBox="1">
              <a:spLocks noChangeArrowheads="1"/>
            </p:cNvSpPr>
            <p:nvPr/>
          </p:nvSpPr>
          <p:spPr bwMode="auto">
            <a:xfrm>
              <a:off x="2655" y="3046"/>
              <a:ext cx="52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 i="1"/>
                <a:t>n</a:t>
              </a:r>
              <a:r>
                <a:rPr lang="en-GB" altLang="zh-TW" sz="1800"/>
                <a:t> bytes</a:t>
              </a:r>
            </a:p>
          </p:txBody>
        </p:sp>
      </p:grpSp>
      <p:grpSp>
        <p:nvGrpSpPr>
          <p:cNvPr id="90117" name="Group 11"/>
          <p:cNvGrpSpPr>
            <a:grpSpLocks/>
          </p:cNvGrpSpPr>
          <p:nvPr/>
        </p:nvGrpSpPr>
        <p:grpSpPr bwMode="auto">
          <a:xfrm>
            <a:off x="539750" y="4219575"/>
            <a:ext cx="2733675" cy="982663"/>
            <a:chOff x="340" y="2658"/>
            <a:chExt cx="1722" cy="619"/>
          </a:xfrm>
        </p:grpSpPr>
        <p:grpSp>
          <p:nvGrpSpPr>
            <p:cNvPr id="90144" name="Group 12"/>
            <p:cNvGrpSpPr>
              <a:grpSpLocks/>
            </p:cNvGrpSpPr>
            <p:nvPr/>
          </p:nvGrpSpPr>
          <p:grpSpPr bwMode="auto">
            <a:xfrm>
              <a:off x="340" y="2658"/>
              <a:ext cx="1722" cy="289"/>
              <a:chOff x="340" y="2658"/>
              <a:chExt cx="1722" cy="289"/>
            </a:xfrm>
          </p:grpSpPr>
          <p:sp>
            <p:nvSpPr>
              <p:cNvPr id="90147" name="Rectangle 13"/>
              <p:cNvSpPr>
                <a:spLocks noChangeArrowheads="1"/>
              </p:cNvSpPr>
              <p:nvPr/>
            </p:nvSpPr>
            <p:spPr bwMode="auto">
              <a:xfrm>
                <a:off x="340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0x10</a:t>
                </a:r>
              </a:p>
            </p:txBody>
          </p:sp>
          <p:sp>
            <p:nvSpPr>
              <p:cNvPr id="90148" name="Rectangle 14"/>
              <p:cNvSpPr>
                <a:spLocks noChangeArrowheads="1"/>
              </p:cNvSpPr>
              <p:nvPr/>
            </p:nvSpPr>
            <p:spPr bwMode="auto">
              <a:xfrm>
                <a:off x="748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0x2f</a:t>
                </a:r>
              </a:p>
            </p:txBody>
          </p:sp>
          <p:sp>
            <p:nvSpPr>
              <p:cNvPr id="90149" name="Rectangle 15"/>
              <p:cNvSpPr>
                <a:spLocks noChangeArrowheads="1"/>
              </p:cNvSpPr>
              <p:nvPr/>
            </p:nvSpPr>
            <p:spPr bwMode="auto">
              <a:xfrm>
                <a:off x="1156" y="2658"/>
                <a:ext cx="499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  <p:sp>
            <p:nvSpPr>
              <p:cNvPr id="90150" name="Rectangle 16"/>
              <p:cNvSpPr>
                <a:spLocks noChangeArrowheads="1"/>
              </p:cNvSpPr>
              <p:nvPr/>
            </p:nvSpPr>
            <p:spPr bwMode="auto">
              <a:xfrm>
                <a:off x="1655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0x3c</a:t>
                </a:r>
              </a:p>
            </p:txBody>
          </p:sp>
        </p:grpSp>
        <p:sp>
          <p:nvSpPr>
            <p:cNvPr id="90145" name="AutoShape 17"/>
            <p:cNvSpPr>
              <a:spLocks/>
            </p:cNvSpPr>
            <p:nvPr/>
          </p:nvSpPr>
          <p:spPr bwMode="auto">
            <a:xfrm rot="-5400000">
              <a:off x="1106" y="2183"/>
              <a:ext cx="145" cy="1679"/>
            </a:xfrm>
            <a:prstGeom prst="leftBrace">
              <a:avLst>
                <a:gd name="adj1" fmla="val 96494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0146" name="Text Box 18"/>
            <p:cNvSpPr txBox="1">
              <a:spLocks noChangeArrowheads="1"/>
            </p:cNvSpPr>
            <p:nvPr/>
          </p:nvSpPr>
          <p:spPr bwMode="auto">
            <a:xfrm>
              <a:off x="930" y="3046"/>
              <a:ext cx="52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 i="1"/>
                <a:t>n</a:t>
              </a:r>
              <a:r>
                <a:rPr lang="en-GB" altLang="zh-TW" sz="1800"/>
                <a:t> bytes</a:t>
              </a:r>
            </a:p>
          </p:txBody>
        </p:sp>
      </p:grpSp>
      <p:grpSp>
        <p:nvGrpSpPr>
          <p:cNvPr id="90118" name="Group 19"/>
          <p:cNvGrpSpPr>
            <a:grpSpLocks/>
          </p:cNvGrpSpPr>
          <p:nvPr/>
        </p:nvGrpSpPr>
        <p:grpSpPr bwMode="auto">
          <a:xfrm>
            <a:off x="6013450" y="4219575"/>
            <a:ext cx="2733675" cy="982663"/>
            <a:chOff x="3788" y="2658"/>
            <a:chExt cx="1722" cy="619"/>
          </a:xfrm>
        </p:grpSpPr>
        <p:grpSp>
          <p:nvGrpSpPr>
            <p:cNvPr id="90137" name="Group 20"/>
            <p:cNvGrpSpPr>
              <a:grpSpLocks/>
            </p:cNvGrpSpPr>
            <p:nvPr/>
          </p:nvGrpSpPr>
          <p:grpSpPr bwMode="auto">
            <a:xfrm>
              <a:off x="3788" y="2658"/>
              <a:ext cx="1722" cy="289"/>
              <a:chOff x="3788" y="2658"/>
              <a:chExt cx="1722" cy="289"/>
            </a:xfrm>
          </p:grpSpPr>
          <p:sp>
            <p:nvSpPr>
              <p:cNvPr id="90140" name="Rectangle 21"/>
              <p:cNvSpPr>
                <a:spLocks noChangeArrowheads="1"/>
              </p:cNvSpPr>
              <p:nvPr/>
            </p:nvSpPr>
            <p:spPr bwMode="auto">
              <a:xfrm>
                <a:off x="3788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0xa0</a:t>
                </a:r>
              </a:p>
            </p:txBody>
          </p:sp>
          <p:sp>
            <p:nvSpPr>
              <p:cNvPr id="90141" name="Rectangle 22"/>
              <p:cNvSpPr>
                <a:spLocks noChangeArrowheads="1"/>
              </p:cNvSpPr>
              <p:nvPr/>
            </p:nvSpPr>
            <p:spPr bwMode="auto">
              <a:xfrm>
                <a:off x="4196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0xbf</a:t>
                </a:r>
              </a:p>
            </p:txBody>
          </p:sp>
          <p:sp>
            <p:nvSpPr>
              <p:cNvPr id="90142" name="Rectangle 23"/>
              <p:cNvSpPr>
                <a:spLocks noChangeArrowheads="1"/>
              </p:cNvSpPr>
              <p:nvPr/>
            </p:nvSpPr>
            <p:spPr bwMode="auto">
              <a:xfrm>
                <a:off x="4604" y="2658"/>
                <a:ext cx="499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  <p:sp>
            <p:nvSpPr>
              <p:cNvPr id="90143" name="Rectangle 24"/>
              <p:cNvSpPr>
                <a:spLocks noChangeArrowheads="1"/>
              </p:cNvSpPr>
              <p:nvPr/>
            </p:nvSpPr>
            <p:spPr bwMode="auto">
              <a:xfrm>
                <a:off x="5103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0xdc</a:t>
                </a:r>
              </a:p>
            </p:txBody>
          </p:sp>
        </p:grpSp>
        <p:sp>
          <p:nvSpPr>
            <p:cNvPr id="90138" name="AutoShape 25"/>
            <p:cNvSpPr>
              <a:spLocks/>
            </p:cNvSpPr>
            <p:nvPr/>
          </p:nvSpPr>
          <p:spPr bwMode="auto">
            <a:xfrm rot="-5400000">
              <a:off x="4554" y="2183"/>
              <a:ext cx="145" cy="1679"/>
            </a:xfrm>
            <a:prstGeom prst="leftBrace">
              <a:avLst>
                <a:gd name="adj1" fmla="val 96494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0139" name="Text Box 26"/>
            <p:cNvSpPr txBox="1">
              <a:spLocks noChangeArrowheads="1"/>
            </p:cNvSpPr>
            <p:nvPr/>
          </p:nvSpPr>
          <p:spPr bwMode="auto">
            <a:xfrm>
              <a:off x="4379" y="3046"/>
              <a:ext cx="52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 i="1"/>
                <a:t>n</a:t>
              </a:r>
              <a:r>
                <a:rPr lang="en-GB" altLang="zh-TW" sz="1800"/>
                <a:t> bytes</a:t>
              </a:r>
            </a:p>
          </p:txBody>
        </p:sp>
      </p:grpSp>
      <p:sp>
        <p:nvSpPr>
          <p:cNvPr id="90119" name="Line 27"/>
          <p:cNvSpPr>
            <a:spLocks noChangeShapeType="1"/>
          </p:cNvSpPr>
          <p:nvPr/>
        </p:nvSpPr>
        <p:spPr bwMode="auto">
          <a:xfrm>
            <a:off x="6443663" y="3910013"/>
            <a:ext cx="7207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0" name="Text Box 28"/>
          <p:cNvSpPr txBox="1">
            <a:spLocks noChangeArrowheads="1"/>
          </p:cNvSpPr>
          <p:nvPr/>
        </p:nvSpPr>
        <p:spPr bwMode="auto">
          <a:xfrm>
            <a:off x="7094538" y="3679825"/>
            <a:ext cx="866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address</a:t>
            </a:r>
          </a:p>
        </p:txBody>
      </p:sp>
      <p:sp>
        <p:nvSpPr>
          <p:cNvPr id="90121" name="Rectangle 29"/>
          <p:cNvSpPr>
            <a:spLocks noChangeArrowheads="1"/>
          </p:cNvSpPr>
          <p:nvPr/>
        </p:nvSpPr>
        <p:spPr bwMode="auto">
          <a:xfrm>
            <a:off x="323850" y="3141663"/>
            <a:ext cx="8640763" cy="223202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90122" name="Text Box 30"/>
          <p:cNvSpPr txBox="1">
            <a:spLocks noChangeArrowheads="1"/>
          </p:cNvSpPr>
          <p:nvPr/>
        </p:nvSpPr>
        <p:spPr bwMode="auto">
          <a:xfrm>
            <a:off x="325438" y="3217863"/>
            <a:ext cx="60483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000"/>
              <a:t>disk</a:t>
            </a:r>
          </a:p>
        </p:txBody>
      </p:sp>
      <p:grpSp>
        <p:nvGrpSpPr>
          <p:cNvPr id="90123" name="Group 31"/>
          <p:cNvGrpSpPr>
            <a:grpSpLocks/>
          </p:cNvGrpSpPr>
          <p:nvPr/>
        </p:nvGrpSpPr>
        <p:grpSpPr bwMode="auto">
          <a:xfrm>
            <a:off x="2917825" y="3644900"/>
            <a:ext cx="701675" cy="623888"/>
            <a:chOff x="1838" y="2296"/>
            <a:chExt cx="442" cy="393"/>
          </a:xfrm>
        </p:grpSpPr>
        <p:sp>
          <p:nvSpPr>
            <p:cNvPr id="90135" name="Text Box 32"/>
            <p:cNvSpPr txBox="1">
              <a:spLocks noChangeArrowheads="1"/>
            </p:cNvSpPr>
            <p:nvPr/>
          </p:nvSpPr>
          <p:spPr bwMode="auto">
            <a:xfrm>
              <a:off x="1838" y="2296"/>
              <a:ext cx="44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solidFill>
                    <a:srgbClr val="FF0000"/>
                  </a:solidFill>
                </a:rPr>
                <a:t>offset</a:t>
              </a:r>
            </a:p>
          </p:txBody>
        </p:sp>
        <p:sp>
          <p:nvSpPr>
            <p:cNvPr id="90136" name="Line 33"/>
            <p:cNvSpPr>
              <a:spLocks noChangeShapeType="1"/>
            </p:cNvSpPr>
            <p:nvPr/>
          </p:nvSpPr>
          <p:spPr bwMode="auto">
            <a:xfrm>
              <a:off x="2077" y="2464"/>
              <a:ext cx="1" cy="226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0124" name="Text Box 34"/>
          <p:cNvSpPr txBox="1">
            <a:spLocks noChangeArrowheads="1"/>
          </p:cNvSpPr>
          <p:nvPr/>
        </p:nvSpPr>
        <p:spPr bwMode="auto">
          <a:xfrm>
            <a:off x="5868988" y="5734050"/>
            <a:ext cx="51911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000"/>
              <a:t>buf</a:t>
            </a:r>
          </a:p>
        </p:txBody>
      </p:sp>
      <p:sp>
        <p:nvSpPr>
          <p:cNvPr id="90125" name="Line 35"/>
          <p:cNvSpPr>
            <a:spLocks noChangeShapeType="1"/>
          </p:cNvSpPr>
          <p:nvPr/>
        </p:nvSpPr>
        <p:spPr bwMode="auto">
          <a:xfrm>
            <a:off x="1979613" y="5157788"/>
            <a:ext cx="1152525" cy="503237"/>
          </a:xfrm>
          <a:prstGeom prst="line">
            <a:avLst/>
          </a:prstGeom>
          <a:noFill/>
          <a:ln w="3816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6" name="Text Box 36"/>
          <p:cNvSpPr txBox="1">
            <a:spLocks noChangeArrowheads="1"/>
          </p:cNvSpPr>
          <p:nvPr/>
        </p:nvSpPr>
        <p:spPr bwMode="auto">
          <a:xfrm>
            <a:off x="2049463" y="5516563"/>
            <a:ext cx="8270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000">
                <a:solidFill>
                  <a:srgbClr val="FF0000"/>
                </a:solidFill>
              </a:rPr>
              <a:t>Step 1</a:t>
            </a:r>
          </a:p>
        </p:txBody>
      </p:sp>
      <p:grpSp>
        <p:nvGrpSpPr>
          <p:cNvPr id="90127" name="Group 37"/>
          <p:cNvGrpSpPr>
            <a:grpSpLocks/>
          </p:cNvGrpSpPr>
          <p:nvPr/>
        </p:nvGrpSpPr>
        <p:grpSpPr bwMode="auto">
          <a:xfrm>
            <a:off x="3132138" y="5661025"/>
            <a:ext cx="2733675" cy="982663"/>
            <a:chOff x="1973" y="3566"/>
            <a:chExt cx="1722" cy="619"/>
          </a:xfrm>
        </p:grpSpPr>
        <p:grpSp>
          <p:nvGrpSpPr>
            <p:cNvPr id="90128" name="Group 38"/>
            <p:cNvGrpSpPr>
              <a:grpSpLocks/>
            </p:cNvGrpSpPr>
            <p:nvPr/>
          </p:nvGrpSpPr>
          <p:grpSpPr bwMode="auto">
            <a:xfrm>
              <a:off x="1973" y="3566"/>
              <a:ext cx="1722" cy="289"/>
              <a:chOff x="1973" y="3566"/>
              <a:chExt cx="1722" cy="289"/>
            </a:xfrm>
          </p:grpSpPr>
          <p:sp>
            <p:nvSpPr>
              <p:cNvPr id="90131" name="Rectangle 39"/>
              <p:cNvSpPr>
                <a:spLocks noChangeArrowheads="1"/>
              </p:cNvSpPr>
              <p:nvPr/>
            </p:nvSpPr>
            <p:spPr bwMode="auto">
              <a:xfrm>
                <a:off x="1973" y="3566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0x10</a:t>
                </a:r>
              </a:p>
            </p:txBody>
          </p:sp>
          <p:sp>
            <p:nvSpPr>
              <p:cNvPr id="90132" name="Rectangle 40"/>
              <p:cNvSpPr>
                <a:spLocks noChangeArrowheads="1"/>
              </p:cNvSpPr>
              <p:nvPr/>
            </p:nvSpPr>
            <p:spPr bwMode="auto">
              <a:xfrm>
                <a:off x="2381" y="3566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0x2f</a:t>
                </a:r>
              </a:p>
            </p:txBody>
          </p:sp>
          <p:sp>
            <p:nvSpPr>
              <p:cNvPr id="90133" name="Rectangle 41"/>
              <p:cNvSpPr>
                <a:spLocks noChangeArrowheads="1"/>
              </p:cNvSpPr>
              <p:nvPr/>
            </p:nvSpPr>
            <p:spPr bwMode="auto">
              <a:xfrm>
                <a:off x="2789" y="3566"/>
                <a:ext cx="499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  <p:sp>
            <p:nvSpPr>
              <p:cNvPr id="90134" name="Rectangle 42"/>
              <p:cNvSpPr>
                <a:spLocks noChangeArrowheads="1"/>
              </p:cNvSpPr>
              <p:nvPr/>
            </p:nvSpPr>
            <p:spPr bwMode="auto">
              <a:xfrm>
                <a:off x="3288" y="3566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0x3c</a:t>
                </a:r>
              </a:p>
            </p:txBody>
          </p:sp>
        </p:grpSp>
        <p:sp>
          <p:nvSpPr>
            <p:cNvPr id="90129" name="AutoShape 43"/>
            <p:cNvSpPr>
              <a:spLocks/>
            </p:cNvSpPr>
            <p:nvPr/>
          </p:nvSpPr>
          <p:spPr bwMode="auto">
            <a:xfrm rot="-5400000">
              <a:off x="2739" y="3091"/>
              <a:ext cx="145" cy="1679"/>
            </a:xfrm>
            <a:prstGeom prst="leftBrace">
              <a:avLst>
                <a:gd name="adj1" fmla="val 96494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0130" name="Text Box 44"/>
            <p:cNvSpPr txBox="1">
              <a:spLocks noChangeArrowheads="1"/>
            </p:cNvSpPr>
            <p:nvPr/>
          </p:nvSpPr>
          <p:spPr bwMode="auto">
            <a:xfrm>
              <a:off x="2563" y="3954"/>
              <a:ext cx="52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 i="1"/>
                <a:t>n</a:t>
              </a:r>
              <a:r>
                <a:rPr lang="en-GB" altLang="zh-TW" sz="1800"/>
                <a:t> bytes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UNIX treats a file as a stream of binary code</a:t>
            </a:r>
          </a:p>
        </p:txBody>
      </p:sp>
      <p:sp>
        <p:nvSpPr>
          <p:cNvPr id="92163" name="Rectangle 2"/>
          <p:cNvSpPr>
            <a:spLocks noChangeArrowheads="1"/>
          </p:cNvSpPr>
          <p:nvPr/>
        </p:nvSpPr>
        <p:spPr bwMode="auto">
          <a:xfrm>
            <a:off x="1258888" y="1989138"/>
            <a:ext cx="2087562" cy="9144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for (i=0;i&lt;m;i++) 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read (fd, buf, n);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}</a:t>
            </a:r>
          </a:p>
        </p:txBody>
      </p:sp>
      <p:grpSp>
        <p:nvGrpSpPr>
          <p:cNvPr id="92164" name="Group 3"/>
          <p:cNvGrpSpPr>
            <a:grpSpLocks/>
          </p:cNvGrpSpPr>
          <p:nvPr/>
        </p:nvGrpSpPr>
        <p:grpSpPr bwMode="auto">
          <a:xfrm>
            <a:off x="3276600" y="4219575"/>
            <a:ext cx="2733675" cy="982663"/>
            <a:chOff x="2064" y="2658"/>
            <a:chExt cx="1722" cy="619"/>
          </a:xfrm>
        </p:grpSpPr>
        <p:grpSp>
          <p:nvGrpSpPr>
            <p:cNvPr id="92199" name="Group 4"/>
            <p:cNvGrpSpPr>
              <a:grpSpLocks/>
            </p:cNvGrpSpPr>
            <p:nvPr/>
          </p:nvGrpSpPr>
          <p:grpSpPr bwMode="auto">
            <a:xfrm>
              <a:off x="2064" y="2658"/>
              <a:ext cx="1722" cy="289"/>
              <a:chOff x="2064" y="2658"/>
              <a:chExt cx="1722" cy="289"/>
            </a:xfrm>
          </p:grpSpPr>
          <p:sp>
            <p:nvSpPr>
              <p:cNvPr id="92202" name="Rectangle 5"/>
              <p:cNvSpPr>
                <a:spLocks noChangeArrowheads="1"/>
              </p:cNvSpPr>
              <p:nvPr/>
            </p:nvSpPr>
            <p:spPr bwMode="auto">
              <a:xfrm>
                <a:off x="2064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0x20</a:t>
                </a:r>
              </a:p>
            </p:txBody>
          </p:sp>
          <p:sp>
            <p:nvSpPr>
              <p:cNvPr id="92203" name="Rectangle 6"/>
              <p:cNvSpPr>
                <a:spLocks noChangeArrowheads="1"/>
              </p:cNvSpPr>
              <p:nvPr/>
            </p:nvSpPr>
            <p:spPr bwMode="auto">
              <a:xfrm>
                <a:off x="2472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0x3f</a:t>
                </a:r>
              </a:p>
            </p:txBody>
          </p:sp>
          <p:sp>
            <p:nvSpPr>
              <p:cNvPr id="92204" name="Rectangle 7"/>
              <p:cNvSpPr>
                <a:spLocks noChangeArrowheads="1"/>
              </p:cNvSpPr>
              <p:nvPr/>
            </p:nvSpPr>
            <p:spPr bwMode="auto">
              <a:xfrm>
                <a:off x="2880" y="2658"/>
                <a:ext cx="499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  <p:sp>
            <p:nvSpPr>
              <p:cNvPr id="92205" name="Rectangle 8"/>
              <p:cNvSpPr>
                <a:spLocks noChangeArrowheads="1"/>
              </p:cNvSpPr>
              <p:nvPr/>
            </p:nvSpPr>
            <p:spPr bwMode="auto">
              <a:xfrm>
                <a:off x="3379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0xfc</a:t>
                </a:r>
              </a:p>
            </p:txBody>
          </p:sp>
        </p:grpSp>
        <p:sp>
          <p:nvSpPr>
            <p:cNvPr id="92200" name="AutoShape 9"/>
            <p:cNvSpPr>
              <a:spLocks/>
            </p:cNvSpPr>
            <p:nvPr/>
          </p:nvSpPr>
          <p:spPr bwMode="auto">
            <a:xfrm rot="-5400000">
              <a:off x="2830" y="2183"/>
              <a:ext cx="145" cy="1679"/>
            </a:xfrm>
            <a:prstGeom prst="leftBrace">
              <a:avLst>
                <a:gd name="adj1" fmla="val 96494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2201" name="Text Box 10"/>
            <p:cNvSpPr txBox="1">
              <a:spLocks noChangeArrowheads="1"/>
            </p:cNvSpPr>
            <p:nvPr/>
          </p:nvSpPr>
          <p:spPr bwMode="auto">
            <a:xfrm>
              <a:off x="2655" y="3046"/>
              <a:ext cx="52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 i="1"/>
                <a:t>n</a:t>
              </a:r>
              <a:r>
                <a:rPr lang="en-GB" altLang="zh-TW" sz="1800"/>
                <a:t> bytes</a:t>
              </a:r>
            </a:p>
          </p:txBody>
        </p:sp>
      </p:grpSp>
      <p:grpSp>
        <p:nvGrpSpPr>
          <p:cNvPr id="92165" name="Group 11"/>
          <p:cNvGrpSpPr>
            <a:grpSpLocks/>
          </p:cNvGrpSpPr>
          <p:nvPr/>
        </p:nvGrpSpPr>
        <p:grpSpPr bwMode="auto">
          <a:xfrm>
            <a:off x="539750" y="4219575"/>
            <a:ext cx="2733675" cy="982663"/>
            <a:chOff x="340" y="2658"/>
            <a:chExt cx="1722" cy="619"/>
          </a:xfrm>
        </p:grpSpPr>
        <p:grpSp>
          <p:nvGrpSpPr>
            <p:cNvPr id="92192" name="Group 12"/>
            <p:cNvGrpSpPr>
              <a:grpSpLocks/>
            </p:cNvGrpSpPr>
            <p:nvPr/>
          </p:nvGrpSpPr>
          <p:grpSpPr bwMode="auto">
            <a:xfrm>
              <a:off x="340" y="2658"/>
              <a:ext cx="1722" cy="289"/>
              <a:chOff x="340" y="2658"/>
              <a:chExt cx="1722" cy="289"/>
            </a:xfrm>
          </p:grpSpPr>
          <p:sp>
            <p:nvSpPr>
              <p:cNvPr id="92195" name="Rectangle 13"/>
              <p:cNvSpPr>
                <a:spLocks noChangeArrowheads="1"/>
              </p:cNvSpPr>
              <p:nvPr/>
            </p:nvSpPr>
            <p:spPr bwMode="auto">
              <a:xfrm>
                <a:off x="340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0x10</a:t>
                </a:r>
              </a:p>
            </p:txBody>
          </p:sp>
          <p:sp>
            <p:nvSpPr>
              <p:cNvPr id="92196" name="Rectangle 14"/>
              <p:cNvSpPr>
                <a:spLocks noChangeArrowheads="1"/>
              </p:cNvSpPr>
              <p:nvPr/>
            </p:nvSpPr>
            <p:spPr bwMode="auto">
              <a:xfrm>
                <a:off x="748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0x2f</a:t>
                </a:r>
              </a:p>
            </p:txBody>
          </p:sp>
          <p:sp>
            <p:nvSpPr>
              <p:cNvPr id="92197" name="Rectangle 15"/>
              <p:cNvSpPr>
                <a:spLocks noChangeArrowheads="1"/>
              </p:cNvSpPr>
              <p:nvPr/>
            </p:nvSpPr>
            <p:spPr bwMode="auto">
              <a:xfrm>
                <a:off x="1156" y="2658"/>
                <a:ext cx="499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  <p:sp>
            <p:nvSpPr>
              <p:cNvPr id="92198" name="Rectangle 16"/>
              <p:cNvSpPr>
                <a:spLocks noChangeArrowheads="1"/>
              </p:cNvSpPr>
              <p:nvPr/>
            </p:nvSpPr>
            <p:spPr bwMode="auto">
              <a:xfrm>
                <a:off x="1655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0x3c</a:t>
                </a:r>
              </a:p>
            </p:txBody>
          </p:sp>
        </p:grpSp>
        <p:sp>
          <p:nvSpPr>
            <p:cNvPr id="92193" name="AutoShape 17"/>
            <p:cNvSpPr>
              <a:spLocks/>
            </p:cNvSpPr>
            <p:nvPr/>
          </p:nvSpPr>
          <p:spPr bwMode="auto">
            <a:xfrm rot="-5400000">
              <a:off x="1106" y="2183"/>
              <a:ext cx="145" cy="1679"/>
            </a:xfrm>
            <a:prstGeom prst="leftBrace">
              <a:avLst>
                <a:gd name="adj1" fmla="val 96494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2194" name="Text Box 18"/>
            <p:cNvSpPr txBox="1">
              <a:spLocks noChangeArrowheads="1"/>
            </p:cNvSpPr>
            <p:nvPr/>
          </p:nvSpPr>
          <p:spPr bwMode="auto">
            <a:xfrm>
              <a:off x="930" y="3046"/>
              <a:ext cx="52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 i="1"/>
                <a:t>n</a:t>
              </a:r>
              <a:r>
                <a:rPr lang="en-GB" altLang="zh-TW" sz="1800"/>
                <a:t> bytes</a:t>
              </a:r>
            </a:p>
          </p:txBody>
        </p:sp>
      </p:grpSp>
      <p:grpSp>
        <p:nvGrpSpPr>
          <p:cNvPr id="92166" name="Group 19"/>
          <p:cNvGrpSpPr>
            <a:grpSpLocks/>
          </p:cNvGrpSpPr>
          <p:nvPr/>
        </p:nvGrpSpPr>
        <p:grpSpPr bwMode="auto">
          <a:xfrm>
            <a:off x="6013450" y="4219575"/>
            <a:ext cx="2733675" cy="982663"/>
            <a:chOff x="3788" y="2658"/>
            <a:chExt cx="1722" cy="619"/>
          </a:xfrm>
        </p:grpSpPr>
        <p:grpSp>
          <p:nvGrpSpPr>
            <p:cNvPr id="92185" name="Group 20"/>
            <p:cNvGrpSpPr>
              <a:grpSpLocks/>
            </p:cNvGrpSpPr>
            <p:nvPr/>
          </p:nvGrpSpPr>
          <p:grpSpPr bwMode="auto">
            <a:xfrm>
              <a:off x="3788" y="2658"/>
              <a:ext cx="1722" cy="289"/>
              <a:chOff x="3788" y="2658"/>
              <a:chExt cx="1722" cy="289"/>
            </a:xfrm>
          </p:grpSpPr>
          <p:sp>
            <p:nvSpPr>
              <p:cNvPr id="92188" name="Rectangle 21"/>
              <p:cNvSpPr>
                <a:spLocks noChangeArrowheads="1"/>
              </p:cNvSpPr>
              <p:nvPr/>
            </p:nvSpPr>
            <p:spPr bwMode="auto">
              <a:xfrm>
                <a:off x="3788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0xa0</a:t>
                </a:r>
              </a:p>
            </p:txBody>
          </p:sp>
          <p:sp>
            <p:nvSpPr>
              <p:cNvPr id="92189" name="Rectangle 22"/>
              <p:cNvSpPr>
                <a:spLocks noChangeArrowheads="1"/>
              </p:cNvSpPr>
              <p:nvPr/>
            </p:nvSpPr>
            <p:spPr bwMode="auto">
              <a:xfrm>
                <a:off x="4196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0xbf</a:t>
                </a:r>
              </a:p>
            </p:txBody>
          </p:sp>
          <p:sp>
            <p:nvSpPr>
              <p:cNvPr id="92190" name="Rectangle 23"/>
              <p:cNvSpPr>
                <a:spLocks noChangeArrowheads="1"/>
              </p:cNvSpPr>
              <p:nvPr/>
            </p:nvSpPr>
            <p:spPr bwMode="auto">
              <a:xfrm>
                <a:off x="4604" y="2658"/>
                <a:ext cx="499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  <p:sp>
            <p:nvSpPr>
              <p:cNvPr id="92191" name="Rectangle 24"/>
              <p:cNvSpPr>
                <a:spLocks noChangeArrowheads="1"/>
              </p:cNvSpPr>
              <p:nvPr/>
            </p:nvSpPr>
            <p:spPr bwMode="auto">
              <a:xfrm>
                <a:off x="5103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0xdc</a:t>
                </a:r>
              </a:p>
            </p:txBody>
          </p:sp>
        </p:grpSp>
        <p:sp>
          <p:nvSpPr>
            <p:cNvPr id="92186" name="AutoShape 25"/>
            <p:cNvSpPr>
              <a:spLocks/>
            </p:cNvSpPr>
            <p:nvPr/>
          </p:nvSpPr>
          <p:spPr bwMode="auto">
            <a:xfrm rot="-5400000">
              <a:off x="4554" y="2183"/>
              <a:ext cx="145" cy="1679"/>
            </a:xfrm>
            <a:prstGeom prst="leftBrace">
              <a:avLst>
                <a:gd name="adj1" fmla="val 96494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2187" name="Text Box 26"/>
            <p:cNvSpPr txBox="1">
              <a:spLocks noChangeArrowheads="1"/>
            </p:cNvSpPr>
            <p:nvPr/>
          </p:nvSpPr>
          <p:spPr bwMode="auto">
            <a:xfrm>
              <a:off x="4379" y="3046"/>
              <a:ext cx="52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 i="1"/>
                <a:t>n</a:t>
              </a:r>
              <a:r>
                <a:rPr lang="en-GB" altLang="zh-TW" sz="1800"/>
                <a:t> bytes</a:t>
              </a:r>
            </a:p>
          </p:txBody>
        </p:sp>
      </p:grpSp>
      <p:sp>
        <p:nvSpPr>
          <p:cNvPr id="92167" name="Line 27"/>
          <p:cNvSpPr>
            <a:spLocks noChangeShapeType="1"/>
          </p:cNvSpPr>
          <p:nvPr/>
        </p:nvSpPr>
        <p:spPr bwMode="auto">
          <a:xfrm>
            <a:off x="6443663" y="3910013"/>
            <a:ext cx="7207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68" name="Text Box 28"/>
          <p:cNvSpPr txBox="1">
            <a:spLocks noChangeArrowheads="1"/>
          </p:cNvSpPr>
          <p:nvPr/>
        </p:nvSpPr>
        <p:spPr bwMode="auto">
          <a:xfrm>
            <a:off x="7094538" y="3679825"/>
            <a:ext cx="866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address</a:t>
            </a:r>
          </a:p>
        </p:txBody>
      </p:sp>
      <p:sp>
        <p:nvSpPr>
          <p:cNvPr id="92169" name="Rectangle 29"/>
          <p:cNvSpPr>
            <a:spLocks noChangeArrowheads="1"/>
          </p:cNvSpPr>
          <p:nvPr/>
        </p:nvSpPr>
        <p:spPr bwMode="auto">
          <a:xfrm>
            <a:off x="323850" y="3141663"/>
            <a:ext cx="8640763" cy="223202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92170" name="Text Box 30"/>
          <p:cNvSpPr txBox="1">
            <a:spLocks noChangeArrowheads="1"/>
          </p:cNvSpPr>
          <p:nvPr/>
        </p:nvSpPr>
        <p:spPr bwMode="auto">
          <a:xfrm>
            <a:off x="325438" y="3217863"/>
            <a:ext cx="60483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000"/>
              <a:t>disk</a:t>
            </a:r>
          </a:p>
        </p:txBody>
      </p:sp>
      <p:grpSp>
        <p:nvGrpSpPr>
          <p:cNvPr id="92171" name="Group 31"/>
          <p:cNvGrpSpPr>
            <a:grpSpLocks/>
          </p:cNvGrpSpPr>
          <p:nvPr/>
        </p:nvGrpSpPr>
        <p:grpSpPr bwMode="auto">
          <a:xfrm>
            <a:off x="5653088" y="3573463"/>
            <a:ext cx="701675" cy="623887"/>
            <a:chOff x="3561" y="2251"/>
            <a:chExt cx="442" cy="393"/>
          </a:xfrm>
        </p:grpSpPr>
        <p:sp>
          <p:nvSpPr>
            <p:cNvPr id="92183" name="Text Box 32"/>
            <p:cNvSpPr txBox="1">
              <a:spLocks noChangeArrowheads="1"/>
            </p:cNvSpPr>
            <p:nvPr/>
          </p:nvSpPr>
          <p:spPr bwMode="auto">
            <a:xfrm>
              <a:off x="3561" y="2251"/>
              <a:ext cx="44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solidFill>
                    <a:srgbClr val="FF0000"/>
                  </a:solidFill>
                </a:rPr>
                <a:t>offset</a:t>
              </a:r>
            </a:p>
          </p:txBody>
        </p:sp>
        <p:sp>
          <p:nvSpPr>
            <p:cNvPr id="92184" name="Line 33"/>
            <p:cNvSpPr>
              <a:spLocks noChangeShapeType="1"/>
            </p:cNvSpPr>
            <p:nvPr/>
          </p:nvSpPr>
          <p:spPr bwMode="auto">
            <a:xfrm>
              <a:off x="3800" y="2419"/>
              <a:ext cx="1" cy="226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2172" name="Text Box 34"/>
          <p:cNvSpPr txBox="1">
            <a:spLocks noChangeArrowheads="1"/>
          </p:cNvSpPr>
          <p:nvPr/>
        </p:nvSpPr>
        <p:spPr bwMode="auto">
          <a:xfrm>
            <a:off x="5868988" y="5734050"/>
            <a:ext cx="51911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000"/>
              <a:t>buf</a:t>
            </a:r>
          </a:p>
        </p:txBody>
      </p:sp>
      <p:sp>
        <p:nvSpPr>
          <p:cNvPr id="92173" name="Line 35"/>
          <p:cNvSpPr>
            <a:spLocks noChangeShapeType="1"/>
          </p:cNvSpPr>
          <p:nvPr/>
        </p:nvSpPr>
        <p:spPr bwMode="auto">
          <a:xfrm>
            <a:off x="4643438" y="5157788"/>
            <a:ext cx="1587" cy="503237"/>
          </a:xfrm>
          <a:prstGeom prst="line">
            <a:avLst/>
          </a:prstGeom>
          <a:noFill/>
          <a:ln w="3816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74" name="Text Box 36"/>
          <p:cNvSpPr txBox="1">
            <a:spLocks noChangeArrowheads="1"/>
          </p:cNvSpPr>
          <p:nvPr/>
        </p:nvSpPr>
        <p:spPr bwMode="auto">
          <a:xfrm>
            <a:off x="3635375" y="5229225"/>
            <a:ext cx="8255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000">
                <a:solidFill>
                  <a:srgbClr val="FF0000"/>
                </a:solidFill>
              </a:rPr>
              <a:t>Step 2</a:t>
            </a:r>
          </a:p>
        </p:txBody>
      </p:sp>
      <p:grpSp>
        <p:nvGrpSpPr>
          <p:cNvPr id="92175" name="Group 37"/>
          <p:cNvGrpSpPr>
            <a:grpSpLocks/>
          </p:cNvGrpSpPr>
          <p:nvPr/>
        </p:nvGrpSpPr>
        <p:grpSpPr bwMode="auto">
          <a:xfrm>
            <a:off x="3132138" y="5661025"/>
            <a:ext cx="2733675" cy="982663"/>
            <a:chOff x="1973" y="3566"/>
            <a:chExt cx="1722" cy="619"/>
          </a:xfrm>
        </p:grpSpPr>
        <p:grpSp>
          <p:nvGrpSpPr>
            <p:cNvPr id="92176" name="Group 38"/>
            <p:cNvGrpSpPr>
              <a:grpSpLocks/>
            </p:cNvGrpSpPr>
            <p:nvPr/>
          </p:nvGrpSpPr>
          <p:grpSpPr bwMode="auto">
            <a:xfrm>
              <a:off x="1973" y="3566"/>
              <a:ext cx="1722" cy="289"/>
              <a:chOff x="1973" y="3566"/>
              <a:chExt cx="1722" cy="289"/>
            </a:xfrm>
          </p:grpSpPr>
          <p:sp>
            <p:nvSpPr>
              <p:cNvPr id="92179" name="Rectangle 39"/>
              <p:cNvSpPr>
                <a:spLocks noChangeArrowheads="1"/>
              </p:cNvSpPr>
              <p:nvPr/>
            </p:nvSpPr>
            <p:spPr bwMode="auto">
              <a:xfrm>
                <a:off x="1973" y="3566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0x20</a:t>
                </a:r>
              </a:p>
            </p:txBody>
          </p:sp>
          <p:sp>
            <p:nvSpPr>
              <p:cNvPr id="92180" name="Rectangle 40"/>
              <p:cNvSpPr>
                <a:spLocks noChangeArrowheads="1"/>
              </p:cNvSpPr>
              <p:nvPr/>
            </p:nvSpPr>
            <p:spPr bwMode="auto">
              <a:xfrm>
                <a:off x="2381" y="3566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0x3f</a:t>
                </a:r>
              </a:p>
            </p:txBody>
          </p:sp>
          <p:sp>
            <p:nvSpPr>
              <p:cNvPr id="92181" name="Rectangle 41"/>
              <p:cNvSpPr>
                <a:spLocks noChangeArrowheads="1"/>
              </p:cNvSpPr>
              <p:nvPr/>
            </p:nvSpPr>
            <p:spPr bwMode="auto">
              <a:xfrm>
                <a:off x="2789" y="3566"/>
                <a:ext cx="499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  <p:sp>
            <p:nvSpPr>
              <p:cNvPr id="92182" name="Rectangle 42"/>
              <p:cNvSpPr>
                <a:spLocks noChangeArrowheads="1"/>
              </p:cNvSpPr>
              <p:nvPr/>
            </p:nvSpPr>
            <p:spPr bwMode="auto">
              <a:xfrm>
                <a:off x="3288" y="3566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0xfc</a:t>
                </a:r>
              </a:p>
            </p:txBody>
          </p:sp>
        </p:grpSp>
        <p:sp>
          <p:nvSpPr>
            <p:cNvPr id="92177" name="AutoShape 43"/>
            <p:cNvSpPr>
              <a:spLocks/>
            </p:cNvSpPr>
            <p:nvPr/>
          </p:nvSpPr>
          <p:spPr bwMode="auto">
            <a:xfrm rot="-5400000">
              <a:off x="2739" y="3091"/>
              <a:ext cx="145" cy="1679"/>
            </a:xfrm>
            <a:prstGeom prst="leftBrace">
              <a:avLst>
                <a:gd name="adj1" fmla="val 96494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2178" name="Text Box 44"/>
            <p:cNvSpPr txBox="1">
              <a:spLocks noChangeArrowheads="1"/>
            </p:cNvSpPr>
            <p:nvPr/>
          </p:nvSpPr>
          <p:spPr bwMode="auto">
            <a:xfrm>
              <a:off x="2563" y="3954"/>
              <a:ext cx="52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 i="1"/>
                <a:t>n</a:t>
              </a:r>
              <a:r>
                <a:rPr lang="en-GB" altLang="zh-TW" sz="1800"/>
                <a:t> bytes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UNIX treats a file as a stream of binary code</a:t>
            </a:r>
          </a:p>
        </p:txBody>
      </p:sp>
      <p:sp>
        <p:nvSpPr>
          <p:cNvPr id="94211" name="Rectangle 2"/>
          <p:cNvSpPr>
            <a:spLocks noChangeArrowheads="1"/>
          </p:cNvSpPr>
          <p:nvPr/>
        </p:nvSpPr>
        <p:spPr bwMode="auto">
          <a:xfrm>
            <a:off x="1258888" y="1989138"/>
            <a:ext cx="2087562" cy="9144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for (i=0;i&lt;m;i++) 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read (fd, buf, n);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}</a:t>
            </a:r>
          </a:p>
        </p:txBody>
      </p:sp>
      <p:grpSp>
        <p:nvGrpSpPr>
          <p:cNvPr id="94212" name="Group 3"/>
          <p:cNvGrpSpPr>
            <a:grpSpLocks/>
          </p:cNvGrpSpPr>
          <p:nvPr/>
        </p:nvGrpSpPr>
        <p:grpSpPr bwMode="auto">
          <a:xfrm>
            <a:off x="3276600" y="4219575"/>
            <a:ext cx="2733675" cy="982663"/>
            <a:chOff x="2064" y="2658"/>
            <a:chExt cx="1722" cy="619"/>
          </a:xfrm>
        </p:grpSpPr>
        <p:grpSp>
          <p:nvGrpSpPr>
            <p:cNvPr id="94247" name="Group 4"/>
            <p:cNvGrpSpPr>
              <a:grpSpLocks/>
            </p:cNvGrpSpPr>
            <p:nvPr/>
          </p:nvGrpSpPr>
          <p:grpSpPr bwMode="auto">
            <a:xfrm>
              <a:off x="2064" y="2658"/>
              <a:ext cx="1722" cy="289"/>
              <a:chOff x="2064" y="2658"/>
              <a:chExt cx="1722" cy="289"/>
            </a:xfrm>
          </p:grpSpPr>
          <p:sp>
            <p:nvSpPr>
              <p:cNvPr id="94250" name="Rectangle 5"/>
              <p:cNvSpPr>
                <a:spLocks noChangeArrowheads="1"/>
              </p:cNvSpPr>
              <p:nvPr/>
            </p:nvSpPr>
            <p:spPr bwMode="auto">
              <a:xfrm>
                <a:off x="2064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0x20</a:t>
                </a:r>
              </a:p>
            </p:txBody>
          </p:sp>
          <p:sp>
            <p:nvSpPr>
              <p:cNvPr id="94251" name="Rectangle 6"/>
              <p:cNvSpPr>
                <a:spLocks noChangeArrowheads="1"/>
              </p:cNvSpPr>
              <p:nvPr/>
            </p:nvSpPr>
            <p:spPr bwMode="auto">
              <a:xfrm>
                <a:off x="2472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0x3f</a:t>
                </a:r>
              </a:p>
            </p:txBody>
          </p:sp>
          <p:sp>
            <p:nvSpPr>
              <p:cNvPr id="94252" name="Rectangle 7"/>
              <p:cNvSpPr>
                <a:spLocks noChangeArrowheads="1"/>
              </p:cNvSpPr>
              <p:nvPr/>
            </p:nvSpPr>
            <p:spPr bwMode="auto">
              <a:xfrm>
                <a:off x="2880" y="2658"/>
                <a:ext cx="499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  <p:sp>
            <p:nvSpPr>
              <p:cNvPr id="94253" name="Rectangle 8"/>
              <p:cNvSpPr>
                <a:spLocks noChangeArrowheads="1"/>
              </p:cNvSpPr>
              <p:nvPr/>
            </p:nvSpPr>
            <p:spPr bwMode="auto">
              <a:xfrm>
                <a:off x="3379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0xfc</a:t>
                </a:r>
              </a:p>
            </p:txBody>
          </p:sp>
        </p:grpSp>
        <p:sp>
          <p:nvSpPr>
            <p:cNvPr id="94248" name="AutoShape 9"/>
            <p:cNvSpPr>
              <a:spLocks/>
            </p:cNvSpPr>
            <p:nvPr/>
          </p:nvSpPr>
          <p:spPr bwMode="auto">
            <a:xfrm rot="-5400000">
              <a:off x="2830" y="2183"/>
              <a:ext cx="145" cy="1679"/>
            </a:xfrm>
            <a:prstGeom prst="leftBrace">
              <a:avLst>
                <a:gd name="adj1" fmla="val 96494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4249" name="Text Box 10"/>
            <p:cNvSpPr txBox="1">
              <a:spLocks noChangeArrowheads="1"/>
            </p:cNvSpPr>
            <p:nvPr/>
          </p:nvSpPr>
          <p:spPr bwMode="auto">
            <a:xfrm>
              <a:off x="2655" y="3046"/>
              <a:ext cx="52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 i="1"/>
                <a:t>n</a:t>
              </a:r>
              <a:r>
                <a:rPr lang="en-GB" altLang="zh-TW" sz="1800"/>
                <a:t> bytes</a:t>
              </a:r>
            </a:p>
          </p:txBody>
        </p:sp>
      </p:grpSp>
      <p:grpSp>
        <p:nvGrpSpPr>
          <p:cNvPr id="94213" name="Group 11"/>
          <p:cNvGrpSpPr>
            <a:grpSpLocks/>
          </p:cNvGrpSpPr>
          <p:nvPr/>
        </p:nvGrpSpPr>
        <p:grpSpPr bwMode="auto">
          <a:xfrm>
            <a:off x="539750" y="4219575"/>
            <a:ext cx="2733675" cy="982663"/>
            <a:chOff x="340" y="2658"/>
            <a:chExt cx="1722" cy="619"/>
          </a:xfrm>
        </p:grpSpPr>
        <p:grpSp>
          <p:nvGrpSpPr>
            <p:cNvPr id="94240" name="Group 12"/>
            <p:cNvGrpSpPr>
              <a:grpSpLocks/>
            </p:cNvGrpSpPr>
            <p:nvPr/>
          </p:nvGrpSpPr>
          <p:grpSpPr bwMode="auto">
            <a:xfrm>
              <a:off x="340" y="2658"/>
              <a:ext cx="1722" cy="289"/>
              <a:chOff x="340" y="2658"/>
              <a:chExt cx="1722" cy="289"/>
            </a:xfrm>
          </p:grpSpPr>
          <p:sp>
            <p:nvSpPr>
              <p:cNvPr id="94243" name="Rectangle 13"/>
              <p:cNvSpPr>
                <a:spLocks noChangeArrowheads="1"/>
              </p:cNvSpPr>
              <p:nvPr/>
            </p:nvSpPr>
            <p:spPr bwMode="auto">
              <a:xfrm>
                <a:off x="340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0x10</a:t>
                </a:r>
              </a:p>
            </p:txBody>
          </p:sp>
          <p:sp>
            <p:nvSpPr>
              <p:cNvPr id="94244" name="Rectangle 14"/>
              <p:cNvSpPr>
                <a:spLocks noChangeArrowheads="1"/>
              </p:cNvSpPr>
              <p:nvPr/>
            </p:nvSpPr>
            <p:spPr bwMode="auto">
              <a:xfrm>
                <a:off x="748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0x2f</a:t>
                </a:r>
              </a:p>
            </p:txBody>
          </p:sp>
          <p:sp>
            <p:nvSpPr>
              <p:cNvPr id="94245" name="Rectangle 15"/>
              <p:cNvSpPr>
                <a:spLocks noChangeArrowheads="1"/>
              </p:cNvSpPr>
              <p:nvPr/>
            </p:nvSpPr>
            <p:spPr bwMode="auto">
              <a:xfrm>
                <a:off x="1156" y="2658"/>
                <a:ext cx="499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  <p:sp>
            <p:nvSpPr>
              <p:cNvPr id="94246" name="Rectangle 16"/>
              <p:cNvSpPr>
                <a:spLocks noChangeArrowheads="1"/>
              </p:cNvSpPr>
              <p:nvPr/>
            </p:nvSpPr>
            <p:spPr bwMode="auto">
              <a:xfrm>
                <a:off x="1655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0x3c</a:t>
                </a:r>
              </a:p>
            </p:txBody>
          </p:sp>
        </p:grpSp>
        <p:sp>
          <p:nvSpPr>
            <p:cNvPr id="94241" name="AutoShape 17"/>
            <p:cNvSpPr>
              <a:spLocks/>
            </p:cNvSpPr>
            <p:nvPr/>
          </p:nvSpPr>
          <p:spPr bwMode="auto">
            <a:xfrm rot="-5400000">
              <a:off x="1106" y="2183"/>
              <a:ext cx="145" cy="1679"/>
            </a:xfrm>
            <a:prstGeom prst="leftBrace">
              <a:avLst>
                <a:gd name="adj1" fmla="val 96494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4242" name="Text Box 18"/>
            <p:cNvSpPr txBox="1">
              <a:spLocks noChangeArrowheads="1"/>
            </p:cNvSpPr>
            <p:nvPr/>
          </p:nvSpPr>
          <p:spPr bwMode="auto">
            <a:xfrm>
              <a:off x="930" y="3046"/>
              <a:ext cx="52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 i="1"/>
                <a:t>n</a:t>
              </a:r>
              <a:r>
                <a:rPr lang="en-GB" altLang="zh-TW" sz="1800"/>
                <a:t> bytes</a:t>
              </a:r>
            </a:p>
          </p:txBody>
        </p:sp>
      </p:grpSp>
      <p:grpSp>
        <p:nvGrpSpPr>
          <p:cNvPr id="94214" name="Group 19"/>
          <p:cNvGrpSpPr>
            <a:grpSpLocks/>
          </p:cNvGrpSpPr>
          <p:nvPr/>
        </p:nvGrpSpPr>
        <p:grpSpPr bwMode="auto">
          <a:xfrm>
            <a:off x="6013450" y="4219575"/>
            <a:ext cx="2733675" cy="982663"/>
            <a:chOff x="3788" y="2658"/>
            <a:chExt cx="1722" cy="619"/>
          </a:xfrm>
        </p:grpSpPr>
        <p:grpSp>
          <p:nvGrpSpPr>
            <p:cNvPr id="94233" name="Group 20"/>
            <p:cNvGrpSpPr>
              <a:grpSpLocks/>
            </p:cNvGrpSpPr>
            <p:nvPr/>
          </p:nvGrpSpPr>
          <p:grpSpPr bwMode="auto">
            <a:xfrm>
              <a:off x="3788" y="2658"/>
              <a:ext cx="1722" cy="289"/>
              <a:chOff x="3788" y="2658"/>
              <a:chExt cx="1722" cy="289"/>
            </a:xfrm>
          </p:grpSpPr>
          <p:sp>
            <p:nvSpPr>
              <p:cNvPr id="94236" name="Rectangle 21"/>
              <p:cNvSpPr>
                <a:spLocks noChangeArrowheads="1"/>
              </p:cNvSpPr>
              <p:nvPr/>
            </p:nvSpPr>
            <p:spPr bwMode="auto">
              <a:xfrm>
                <a:off x="3788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0xa0</a:t>
                </a:r>
              </a:p>
            </p:txBody>
          </p:sp>
          <p:sp>
            <p:nvSpPr>
              <p:cNvPr id="94237" name="Rectangle 22"/>
              <p:cNvSpPr>
                <a:spLocks noChangeArrowheads="1"/>
              </p:cNvSpPr>
              <p:nvPr/>
            </p:nvSpPr>
            <p:spPr bwMode="auto">
              <a:xfrm>
                <a:off x="4196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0xbf</a:t>
                </a:r>
              </a:p>
            </p:txBody>
          </p:sp>
          <p:sp>
            <p:nvSpPr>
              <p:cNvPr id="94238" name="Rectangle 23"/>
              <p:cNvSpPr>
                <a:spLocks noChangeArrowheads="1"/>
              </p:cNvSpPr>
              <p:nvPr/>
            </p:nvSpPr>
            <p:spPr bwMode="auto">
              <a:xfrm>
                <a:off x="4604" y="2658"/>
                <a:ext cx="499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  <p:sp>
            <p:nvSpPr>
              <p:cNvPr id="94239" name="Rectangle 24"/>
              <p:cNvSpPr>
                <a:spLocks noChangeArrowheads="1"/>
              </p:cNvSpPr>
              <p:nvPr/>
            </p:nvSpPr>
            <p:spPr bwMode="auto">
              <a:xfrm>
                <a:off x="5103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0xdc</a:t>
                </a:r>
              </a:p>
            </p:txBody>
          </p:sp>
        </p:grpSp>
        <p:sp>
          <p:nvSpPr>
            <p:cNvPr id="94234" name="AutoShape 25"/>
            <p:cNvSpPr>
              <a:spLocks/>
            </p:cNvSpPr>
            <p:nvPr/>
          </p:nvSpPr>
          <p:spPr bwMode="auto">
            <a:xfrm rot="-5400000">
              <a:off x="4554" y="2183"/>
              <a:ext cx="145" cy="1679"/>
            </a:xfrm>
            <a:prstGeom prst="leftBrace">
              <a:avLst>
                <a:gd name="adj1" fmla="val 96494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4235" name="Text Box 26"/>
            <p:cNvSpPr txBox="1">
              <a:spLocks noChangeArrowheads="1"/>
            </p:cNvSpPr>
            <p:nvPr/>
          </p:nvSpPr>
          <p:spPr bwMode="auto">
            <a:xfrm>
              <a:off x="4379" y="3046"/>
              <a:ext cx="52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 i="1"/>
                <a:t>n</a:t>
              </a:r>
              <a:r>
                <a:rPr lang="en-GB" altLang="zh-TW" sz="1800"/>
                <a:t> bytes</a:t>
              </a:r>
            </a:p>
          </p:txBody>
        </p:sp>
      </p:grpSp>
      <p:sp>
        <p:nvSpPr>
          <p:cNvPr id="94215" name="Line 27"/>
          <p:cNvSpPr>
            <a:spLocks noChangeShapeType="1"/>
          </p:cNvSpPr>
          <p:nvPr/>
        </p:nvSpPr>
        <p:spPr bwMode="auto">
          <a:xfrm>
            <a:off x="6443663" y="3910013"/>
            <a:ext cx="7207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16" name="Text Box 28"/>
          <p:cNvSpPr txBox="1">
            <a:spLocks noChangeArrowheads="1"/>
          </p:cNvSpPr>
          <p:nvPr/>
        </p:nvSpPr>
        <p:spPr bwMode="auto">
          <a:xfrm>
            <a:off x="7094538" y="3679825"/>
            <a:ext cx="866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address</a:t>
            </a:r>
          </a:p>
        </p:txBody>
      </p:sp>
      <p:sp>
        <p:nvSpPr>
          <p:cNvPr id="94217" name="Rectangle 29"/>
          <p:cNvSpPr>
            <a:spLocks noChangeArrowheads="1"/>
          </p:cNvSpPr>
          <p:nvPr/>
        </p:nvSpPr>
        <p:spPr bwMode="auto">
          <a:xfrm>
            <a:off x="323850" y="3141663"/>
            <a:ext cx="8640763" cy="223202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94218" name="Text Box 30"/>
          <p:cNvSpPr txBox="1">
            <a:spLocks noChangeArrowheads="1"/>
          </p:cNvSpPr>
          <p:nvPr/>
        </p:nvSpPr>
        <p:spPr bwMode="auto">
          <a:xfrm>
            <a:off x="325438" y="3217863"/>
            <a:ext cx="60483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000"/>
              <a:t>disk</a:t>
            </a:r>
          </a:p>
        </p:txBody>
      </p:sp>
      <p:grpSp>
        <p:nvGrpSpPr>
          <p:cNvPr id="94219" name="Group 31"/>
          <p:cNvGrpSpPr>
            <a:grpSpLocks/>
          </p:cNvGrpSpPr>
          <p:nvPr/>
        </p:nvGrpSpPr>
        <p:grpSpPr bwMode="auto">
          <a:xfrm>
            <a:off x="8439150" y="3573463"/>
            <a:ext cx="701675" cy="623887"/>
            <a:chOff x="5316" y="2251"/>
            <a:chExt cx="442" cy="393"/>
          </a:xfrm>
        </p:grpSpPr>
        <p:sp>
          <p:nvSpPr>
            <p:cNvPr id="94231" name="Text Box 32"/>
            <p:cNvSpPr txBox="1">
              <a:spLocks noChangeArrowheads="1"/>
            </p:cNvSpPr>
            <p:nvPr/>
          </p:nvSpPr>
          <p:spPr bwMode="auto">
            <a:xfrm>
              <a:off x="5316" y="2251"/>
              <a:ext cx="44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solidFill>
                    <a:srgbClr val="FF0000"/>
                  </a:solidFill>
                </a:rPr>
                <a:t>offset</a:t>
              </a:r>
            </a:p>
          </p:txBody>
        </p:sp>
        <p:sp>
          <p:nvSpPr>
            <p:cNvPr id="94232" name="Line 33"/>
            <p:cNvSpPr>
              <a:spLocks noChangeShapeType="1"/>
            </p:cNvSpPr>
            <p:nvPr/>
          </p:nvSpPr>
          <p:spPr bwMode="auto">
            <a:xfrm>
              <a:off x="5556" y="2419"/>
              <a:ext cx="1" cy="226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4220" name="Text Box 34"/>
          <p:cNvSpPr txBox="1">
            <a:spLocks noChangeArrowheads="1"/>
          </p:cNvSpPr>
          <p:nvPr/>
        </p:nvSpPr>
        <p:spPr bwMode="auto">
          <a:xfrm>
            <a:off x="5868988" y="5734050"/>
            <a:ext cx="51911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000"/>
              <a:t>buf</a:t>
            </a:r>
          </a:p>
        </p:txBody>
      </p:sp>
      <p:sp>
        <p:nvSpPr>
          <p:cNvPr id="94221" name="Line 35"/>
          <p:cNvSpPr>
            <a:spLocks noChangeShapeType="1"/>
          </p:cNvSpPr>
          <p:nvPr/>
        </p:nvSpPr>
        <p:spPr bwMode="auto">
          <a:xfrm flipH="1">
            <a:off x="4641850" y="5157788"/>
            <a:ext cx="2308225" cy="503237"/>
          </a:xfrm>
          <a:prstGeom prst="line">
            <a:avLst/>
          </a:prstGeom>
          <a:noFill/>
          <a:ln w="3816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22" name="Text Box 36"/>
          <p:cNvSpPr txBox="1">
            <a:spLocks noChangeArrowheads="1"/>
          </p:cNvSpPr>
          <p:nvPr/>
        </p:nvSpPr>
        <p:spPr bwMode="auto">
          <a:xfrm>
            <a:off x="5364163" y="4941888"/>
            <a:ext cx="8270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000">
                <a:solidFill>
                  <a:srgbClr val="FF0000"/>
                </a:solidFill>
              </a:rPr>
              <a:t>Step 3</a:t>
            </a:r>
          </a:p>
        </p:txBody>
      </p:sp>
      <p:grpSp>
        <p:nvGrpSpPr>
          <p:cNvPr id="94223" name="Group 37"/>
          <p:cNvGrpSpPr>
            <a:grpSpLocks/>
          </p:cNvGrpSpPr>
          <p:nvPr/>
        </p:nvGrpSpPr>
        <p:grpSpPr bwMode="auto">
          <a:xfrm>
            <a:off x="3132138" y="5661025"/>
            <a:ext cx="2733675" cy="982663"/>
            <a:chOff x="1973" y="3566"/>
            <a:chExt cx="1722" cy="619"/>
          </a:xfrm>
        </p:grpSpPr>
        <p:grpSp>
          <p:nvGrpSpPr>
            <p:cNvPr id="94224" name="Group 38"/>
            <p:cNvGrpSpPr>
              <a:grpSpLocks/>
            </p:cNvGrpSpPr>
            <p:nvPr/>
          </p:nvGrpSpPr>
          <p:grpSpPr bwMode="auto">
            <a:xfrm>
              <a:off x="1973" y="3566"/>
              <a:ext cx="1722" cy="289"/>
              <a:chOff x="1973" y="3566"/>
              <a:chExt cx="1722" cy="289"/>
            </a:xfrm>
          </p:grpSpPr>
          <p:sp>
            <p:nvSpPr>
              <p:cNvPr id="94227" name="Rectangle 39"/>
              <p:cNvSpPr>
                <a:spLocks noChangeArrowheads="1"/>
              </p:cNvSpPr>
              <p:nvPr/>
            </p:nvSpPr>
            <p:spPr bwMode="auto">
              <a:xfrm>
                <a:off x="1973" y="3566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0x20</a:t>
                </a:r>
              </a:p>
            </p:txBody>
          </p:sp>
          <p:sp>
            <p:nvSpPr>
              <p:cNvPr id="94228" name="Rectangle 40"/>
              <p:cNvSpPr>
                <a:spLocks noChangeArrowheads="1"/>
              </p:cNvSpPr>
              <p:nvPr/>
            </p:nvSpPr>
            <p:spPr bwMode="auto">
              <a:xfrm>
                <a:off x="2381" y="3566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0x3f</a:t>
                </a:r>
              </a:p>
            </p:txBody>
          </p:sp>
          <p:sp>
            <p:nvSpPr>
              <p:cNvPr id="94229" name="Rectangle 41"/>
              <p:cNvSpPr>
                <a:spLocks noChangeArrowheads="1"/>
              </p:cNvSpPr>
              <p:nvPr/>
            </p:nvSpPr>
            <p:spPr bwMode="auto">
              <a:xfrm>
                <a:off x="2789" y="3566"/>
                <a:ext cx="499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  <p:sp>
            <p:nvSpPr>
              <p:cNvPr id="94230" name="Rectangle 42"/>
              <p:cNvSpPr>
                <a:spLocks noChangeArrowheads="1"/>
              </p:cNvSpPr>
              <p:nvPr/>
            </p:nvSpPr>
            <p:spPr bwMode="auto">
              <a:xfrm>
                <a:off x="3288" y="3566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0xfc</a:t>
                </a:r>
              </a:p>
            </p:txBody>
          </p:sp>
        </p:grpSp>
        <p:sp>
          <p:nvSpPr>
            <p:cNvPr id="94225" name="AutoShape 43"/>
            <p:cNvSpPr>
              <a:spLocks/>
            </p:cNvSpPr>
            <p:nvPr/>
          </p:nvSpPr>
          <p:spPr bwMode="auto">
            <a:xfrm rot="-5400000">
              <a:off x="2739" y="3091"/>
              <a:ext cx="145" cy="1679"/>
            </a:xfrm>
            <a:prstGeom prst="leftBrace">
              <a:avLst>
                <a:gd name="adj1" fmla="val 96494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4226" name="Text Box 44"/>
            <p:cNvSpPr txBox="1">
              <a:spLocks noChangeArrowheads="1"/>
            </p:cNvSpPr>
            <p:nvPr/>
          </p:nvSpPr>
          <p:spPr bwMode="auto">
            <a:xfrm>
              <a:off x="2563" y="3954"/>
              <a:ext cx="52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 i="1"/>
                <a:t>n</a:t>
              </a:r>
              <a:r>
                <a:rPr lang="en-GB" altLang="zh-TW" sz="1800"/>
                <a:t> bytes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Example: structured file access</a:t>
            </a: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5661025"/>
            <a:ext cx="7772400" cy="10175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000" smtClean="0"/>
              <a:t>sample code “struct_file”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000" smtClean="0"/>
              <a:t>touch data.bin before you run write_record</a:t>
            </a:r>
          </a:p>
        </p:txBody>
      </p:sp>
      <p:grpSp>
        <p:nvGrpSpPr>
          <p:cNvPr id="96260" name="Group 3"/>
          <p:cNvGrpSpPr>
            <a:grpSpLocks/>
          </p:cNvGrpSpPr>
          <p:nvPr/>
        </p:nvGrpSpPr>
        <p:grpSpPr bwMode="auto">
          <a:xfrm>
            <a:off x="250825" y="1989138"/>
            <a:ext cx="7989888" cy="1200150"/>
            <a:chOff x="158" y="1253"/>
            <a:chExt cx="5033" cy="756"/>
          </a:xfrm>
        </p:grpSpPr>
        <p:grpSp>
          <p:nvGrpSpPr>
            <p:cNvPr id="96264" name="Group 4"/>
            <p:cNvGrpSpPr>
              <a:grpSpLocks/>
            </p:cNvGrpSpPr>
            <p:nvPr/>
          </p:nvGrpSpPr>
          <p:grpSpPr bwMode="auto">
            <a:xfrm>
              <a:off x="158" y="1557"/>
              <a:ext cx="2130" cy="452"/>
              <a:chOff x="158" y="1557"/>
              <a:chExt cx="2130" cy="452"/>
            </a:xfrm>
          </p:grpSpPr>
          <p:sp>
            <p:nvSpPr>
              <p:cNvPr id="96276" name="Rectangle 5"/>
              <p:cNvSpPr>
                <a:spLocks noChangeArrowheads="1"/>
              </p:cNvSpPr>
              <p:nvPr/>
            </p:nvSpPr>
            <p:spPr bwMode="auto">
              <a:xfrm>
                <a:off x="158" y="1783"/>
                <a:ext cx="635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name</a:t>
                </a:r>
              </a:p>
            </p:txBody>
          </p:sp>
          <p:sp>
            <p:nvSpPr>
              <p:cNvPr id="96277" name="Rectangle 6"/>
              <p:cNvSpPr>
                <a:spLocks noChangeArrowheads="1"/>
              </p:cNvSpPr>
              <p:nvPr/>
            </p:nvSpPr>
            <p:spPr bwMode="auto">
              <a:xfrm>
                <a:off x="793" y="1783"/>
                <a:ext cx="408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ID</a:t>
                </a:r>
              </a:p>
            </p:txBody>
          </p:sp>
          <p:sp>
            <p:nvSpPr>
              <p:cNvPr id="96278" name="Rectangle 7"/>
              <p:cNvSpPr>
                <a:spLocks noChangeArrowheads="1"/>
              </p:cNvSpPr>
              <p:nvPr/>
            </p:nvSpPr>
            <p:spPr bwMode="auto">
              <a:xfrm>
                <a:off x="1201" y="1783"/>
                <a:ext cx="272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yy</a:t>
                </a:r>
              </a:p>
            </p:txBody>
          </p:sp>
          <p:sp>
            <p:nvSpPr>
              <p:cNvPr id="96279" name="Rectangle 8"/>
              <p:cNvSpPr>
                <a:spLocks noChangeArrowheads="1"/>
              </p:cNvSpPr>
              <p:nvPr/>
            </p:nvSpPr>
            <p:spPr bwMode="auto">
              <a:xfrm>
                <a:off x="1473" y="1783"/>
                <a:ext cx="272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mm</a:t>
                </a:r>
              </a:p>
            </p:txBody>
          </p:sp>
          <p:sp>
            <p:nvSpPr>
              <p:cNvPr id="96280" name="Rectangle 9"/>
              <p:cNvSpPr>
                <a:spLocks noChangeArrowheads="1"/>
              </p:cNvSpPr>
              <p:nvPr/>
            </p:nvSpPr>
            <p:spPr bwMode="auto">
              <a:xfrm>
                <a:off x="1745" y="1783"/>
                <a:ext cx="272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dd</a:t>
                </a:r>
              </a:p>
            </p:txBody>
          </p:sp>
          <p:sp>
            <p:nvSpPr>
              <p:cNvPr id="96281" name="Rectangle 10"/>
              <p:cNvSpPr>
                <a:spLocks noChangeArrowheads="1"/>
              </p:cNvSpPr>
              <p:nvPr/>
            </p:nvSpPr>
            <p:spPr bwMode="auto">
              <a:xfrm>
                <a:off x="2017" y="1783"/>
                <a:ext cx="272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$$</a:t>
                </a:r>
              </a:p>
            </p:txBody>
          </p:sp>
          <p:sp>
            <p:nvSpPr>
              <p:cNvPr id="96282" name="Rectangle 11"/>
              <p:cNvSpPr>
                <a:spLocks noChangeArrowheads="1"/>
              </p:cNvSpPr>
              <p:nvPr/>
            </p:nvSpPr>
            <p:spPr bwMode="auto">
              <a:xfrm>
                <a:off x="158" y="1557"/>
                <a:ext cx="2131" cy="226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Record 1</a:t>
                </a:r>
              </a:p>
            </p:txBody>
          </p:sp>
        </p:grpSp>
        <p:grpSp>
          <p:nvGrpSpPr>
            <p:cNvPr id="96265" name="Group 12"/>
            <p:cNvGrpSpPr>
              <a:grpSpLocks/>
            </p:cNvGrpSpPr>
            <p:nvPr/>
          </p:nvGrpSpPr>
          <p:grpSpPr bwMode="auto">
            <a:xfrm>
              <a:off x="2289" y="1557"/>
              <a:ext cx="2130" cy="452"/>
              <a:chOff x="2289" y="1557"/>
              <a:chExt cx="2130" cy="452"/>
            </a:xfrm>
          </p:grpSpPr>
          <p:sp>
            <p:nvSpPr>
              <p:cNvPr id="96269" name="Rectangle 13"/>
              <p:cNvSpPr>
                <a:spLocks noChangeArrowheads="1"/>
              </p:cNvSpPr>
              <p:nvPr/>
            </p:nvSpPr>
            <p:spPr bwMode="auto">
              <a:xfrm>
                <a:off x="2289" y="1783"/>
                <a:ext cx="635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name</a:t>
                </a:r>
              </a:p>
            </p:txBody>
          </p:sp>
          <p:sp>
            <p:nvSpPr>
              <p:cNvPr id="96270" name="Rectangle 14"/>
              <p:cNvSpPr>
                <a:spLocks noChangeArrowheads="1"/>
              </p:cNvSpPr>
              <p:nvPr/>
            </p:nvSpPr>
            <p:spPr bwMode="auto">
              <a:xfrm>
                <a:off x="2924" y="1783"/>
                <a:ext cx="408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ID</a:t>
                </a:r>
              </a:p>
            </p:txBody>
          </p:sp>
          <p:sp>
            <p:nvSpPr>
              <p:cNvPr id="96271" name="Rectangle 15"/>
              <p:cNvSpPr>
                <a:spLocks noChangeArrowheads="1"/>
              </p:cNvSpPr>
              <p:nvPr/>
            </p:nvSpPr>
            <p:spPr bwMode="auto">
              <a:xfrm>
                <a:off x="3332" y="1783"/>
                <a:ext cx="272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yy</a:t>
                </a:r>
              </a:p>
            </p:txBody>
          </p:sp>
          <p:sp>
            <p:nvSpPr>
              <p:cNvPr id="96272" name="Rectangle 16"/>
              <p:cNvSpPr>
                <a:spLocks noChangeArrowheads="1"/>
              </p:cNvSpPr>
              <p:nvPr/>
            </p:nvSpPr>
            <p:spPr bwMode="auto">
              <a:xfrm>
                <a:off x="3604" y="1783"/>
                <a:ext cx="272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mm</a:t>
                </a:r>
              </a:p>
            </p:txBody>
          </p:sp>
          <p:sp>
            <p:nvSpPr>
              <p:cNvPr id="96273" name="Rectangle 17"/>
              <p:cNvSpPr>
                <a:spLocks noChangeArrowheads="1"/>
              </p:cNvSpPr>
              <p:nvPr/>
            </p:nvSpPr>
            <p:spPr bwMode="auto">
              <a:xfrm>
                <a:off x="3876" y="1783"/>
                <a:ext cx="272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dd</a:t>
                </a:r>
              </a:p>
            </p:txBody>
          </p:sp>
          <p:sp>
            <p:nvSpPr>
              <p:cNvPr id="96274" name="Rectangle 18"/>
              <p:cNvSpPr>
                <a:spLocks noChangeArrowheads="1"/>
              </p:cNvSpPr>
              <p:nvPr/>
            </p:nvSpPr>
            <p:spPr bwMode="auto">
              <a:xfrm>
                <a:off x="4148" y="1783"/>
                <a:ext cx="272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$$</a:t>
                </a:r>
              </a:p>
            </p:txBody>
          </p:sp>
          <p:sp>
            <p:nvSpPr>
              <p:cNvPr id="96275" name="Rectangle 19"/>
              <p:cNvSpPr>
                <a:spLocks noChangeArrowheads="1"/>
              </p:cNvSpPr>
              <p:nvPr/>
            </p:nvSpPr>
            <p:spPr bwMode="auto">
              <a:xfrm>
                <a:off x="2289" y="1557"/>
                <a:ext cx="2131" cy="226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Record 2</a:t>
                </a:r>
              </a:p>
            </p:txBody>
          </p:sp>
        </p:grpSp>
        <p:sp>
          <p:nvSpPr>
            <p:cNvPr id="96266" name="Rectangle 20"/>
            <p:cNvSpPr>
              <a:spLocks noChangeArrowheads="1"/>
            </p:cNvSpPr>
            <p:nvPr/>
          </p:nvSpPr>
          <p:spPr bwMode="auto">
            <a:xfrm>
              <a:off x="4421" y="1557"/>
              <a:ext cx="771" cy="453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…</a:t>
              </a:r>
            </a:p>
          </p:txBody>
        </p:sp>
        <p:sp>
          <p:nvSpPr>
            <p:cNvPr id="96267" name="Line 21"/>
            <p:cNvSpPr>
              <a:spLocks noChangeShapeType="1"/>
            </p:cNvSpPr>
            <p:nvPr/>
          </p:nvSpPr>
          <p:spPr bwMode="auto">
            <a:xfrm>
              <a:off x="1881" y="1375"/>
              <a:ext cx="635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6268" name="Text Box 22"/>
            <p:cNvSpPr txBox="1">
              <a:spLocks noChangeArrowheads="1"/>
            </p:cNvSpPr>
            <p:nvPr/>
          </p:nvSpPr>
          <p:spPr bwMode="auto">
            <a:xfrm>
              <a:off x="2549" y="1253"/>
              <a:ext cx="92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address in file</a:t>
              </a:r>
            </a:p>
          </p:txBody>
        </p:sp>
      </p:grpSp>
      <p:sp>
        <p:nvSpPr>
          <p:cNvPr id="96261" name="Text Box 23"/>
          <p:cNvSpPr txBox="1">
            <a:spLocks noChangeArrowheads="1"/>
          </p:cNvSpPr>
          <p:nvPr/>
        </p:nvSpPr>
        <p:spPr bwMode="auto">
          <a:xfrm>
            <a:off x="684213" y="3789363"/>
            <a:ext cx="2817812" cy="15621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200"/>
              <a:t>typedef struct personal_record_s 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200"/>
              <a:t>	char	name[30];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200"/>
              <a:t>	char	ID[10];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200"/>
              <a:t>	int	birth_year;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200"/>
              <a:t>	int	birth_month;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200"/>
              <a:t>	int	birth_day;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200"/>
              <a:t>	int	deposit;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200"/>
              <a:t>} personal_record;</a:t>
            </a:r>
          </a:p>
        </p:txBody>
      </p:sp>
      <p:sp>
        <p:nvSpPr>
          <p:cNvPr id="96262" name="Text Box 24"/>
          <p:cNvSpPr txBox="1">
            <a:spLocks noChangeArrowheads="1"/>
          </p:cNvSpPr>
          <p:nvPr/>
        </p:nvSpPr>
        <p:spPr bwMode="auto">
          <a:xfrm>
            <a:off x="3863975" y="3716338"/>
            <a:ext cx="3633788" cy="64135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TW" altLang="en-GB" sz="1200"/>
              <a:t>	</a:t>
            </a:r>
            <a:r>
              <a:rPr lang="en-GB" altLang="zh-TW" sz="1200"/>
              <a:t>for (i=0;i&lt;4;i++) 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200"/>
              <a:t>		write (fd, &amp;(data_set[i]), sizeof(personal_record));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200"/>
              <a:t>	}</a:t>
            </a:r>
          </a:p>
        </p:txBody>
      </p:sp>
      <p:sp>
        <p:nvSpPr>
          <p:cNvPr id="96263" name="Text Box 25"/>
          <p:cNvSpPr txBox="1">
            <a:spLocks noChangeArrowheads="1"/>
          </p:cNvSpPr>
          <p:nvPr/>
        </p:nvSpPr>
        <p:spPr bwMode="auto">
          <a:xfrm>
            <a:off x="3862388" y="4652963"/>
            <a:ext cx="3041650" cy="823912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TW" altLang="en-GB" sz="1200"/>
              <a:t>	</a:t>
            </a:r>
            <a:r>
              <a:rPr lang="en-GB" altLang="zh-TW" sz="1200"/>
              <a:t>for (i=0;i&lt;4;i++) 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200"/>
              <a:t>		read (fd, &amp;buf, sizeof(personal_record));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200"/>
              <a:t>         …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200"/>
              <a:t>	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What if you want to do random access?</a:t>
            </a: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TW" altLang="en-GB" smtClean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please “man lseek”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mtClean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set offset from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start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end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current position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Some other system calls</a:t>
            </a: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create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close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676400"/>
            <a:ext cx="7772400" cy="146208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Inter-process communication like file access</a:t>
            </a: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930650"/>
            <a:ext cx="6400800" cy="1752600"/>
          </a:xfrm>
        </p:spPr>
        <p:txBody>
          <a:bodyPr anchor="ctr"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What an OS should provides?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800" smtClean="0">
                <a:solidFill>
                  <a:srgbClr val="969696"/>
                </a:solidFill>
              </a:rPr>
              <a:t>for general users: ease to use application programs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z="2800" smtClean="0"/>
          </a:p>
          <a:p>
            <a:pPr eaLnBrk="1" hangingPunct="1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800" smtClean="0"/>
              <a:t>for programmers: ease of programming over all hardware resources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manage CPUs and processes/threads scheduling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>
                <a:solidFill>
                  <a:srgbClr val="FF0000"/>
                </a:solidFill>
              </a:rPr>
              <a:t>memory and storage devices management (e.g. virtual memory, file system, etc.)</a:t>
            </a:r>
            <a:r>
              <a:rPr lang="ar-SA" altLang="zh-TW" sz="2400" smtClean="0">
                <a:solidFill>
                  <a:srgbClr val="FF0000"/>
                </a:solidFill>
                <a:cs typeface="Arial" panose="020B0604020202020204" pitchFamily="34" charset="0"/>
              </a:rPr>
              <a:t>‏</a:t>
            </a:r>
            <a:endParaRPr lang="en-GB" altLang="zh-TW" sz="24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API (application programmer interfaces) to I/O devices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z="2800" smtClean="0"/>
          </a:p>
          <a:p>
            <a:pPr eaLnBrk="1" hangingPunct="1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800" smtClean="0">
                <a:solidFill>
                  <a:srgbClr val="969696"/>
                </a:solidFill>
              </a:rPr>
              <a:t>security and users protection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Processes may also communicate like accessing files</a:t>
            </a:r>
          </a:p>
        </p:txBody>
      </p:sp>
      <p:sp>
        <p:nvSpPr>
          <p:cNvPr id="104451" name="AutoShape 2"/>
          <p:cNvSpPr>
            <a:spLocks noChangeArrowheads="1"/>
          </p:cNvSpPr>
          <p:nvPr/>
        </p:nvSpPr>
        <p:spPr bwMode="auto">
          <a:xfrm>
            <a:off x="250825" y="2420938"/>
            <a:ext cx="3384550" cy="2592387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main ()</a:t>
            </a:r>
            <a:r>
              <a:rPr lang="ar-SA" altLang="zh-TW" sz="1800">
                <a:ea typeface="新細明體" panose="02020500000000000000" pitchFamily="18" charset="-120"/>
                <a:cs typeface="Arial" panose="020B0604020202020204" pitchFamily="34" charset="0"/>
              </a:rPr>
              <a:t>‏</a:t>
            </a:r>
            <a:endParaRPr lang="en-GB" altLang="zh-TW" sz="1800"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    …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    fd = open (“test.fifo”, …);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    </a:t>
            </a:r>
            <a:r>
              <a:rPr lang="en-GB" altLang="zh-TW" sz="1800" i="1">
                <a:solidFill>
                  <a:srgbClr val="FF0000"/>
                </a:solidFill>
                <a:ea typeface="新細明體" panose="02020500000000000000" pitchFamily="18" charset="-120"/>
              </a:rPr>
              <a:t>write</a:t>
            </a:r>
            <a:r>
              <a:rPr lang="en-GB" altLang="zh-TW" sz="1800">
                <a:ea typeface="新細明體" panose="02020500000000000000" pitchFamily="18" charset="-120"/>
              </a:rPr>
              <a:t> (fd,…);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    …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104452" name="AutoShape 3"/>
          <p:cNvSpPr>
            <a:spLocks noChangeArrowheads="1"/>
          </p:cNvSpPr>
          <p:nvPr/>
        </p:nvSpPr>
        <p:spPr bwMode="auto">
          <a:xfrm>
            <a:off x="5219700" y="2420938"/>
            <a:ext cx="3384550" cy="2592387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main ()</a:t>
            </a:r>
            <a:r>
              <a:rPr lang="ar-SA" altLang="zh-TW" sz="1800">
                <a:ea typeface="新細明體" panose="02020500000000000000" pitchFamily="18" charset="-120"/>
                <a:cs typeface="Arial" panose="020B0604020202020204" pitchFamily="34" charset="0"/>
              </a:rPr>
              <a:t>‏</a:t>
            </a:r>
            <a:endParaRPr lang="en-GB" altLang="zh-TW" sz="1800"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    …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    fd = open (“test.fifo”, …);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    </a:t>
            </a:r>
            <a:r>
              <a:rPr lang="en-GB" altLang="zh-TW" sz="1800" i="1">
                <a:solidFill>
                  <a:srgbClr val="FF0000"/>
                </a:solidFill>
                <a:ea typeface="新細明體" panose="02020500000000000000" pitchFamily="18" charset="-120"/>
              </a:rPr>
              <a:t>read</a:t>
            </a:r>
            <a:r>
              <a:rPr lang="en-GB" altLang="zh-TW" sz="1800">
                <a:ea typeface="新細明體" panose="02020500000000000000" pitchFamily="18" charset="-120"/>
              </a:rPr>
              <a:t> (fd, …);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    …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}</a:t>
            </a:r>
          </a:p>
        </p:txBody>
      </p:sp>
      <p:grpSp>
        <p:nvGrpSpPr>
          <p:cNvPr id="104453" name="Group 4"/>
          <p:cNvGrpSpPr>
            <a:grpSpLocks/>
          </p:cNvGrpSpPr>
          <p:nvPr/>
        </p:nvGrpSpPr>
        <p:grpSpPr bwMode="auto">
          <a:xfrm>
            <a:off x="4067175" y="3933825"/>
            <a:ext cx="790575" cy="285750"/>
            <a:chOff x="2562" y="2478"/>
            <a:chExt cx="498" cy="180"/>
          </a:xfrm>
        </p:grpSpPr>
        <p:sp>
          <p:nvSpPr>
            <p:cNvPr id="104459" name="Line 5"/>
            <p:cNvSpPr>
              <a:spLocks noChangeShapeType="1"/>
            </p:cNvSpPr>
            <p:nvPr/>
          </p:nvSpPr>
          <p:spPr bwMode="auto">
            <a:xfrm>
              <a:off x="2562" y="2478"/>
              <a:ext cx="499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460" name="Line 6"/>
            <p:cNvSpPr>
              <a:spLocks noChangeShapeType="1"/>
            </p:cNvSpPr>
            <p:nvPr/>
          </p:nvSpPr>
          <p:spPr bwMode="auto">
            <a:xfrm>
              <a:off x="3061" y="2478"/>
              <a:ext cx="1" cy="1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461" name="Line 7"/>
            <p:cNvSpPr>
              <a:spLocks noChangeShapeType="1"/>
            </p:cNvSpPr>
            <p:nvPr/>
          </p:nvSpPr>
          <p:spPr bwMode="auto">
            <a:xfrm>
              <a:off x="2562" y="2659"/>
              <a:ext cx="499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462" name="Line 8"/>
            <p:cNvSpPr>
              <a:spLocks noChangeShapeType="1"/>
            </p:cNvSpPr>
            <p:nvPr/>
          </p:nvSpPr>
          <p:spPr bwMode="auto">
            <a:xfrm>
              <a:off x="2925" y="2478"/>
              <a:ext cx="1" cy="1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463" name="Line 9"/>
            <p:cNvSpPr>
              <a:spLocks noChangeShapeType="1"/>
            </p:cNvSpPr>
            <p:nvPr/>
          </p:nvSpPr>
          <p:spPr bwMode="auto">
            <a:xfrm>
              <a:off x="2789" y="2478"/>
              <a:ext cx="1" cy="1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464" name="Line 10"/>
            <p:cNvSpPr>
              <a:spLocks noChangeShapeType="1"/>
            </p:cNvSpPr>
            <p:nvPr/>
          </p:nvSpPr>
          <p:spPr bwMode="auto">
            <a:xfrm>
              <a:off x="2653" y="2478"/>
              <a:ext cx="1" cy="1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4454" name="Text Box 11"/>
          <p:cNvSpPr txBox="1">
            <a:spLocks noChangeArrowheads="1"/>
          </p:cNvSpPr>
          <p:nvPr/>
        </p:nvSpPr>
        <p:spPr bwMode="auto">
          <a:xfrm>
            <a:off x="4068763" y="4221163"/>
            <a:ext cx="728662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FIFO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(pipe)</a:t>
            </a:r>
            <a:r>
              <a:rPr lang="ar-SA" altLang="zh-TW" sz="1800">
                <a:ea typeface="新細明體" panose="02020500000000000000" pitchFamily="18" charset="-120"/>
                <a:cs typeface="Arial" panose="020B0604020202020204" pitchFamily="34" charset="0"/>
              </a:rPr>
              <a:t>‏</a:t>
            </a:r>
            <a:endParaRPr lang="en-GB" altLang="zh-TW" sz="1800">
              <a:ea typeface="新細明體" panose="02020500000000000000" pitchFamily="18" charset="-120"/>
            </a:endParaRPr>
          </a:p>
        </p:txBody>
      </p:sp>
      <p:sp>
        <p:nvSpPr>
          <p:cNvPr id="104455" name="Line 12"/>
          <p:cNvSpPr>
            <a:spLocks noChangeShapeType="1"/>
          </p:cNvSpPr>
          <p:nvPr/>
        </p:nvSpPr>
        <p:spPr bwMode="auto">
          <a:xfrm>
            <a:off x="2051050" y="4005263"/>
            <a:ext cx="1944688" cy="1587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56" name="Line 13"/>
          <p:cNvSpPr>
            <a:spLocks noChangeShapeType="1"/>
          </p:cNvSpPr>
          <p:nvPr/>
        </p:nvSpPr>
        <p:spPr bwMode="auto">
          <a:xfrm>
            <a:off x="4787900" y="4005263"/>
            <a:ext cx="720725" cy="1587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57" name="Text Box 14"/>
          <p:cNvSpPr txBox="1">
            <a:spLocks noChangeArrowheads="1"/>
          </p:cNvSpPr>
          <p:nvPr/>
        </p:nvSpPr>
        <p:spPr bwMode="auto">
          <a:xfrm>
            <a:off x="952500" y="5106988"/>
            <a:ext cx="1050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Process 1</a:t>
            </a:r>
          </a:p>
        </p:txBody>
      </p:sp>
      <p:sp>
        <p:nvSpPr>
          <p:cNvPr id="104458" name="Text Box 15"/>
          <p:cNvSpPr txBox="1">
            <a:spLocks noChangeArrowheads="1"/>
          </p:cNvSpPr>
          <p:nvPr/>
        </p:nvSpPr>
        <p:spPr bwMode="auto">
          <a:xfrm>
            <a:off x="6086475" y="5013325"/>
            <a:ext cx="1050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Process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 simple exercise on using FIFO</a:t>
            </a: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1916113"/>
            <a:ext cx="7772400" cy="2706687"/>
          </a:xfrm>
        </p:spPr>
        <p:txBody>
          <a:bodyPr/>
          <a:lstStyle/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Step 1: execute command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>
                <a:solidFill>
                  <a:srgbClr val="3333CC"/>
                </a:solidFill>
              </a:rPr>
              <a:t>mkfifo</a:t>
            </a:r>
            <a:r>
              <a:rPr lang="en-GB" altLang="zh-TW" sz="2400" smtClean="0"/>
              <a:t> test.fifo</a:t>
            </a: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Step 2: open a terminal and execute command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cat test.fifo</a:t>
            </a: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Step 3: open another terminal and execute command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cat text_file.txt &gt; test.fifo</a:t>
            </a:r>
          </a:p>
        </p:txBody>
      </p:sp>
      <p:pic>
        <p:nvPicPr>
          <p:cNvPr id="10650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652963"/>
            <a:ext cx="1776412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106501" name="Group 4"/>
          <p:cNvGrpSpPr>
            <a:grpSpLocks/>
          </p:cNvGrpSpPr>
          <p:nvPr/>
        </p:nvGrpSpPr>
        <p:grpSpPr bwMode="auto">
          <a:xfrm>
            <a:off x="3708400" y="5589588"/>
            <a:ext cx="790575" cy="285750"/>
            <a:chOff x="2336" y="3521"/>
            <a:chExt cx="498" cy="180"/>
          </a:xfrm>
        </p:grpSpPr>
        <p:sp>
          <p:nvSpPr>
            <p:cNvPr id="106507" name="Line 5"/>
            <p:cNvSpPr>
              <a:spLocks noChangeShapeType="1"/>
            </p:cNvSpPr>
            <p:nvPr/>
          </p:nvSpPr>
          <p:spPr bwMode="auto">
            <a:xfrm>
              <a:off x="2336" y="3521"/>
              <a:ext cx="499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508" name="Line 6"/>
            <p:cNvSpPr>
              <a:spLocks noChangeShapeType="1"/>
            </p:cNvSpPr>
            <p:nvPr/>
          </p:nvSpPr>
          <p:spPr bwMode="auto">
            <a:xfrm>
              <a:off x="2835" y="3521"/>
              <a:ext cx="1" cy="1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509" name="Line 7"/>
            <p:cNvSpPr>
              <a:spLocks noChangeShapeType="1"/>
            </p:cNvSpPr>
            <p:nvPr/>
          </p:nvSpPr>
          <p:spPr bwMode="auto">
            <a:xfrm>
              <a:off x="2336" y="3702"/>
              <a:ext cx="499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510" name="Line 8"/>
            <p:cNvSpPr>
              <a:spLocks noChangeShapeType="1"/>
            </p:cNvSpPr>
            <p:nvPr/>
          </p:nvSpPr>
          <p:spPr bwMode="auto">
            <a:xfrm>
              <a:off x="2699" y="3521"/>
              <a:ext cx="1" cy="1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511" name="Line 9"/>
            <p:cNvSpPr>
              <a:spLocks noChangeShapeType="1"/>
            </p:cNvSpPr>
            <p:nvPr/>
          </p:nvSpPr>
          <p:spPr bwMode="auto">
            <a:xfrm>
              <a:off x="2563" y="3521"/>
              <a:ext cx="1" cy="1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512" name="Line 10"/>
            <p:cNvSpPr>
              <a:spLocks noChangeShapeType="1"/>
            </p:cNvSpPr>
            <p:nvPr/>
          </p:nvSpPr>
          <p:spPr bwMode="auto">
            <a:xfrm>
              <a:off x="2427" y="3521"/>
              <a:ext cx="1" cy="1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6502" name="Text Box 11"/>
          <p:cNvSpPr txBox="1">
            <a:spLocks noChangeArrowheads="1"/>
          </p:cNvSpPr>
          <p:nvPr/>
        </p:nvSpPr>
        <p:spPr bwMode="auto">
          <a:xfrm>
            <a:off x="1457325" y="6257925"/>
            <a:ext cx="1565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cat text_file.txt</a:t>
            </a:r>
          </a:p>
        </p:txBody>
      </p:sp>
      <p:pic>
        <p:nvPicPr>
          <p:cNvPr id="10650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724400"/>
            <a:ext cx="1776412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6504" name="Line 13"/>
          <p:cNvSpPr>
            <a:spLocks noChangeShapeType="1"/>
          </p:cNvSpPr>
          <p:nvPr/>
        </p:nvSpPr>
        <p:spPr bwMode="auto">
          <a:xfrm>
            <a:off x="3059113" y="5734050"/>
            <a:ext cx="576262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05" name="Line 14"/>
          <p:cNvSpPr>
            <a:spLocks noChangeShapeType="1"/>
          </p:cNvSpPr>
          <p:nvPr/>
        </p:nvSpPr>
        <p:spPr bwMode="auto">
          <a:xfrm>
            <a:off x="4500563" y="5734050"/>
            <a:ext cx="6477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06" name="Text Box 15"/>
          <p:cNvSpPr txBox="1">
            <a:spLocks noChangeArrowheads="1"/>
          </p:cNvSpPr>
          <p:nvPr/>
        </p:nvSpPr>
        <p:spPr bwMode="auto">
          <a:xfrm>
            <a:off x="5435600" y="6237288"/>
            <a:ext cx="1212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cat test.fifo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Sample code: fifo</a:t>
            </a: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TW" altLang="en-GB" smtClean="0"/>
              <a:t>“</a:t>
            </a:r>
            <a:r>
              <a:rPr lang="en-GB" altLang="zh-TW" smtClean="0"/>
              <a:t>make” to build all executable files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sender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receiver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mtClean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“mkfifo test.fifo” before executing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676400"/>
            <a:ext cx="7772400" cy="146208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Setting Status Flags</a:t>
            </a: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 lIns="90000" tIns="46800" rIns="90000" bIns="46800"/>
          <a:lstStyle/>
          <a:p>
            <a:pPr marL="0" indent="0" algn="ctr" eaLnBrk="1" hangingPunct="1">
              <a:buFont typeface="Wingdings" panose="05000000000000000000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open revisited and fcntl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Status Flag</a:t>
            </a:r>
          </a:p>
        </p:txBody>
      </p:sp>
      <p:grpSp>
        <p:nvGrpSpPr>
          <p:cNvPr id="112643" name="Group 37"/>
          <p:cNvGrpSpPr>
            <a:grpSpLocks/>
          </p:cNvGrpSpPr>
          <p:nvPr/>
        </p:nvGrpSpPr>
        <p:grpSpPr bwMode="auto">
          <a:xfrm>
            <a:off x="2916238" y="2997200"/>
            <a:ext cx="5508625" cy="2241550"/>
            <a:chOff x="431" y="1207"/>
            <a:chExt cx="3470" cy="1412"/>
          </a:xfrm>
        </p:grpSpPr>
        <p:sp>
          <p:nvSpPr>
            <p:cNvPr id="112664" name="Text Box 3"/>
            <p:cNvSpPr txBox="1">
              <a:spLocks noChangeArrowheads="1"/>
            </p:cNvSpPr>
            <p:nvPr/>
          </p:nvSpPr>
          <p:spPr bwMode="auto">
            <a:xfrm>
              <a:off x="1702" y="1207"/>
              <a:ext cx="37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1 bit</a:t>
              </a:r>
            </a:p>
          </p:txBody>
        </p:sp>
        <p:sp>
          <p:nvSpPr>
            <p:cNvPr id="112665" name="Line 5"/>
            <p:cNvSpPr>
              <a:spLocks noChangeShapeType="1"/>
            </p:cNvSpPr>
            <p:nvPr/>
          </p:nvSpPr>
          <p:spPr bwMode="auto">
            <a:xfrm flipV="1">
              <a:off x="1701" y="1298"/>
              <a:ext cx="1" cy="1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666" name="Line 6"/>
            <p:cNvSpPr>
              <a:spLocks noChangeShapeType="1"/>
            </p:cNvSpPr>
            <p:nvPr/>
          </p:nvSpPr>
          <p:spPr bwMode="auto">
            <a:xfrm flipV="1">
              <a:off x="2064" y="1298"/>
              <a:ext cx="1" cy="1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12667" name="Group 7"/>
            <p:cNvGrpSpPr>
              <a:grpSpLocks/>
            </p:cNvGrpSpPr>
            <p:nvPr/>
          </p:nvGrpSpPr>
          <p:grpSpPr bwMode="auto">
            <a:xfrm>
              <a:off x="431" y="1390"/>
              <a:ext cx="2358" cy="362"/>
              <a:chOff x="431" y="1389"/>
              <a:chExt cx="2358" cy="362"/>
            </a:xfrm>
          </p:grpSpPr>
          <p:sp>
            <p:nvSpPr>
              <p:cNvPr id="112674" name="Rectangle 8"/>
              <p:cNvSpPr>
                <a:spLocks noChangeArrowheads="1"/>
              </p:cNvSpPr>
              <p:nvPr/>
            </p:nvSpPr>
            <p:spPr bwMode="auto">
              <a:xfrm>
                <a:off x="1701" y="1434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 sz="16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12675" name="Rectangle 9"/>
              <p:cNvSpPr>
                <a:spLocks noChangeArrowheads="1"/>
              </p:cNvSpPr>
              <p:nvPr/>
            </p:nvSpPr>
            <p:spPr bwMode="auto">
              <a:xfrm>
                <a:off x="2064" y="1434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 sz="16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12676" name="Rectangle 10"/>
              <p:cNvSpPr>
                <a:spLocks noChangeArrowheads="1"/>
              </p:cNvSpPr>
              <p:nvPr/>
            </p:nvSpPr>
            <p:spPr bwMode="auto">
              <a:xfrm>
                <a:off x="2427" y="1434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 sz="16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12677" name="Rectangle 11"/>
              <p:cNvSpPr>
                <a:spLocks noChangeArrowheads="1"/>
              </p:cNvSpPr>
              <p:nvPr/>
            </p:nvSpPr>
            <p:spPr bwMode="auto">
              <a:xfrm>
                <a:off x="431" y="1434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 sz="16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12678" name="Rectangle 12"/>
              <p:cNvSpPr>
                <a:spLocks noChangeArrowheads="1"/>
              </p:cNvSpPr>
              <p:nvPr/>
            </p:nvSpPr>
            <p:spPr bwMode="auto">
              <a:xfrm>
                <a:off x="794" y="1434"/>
                <a:ext cx="907" cy="31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  <p:sp>
            <p:nvSpPr>
              <p:cNvPr id="112679" name="Line 13"/>
              <p:cNvSpPr>
                <a:spLocks noChangeShapeType="1"/>
              </p:cNvSpPr>
              <p:nvPr/>
            </p:nvSpPr>
            <p:spPr bwMode="auto">
              <a:xfrm>
                <a:off x="1701" y="1389"/>
                <a:ext cx="363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2668" name="Text Box 14"/>
            <p:cNvSpPr txBox="1">
              <a:spLocks noChangeArrowheads="1"/>
            </p:cNvSpPr>
            <p:nvPr/>
          </p:nvSpPr>
          <p:spPr bwMode="auto">
            <a:xfrm>
              <a:off x="2971" y="1842"/>
              <a:ext cx="65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read only</a:t>
              </a:r>
            </a:p>
          </p:txBody>
        </p:sp>
        <p:sp>
          <p:nvSpPr>
            <p:cNvPr id="112669" name="Text Box 15"/>
            <p:cNvSpPr txBox="1">
              <a:spLocks noChangeArrowheads="1"/>
            </p:cNvSpPr>
            <p:nvPr/>
          </p:nvSpPr>
          <p:spPr bwMode="auto">
            <a:xfrm>
              <a:off x="2971" y="2115"/>
              <a:ext cx="70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write only</a:t>
              </a:r>
            </a:p>
          </p:txBody>
        </p:sp>
        <p:sp>
          <p:nvSpPr>
            <p:cNvPr id="112670" name="Text Box 16"/>
            <p:cNvSpPr txBox="1">
              <a:spLocks noChangeArrowheads="1"/>
            </p:cNvSpPr>
            <p:nvPr/>
          </p:nvSpPr>
          <p:spPr bwMode="auto">
            <a:xfrm>
              <a:off x="3019" y="2388"/>
              <a:ext cx="8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non-blocking</a:t>
              </a:r>
            </a:p>
          </p:txBody>
        </p:sp>
        <p:cxnSp>
          <p:nvCxnSpPr>
            <p:cNvPr id="112671" name="AutoShape 17"/>
            <p:cNvCxnSpPr>
              <a:cxnSpLocks noChangeShapeType="1"/>
              <a:stCxn id="112676" idx="2"/>
              <a:endCxn id="112668" idx="1"/>
            </p:cNvCxnSpPr>
            <p:nvPr/>
          </p:nvCxnSpPr>
          <p:spPr bwMode="auto">
            <a:xfrm rot="16200000" flipH="1">
              <a:off x="2687" y="1675"/>
              <a:ext cx="205" cy="362"/>
            </a:xfrm>
            <a:prstGeom prst="bentConnector2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72" name="AutoShape 18"/>
            <p:cNvCxnSpPr>
              <a:cxnSpLocks noChangeShapeType="1"/>
              <a:stCxn id="112675" idx="2"/>
              <a:endCxn id="112669" idx="1"/>
            </p:cNvCxnSpPr>
            <p:nvPr/>
          </p:nvCxnSpPr>
          <p:spPr bwMode="auto">
            <a:xfrm rot="16200000" flipH="1">
              <a:off x="2370" y="1629"/>
              <a:ext cx="478" cy="725"/>
            </a:xfrm>
            <a:prstGeom prst="bentConnector2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73" name="AutoShape 19"/>
            <p:cNvCxnSpPr>
              <a:cxnSpLocks noChangeShapeType="1"/>
              <a:stCxn id="112674" idx="2"/>
              <a:endCxn id="112670" idx="1"/>
            </p:cNvCxnSpPr>
            <p:nvPr/>
          </p:nvCxnSpPr>
          <p:spPr bwMode="auto">
            <a:xfrm rot="16200000" flipH="1">
              <a:off x="2075" y="1561"/>
              <a:ext cx="751" cy="1136"/>
            </a:xfrm>
            <a:prstGeom prst="bentConnector2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2644" name="Group 20"/>
          <p:cNvGrpSpPr>
            <a:grpSpLocks/>
          </p:cNvGrpSpPr>
          <p:nvPr/>
        </p:nvGrpSpPr>
        <p:grpSpPr bwMode="auto">
          <a:xfrm>
            <a:off x="611188" y="5516563"/>
            <a:ext cx="3743325" cy="935037"/>
            <a:chOff x="476" y="2750"/>
            <a:chExt cx="2358" cy="589"/>
          </a:xfrm>
        </p:grpSpPr>
        <p:grpSp>
          <p:nvGrpSpPr>
            <p:cNvPr id="112657" name="Group 21"/>
            <p:cNvGrpSpPr>
              <a:grpSpLocks/>
            </p:cNvGrpSpPr>
            <p:nvPr/>
          </p:nvGrpSpPr>
          <p:grpSpPr bwMode="auto">
            <a:xfrm>
              <a:off x="476" y="3022"/>
              <a:ext cx="2358" cy="317"/>
              <a:chOff x="476" y="3022"/>
              <a:chExt cx="2358" cy="317"/>
            </a:xfrm>
          </p:grpSpPr>
          <p:sp>
            <p:nvSpPr>
              <p:cNvPr id="112659" name="Rectangle 22"/>
              <p:cNvSpPr>
                <a:spLocks noChangeArrowheads="1"/>
              </p:cNvSpPr>
              <p:nvPr/>
            </p:nvSpPr>
            <p:spPr bwMode="auto">
              <a:xfrm>
                <a:off x="1746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2660" name="Rectangle 23"/>
              <p:cNvSpPr>
                <a:spLocks noChangeArrowheads="1"/>
              </p:cNvSpPr>
              <p:nvPr/>
            </p:nvSpPr>
            <p:spPr bwMode="auto">
              <a:xfrm>
                <a:off x="2109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2661" name="Rectangle 24"/>
              <p:cNvSpPr>
                <a:spLocks noChangeArrowheads="1"/>
              </p:cNvSpPr>
              <p:nvPr/>
            </p:nvSpPr>
            <p:spPr bwMode="auto">
              <a:xfrm>
                <a:off x="2472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1</a:t>
                </a:r>
              </a:p>
            </p:txBody>
          </p:sp>
          <p:sp>
            <p:nvSpPr>
              <p:cNvPr id="112662" name="Rectangle 25"/>
              <p:cNvSpPr>
                <a:spLocks noChangeArrowheads="1"/>
              </p:cNvSpPr>
              <p:nvPr/>
            </p:nvSpPr>
            <p:spPr bwMode="auto">
              <a:xfrm>
                <a:off x="476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2663" name="Rectangle 26"/>
              <p:cNvSpPr>
                <a:spLocks noChangeArrowheads="1"/>
              </p:cNvSpPr>
              <p:nvPr/>
            </p:nvSpPr>
            <p:spPr bwMode="auto">
              <a:xfrm>
                <a:off x="839" y="3022"/>
                <a:ext cx="907" cy="31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</p:grpSp>
        <p:sp>
          <p:nvSpPr>
            <p:cNvPr id="112658" name="Text Box 27"/>
            <p:cNvSpPr txBox="1">
              <a:spLocks noChangeArrowheads="1"/>
            </p:cNvSpPr>
            <p:nvPr/>
          </p:nvSpPr>
          <p:spPr bwMode="auto">
            <a:xfrm>
              <a:off x="705" y="2750"/>
              <a:ext cx="8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O_RDONLY</a:t>
              </a:r>
            </a:p>
          </p:txBody>
        </p:sp>
      </p:grpSp>
      <p:grpSp>
        <p:nvGrpSpPr>
          <p:cNvPr id="112645" name="Group 28"/>
          <p:cNvGrpSpPr>
            <a:grpSpLocks/>
          </p:cNvGrpSpPr>
          <p:nvPr/>
        </p:nvGrpSpPr>
        <p:grpSpPr bwMode="auto">
          <a:xfrm>
            <a:off x="4932363" y="5589588"/>
            <a:ext cx="3743325" cy="863600"/>
            <a:chOff x="431" y="3521"/>
            <a:chExt cx="2358" cy="544"/>
          </a:xfrm>
        </p:grpSpPr>
        <p:grpSp>
          <p:nvGrpSpPr>
            <p:cNvPr id="112650" name="Group 29"/>
            <p:cNvGrpSpPr>
              <a:grpSpLocks/>
            </p:cNvGrpSpPr>
            <p:nvPr/>
          </p:nvGrpSpPr>
          <p:grpSpPr bwMode="auto">
            <a:xfrm>
              <a:off x="431" y="3748"/>
              <a:ext cx="2358" cy="317"/>
              <a:chOff x="431" y="3748"/>
              <a:chExt cx="2358" cy="317"/>
            </a:xfrm>
          </p:grpSpPr>
          <p:sp>
            <p:nvSpPr>
              <p:cNvPr id="112652" name="Rectangle 30"/>
              <p:cNvSpPr>
                <a:spLocks noChangeArrowheads="1"/>
              </p:cNvSpPr>
              <p:nvPr/>
            </p:nvSpPr>
            <p:spPr bwMode="auto">
              <a:xfrm>
                <a:off x="1701" y="3748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2653" name="Rectangle 31"/>
              <p:cNvSpPr>
                <a:spLocks noChangeArrowheads="1"/>
              </p:cNvSpPr>
              <p:nvPr/>
            </p:nvSpPr>
            <p:spPr bwMode="auto">
              <a:xfrm>
                <a:off x="2064" y="3748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1</a:t>
                </a:r>
              </a:p>
            </p:txBody>
          </p:sp>
          <p:sp>
            <p:nvSpPr>
              <p:cNvPr id="112654" name="Rectangle 32"/>
              <p:cNvSpPr>
                <a:spLocks noChangeArrowheads="1"/>
              </p:cNvSpPr>
              <p:nvPr/>
            </p:nvSpPr>
            <p:spPr bwMode="auto">
              <a:xfrm>
                <a:off x="2427" y="3748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2655" name="Rectangle 33"/>
              <p:cNvSpPr>
                <a:spLocks noChangeArrowheads="1"/>
              </p:cNvSpPr>
              <p:nvPr/>
            </p:nvSpPr>
            <p:spPr bwMode="auto">
              <a:xfrm>
                <a:off x="431" y="3748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2656" name="Rectangle 34"/>
              <p:cNvSpPr>
                <a:spLocks noChangeArrowheads="1"/>
              </p:cNvSpPr>
              <p:nvPr/>
            </p:nvSpPr>
            <p:spPr bwMode="auto">
              <a:xfrm>
                <a:off x="794" y="3748"/>
                <a:ext cx="907" cy="31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</p:grpSp>
        <p:sp>
          <p:nvSpPr>
            <p:cNvPr id="112651" name="Text Box 35"/>
            <p:cNvSpPr txBox="1">
              <a:spLocks noChangeArrowheads="1"/>
            </p:cNvSpPr>
            <p:nvPr/>
          </p:nvSpPr>
          <p:spPr bwMode="auto">
            <a:xfrm>
              <a:off x="704" y="3521"/>
              <a:ext cx="92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O_WRONLY</a:t>
              </a:r>
            </a:p>
          </p:txBody>
        </p:sp>
      </p:grpSp>
      <p:sp>
        <p:nvSpPr>
          <p:cNvPr id="112646" name="Text Box 39"/>
          <p:cNvSpPr txBox="1">
            <a:spLocks noChangeArrowheads="1"/>
          </p:cNvSpPr>
          <p:nvPr/>
        </p:nvSpPr>
        <p:spPr bwMode="auto">
          <a:xfrm>
            <a:off x="971550" y="2133600"/>
            <a:ext cx="4033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TW" sz="2400">
                <a:solidFill>
                  <a:schemeClr val="tx1"/>
                </a:solidFill>
                <a:ea typeface="新細明體" panose="02020500000000000000" pitchFamily="18" charset="-120"/>
              </a:rPr>
              <a:t>fd=open (filename, </a:t>
            </a:r>
            <a:r>
              <a:rPr lang="en-US" altLang="zh-TW" sz="2400" i="1">
                <a:solidFill>
                  <a:srgbClr val="FF0000"/>
                </a:solidFill>
                <a:ea typeface="新細明體" panose="02020500000000000000" pitchFamily="18" charset="-120"/>
              </a:rPr>
              <a:t>status_flag</a:t>
            </a:r>
            <a:r>
              <a:rPr lang="en-US" altLang="zh-TW" sz="2400">
                <a:solidFill>
                  <a:schemeClr val="tx1"/>
                </a:solidFill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112647" name="AutoShape 40"/>
          <p:cNvSpPr>
            <a:spLocks noChangeArrowheads="1"/>
          </p:cNvSpPr>
          <p:nvPr/>
        </p:nvSpPr>
        <p:spPr bwMode="auto">
          <a:xfrm>
            <a:off x="2627313" y="2997200"/>
            <a:ext cx="6049962" cy="23034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112648" name="Line 41"/>
          <p:cNvSpPr>
            <a:spLocks noChangeShapeType="1"/>
          </p:cNvSpPr>
          <p:nvPr/>
        </p:nvSpPr>
        <p:spPr bwMode="auto">
          <a:xfrm>
            <a:off x="4140200" y="2565400"/>
            <a:ext cx="0" cy="35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49" name="Text Box 42"/>
          <p:cNvSpPr txBox="1">
            <a:spLocks noChangeArrowheads="1"/>
          </p:cNvSpPr>
          <p:nvPr/>
        </p:nvSpPr>
        <p:spPr bwMode="auto">
          <a:xfrm>
            <a:off x="5003800" y="2517775"/>
            <a:ext cx="1957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an integer bitmap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To open a file as read-only and accessed in non-blocking</a:t>
            </a: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2060575"/>
            <a:ext cx="7772400" cy="576263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fd = open (filename, O_RDONLY|O_NONBLOCK);</a:t>
            </a:r>
          </a:p>
        </p:txBody>
      </p:sp>
      <p:grpSp>
        <p:nvGrpSpPr>
          <p:cNvPr id="114692" name="Group 7"/>
          <p:cNvGrpSpPr>
            <a:grpSpLocks/>
          </p:cNvGrpSpPr>
          <p:nvPr/>
        </p:nvGrpSpPr>
        <p:grpSpPr bwMode="auto">
          <a:xfrm>
            <a:off x="2916238" y="2420938"/>
            <a:ext cx="4171950" cy="1104900"/>
            <a:chOff x="1973" y="1979"/>
            <a:chExt cx="2628" cy="696"/>
          </a:xfrm>
        </p:grpSpPr>
        <p:sp>
          <p:nvSpPr>
            <p:cNvPr id="114717" name="Text Box 3"/>
            <p:cNvSpPr txBox="1">
              <a:spLocks noChangeArrowheads="1"/>
            </p:cNvSpPr>
            <p:nvPr/>
          </p:nvSpPr>
          <p:spPr bwMode="auto">
            <a:xfrm>
              <a:off x="1973" y="2387"/>
              <a:ext cx="26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2400">
                  <a:solidFill>
                    <a:srgbClr val="FF0000"/>
                  </a:solidFill>
                </a:rPr>
                <a:t>macros defined in system library</a:t>
              </a:r>
            </a:p>
          </p:txBody>
        </p:sp>
        <p:sp>
          <p:nvSpPr>
            <p:cNvPr id="114718" name="Line 4"/>
            <p:cNvSpPr>
              <a:spLocks noChangeShapeType="1"/>
            </p:cNvSpPr>
            <p:nvPr/>
          </p:nvSpPr>
          <p:spPr bwMode="auto">
            <a:xfrm flipH="1" flipV="1">
              <a:off x="2789" y="2024"/>
              <a:ext cx="318" cy="40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4719" name="Line 5"/>
            <p:cNvSpPr>
              <a:spLocks noChangeShapeType="1"/>
            </p:cNvSpPr>
            <p:nvPr/>
          </p:nvSpPr>
          <p:spPr bwMode="auto">
            <a:xfrm flipV="1">
              <a:off x="3107" y="1979"/>
              <a:ext cx="907" cy="453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4693" name="Group 31"/>
          <p:cNvGrpSpPr>
            <a:grpSpLocks/>
          </p:cNvGrpSpPr>
          <p:nvPr/>
        </p:nvGrpSpPr>
        <p:grpSpPr bwMode="auto">
          <a:xfrm>
            <a:off x="1042988" y="3789363"/>
            <a:ext cx="6624637" cy="2016125"/>
            <a:chOff x="657" y="2387"/>
            <a:chExt cx="4173" cy="1270"/>
          </a:xfrm>
        </p:grpSpPr>
        <p:grpSp>
          <p:nvGrpSpPr>
            <p:cNvPr id="114695" name="Group 9"/>
            <p:cNvGrpSpPr>
              <a:grpSpLocks/>
            </p:cNvGrpSpPr>
            <p:nvPr/>
          </p:nvGrpSpPr>
          <p:grpSpPr bwMode="auto">
            <a:xfrm>
              <a:off x="1292" y="2387"/>
              <a:ext cx="2358" cy="317"/>
              <a:chOff x="476" y="3022"/>
              <a:chExt cx="2358" cy="317"/>
            </a:xfrm>
          </p:grpSpPr>
          <p:sp>
            <p:nvSpPr>
              <p:cNvPr id="114712" name="Rectangle 10"/>
              <p:cNvSpPr>
                <a:spLocks noChangeArrowheads="1"/>
              </p:cNvSpPr>
              <p:nvPr/>
            </p:nvSpPr>
            <p:spPr bwMode="auto">
              <a:xfrm>
                <a:off x="1746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4713" name="Rectangle 11"/>
              <p:cNvSpPr>
                <a:spLocks noChangeArrowheads="1"/>
              </p:cNvSpPr>
              <p:nvPr/>
            </p:nvSpPr>
            <p:spPr bwMode="auto">
              <a:xfrm>
                <a:off x="2109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4714" name="Rectangle 12"/>
              <p:cNvSpPr>
                <a:spLocks noChangeArrowheads="1"/>
              </p:cNvSpPr>
              <p:nvPr/>
            </p:nvSpPr>
            <p:spPr bwMode="auto">
              <a:xfrm>
                <a:off x="2472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1</a:t>
                </a:r>
              </a:p>
            </p:txBody>
          </p:sp>
          <p:sp>
            <p:nvSpPr>
              <p:cNvPr id="114715" name="Rectangle 13"/>
              <p:cNvSpPr>
                <a:spLocks noChangeArrowheads="1"/>
              </p:cNvSpPr>
              <p:nvPr/>
            </p:nvSpPr>
            <p:spPr bwMode="auto">
              <a:xfrm>
                <a:off x="476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4716" name="Rectangle 14"/>
              <p:cNvSpPr>
                <a:spLocks noChangeArrowheads="1"/>
              </p:cNvSpPr>
              <p:nvPr/>
            </p:nvSpPr>
            <p:spPr bwMode="auto">
              <a:xfrm>
                <a:off x="839" y="3022"/>
                <a:ext cx="907" cy="31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</p:grpSp>
        <p:sp>
          <p:nvSpPr>
            <p:cNvPr id="114696" name="Text Box 15"/>
            <p:cNvSpPr txBox="1">
              <a:spLocks noChangeArrowheads="1"/>
            </p:cNvSpPr>
            <p:nvPr/>
          </p:nvSpPr>
          <p:spPr bwMode="auto">
            <a:xfrm>
              <a:off x="3742" y="2433"/>
              <a:ext cx="8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O_RDONLY</a:t>
              </a:r>
            </a:p>
          </p:txBody>
        </p:sp>
        <p:grpSp>
          <p:nvGrpSpPr>
            <p:cNvPr id="114697" name="Group 16"/>
            <p:cNvGrpSpPr>
              <a:grpSpLocks/>
            </p:cNvGrpSpPr>
            <p:nvPr/>
          </p:nvGrpSpPr>
          <p:grpSpPr bwMode="auto">
            <a:xfrm>
              <a:off x="1292" y="2796"/>
              <a:ext cx="2358" cy="317"/>
              <a:chOff x="476" y="3022"/>
              <a:chExt cx="2358" cy="317"/>
            </a:xfrm>
          </p:grpSpPr>
          <p:sp>
            <p:nvSpPr>
              <p:cNvPr id="114707" name="Rectangle 17"/>
              <p:cNvSpPr>
                <a:spLocks noChangeArrowheads="1"/>
              </p:cNvSpPr>
              <p:nvPr/>
            </p:nvSpPr>
            <p:spPr bwMode="auto">
              <a:xfrm>
                <a:off x="1746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1</a:t>
                </a:r>
              </a:p>
            </p:txBody>
          </p:sp>
          <p:sp>
            <p:nvSpPr>
              <p:cNvPr id="114708" name="Rectangle 18"/>
              <p:cNvSpPr>
                <a:spLocks noChangeArrowheads="1"/>
              </p:cNvSpPr>
              <p:nvPr/>
            </p:nvSpPr>
            <p:spPr bwMode="auto">
              <a:xfrm>
                <a:off x="2109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4709" name="Rectangle 19"/>
              <p:cNvSpPr>
                <a:spLocks noChangeArrowheads="1"/>
              </p:cNvSpPr>
              <p:nvPr/>
            </p:nvSpPr>
            <p:spPr bwMode="auto">
              <a:xfrm>
                <a:off x="2472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4710" name="Rectangle 20"/>
              <p:cNvSpPr>
                <a:spLocks noChangeArrowheads="1"/>
              </p:cNvSpPr>
              <p:nvPr/>
            </p:nvSpPr>
            <p:spPr bwMode="auto">
              <a:xfrm>
                <a:off x="476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4711" name="Rectangle 21"/>
              <p:cNvSpPr>
                <a:spLocks noChangeArrowheads="1"/>
              </p:cNvSpPr>
              <p:nvPr/>
            </p:nvSpPr>
            <p:spPr bwMode="auto">
              <a:xfrm>
                <a:off x="839" y="3022"/>
                <a:ext cx="907" cy="31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</p:grpSp>
        <p:sp>
          <p:nvSpPr>
            <p:cNvPr id="114698" name="Text Box 22"/>
            <p:cNvSpPr txBox="1">
              <a:spLocks noChangeArrowheads="1"/>
            </p:cNvSpPr>
            <p:nvPr/>
          </p:nvSpPr>
          <p:spPr bwMode="auto">
            <a:xfrm>
              <a:off x="3696" y="2886"/>
              <a:ext cx="9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zh-TW" sz="1600">
                  <a:solidFill>
                    <a:schemeClr val="tx1"/>
                  </a:solidFill>
                  <a:ea typeface="新細明體" panose="02020500000000000000" pitchFamily="18" charset="-120"/>
                </a:rPr>
                <a:t>O_NONBLOCK</a:t>
              </a:r>
            </a:p>
          </p:txBody>
        </p:sp>
        <p:sp>
          <p:nvSpPr>
            <p:cNvPr id="114699" name="Text Box 23"/>
            <p:cNvSpPr txBox="1">
              <a:spLocks noChangeArrowheads="1"/>
            </p:cNvSpPr>
            <p:nvPr/>
          </p:nvSpPr>
          <p:spPr bwMode="auto">
            <a:xfrm>
              <a:off x="793" y="288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zh-TW" sz="1600">
                  <a:solidFill>
                    <a:schemeClr val="tx1"/>
                  </a:solidFill>
                  <a:ea typeface="新細明體" panose="02020500000000000000" pitchFamily="18" charset="-120"/>
                </a:rPr>
                <a:t>OR)</a:t>
              </a:r>
            </a:p>
          </p:txBody>
        </p:sp>
        <p:sp>
          <p:nvSpPr>
            <p:cNvPr id="114700" name="Line 24"/>
            <p:cNvSpPr>
              <a:spLocks noChangeShapeType="1"/>
            </p:cNvSpPr>
            <p:nvPr/>
          </p:nvSpPr>
          <p:spPr bwMode="auto">
            <a:xfrm>
              <a:off x="657" y="3249"/>
              <a:ext cx="4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14701" name="Group 25"/>
            <p:cNvGrpSpPr>
              <a:grpSpLocks/>
            </p:cNvGrpSpPr>
            <p:nvPr/>
          </p:nvGrpSpPr>
          <p:grpSpPr bwMode="auto">
            <a:xfrm>
              <a:off x="1292" y="3340"/>
              <a:ext cx="2358" cy="317"/>
              <a:chOff x="476" y="3022"/>
              <a:chExt cx="2358" cy="317"/>
            </a:xfrm>
          </p:grpSpPr>
          <p:sp>
            <p:nvSpPr>
              <p:cNvPr id="114702" name="Rectangle 26"/>
              <p:cNvSpPr>
                <a:spLocks noChangeArrowheads="1"/>
              </p:cNvSpPr>
              <p:nvPr/>
            </p:nvSpPr>
            <p:spPr bwMode="auto">
              <a:xfrm>
                <a:off x="1746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1</a:t>
                </a:r>
              </a:p>
            </p:txBody>
          </p:sp>
          <p:sp>
            <p:nvSpPr>
              <p:cNvPr id="114703" name="Rectangle 27"/>
              <p:cNvSpPr>
                <a:spLocks noChangeArrowheads="1"/>
              </p:cNvSpPr>
              <p:nvPr/>
            </p:nvSpPr>
            <p:spPr bwMode="auto">
              <a:xfrm>
                <a:off x="2109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4704" name="Rectangle 28"/>
              <p:cNvSpPr>
                <a:spLocks noChangeArrowheads="1"/>
              </p:cNvSpPr>
              <p:nvPr/>
            </p:nvSpPr>
            <p:spPr bwMode="auto">
              <a:xfrm>
                <a:off x="2472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1</a:t>
                </a:r>
              </a:p>
            </p:txBody>
          </p:sp>
          <p:sp>
            <p:nvSpPr>
              <p:cNvPr id="114705" name="Rectangle 29"/>
              <p:cNvSpPr>
                <a:spLocks noChangeArrowheads="1"/>
              </p:cNvSpPr>
              <p:nvPr/>
            </p:nvSpPr>
            <p:spPr bwMode="auto">
              <a:xfrm>
                <a:off x="476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4706" name="Rectangle 30"/>
              <p:cNvSpPr>
                <a:spLocks noChangeArrowheads="1"/>
              </p:cNvSpPr>
              <p:nvPr/>
            </p:nvSpPr>
            <p:spPr bwMode="auto">
              <a:xfrm>
                <a:off x="839" y="3022"/>
                <a:ext cx="907" cy="31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</p:grpSp>
      </p:grpSp>
      <p:sp>
        <p:nvSpPr>
          <p:cNvPr id="114694" name="Text Box 32"/>
          <p:cNvSpPr txBox="1">
            <a:spLocks noChangeArrowheads="1"/>
          </p:cNvSpPr>
          <p:nvPr/>
        </p:nvSpPr>
        <p:spPr bwMode="auto">
          <a:xfrm>
            <a:off x="5940425" y="5445125"/>
            <a:ext cx="25733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a bitmap indicating read only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and non-blocking mode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To change status: fcntl</a:t>
            </a: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6905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int fcntl (int </a:t>
            </a:r>
            <a:r>
              <a:rPr lang="en-GB" altLang="zh-TW" i="1" smtClean="0"/>
              <a:t>fd</a:t>
            </a:r>
            <a:r>
              <a:rPr lang="en-GB" altLang="zh-TW" smtClean="0"/>
              <a:t>, int </a:t>
            </a:r>
            <a:r>
              <a:rPr lang="en-GB" altLang="zh-TW" i="1" smtClean="0"/>
              <a:t>cmd</a:t>
            </a:r>
            <a:r>
              <a:rPr lang="en-GB" altLang="zh-TW" smtClean="0"/>
              <a:t>, int </a:t>
            </a:r>
            <a:r>
              <a:rPr lang="en-GB" altLang="zh-TW" i="1" smtClean="0"/>
              <a:t>arg</a:t>
            </a:r>
            <a:r>
              <a:rPr lang="en-GB" altLang="zh-TW" smtClean="0"/>
              <a:t>)</a:t>
            </a:r>
            <a:r>
              <a:rPr lang="ar-SA" altLang="zh-TW" smtClean="0">
                <a:cs typeface="Arial" panose="020B0604020202020204" pitchFamily="34" charset="0"/>
              </a:rPr>
              <a:t>‏</a:t>
            </a:r>
            <a:endParaRPr lang="en-GB" altLang="zh-TW" smtClean="0"/>
          </a:p>
        </p:txBody>
      </p:sp>
      <p:sp>
        <p:nvSpPr>
          <p:cNvPr id="116740" name="Text Box 3"/>
          <p:cNvSpPr txBox="1">
            <a:spLocks noChangeArrowheads="1"/>
          </p:cNvSpPr>
          <p:nvPr/>
        </p:nvSpPr>
        <p:spPr bwMode="auto">
          <a:xfrm>
            <a:off x="3713163" y="3213100"/>
            <a:ext cx="1827212" cy="222885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 marL="269875" indent="-269875"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GB" altLang="zh-TW" sz="2000"/>
              <a:t>F_DUPFD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GB" altLang="zh-TW" sz="2000"/>
              <a:t>F_GETFD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GB" altLang="zh-TW" sz="2000"/>
              <a:t>F_SETFD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GB" altLang="zh-TW" sz="2000"/>
              <a:t>F_GETFL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GB" altLang="zh-TW" sz="2000"/>
              <a:t>F_SETFL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GB" altLang="zh-TW" sz="2000"/>
              <a:t>F_GETOWN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GB" altLang="zh-TW" sz="2000"/>
              <a:t>F_SETOWN</a:t>
            </a:r>
          </a:p>
        </p:txBody>
      </p:sp>
      <p:sp>
        <p:nvSpPr>
          <p:cNvPr id="116741" name="Line 4"/>
          <p:cNvSpPr>
            <a:spLocks noChangeShapeType="1"/>
          </p:cNvSpPr>
          <p:nvPr/>
        </p:nvSpPr>
        <p:spPr bwMode="auto">
          <a:xfrm>
            <a:off x="4716463" y="2636838"/>
            <a:ext cx="1587" cy="6477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Some status flags (simple use)</a:t>
            </a:r>
            <a:r>
              <a:rPr lang="ar-SA" altLang="zh-TW" smtClean="0">
                <a:cs typeface="Arial" panose="020B0604020202020204" pitchFamily="34" charset="0"/>
              </a:rPr>
              <a:t>‏</a:t>
            </a:r>
            <a:endParaRPr lang="en-GB" altLang="zh-TW" smtClean="0"/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O_RDONLY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O_WRONLY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O_RDWR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O_APPEND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O_CREAT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O_EXCL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O_TRUNC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Some status flags</a:t>
            </a:r>
            <a:br>
              <a:rPr lang="en-GB" altLang="zh-TW" smtClean="0"/>
            </a:br>
            <a:r>
              <a:rPr lang="en-GB" altLang="zh-TW" smtClean="0"/>
              <a:t>(We won’t talk about it today)</a:t>
            </a:r>
            <a:r>
              <a:rPr lang="ar-SA" altLang="zh-TW" smtClean="0">
                <a:cs typeface="Arial" panose="020B0604020202020204" pitchFamily="34" charset="0"/>
              </a:rPr>
              <a:t>‏</a:t>
            </a:r>
            <a:endParaRPr lang="en-GB" altLang="zh-TW" smtClean="0"/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about system implementation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O_DSYNC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O_RSYNC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O_SYNC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about terminal I/O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O_NOCTTY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Some status flags</a:t>
            </a:r>
            <a:br>
              <a:rPr lang="en-GB" altLang="zh-TW" smtClean="0"/>
            </a:br>
            <a:r>
              <a:rPr lang="en-GB" altLang="zh-TW" smtClean="0"/>
              <a:t>(we have a HW about it today)</a:t>
            </a:r>
            <a:r>
              <a:rPr lang="ar-SA" altLang="zh-TW" smtClean="0">
                <a:cs typeface="Arial" panose="020B0604020202020204" pitchFamily="34" charset="0"/>
              </a:rPr>
              <a:t>‏</a:t>
            </a:r>
            <a:endParaRPr lang="en-GB" altLang="zh-TW" smtClean="0"/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useful in parallel programming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mtClean="0"/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O_NONBLOCK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UNIX provides protection through </a:t>
            </a:r>
            <a:r>
              <a:rPr lang="en-GB" altLang="zh-TW" i="1" smtClean="0">
                <a:solidFill>
                  <a:srgbClr val="FF0000"/>
                </a:solidFill>
              </a:rPr>
              <a:t>system call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989138"/>
            <a:ext cx="7772400" cy="1511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system call: a special function call provided by OS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all hardware resources can only be accessed through system calls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the system call checks for access permission</a:t>
            </a:r>
          </a:p>
        </p:txBody>
      </p:sp>
      <p:grpSp>
        <p:nvGrpSpPr>
          <p:cNvPr id="14340" name="Group 3"/>
          <p:cNvGrpSpPr>
            <a:grpSpLocks/>
          </p:cNvGrpSpPr>
          <p:nvPr/>
        </p:nvGrpSpPr>
        <p:grpSpPr bwMode="auto">
          <a:xfrm>
            <a:off x="1403350" y="3573463"/>
            <a:ext cx="5903913" cy="2951162"/>
            <a:chOff x="884" y="2251"/>
            <a:chExt cx="3719" cy="1859"/>
          </a:xfrm>
        </p:grpSpPr>
        <p:sp>
          <p:nvSpPr>
            <p:cNvPr id="14346" name="Rectangle 4"/>
            <p:cNvSpPr>
              <a:spLocks noChangeArrowheads="1"/>
            </p:cNvSpPr>
            <p:nvPr/>
          </p:nvSpPr>
          <p:spPr bwMode="auto">
            <a:xfrm>
              <a:off x="884" y="3702"/>
              <a:ext cx="454" cy="408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CPU</a:t>
              </a:r>
            </a:p>
          </p:txBody>
        </p:sp>
        <p:sp>
          <p:nvSpPr>
            <p:cNvPr id="14347" name="Rectangle 5"/>
            <p:cNvSpPr>
              <a:spLocks noChangeArrowheads="1"/>
            </p:cNvSpPr>
            <p:nvPr/>
          </p:nvSpPr>
          <p:spPr bwMode="auto">
            <a:xfrm>
              <a:off x="1338" y="3702"/>
              <a:ext cx="635" cy="408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memory</a:t>
              </a:r>
            </a:p>
          </p:txBody>
        </p:sp>
        <p:sp>
          <p:nvSpPr>
            <p:cNvPr id="14348" name="Rectangle 6"/>
            <p:cNvSpPr>
              <a:spLocks noChangeArrowheads="1"/>
            </p:cNvSpPr>
            <p:nvPr/>
          </p:nvSpPr>
          <p:spPr bwMode="auto">
            <a:xfrm>
              <a:off x="1973" y="3702"/>
              <a:ext cx="680" cy="40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hard disk</a:t>
              </a:r>
            </a:p>
          </p:txBody>
        </p:sp>
        <p:sp>
          <p:nvSpPr>
            <p:cNvPr id="14349" name="Rectangle 7"/>
            <p:cNvSpPr>
              <a:spLocks noChangeArrowheads="1"/>
            </p:cNvSpPr>
            <p:nvPr/>
          </p:nvSpPr>
          <p:spPr bwMode="auto">
            <a:xfrm>
              <a:off x="3333" y="3702"/>
              <a:ext cx="635" cy="40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USB port</a:t>
              </a:r>
            </a:p>
          </p:txBody>
        </p:sp>
        <p:sp>
          <p:nvSpPr>
            <p:cNvPr id="14350" name="Rectangle 8"/>
            <p:cNvSpPr>
              <a:spLocks noChangeArrowheads="1"/>
            </p:cNvSpPr>
            <p:nvPr/>
          </p:nvSpPr>
          <p:spPr bwMode="auto">
            <a:xfrm>
              <a:off x="2653" y="3702"/>
              <a:ext cx="680" cy="40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optical</a:t>
              </a:r>
            </a:p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disk</a:t>
              </a:r>
            </a:p>
          </p:txBody>
        </p:sp>
        <p:sp>
          <p:nvSpPr>
            <p:cNvPr id="14351" name="Rectangle 9"/>
            <p:cNvSpPr>
              <a:spLocks noChangeArrowheads="1"/>
            </p:cNvSpPr>
            <p:nvPr/>
          </p:nvSpPr>
          <p:spPr bwMode="auto">
            <a:xfrm>
              <a:off x="3967" y="3702"/>
              <a:ext cx="637" cy="408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terminal</a:t>
              </a:r>
            </a:p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I/O</a:t>
              </a:r>
            </a:p>
          </p:txBody>
        </p:sp>
        <p:sp>
          <p:nvSpPr>
            <p:cNvPr id="14352" name="Rectangle 10"/>
            <p:cNvSpPr>
              <a:spLocks noChangeArrowheads="1"/>
            </p:cNvSpPr>
            <p:nvPr/>
          </p:nvSpPr>
          <p:spPr bwMode="auto">
            <a:xfrm>
              <a:off x="884" y="3385"/>
              <a:ext cx="3720" cy="31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Operating System (Kernel)</a:t>
              </a:r>
              <a:r>
                <a:rPr lang="ar-SA" altLang="zh-TW" sz="1800">
                  <a:ea typeface="新細明體" panose="02020500000000000000" pitchFamily="18" charset="-120"/>
                  <a:cs typeface="Arial" panose="020B0604020202020204" pitchFamily="34" charset="0"/>
                </a:rPr>
                <a:t>‏</a:t>
              </a:r>
              <a:endParaRPr lang="en-GB" altLang="zh-TW" sz="1800">
                <a:ea typeface="新細明體" panose="02020500000000000000" pitchFamily="18" charset="-120"/>
              </a:endParaRPr>
            </a:p>
          </p:txBody>
        </p:sp>
        <p:sp>
          <p:nvSpPr>
            <p:cNvPr id="14353" name="Rectangle 11"/>
            <p:cNvSpPr>
              <a:spLocks noChangeArrowheads="1"/>
            </p:cNvSpPr>
            <p:nvPr/>
          </p:nvSpPr>
          <p:spPr bwMode="auto">
            <a:xfrm>
              <a:off x="884" y="3158"/>
              <a:ext cx="3720" cy="22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FF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solidFill>
                    <a:srgbClr val="FF0000"/>
                  </a:solidFill>
                  <a:ea typeface="新細明體" panose="02020500000000000000" pitchFamily="18" charset="-120"/>
                </a:rPr>
                <a:t>system call</a:t>
              </a:r>
            </a:p>
          </p:txBody>
        </p:sp>
        <p:sp>
          <p:nvSpPr>
            <p:cNvPr id="14354" name="Rectangle 12"/>
            <p:cNvSpPr>
              <a:spLocks noChangeArrowheads="1"/>
            </p:cNvSpPr>
            <p:nvPr/>
          </p:nvSpPr>
          <p:spPr bwMode="auto">
            <a:xfrm>
              <a:off x="884" y="2251"/>
              <a:ext cx="3720" cy="90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14355" name="Text Box 13"/>
            <p:cNvSpPr txBox="1">
              <a:spLocks noChangeArrowheads="1"/>
            </p:cNvSpPr>
            <p:nvPr/>
          </p:nvSpPr>
          <p:spPr bwMode="auto">
            <a:xfrm>
              <a:off x="962" y="2264"/>
              <a:ext cx="134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application processes</a:t>
              </a:r>
            </a:p>
          </p:txBody>
        </p:sp>
        <p:sp>
          <p:nvSpPr>
            <p:cNvPr id="14356" name="Rectangle 14"/>
            <p:cNvSpPr>
              <a:spLocks noChangeArrowheads="1"/>
            </p:cNvSpPr>
            <p:nvPr/>
          </p:nvSpPr>
          <p:spPr bwMode="auto">
            <a:xfrm>
              <a:off x="884" y="2704"/>
              <a:ext cx="726" cy="454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library</a:t>
              </a:r>
            </a:p>
          </p:txBody>
        </p:sp>
        <p:sp>
          <p:nvSpPr>
            <p:cNvPr id="14357" name="Rectangle 15"/>
            <p:cNvSpPr>
              <a:spLocks noChangeArrowheads="1"/>
            </p:cNvSpPr>
            <p:nvPr/>
          </p:nvSpPr>
          <p:spPr bwMode="auto">
            <a:xfrm>
              <a:off x="1610" y="2704"/>
              <a:ext cx="726" cy="454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shell</a:t>
              </a:r>
            </a:p>
          </p:txBody>
        </p:sp>
        <p:sp>
          <p:nvSpPr>
            <p:cNvPr id="14358" name="Rectangle 16"/>
            <p:cNvSpPr>
              <a:spLocks noChangeArrowheads="1"/>
            </p:cNvSpPr>
            <p:nvPr/>
          </p:nvSpPr>
          <p:spPr bwMode="auto">
            <a:xfrm>
              <a:off x="2336" y="2704"/>
              <a:ext cx="771" cy="454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X-window</a:t>
              </a:r>
            </a:p>
          </p:txBody>
        </p:sp>
      </p:grpSp>
      <p:sp>
        <p:nvSpPr>
          <p:cNvPr id="14341" name="Line 17"/>
          <p:cNvSpPr>
            <a:spLocks noChangeShapeType="1"/>
          </p:cNvSpPr>
          <p:nvPr/>
        </p:nvSpPr>
        <p:spPr bwMode="auto">
          <a:xfrm>
            <a:off x="7308850" y="5876925"/>
            <a:ext cx="10080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2" name="Line 18"/>
          <p:cNvSpPr>
            <a:spLocks noChangeShapeType="1"/>
          </p:cNvSpPr>
          <p:nvPr/>
        </p:nvSpPr>
        <p:spPr bwMode="auto">
          <a:xfrm>
            <a:off x="7885113" y="5876925"/>
            <a:ext cx="1587" cy="3603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3" name="Line 19"/>
          <p:cNvSpPr>
            <a:spLocks noChangeShapeType="1"/>
          </p:cNvSpPr>
          <p:nvPr/>
        </p:nvSpPr>
        <p:spPr bwMode="auto">
          <a:xfrm flipV="1">
            <a:off x="7885113" y="5443538"/>
            <a:ext cx="1587" cy="434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4" name="Text Box 20"/>
          <p:cNvSpPr txBox="1">
            <a:spLocks noChangeArrowheads="1"/>
          </p:cNvSpPr>
          <p:nvPr/>
        </p:nvSpPr>
        <p:spPr bwMode="auto">
          <a:xfrm>
            <a:off x="7504113" y="6259513"/>
            <a:ext cx="1035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hardware</a:t>
            </a:r>
          </a:p>
        </p:txBody>
      </p:sp>
      <p:sp>
        <p:nvSpPr>
          <p:cNvPr id="14345" name="Text Box 21"/>
          <p:cNvSpPr txBox="1">
            <a:spLocks noChangeArrowheads="1"/>
          </p:cNvSpPr>
          <p:nvPr/>
        </p:nvSpPr>
        <p:spPr bwMode="auto">
          <a:xfrm>
            <a:off x="7432675" y="5033963"/>
            <a:ext cx="969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software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Parallel processor simulation</a:t>
            </a: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835025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has to run in non-blocking mode</a:t>
            </a:r>
          </a:p>
        </p:txBody>
      </p:sp>
      <p:sp>
        <p:nvSpPr>
          <p:cNvPr id="124932" name="Rectangle 3"/>
          <p:cNvSpPr>
            <a:spLocks noChangeArrowheads="1"/>
          </p:cNvSpPr>
          <p:nvPr/>
        </p:nvSpPr>
        <p:spPr bwMode="auto">
          <a:xfrm>
            <a:off x="468313" y="3355975"/>
            <a:ext cx="3311525" cy="26638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for (each cycle) 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if (access CPU2’s memory) 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     write (fd,…);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}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}</a:t>
            </a:r>
          </a:p>
        </p:txBody>
      </p:sp>
      <p:sp>
        <p:nvSpPr>
          <p:cNvPr id="124933" name="Text Box 4"/>
          <p:cNvSpPr txBox="1">
            <a:spLocks noChangeArrowheads="1"/>
          </p:cNvSpPr>
          <p:nvPr/>
        </p:nvSpPr>
        <p:spPr bwMode="auto">
          <a:xfrm>
            <a:off x="469900" y="2924175"/>
            <a:ext cx="2606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process to simulate CPU 1</a:t>
            </a:r>
          </a:p>
        </p:txBody>
      </p:sp>
      <p:sp>
        <p:nvSpPr>
          <p:cNvPr id="124934" name="Rectangle 5"/>
          <p:cNvSpPr>
            <a:spLocks noChangeArrowheads="1"/>
          </p:cNvSpPr>
          <p:nvPr/>
        </p:nvSpPr>
        <p:spPr bwMode="auto">
          <a:xfrm>
            <a:off x="5148263" y="3355975"/>
            <a:ext cx="3311525" cy="26638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for (each cycle) 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status = read (fd, …);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if (CPU1 access my memory) 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    …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}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…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}</a:t>
            </a:r>
          </a:p>
        </p:txBody>
      </p:sp>
      <p:sp>
        <p:nvSpPr>
          <p:cNvPr id="124935" name="Text Box 6"/>
          <p:cNvSpPr txBox="1">
            <a:spLocks noChangeArrowheads="1"/>
          </p:cNvSpPr>
          <p:nvPr/>
        </p:nvSpPr>
        <p:spPr bwMode="auto">
          <a:xfrm>
            <a:off x="5149850" y="2924175"/>
            <a:ext cx="2549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process to simulate CPU2</a:t>
            </a:r>
          </a:p>
        </p:txBody>
      </p:sp>
      <p:grpSp>
        <p:nvGrpSpPr>
          <p:cNvPr id="124936" name="Group 7"/>
          <p:cNvGrpSpPr>
            <a:grpSpLocks/>
          </p:cNvGrpSpPr>
          <p:nvPr/>
        </p:nvGrpSpPr>
        <p:grpSpPr bwMode="auto">
          <a:xfrm>
            <a:off x="4140200" y="4437063"/>
            <a:ext cx="790575" cy="285750"/>
            <a:chOff x="2608" y="2795"/>
            <a:chExt cx="498" cy="180"/>
          </a:xfrm>
        </p:grpSpPr>
        <p:sp>
          <p:nvSpPr>
            <p:cNvPr id="124939" name="Line 8"/>
            <p:cNvSpPr>
              <a:spLocks noChangeShapeType="1"/>
            </p:cNvSpPr>
            <p:nvPr/>
          </p:nvSpPr>
          <p:spPr bwMode="auto">
            <a:xfrm>
              <a:off x="2608" y="2795"/>
              <a:ext cx="499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40" name="Line 9"/>
            <p:cNvSpPr>
              <a:spLocks noChangeShapeType="1"/>
            </p:cNvSpPr>
            <p:nvPr/>
          </p:nvSpPr>
          <p:spPr bwMode="auto">
            <a:xfrm>
              <a:off x="3107" y="2795"/>
              <a:ext cx="1" cy="1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41" name="Line 10"/>
            <p:cNvSpPr>
              <a:spLocks noChangeShapeType="1"/>
            </p:cNvSpPr>
            <p:nvPr/>
          </p:nvSpPr>
          <p:spPr bwMode="auto">
            <a:xfrm>
              <a:off x="2608" y="2976"/>
              <a:ext cx="499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42" name="Line 11"/>
            <p:cNvSpPr>
              <a:spLocks noChangeShapeType="1"/>
            </p:cNvSpPr>
            <p:nvPr/>
          </p:nvSpPr>
          <p:spPr bwMode="auto">
            <a:xfrm>
              <a:off x="2971" y="2795"/>
              <a:ext cx="1" cy="1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43" name="Line 12"/>
            <p:cNvSpPr>
              <a:spLocks noChangeShapeType="1"/>
            </p:cNvSpPr>
            <p:nvPr/>
          </p:nvSpPr>
          <p:spPr bwMode="auto">
            <a:xfrm>
              <a:off x="2835" y="2795"/>
              <a:ext cx="1" cy="1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44" name="Line 13"/>
            <p:cNvSpPr>
              <a:spLocks noChangeShapeType="1"/>
            </p:cNvSpPr>
            <p:nvPr/>
          </p:nvSpPr>
          <p:spPr bwMode="auto">
            <a:xfrm>
              <a:off x="2699" y="2795"/>
              <a:ext cx="1" cy="1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24937" name="Line 14"/>
          <p:cNvSpPr>
            <a:spLocks noChangeShapeType="1"/>
          </p:cNvSpPr>
          <p:nvPr/>
        </p:nvSpPr>
        <p:spPr bwMode="auto">
          <a:xfrm>
            <a:off x="3708400" y="4581525"/>
            <a:ext cx="431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4938" name="Line 15"/>
          <p:cNvSpPr>
            <a:spLocks noChangeShapeType="1"/>
          </p:cNvSpPr>
          <p:nvPr/>
        </p:nvSpPr>
        <p:spPr bwMode="auto">
          <a:xfrm>
            <a:off x="4932363" y="4581525"/>
            <a:ext cx="28733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676400"/>
            <a:ext cx="7772400" cy="146208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Your own fstream class</a:t>
            </a:r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930650"/>
            <a:ext cx="6400800" cy="1752600"/>
          </a:xfrm>
        </p:spPr>
        <p:txBody>
          <a:bodyPr anchor="ctr"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Build a standard C++ class using system calls</a:t>
            </a:r>
            <a:endParaRPr lang="zh-TW" altLang="en-US" smtClean="0"/>
          </a:p>
        </p:txBody>
      </p:sp>
      <p:sp>
        <p:nvSpPr>
          <p:cNvPr id="126980" name="Text Box 3"/>
          <p:cNvSpPr txBox="1">
            <a:spLocks noChangeArrowheads="1"/>
          </p:cNvSpPr>
          <p:nvPr/>
        </p:nvSpPr>
        <p:spPr bwMode="auto">
          <a:xfrm>
            <a:off x="952500" y="687388"/>
            <a:ext cx="2541378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u="sng" dirty="0"/>
              <a:t>Homework </a:t>
            </a:r>
            <a:r>
              <a:rPr lang="en-GB" altLang="zh-TW" u="sng" dirty="0" smtClean="0"/>
              <a:t>03</a:t>
            </a:r>
            <a:endParaRPr lang="en-GB" altLang="zh-TW" u="sng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Spec</a:t>
            </a:r>
            <a:endParaRPr lang="zh-TW" altLang="en-US" smtClean="0"/>
          </a:p>
        </p:txBody>
      </p:sp>
      <p:sp>
        <p:nvSpPr>
          <p:cNvPr id="129027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Write a class named “myfstream” </a:t>
            </a:r>
          </a:p>
          <a:p>
            <a:pPr lvl="1" eaLnBrk="1" hangingPunct="1"/>
            <a:r>
              <a:rPr lang="en-US" altLang="zh-TW" sz="2400" smtClean="0"/>
              <a:t>Similar functionality to the standard C++ class fstream</a:t>
            </a:r>
          </a:p>
          <a:p>
            <a:pPr lvl="1" eaLnBrk="1" hangingPunct="1"/>
            <a:r>
              <a:rPr lang="en-US" altLang="zh-TW" sz="2400" smtClean="0"/>
              <a:t>Contains at least these methods:</a:t>
            </a:r>
          </a:p>
          <a:p>
            <a:pPr lvl="2" eaLnBrk="1" hangingPunct="1"/>
            <a:r>
              <a:rPr lang="en-US" altLang="zh-TW" sz="2000" smtClean="0"/>
              <a:t>Open</a:t>
            </a:r>
          </a:p>
          <a:p>
            <a:pPr lvl="2" eaLnBrk="1" hangingPunct="1"/>
            <a:r>
              <a:rPr lang="en-US" altLang="zh-TW" sz="2000" smtClean="0"/>
              <a:t>Close</a:t>
            </a:r>
          </a:p>
          <a:p>
            <a:pPr lvl="2" eaLnBrk="1" hangingPunct="1"/>
            <a:r>
              <a:rPr lang="en-US" altLang="zh-TW" sz="2000" smtClean="0"/>
              <a:t>Read</a:t>
            </a:r>
          </a:p>
          <a:p>
            <a:pPr lvl="2" eaLnBrk="1" hangingPunct="1"/>
            <a:r>
              <a:rPr lang="en-US" altLang="zh-TW" sz="2000" smtClean="0"/>
              <a:t>Write</a:t>
            </a:r>
          </a:p>
          <a:p>
            <a:pPr lvl="2" eaLnBrk="1" hangingPunct="1"/>
            <a:r>
              <a:rPr lang="en-US" altLang="zh-TW" sz="2000" smtClean="0"/>
              <a:t>Operator &lt;&lt;</a:t>
            </a:r>
          </a:p>
          <a:p>
            <a:pPr lvl="2" eaLnBrk="1" hangingPunct="1"/>
            <a:r>
              <a:rPr lang="en-US" altLang="zh-TW" sz="2000" smtClean="0"/>
              <a:t>Operator &gt;&gt;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zh-TW" sz="2000" smtClean="0"/>
          </a:p>
          <a:p>
            <a:pPr eaLnBrk="1" hangingPunct="1"/>
            <a:endParaRPr lang="zh-TW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Requirements to your program</a:t>
            </a:r>
            <a:br>
              <a:rPr lang="en-US" altLang="zh-TW" sz="3200" smtClean="0"/>
            </a:br>
            <a:r>
              <a:rPr lang="en-US" altLang="zh-TW" sz="3200" smtClean="0">
                <a:solidFill>
                  <a:srgbClr val="FF0000"/>
                </a:solidFill>
              </a:rPr>
              <a:t>(Learn how C/C++ standard libraries are built)</a:t>
            </a:r>
            <a:endParaRPr lang="zh-TW" altLang="en-US" sz="3200" smtClean="0">
              <a:solidFill>
                <a:srgbClr val="FF0000"/>
              </a:solidFill>
            </a:endParaRPr>
          </a:p>
        </p:txBody>
      </p:sp>
      <p:sp>
        <p:nvSpPr>
          <p:cNvPr id="1300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/>
              <a:t>Build the library and deliver to other users</a:t>
            </a:r>
          </a:p>
          <a:p>
            <a:pPr lvl="1" eaLnBrk="1" hangingPunct="1"/>
            <a:r>
              <a:rPr lang="en-US" altLang="zh-TW" sz="2000" smtClean="0"/>
              <a:t>Separate “.h” file</a:t>
            </a:r>
          </a:p>
          <a:p>
            <a:pPr lvl="1" eaLnBrk="1" hangingPunct="1"/>
            <a:r>
              <a:rPr lang="en-US" altLang="zh-TW" sz="2000" smtClean="0"/>
              <a:t>Build the library file “libmyfstream.a”</a:t>
            </a:r>
          </a:p>
          <a:p>
            <a:pPr eaLnBrk="1" hangingPunct="1"/>
            <a:r>
              <a:rPr lang="en-US" altLang="zh-TW" sz="2400" smtClean="0"/>
              <a:t>Test your program by other users</a:t>
            </a:r>
          </a:p>
          <a:p>
            <a:pPr lvl="1" eaLnBrk="1" hangingPunct="1"/>
            <a:r>
              <a:rPr lang="en-US" altLang="zh-TW" sz="2000" smtClean="0"/>
              <a:t>Deliver only .h and .a files</a:t>
            </a:r>
          </a:p>
          <a:p>
            <a:pPr lvl="1" eaLnBrk="1" hangingPunct="1"/>
            <a:r>
              <a:rPr lang="en-US" altLang="zh-TW" sz="2000" smtClean="0"/>
              <a:t>C++ source code on methods implementation </a:t>
            </a:r>
            <a:r>
              <a:rPr lang="en-US" altLang="zh-TW" sz="2000" smtClean="0">
                <a:solidFill>
                  <a:srgbClr val="FF0000"/>
                </a:solidFill>
              </a:rPr>
              <a:t>should not </a:t>
            </a:r>
            <a:r>
              <a:rPr lang="en-US" altLang="zh-TW" sz="2000" smtClean="0"/>
              <a:t>be delivered to the test users</a:t>
            </a:r>
          </a:p>
          <a:p>
            <a:pPr eaLnBrk="1" hangingPunct="1"/>
            <a:r>
              <a:rPr lang="en-US" altLang="zh-TW" sz="2400" smtClean="0">
                <a:solidFill>
                  <a:srgbClr val="FF0000"/>
                </a:solidFill>
              </a:rPr>
              <a:t>You are not allowed to use any C/C++ standard library functions/classes</a:t>
            </a:r>
          </a:p>
          <a:p>
            <a:pPr lvl="1" eaLnBrk="1" hangingPunct="1"/>
            <a:r>
              <a:rPr lang="en-US" altLang="zh-TW" sz="2000" smtClean="0">
                <a:solidFill>
                  <a:schemeClr val="tx1"/>
                </a:solidFill>
              </a:rPr>
              <a:t>Only UNIX system calls allowed</a:t>
            </a:r>
            <a:endParaRPr lang="zh-TW" altLang="en-US" sz="20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Next Lecture</a:t>
            </a: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Advanced file I/O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with internal implementation of file system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mtClean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Material from: Chap. 4 of [Stevens]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What services UNIX provides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763587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I/O devices are accessed like files</a:t>
            </a:r>
          </a:p>
        </p:txBody>
      </p:sp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1403350" y="2781300"/>
            <a:ext cx="6986588" cy="2951163"/>
            <a:chOff x="884" y="1752"/>
            <a:chExt cx="4401" cy="1859"/>
          </a:xfrm>
        </p:grpSpPr>
        <p:sp>
          <p:nvSpPr>
            <p:cNvPr id="16392" name="Rectangle 4"/>
            <p:cNvSpPr>
              <a:spLocks noChangeArrowheads="1"/>
            </p:cNvSpPr>
            <p:nvPr/>
          </p:nvSpPr>
          <p:spPr bwMode="auto">
            <a:xfrm>
              <a:off x="884" y="3203"/>
              <a:ext cx="454" cy="408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CPU</a:t>
              </a:r>
            </a:p>
          </p:txBody>
        </p:sp>
        <p:sp>
          <p:nvSpPr>
            <p:cNvPr id="16393" name="Rectangle 5"/>
            <p:cNvSpPr>
              <a:spLocks noChangeArrowheads="1"/>
            </p:cNvSpPr>
            <p:nvPr/>
          </p:nvSpPr>
          <p:spPr bwMode="auto">
            <a:xfrm>
              <a:off x="1338" y="3203"/>
              <a:ext cx="635" cy="408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memory</a:t>
              </a:r>
            </a:p>
          </p:txBody>
        </p:sp>
        <p:sp>
          <p:nvSpPr>
            <p:cNvPr id="16394" name="Rectangle 6"/>
            <p:cNvSpPr>
              <a:spLocks noChangeArrowheads="1"/>
            </p:cNvSpPr>
            <p:nvPr/>
          </p:nvSpPr>
          <p:spPr bwMode="auto">
            <a:xfrm>
              <a:off x="2655" y="3203"/>
              <a:ext cx="680" cy="40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hard disk</a:t>
              </a:r>
            </a:p>
          </p:txBody>
        </p:sp>
        <p:sp>
          <p:nvSpPr>
            <p:cNvPr id="16395" name="Rectangle 7"/>
            <p:cNvSpPr>
              <a:spLocks noChangeArrowheads="1"/>
            </p:cNvSpPr>
            <p:nvPr/>
          </p:nvSpPr>
          <p:spPr bwMode="auto">
            <a:xfrm>
              <a:off x="4015" y="3203"/>
              <a:ext cx="635" cy="40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USB port</a:t>
              </a:r>
            </a:p>
          </p:txBody>
        </p:sp>
        <p:sp>
          <p:nvSpPr>
            <p:cNvPr id="16396" name="Rectangle 8"/>
            <p:cNvSpPr>
              <a:spLocks noChangeArrowheads="1"/>
            </p:cNvSpPr>
            <p:nvPr/>
          </p:nvSpPr>
          <p:spPr bwMode="auto">
            <a:xfrm>
              <a:off x="3335" y="3203"/>
              <a:ext cx="680" cy="40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optical</a:t>
              </a:r>
            </a:p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disk</a:t>
              </a:r>
            </a:p>
          </p:txBody>
        </p:sp>
        <p:sp>
          <p:nvSpPr>
            <p:cNvPr id="16397" name="Rectangle 9"/>
            <p:cNvSpPr>
              <a:spLocks noChangeArrowheads="1"/>
            </p:cNvSpPr>
            <p:nvPr/>
          </p:nvSpPr>
          <p:spPr bwMode="auto">
            <a:xfrm>
              <a:off x="4649" y="3203"/>
              <a:ext cx="637" cy="408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terminal</a:t>
              </a:r>
            </a:p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I/O</a:t>
              </a:r>
            </a:p>
          </p:txBody>
        </p:sp>
        <p:sp>
          <p:nvSpPr>
            <p:cNvPr id="16398" name="Rectangle 10"/>
            <p:cNvSpPr>
              <a:spLocks noChangeArrowheads="1"/>
            </p:cNvSpPr>
            <p:nvPr/>
          </p:nvSpPr>
          <p:spPr bwMode="auto">
            <a:xfrm>
              <a:off x="884" y="2886"/>
              <a:ext cx="4400" cy="31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Operating System (Kernel)</a:t>
              </a:r>
              <a:r>
                <a:rPr lang="ar-SA" altLang="zh-TW" sz="1800">
                  <a:ea typeface="新細明體" panose="02020500000000000000" pitchFamily="18" charset="-120"/>
                  <a:cs typeface="Arial" panose="020B0604020202020204" pitchFamily="34" charset="0"/>
                </a:rPr>
                <a:t>‏</a:t>
              </a:r>
              <a:endParaRPr lang="en-GB" altLang="zh-TW" sz="1800">
                <a:ea typeface="新細明體" panose="02020500000000000000" pitchFamily="18" charset="-120"/>
              </a:endParaRPr>
            </a:p>
          </p:txBody>
        </p:sp>
        <p:sp>
          <p:nvSpPr>
            <p:cNvPr id="16399" name="Rectangle 11"/>
            <p:cNvSpPr>
              <a:spLocks noChangeArrowheads="1"/>
            </p:cNvSpPr>
            <p:nvPr/>
          </p:nvSpPr>
          <p:spPr bwMode="auto">
            <a:xfrm>
              <a:off x="884" y="2659"/>
              <a:ext cx="4400" cy="22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FF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solidFill>
                    <a:srgbClr val="FF0000"/>
                  </a:solidFill>
                  <a:ea typeface="新細明體" panose="02020500000000000000" pitchFamily="18" charset="-120"/>
                </a:rPr>
                <a:t>system call</a:t>
              </a:r>
            </a:p>
          </p:txBody>
        </p:sp>
        <p:sp>
          <p:nvSpPr>
            <p:cNvPr id="16400" name="Rectangle 12"/>
            <p:cNvSpPr>
              <a:spLocks noChangeArrowheads="1"/>
            </p:cNvSpPr>
            <p:nvPr/>
          </p:nvSpPr>
          <p:spPr bwMode="auto">
            <a:xfrm>
              <a:off x="884" y="1752"/>
              <a:ext cx="4400" cy="90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16401" name="Text Box 13"/>
            <p:cNvSpPr txBox="1">
              <a:spLocks noChangeArrowheads="1"/>
            </p:cNvSpPr>
            <p:nvPr/>
          </p:nvSpPr>
          <p:spPr bwMode="auto">
            <a:xfrm>
              <a:off x="963" y="1765"/>
              <a:ext cx="134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application processes</a:t>
              </a:r>
            </a:p>
          </p:txBody>
        </p:sp>
        <p:sp>
          <p:nvSpPr>
            <p:cNvPr id="16402" name="Rectangle 14"/>
            <p:cNvSpPr>
              <a:spLocks noChangeArrowheads="1"/>
            </p:cNvSpPr>
            <p:nvPr/>
          </p:nvSpPr>
          <p:spPr bwMode="auto">
            <a:xfrm>
              <a:off x="884" y="2205"/>
              <a:ext cx="726" cy="454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library</a:t>
              </a:r>
            </a:p>
          </p:txBody>
        </p:sp>
        <p:sp>
          <p:nvSpPr>
            <p:cNvPr id="16403" name="Rectangle 15"/>
            <p:cNvSpPr>
              <a:spLocks noChangeArrowheads="1"/>
            </p:cNvSpPr>
            <p:nvPr/>
          </p:nvSpPr>
          <p:spPr bwMode="auto">
            <a:xfrm>
              <a:off x="1610" y="2205"/>
              <a:ext cx="726" cy="454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shell</a:t>
              </a:r>
            </a:p>
          </p:txBody>
        </p:sp>
        <p:sp>
          <p:nvSpPr>
            <p:cNvPr id="16404" name="Rectangle 16"/>
            <p:cNvSpPr>
              <a:spLocks noChangeArrowheads="1"/>
            </p:cNvSpPr>
            <p:nvPr/>
          </p:nvSpPr>
          <p:spPr bwMode="auto">
            <a:xfrm>
              <a:off x="2336" y="2205"/>
              <a:ext cx="771" cy="454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X-window</a:t>
              </a:r>
            </a:p>
          </p:txBody>
        </p:sp>
        <p:sp>
          <p:nvSpPr>
            <p:cNvPr id="16405" name="Rectangle 17"/>
            <p:cNvSpPr>
              <a:spLocks noChangeArrowheads="1"/>
            </p:cNvSpPr>
            <p:nvPr/>
          </p:nvSpPr>
          <p:spPr bwMode="auto">
            <a:xfrm>
              <a:off x="1973" y="3203"/>
              <a:ext cx="680" cy="40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network</a:t>
              </a:r>
            </a:p>
          </p:txBody>
        </p:sp>
      </p:grpSp>
      <p:sp>
        <p:nvSpPr>
          <p:cNvPr id="16389" name="AutoShape 18"/>
          <p:cNvSpPr>
            <a:spLocks noChangeArrowheads="1"/>
          </p:cNvSpPr>
          <p:nvPr/>
        </p:nvSpPr>
        <p:spPr bwMode="auto">
          <a:xfrm>
            <a:off x="6011863" y="3284538"/>
            <a:ext cx="2520950" cy="1079500"/>
          </a:xfrm>
          <a:prstGeom prst="wedgeRoundRectCallout">
            <a:avLst>
              <a:gd name="adj1" fmla="val -55292"/>
              <a:gd name="adj2" fmla="val 99264"/>
              <a:gd name="adj3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184150" indent="-184150"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184150" algn="l"/>
                <a:tab pos="1098550" algn="l"/>
                <a:tab pos="2012950" algn="l"/>
                <a:tab pos="2927350" algn="l"/>
                <a:tab pos="3841750" algn="l"/>
                <a:tab pos="4756150" algn="l"/>
                <a:tab pos="5670550" algn="l"/>
                <a:tab pos="6584950" algn="l"/>
                <a:tab pos="7499350" algn="l"/>
                <a:tab pos="8413750" algn="l"/>
                <a:tab pos="9328150" algn="l"/>
                <a:tab pos="102425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184150" algn="l"/>
                <a:tab pos="1098550" algn="l"/>
                <a:tab pos="2012950" algn="l"/>
                <a:tab pos="2927350" algn="l"/>
                <a:tab pos="3841750" algn="l"/>
                <a:tab pos="4756150" algn="l"/>
                <a:tab pos="5670550" algn="l"/>
                <a:tab pos="6584950" algn="l"/>
                <a:tab pos="7499350" algn="l"/>
                <a:tab pos="8413750" algn="l"/>
                <a:tab pos="9328150" algn="l"/>
                <a:tab pos="102425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184150" algn="l"/>
                <a:tab pos="1098550" algn="l"/>
                <a:tab pos="2012950" algn="l"/>
                <a:tab pos="2927350" algn="l"/>
                <a:tab pos="3841750" algn="l"/>
                <a:tab pos="4756150" algn="l"/>
                <a:tab pos="5670550" algn="l"/>
                <a:tab pos="6584950" algn="l"/>
                <a:tab pos="7499350" algn="l"/>
                <a:tab pos="8413750" algn="l"/>
                <a:tab pos="9328150" algn="l"/>
                <a:tab pos="102425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184150" algn="l"/>
                <a:tab pos="1098550" algn="l"/>
                <a:tab pos="2012950" algn="l"/>
                <a:tab pos="2927350" algn="l"/>
                <a:tab pos="3841750" algn="l"/>
                <a:tab pos="4756150" algn="l"/>
                <a:tab pos="5670550" algn="l"/>
                <a:tab pos="6584950" algn="l"/>
                <a:tab pos="7499350" algn="l"/>
                <a:tab pos="8413750" algn="l"/>
                <a:tab pos="9328150" algn="l"/>
                <a:tab pos="102425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184150" algn="l"/>
                <a:tab pos="1098550" algn="l"/>
                <a:tab pos="2012950" algn="l"/>
                <a:tab pos="2927350" algn="l"/>
                <a:tab pos="3841750" algn="l"/>
                <a:tab pos="4756150" algn="l"/>
                <a:tab pos="5670550" algn="l"/>
                <a:tab pos="6584950" algn="l"/>
                <a:tab pos="7499350" algn="l"/>
                <a:tab pos="8413750" algn="l"/>
                <a:tab pos="9328150" algn="l"/>
                <a:tab pos="102425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184150" algn="l"/>
                <a:tab pos="1098550" algn="l"/>
                <a:tab pos="2012950" algn="l"/>
                <a:tab pos="2927350" algn="l"/>
                <a:tab pos="3841750" algn="l"/>
                <a:tab pos="4756150" algn="l"/>
                <a:tab pos="5670550" algn="l"/>
                <a:tab pos="6584950" algn="l"/>
                <a:tab pos="7499350" algn="l"/>
                <a:tab pos="8413750" algn="l"/>
                <a:tab pos="9328150" algn="l"/>
                <a:tab pos="102425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184150" algn="l"/>
                <a:tab pos="1098550" algn="l"/>
                <a:tab pos="2012950" algn="l"/>
                <a:tab pos="2927350" algn="l"/>
                <a:tab pos="3841750" algn="l"/>
                <a:tab pos="4756150" algn="l"/>
                <a:tab pos="5670550" algn="l"/>
                <a:tab pos="6584950" algn="l"/>
                <a:tab pos="7499350" algn="l"/>
                <a:tab pos="8413750" algn="l"/>
                <a:tab pos="9328150" algn="l"/>
                <a:tab pos="102425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184150" algn="l"/>
                <a:tab pos="1098550" algn="l"/>
                <a:tab pos="2012950" algn="l"/>
                <a:tab pos="2927350" algn="l"/>
                <a:tab pos="3841750" algn="l"/>
                <a:tab pos="4756150" algn="l"/>
                <a:tab pos="5670550" algn="l"/>
                <a:tab pos="6584950" algn="l"/>
                <a:tab pos="7499350" algn="l"/>
                <a:tab pos="8413750" algn="l"/>
                <a:tab pos="9328150" algn="l"/>
                <a:tab pos="102425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184150" algn="l"/>
                <a:tab pos="1098550" algn="l"/>
                <a:tab pos="2012950" algn="l"/>
                <a:tab pos="2927350" algn="l"/>
                <a:tab pos="3841750" algn="l"/>
                <a:tab pos="4756150" algn="l"/>
                <a:tab pos="5670550" algn="l"/>
                <a:tab pos="6584950" algn="l"/>
                <a:tab pos="7499350" algn="l"/>
                <a:tab pos="8413750" algn="l"/>
                <a:tab pos="9328150" algn="l"/>
                <a:tab pos="102425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GB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open, read, write, fcntl, …</a:t>
            </a:r>
          </a:p>
        </p:txBody>
      </p:sp>
      <p:sp>
        <p:nvSpPr>
          <p:cNvPr id="16390" name="AutoShape 19"/>
          <p:cNvSpPr>
            <a:spLocks noChangeArrowheads="1"/>
          </p:cNvSpPr>
          <p:nvPr/>
        </p:nvSpPr>
        <p:spPr bwMode="auto">
          <a:xfrm>
            <a:off x="3995738" y="4941888"/>
            <a:ext cx="4537075" cy="935037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16391" name="Text Box 20"/>
          <p:cNvSpPr txBox="1">
            <a:spLocks noChangeArrowheads="1"/>
          </p:cNvSpPr>
          <p:nvPr/>
        </p:nvSpPr>
        <p:spPr bwMode="auto">
          <a:xfrm>
            <a:off x="4549775" y="5875338"/>
            <a:ext cx="13493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I/O devices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676400"/>
            <a:ext cx="7772400" cy="146208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Browsing the Linux/UNIX file system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930650"/>
            <a:ext cx="6400800" cy="1752600"/>
          </a:xfrm>
        </p:spPr>
        <p:txBody>
          <a:bodyPr anchor="ctr"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Let’s see what’s in a directory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032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try command “</a:t>
            </a:r>
            <a:r>
              <a:rPr lang="en-GB" altLang="zh-TW" sz="2400" smtClean="0">
                <a:solidFill>
                  <a:srgbClr val="FF0000"/>
                </a:solidFill>
              </a:rPr>
              <a:t>ls –l</a:t>
            </a:r>
            <a:r>
              <a:rPr lang="en-GB" altLang="zh-TW" sz="2400" smtClean="0"/>
              <a:t>”</a:t>
            </a: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1874</Words>
  <Application>Microsoft Office PowerPoint</Application>
  <PresentationFormat>如螢幕大小 (4:3)</PresentationFormat>
  <Paragraphs>579</Paragraphs>
  <Slides>64</Slides>
  <Notes>62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64</vt:i4>
      </vt:variant>
    </vt:vector>
  </HeadingPairs>
  <TitlesOfParts>
    <vt:vector size="71" baseType="lpstr">
      <vt:lpstr>新細明體</vt:lpstr>
      <vt:lpstr>標楷體</vt:lpstr>
      <vt:lpstr>Arial</vt:lpstr>
      <vt:lpstr>Times New Roman</vt:lpstr>
      <vt:lpstr>Wingdings</vt:lpstr>
      <vt:lpstr>預設簡報設計</vt:lpstr>
      <vt:lpstr>1_預設簡報設計</vt:lpstr>
      <vt:lpstr>Basic Concepts of File System and I/O Streams</vt:lpstr>
      <vt:lpstr>Today’s Goals</vt:lpstr>
      <vt:lpstr>Outline</vt:lpstr>
      <vt:lpstr>Recap: UNIX architecture</vt:lpstr>
      <vt:lpstr>What an OS should provides?</vt:lpstr>
      <vt:lpstr>UNIX provides protection through system call</vt:lpstr>
      <vt:lpstr>What services UNIX provides</vt:lpstr>
      <vt:lpstr>Browsing the Linux/UNIX file system</vt:lpstr>
      <vt:lpstr>Let’s see what’s in a directory</vt:lpstr>
      <vt:lpstr>Attributes of a file/directory</vt:lpstr>
      <vt:lpstr>Attributes of a file/directory</vt:lpstr>
      <vt:lpstr>Attributes of a file/directory</vt:lpstr>
      <vt:lpstr>Attributes of a file/directory</vt:lpstr>
      <vt:lpstr>Attributes of a file/directory</vt:lpstr>
      <vt:lpstr>Attributes of a file/directory</vt:lpstr>
      <vt:lpstr>Access permissions</vt:lpstr>
      <vt:lpstr>Attributes of a file/directory</vt:lpstr>
      <vt:lpstr>Attributes of a file/directory</vt:lpstr>
      <vt:lpstr>Attributes of a file/directory</vt:lpstr>
      <vt:lpstr>Attributes of a file/directory</vt:lpstr>
      <vt:lpstr>Attributes of a file/directory</vt:lpstr>
      <vt:lpstr>Attributes of a file/directory</vt:lpstr>
      <vt:lpstr>In-Class Exercise</vt:lpstr>
      <vt:lpstr>In-Class Exercise</vt:lpstr>
      <vt:lpstr>File types</vt:lpstr>
      <vt:lpstr>Attributes of a file/directory</vt:lpstr>
      <vt:lpstr>Attributes of a file/directory</vt:lpstr>
      <vt:lpstr>Attributes of a file/directory</vt:lpstr>
      <vt:lpstr>A feature of UNIX system design</vt:lpstr>
      <vt:lpstr>In-Class Exercise (1)‏</vt:lpstr>
      <vt:lpstr>In-Class Exercise (2)‏</vt:lpstr>
      <vt:lpstr>Attributes of a file/directory</vt:lpstr>
      <vt:lpstr>How to write a program that accessing files and I/O streams</vt:lpstr>
      <vt:lpstr>Usual way to access a file</vt:lpstr>
      <vt:lpstr>System structure of file access functions</vt:lpstr>
      <vt:lpstr>General view: a stream of 0s and 1s</vt:lpstr>
      <vt:lpstr>Three examples</vt:lpstr>
      <vt:lpstr>File access using system calls</vt:lpstr>
      <vt:lpstr>General rule</vt:lpstr>
      <vt:lpstr>What “open” does?</vt:lpstr>
      <vt:lpstr>System calls read and write</vt:lpstr>
      <vt:lpstr>UNIX treats a file as a stream of binary code</vt:lpstr>
      <vt:lpstr>UNIX treats a file as a stream of binary code</vt:lpstr>
      <vt:lpstr>UNIX treats a file as a stream of binary code</vt:lpstr>
      <vt:lpstr>UNIX treats a file as a stream of binary code</vt:lpstr>
      <vt:lpstr>Example: structured file access</vt:lpstr>
      <vt:lpstr>What if you want to do random access?</vt:lpstr>
      <vt:lpstr>Some other system calls</vt:lpstr>
      <vt:lpstr>Inter-process communication like file access</vt:lpstr>
      <vt:lpstr>Processes may also communicate like accessing files</vt:lpstr>
      <vt:lpstr>A simple exercise on using FIFO</vt:lpstr>
      <vt:lpstr>Sample code: fifo</vt:lpstr>
      <vt:lpstr>Setting Status Flags</vt:lpstr>
      <vt:lpstr>Status Flag</vt:lpstr>
      <vt:lpstr>To open a file as read-only and accessed in non-blocking</vt:lpstr>
      <vt:lpstr>To change status: fcntl</vt:lpstr>
      <vt:lpstr>Some status flags (simple use)‏</vt:lpstr>
      <vt:lpstr>Some status flags (We won’t talk about it today)‏</vt:lpstr>
      <vt:lpstr>Some status flags (we have a HW about it today)‏</vt:lpstr>
      <vt:lpstr>Parallel processor simulation</vt:lpstr>
      <vt:lpstr>Your own fstream class</vt:lpstr>
      <vt:lpstr>The Spec</vt:lpstr>
      <vt:lpstr>Requirements to your program (Learn how C/C++ standard libraries are built)</vt:lpstr>
      <vt:lpstr>Next Lecture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28</cp:revision>
  <dcterms:modified xsi:type="dcterms:W3CDTF">2017-10-16T15:08:53Z</dcterms:modified>
</cp:coreProperties>
</file>