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91" r:id="rId20"/>
    <p:sldId id="274" r:id="rId21"/>
    <p:sldId id="275" r:id="rId22"/>
    <p:sldId id="276" r:id="rId23"/>
    <p:sldId id="277" r:id="rId24"/>
    <p:sldId id="292" r:id="rId25"/>
    <p:sldId id="295" r:id="rId26"/>
    <p:sldId id="296" r:id="rId27"/>
    <p:sldId id="298" r:id="rId28"/>
    <p:sldId id="299" r:id="rId29"/>
    <p:sldId id="283" r:id="rId30"/>
    <p:sldId id="284" r:id="rId31"/>
    <p:sldId id="297" r:id="rId32"/>
    <p:sldId id="278" r:id="rId33"/>
    <p:sldId id="282" r:id="rId34"/>
    <p:sldId id="300" r:id="rId35"/>
    <p:sldId id="285" r:id="rId36"/>
    <p:sldId id="286" r:id="rId37"/>
    <p:sldId id="301" r:id="rId38"/>
    <p:sldId id="287" r:id="rId39"/>
    <p:sldId id="302" r:id="rId40"/>
    <p:sldId id="288" r:id="rId4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599" autoAdjust="0"/>
  </p:normalViewPr>
  <p:slideViewPr>
    <p:cSldViewPr>
      <p:cViewPr varScale="1">
        <p:scale>
          <a:sx n="79" d="100"/>
          <a:sy n="79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CDC0B7-89C0-4DA4-978A-63083B592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5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FF3A-362A-47BE-9CA4-8A4CDEC9D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0ED9C-2AE2-45CE-A5D9-4222B9E8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CC35-0529-4681-BB76-7FEBA6DEFA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02DF-CA63-4157-924A-E505D5C4B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F06-3652-442D-BAE0-26DD5D206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EA6AF-648A-41B8-B465-69AF5355C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748-68AC-42B0-8752-C4129DAC4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3FC28-A764-4DD4-B4B4-D79AF5002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DF-5B98-456F-ADA8-EF7DFB871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CA71-1EC5-4D87-AB6F-D59133BD6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38A1500-5597-44B5-8992-5754C8CC5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.vt.edu/arc/SystemX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socket API of UNIX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hierarchy to realize network computing</a:t>
            </a:r>
          </a:p>
        </p:txBody>
      </p:sp>
      <p:grpSp>
        <p:nvGrpSpPr>
          <p:cNvPr id="13315" name="Group 45"/>
          <p:cNvGrpSpPr>
            <a:grpSpLocks/>
          </p:cNvGrpSpPr>
          <p:nvPr/>
        </p:nvGrpSpPr>
        <p:grpSpPr bwMode="auto">
          <a:xfrm>
            <a:off x="838200" y="1905000"/>
            <a:ext cx="8077200" cy="4800600"/>
            <a:chOff x="528" y="1200"/>
            <a:chExt cx="5088" cy="3024"/>
          </a:xfrm>
        </p:grpSpPr>
        <p:grpSp>
          <p:nvGrpSpPr>
            <p:cNvPr id="13316" name="Group 21"/>
            <p:cNvGrpSpPr>
              <a:grpSpLocks/>
            </p:cNvGrpSpPr>
            <p:nvPr/>
          </p:nvGrpSpPr>
          <p:grpSpPr bwMode="auto">
            <a:xfrm>
              <a:off x="864" y="1296"/>
              <a:ext cx="2016" cy="2448"/>
              <a:chOff x="1440" y="1296"/>
              <a:chExt cx="2016" cy="2448"/>
            </a:xfrm>
          </p:grpSpPr>
          <p:grpSp>
            <p:nvGrpSpPr>
              <p:cNvPr id="13339" name="Group 10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3348" name="Rectangle 5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3349" name="Rectangle 6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3350" name="Rectangle 7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3351" name="Rectangle 8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335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3340" name="Group 20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33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44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3345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3346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33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3341" name="AutoShape 17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42" name="Line 18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17" name="Group 22"/>
            <p:cNvGrpSpPr>
              <a:grpSpLocks/>
            </p:cNvGrpSpPr>
            <p:nvPr/>
          </p:nvGrpSpPr>
          <p:grpSpPr bwMode="auto">
            <a:xfrm>
              <a:off x="3408" y="1296"/>
              <a:ext cx="2016" cy="2448"/>
              <a:chOff x="1440" y="1296"/>
              <a:chExt cx="2016" cy="2448"/>
            </a:xfrm>
          </p:grpSpPr>
          <p:grpSp>
            <p:nvGrpSpPr>
              <p:cNvPr id="13325" name="Group 23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33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333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3336" name="Rectangle 26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33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33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3326" name="Group 29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33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30" name="Rectangle 3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3331" name="Rectangle 32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3332" name="Rectangle 33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33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3327" name="AutoShape 35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28" name="Line 36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18" name="AutoShape 37"/>
            <p:cNvSpPr>
              <a:spLocks noChangeArrowheads="1"/>
            </p:cNvSpPr>
            <p:nvPr/>
          </p:nvSpPr>
          <p:spPr bwMode="auto">
            <a:xfrm>
              <a:off x="720" y="3936"/>
              <a:ext cx="48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3319" name="Line 38"/>
            <p:cNvSpPr>
              <a:spLocks noChangeShapeType="1"/>
            </p:cNvSpPr>
            <p:nvPr/>
          </p:nvSpPr>
          <p:spPr bwMode="auto">
            <a:xfrm>
              <a:off x="1872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Line 39"/>
            <p:cNvSpPr>
              <a:spLocks noChangeShapeType="1"/>
            </p:cNvSpPr>
            <p:nvPr/>
          </p:nvSpPr>
          <p:spPr bwMode="auto">
            <a:xfrm>
              <a:off x="4464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AutoShape 40"/>
            <p:cNvSpPr>
              <a:spLocks noChangeArrowheads="1"/>
            </p:cNvSpPr>
            <p:nvPr/>
          </p:nvSpPr>
          <p:spPr bwMode="auto">
            <a:xfrm>
              <a:off x="528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2" name="Text Box 41"/>
            <p:cNvSpPr txBox="1">
              <a:spLocks noChangeArrowheads="1"/>
            </p:cNvSpPr>
            <p:nvPr/>
          </p:nvSpPr>
          <p:spPr bwMode="auto">
            <a:xfrm>
              <a:off x="52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1</a:t>
              </a:r>
            </a:p>
          </p:txBody>
        </p:sp>
        <p:sp>
          <p:nvSpPr>
            <p:cNvPr id="13323" name="AutoShape 43"/>
            <p:cNvSpPr>
              <a:spLocks noChangeArrowheads="1"/>
            </p:cNvSpPr>
            <p:nvPr/>
          </p:nvSpPr>
          <p:spPr bwMode="auto">
            <a:xfrm>
              <a:off x="3120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4" name="Text Box 44"/>
            <p:cNvSpPr txBox="1">
              <a:spLocks noChangeArrowheads="1"/>
            </p:cNvSpPr>
            <p:nvPr/>
          </p:nvSpPr>
          <p:spPr bwMode="auto">
            <a:xfrm>
              <a:off x="316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on socket API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socket?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“</a:t>
            </a:r>
            <a:r>
              <a:rPr lang="en-US" altLang="zh-TW" sz="2400" i="1" smtClean="0">
                <a:solidFill>
                  <a:schemeClr val="hlink"/>
                </a:solidFill>
              </a:rPr>
              <a:t>natural or artificial hollow into which something fits or in which something turns</a:t>
            </a:r>
            <a:r>
              <a:rPr lang="en-US" altLang="zh-TW" sz="2400" smtClean="0"/>
              <a:t>”, from Oxford dictionary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533400" y="3429000"/>
            <a:ext cx="7924800" cy="2209800"/>
            <a:chOff x="240" y="2160"/>
            <a:chExt cx="4992" cy="1392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 on</a:t>
              </a:r>
            </a:p>
            <a:p>
              <a:pPr algn="ctr" eaLnBrk="1" hangingPunct="1"/>
              <a:r>
                <a:rPr lang="en-US" altLang="zh-TW"/>
                <a:t>workstation 1</a:t>
              </a:r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application on</a:t>
              </a:r>
            </a:p>
            <a:p>
              <a:pPr algn="ctr" eaLnBrk="1" hangingPunct="1"/>
              <a:r>
                <a:rPr lang="en-US" altLang="zh-TW" dirty="0"/>
                <a:t>workstation </a:t>
              </a:r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AutoShape 12"/>
            <p:cNvSpPr>
              <a:spLocks noChangeArrowheads="1"/>
            </p:cNvSpPr>
            <p:nvPr/>
          </p:nvSpPr>
          <p:spPr bwMode="auto">
            <a:xfrm>
              <a:off x="2112" y="2448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1584" y="3264"/>
              <a:ext cx="2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hlink"/>
                  </a:solidFill>
                </a:rPr>
                <a:t>the kernel deals with it for you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 flipV="1">
              <a:off x="2784" y="297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Protocol stack view of a socket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38200" y="1905000"/>
            <a:ext cx="8077200" cy="4800600"/>
            <a:chOff x="528" y="1200"/>
            <a:chExt cx="5088" cy="3024"/>
          </a:xfrm>
        </p:grpSpPr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864" y="1296"/>
              <a:ext cx="2016" cy="2448"/>
              <a:chOff x="1440" y="1296"/>
              <a:chExt cx="2016" cy="2448"/>
            </a:xfrm>
          </p:grpSpPr>
          <p:grpSp>
            <p:nvGrpSpPr>
              <p:cNvPr id="16411" name="Group 5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6420" name="Rectangle 6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6421" name="Rectangle 7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6422" name="Rectangle 8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6423" name="Rectangle 9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64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6412" name="Group 11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6415" name="Rectangle 12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641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641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64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6413" name="AutoShape 17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14" name="Line 18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89" name="Group 19"/>
            <p:cNvGrpSpPr>
              <a:grpSpLocks/>
            </p:cNvGrpSpPr>
            <p:nvPr/>
          </p:nvGrpSpPr>
          <p:grpSpPr bwMode="auto">
            <a:xfrm>
              <a:off x="3408" y="1296"/>
              <a:ext cx="2016" cy="2448"/>
              <a:chOff x="1440" y="1296"/>
              <a:chExt cx="2016" cy="2448"/>
            </a:xfrm>
          </p:grpSpPr>
          <p:grpSp>
            <p:nvGrpSpPr>
              <p:cNvPr id="16397" name="Group 20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6406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6407" name="Rectangle 22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6408" name="Rectangle 23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6409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64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6398" name="Group 26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640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02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6403" name="Rectangle 29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6404" name="Rectangle 30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64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6399" name="AutoShape 32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00" name="Line 33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0" name="AutoShape 34"/>
            <p:cNvSpPr>
              <a:spLocks noChangeArrowheads="1"/>
            </p:cNvSpPr>
            <p:nvPr/>
          </p:nvSpPr>
          <p:spPr bwMode="auto">
            <a:xfrm>
              <a:off x="720" y="3936"/>
              <a:ext cx="48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6391" name="Line 35"/>
            <p:cNvSpPr>
              <a:spLocks noChangeShapeType="1"/>
            </p:cNvSpPr>
            <p:nvPr/>
          </p:nvSpPr>
          <p:spPr bwMode="auto">
            <a:xfrm>
              <a:off x="1872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Line 36"/>
            <p:cNvSpPr>
              <a:spLocks noChangeShapeType="1"/>
            </p:cNvSpPr>
            <p:nvPr/>
          </p:nvSpPr>
          <p:spPr bwMode="auto">
            <a:xfrm>
              <a:off x="4464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3" name="AutoShape 37"/>
            <p:cNvSpPr>
              <a:spLocks noChangeArrowheads="1"/>
            </p:cNvSpPr>
            <p:nvPr/>
          </p:nvSpPr>
          <p:spPr bwMode="auto">
            <a:xfrm>
              <a:off x="528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4" name="Text Box 38"/>
            <p:cNvSpPr txBox="1">
              <a:spLocks noChangeArrowheads="1"/>
            </p:cNvSpPr>
            <p:nvPr/>
          </p:nvSpPr>
          <p:spPr bwMode="auto">
            <a:xfrm>
              <a:off x="52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1</a:t>
              </a:r>
            </a:p>
          </p:txBody>
        </p:sp>
        <p:sp>
          <p:nvSpPr>
            <p:cNvPr id="16395" name="AutoShape 39"/>
            <p:cNvSpPr>
              <a:spLocks noChangeArrowheads="1"/>
            </p:cNvSpPr>
            <p:nvPr/>
          </p:nvSpPr>
          <p:spPr bwMode="auto">
            <a:xfrm>
              <a:off x="3120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6" name="Text Box 40"/>
            <p:cNvSpPr txBox="1">
              <a:spLocks noChangeArrowheads="1"/>
            </p:cNvSpPr>
            <p:nvPr/>
          </p:nvSpPr>
          <p:spPr bwMode="auto">
            <a:xfrm>
              <a:off x="316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an application sends/receives data thru network</a:t>
            </a:r>
          </a:p>
        </p:txBody>
      </p:sp>
      <p:sp>
        <p:nvSpPr>
          <p:cNvPr id="1741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743200" y="1981200"/>
            <a:ext cx="4343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chemeClr val="hlink"/>
                </a:solidFill>
              </a:rPr>
              <a:t>The same to file access!</a:t>
            </a:r>
          </a:p>
        </p:txBody>
      </p:sp>
      <p:grpSp>
        <p:nvGrpSpPr>
          <p:cNvPr id="17412" name="Group 23"/>
          <p:cNvGrpSpPr>
            <a:grpSpLocks/>
          </p:cNvGrpSpPr>
          <p:nvPr/>
        </p:nvGrpSpPr>
        <p:grpSpPr bwMode="auto">
          <a:xfrm>
            <a:off x="457200" y="2286000"/>
            <a:ext cx="8062913" cy="3733800"/>
            <a:chOff x="288" y="1440"/>
            <a:chExt cx="5079" cy="2352"/>
          </a:xfrm>
        </p:grpSpPr>
        <p:sp>
          <p:nvSpPr>
            <p:cNvPr id="17413" name="Line 7"/>
            <p:cNvSpPr>
              <a:spLocks noChangeShapeType="1"/>
            </p:cNvSpPr>
            <p:nvPr/>
          </p:nvSpPr>
          <p:spPr bwMode="auto">
            <a:xfrm>
              <a:off x="1680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4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7415" name="Line 10"/>
            <p:cNvSpPr>
              <a:spLocks noChangeShapeType="1"/>
            </p:cNvSpPr>
            <p:nvPr/>
          </p:nvSpPr>
          <p:spPr bwMode="auto">
            <a:xfrm>
              <a:off x="4224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3792" y="292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7417" name="AutoShape 14"/>
            <p:cNvSpPr>
              <a:spLocks noChangeArrowheads="1"/>
            </p:cNvSpPr>
            <p:nvPr/>
          </p:nvSpPr>
          <p:spPr bwMode="auto">
            <a:xfrm>
              <a:off x="2304" y="2832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  <a:p>
              <a:pPr algn="ctr" eaLnBrk="1" hangingPunct="1"/>
              <a:r>
                <a:rPr lang="en-US" altLang="zh-TW"/>
                <a:t>(TCP/IP)</a:t>
              </a:r>
            </a:p>
          </p:txBody>
        </p:sp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16"/>
            <p:cNvSpPr>
              <a:spLocks noChangeShapeType="1"/>
            </p:cNvSpPr>
            <p:nvPr/>
          </p:nvSpPr>
          <p:spPr bwMode="auto">
            <a:xfrm flipH="1"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288" y="1488"/>
              <a:ext cx="1285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write (fd, “hello!”,…);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4368" y="1440"/>
              <a:ext cx="999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read (fd, buf,…);</a:t>
              </a:r>
            </a:p>
            <a:p>
              <a:pPr eaLnBrk="1" hangingPunct="1"/>
              <a:endParaRPr lang="en-US" altLang="zh-TW"/>
            </a:p>
          </p:txBody>
        </p:sp>
        <p:cxnSp>
          <p:nvCxnSpPr>
            <p:cNvPr id="17422" name="AutoShape 21"/>
            <p:cNvCxnSpPr>
              <a:cxnSpLocks noChangeShapeType="1"/>
              <a:stCxn id="17420" idx="2"/>
              <a:endCxn id="17414" idx="1"/>
            </p:cNvCxnSpPr>
            <p:nvPr/>
          </p:nvCxnSpPr>
          <p:spPr bwMode="auto">
            <a:xfrm rot="16200000" flipH="1">
              <a:off x="1138" y="2577"/>
              <a:ext cx="336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3" name="AutoShape 22"/>
            <p:cNvCxnSpPr>
              <a:cxnSpLocks noChangeShapeType="1"/>
              <a:stCxn id="17421" idx="2"/>
              <a:endCxn id="17416" idx="3"/>
            </p:cNvCxnSpPr>
            <p:nvPr/>
          </p:nvCxnSpPr>
          <p:spPr bwMode="auto">
            <a:xfrm rot="5400000">
              <a:off x="4378" y="2582"/>
              <a:ext cx="336" cy="6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programming example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client/server program through TCP/IP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net_server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457200" y="2514600"/>
            <a:ext cx="8062913" cy="3733800"/>
            <a:chOff x="288" y="1440"/>
            <a:chExt cx="5079" cy="2352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680" y="2976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4224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3792" y="292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9466" name="AutoShape 9"/>
            <p:cNvSpPr>
              <a:spLocks noChangeArrowheads="1"/>
            </p:cNvSpPr>
            <p:nvPr/>
          </p:nvSpPr>
          <p:spPr bwMode="auto">
            <a:xfrm>
              <a:off x="2304" y="2832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  <a:p>
              <a:pPr algn="ctr" eaLnBrk="1" hangingPunct="1"/>
              <a:r>
                <a:rPr lang="en-US" altLang="zh-TW"/>
                <a:t>(TCP/IP)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H="1"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288" y="1488"/>
              <a:ext cx="1285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write (fd, “hello!”,…);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4368" y="1440"/>
              <a:ext cx="999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read (fd, buf,…);</a:t>
              </a:r>
            </a:p>
            <a:p>
              <a:pPr eaLnBrk="1" hangingPunct="1"/>
              <a:endParaRPr lang="en-US" altLang="zh-TW"/>
            </a:p>
          </p:txBody>
        </p:sp>
        <p:cxnSp>
          <p:nvCxnSpPr>
            <p:cNvPr id="19471" name="AutoShape 14"/>
            <p:cNvCxnSpPr>
              <a:cxnSpLocks noChangeShapeType="1"/>
              <a:stCxn id="19469" idx="2"/>
              <a:endCxn id="19463" idx="1"/>
            </p:cNvCxnSpPr>
            <p:nvPr/>
          </p:nvCxnSpPr>
          <p:spPr bwMode="auto">
            <a:xfrm rot="16200000" flipH="1">
              <a:off x="1138" y="2577"/>
              <a:ext cx="336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2" name="AutoShape 15"/>
            <p:cNvCxnSpPr>
              <a:cxnSpLocks noChangeShapeType="1"/>
              <a:stCxn id="19470" idx="2"/>
              <a:endCxn id="19465" idx="3"/>
            </p:cNvCxnSpPr>
            <p:nvPr/>
          </p:nvCxnSpPr>
          <p:spPr bwMode="auto">
            <a:xfrm rot="5400000">
              <a:off x="4378" y="2582"/>
              <a:ext cx="336" cy="6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0" name="Text Box 17"/>
          <p:cNvSpPr txBox="1">
            <a:spLocks noChangeArrowheads="1"/>
          </p:cNvSpPr>
          <p:nvPr/>
        </p:nvSpPr>
        <p:spPr bwMode="auto">
          <a:xfrm>
            <a:off x="6934200" y="2057400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server</a:t>
            </a:r>
          </a:p>
        </p:txBody>
      </p:sp>
      <p:sp>
        <p:nvSpPr>
          <p:cNvPr id="19461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client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20483" name="Group 31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20484" name="Rectangle 12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20485" name="Rectangle 13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20486" name="Rectangle 14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20488" name="Group 22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20497" name="Rectangle 5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20498" name="Rectangle 6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20499" name="Rectangle 7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20500" name="Rectangle 8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20501" name="Rectangle 9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20503" name="Rectangle 11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20504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5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6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89" name="Line 23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Line 24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25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26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7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28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Text Box 29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20496" name="Text Box 30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create a socket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setting up address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server side setup: bind (), listen (), connect ()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client side operation: connect 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a socket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Objective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help you prepare background to do</a:t>
            </a:r>
          </a:p>
          <a:p>
            <a:pPr lvl="1" eaLnBrk="1" hangingPunct="1"/>
            <a:r>
              <a:rPr lang="en-US" altLang="zh-TW" smtClean="0"/>
              <a:t>network programming</a:t>
            </a:r>
          </a:p>
          <a:p>
            <a:pPr lvl="1" eaLnBrk="1" hangingPunct="1"/>
            <a:r>
              <a:rPr lang="en-US" altLang="zh-TW" smtClean="0"/>
              <a:t>Internet service programming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goal:</a:t>
            </a:r>
          </a:p>
          <a:p>
            <a:pPr lvl="1" eaLnBrk="1" hangingPunct="1"/>
            <a:r>
              <a:rPr lang="en-US" altLang="zh-TW" smtClean="0"/>
              <a:t>learn how to use UNIX socket API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system call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int socket (domain, type, protocol)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3962400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application on</a:t>
            </a:r>
          </a:p>
          <a:p>
            <a:pPr algn="ctr" eaLnBrk="1" hangingPunct="1"/>
            <a:r>
              <a:rPr lang="en-US" altLang="zh-TW"/>
              <a:t>workstation 1</a:t>
            </a:r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2514600" y="3505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2514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socket</a:t>
            </a:r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2057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6553200" y="3429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6934200" y="3886200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application on</a:t>
            </a:r>
          </a:p>
          <a:p>
            <a:pPr algn="ctr" eaLnBrk="1" hangingPunct="1"/>
            <a:r>
              <a:rPr lang="en-US" altLang="zh-TW"/>
              <a:t>workstation 1</a:t>
            </a:r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5867400" y="4038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socket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H="1">
            <a:off x="65532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AutoShape 15"/>
          <p:cNvSpPr>
            <a:spLocks noChangeArrowheads="1"/>
          </p:cNvSpPr>
          <p:nvPr/>
        </p:nvSpPr>
        <p:spPr bwMode="auto">
          <a:xfrm>
            <a:off x="3505200" y="3886200"/>
            <a:ext cx="21336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network &amp; protocols</a:t>
            </a:r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3200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56388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 flipH="1">
            <a:off x="4724400" y="2895600"/>
            <a:ext cx="457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AutoShape 20"/>
          <p:cNvSpPr>
            <a:spLocks/>
          </p:cNvSpPr>
          <p:nvPr/>
        </p:nvSpPr>
        <p:spPr bwMode="auto">
          <a:xfrm rot="-5400000">
            <a:off x="5029200" y="9906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1524000" y="2819400"/>
            <a:ext cx="343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determines which protocol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behind the socket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system call</a:t>
            </a:r>
          </a:p>
        </p:txBody>
      </p:sp>
      <p:pic>
        <p:nvPicPr>
          <p:cNvPr id="24579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542925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4191000" y="2057400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 on</a:t>
              </a:r>
            </a:p>
            <a:p>
              <a:pPr algn="ctr" eaLnBrk="1" hangingPunct="1"/>
              <a:r>
                <a:rPr lang="en-US" altLang="zh-TW"/>
                <a:t>workstation 1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TCP/IP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304800" y="44196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276600" y="3276600"/>
            <a:ext cx="3810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domains</a:t>
            </a:r>
          </a:p>
        </p:txBody>
      </p:sp>
      <p:pic>
        <p:nvPicPr>
          <p:cNvPr id="25603" name="Picture 5" descr="socket_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722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types</a:t>
            </a:r>
          </a:p>
        </p:txBody>
      </p:sp>
      <p:pic>
        <p:nvPicPr>
          <p:cNvPr id="26627" name="Picture 5" descr="socket_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7818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Internet address format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address format for a socket</a:t>
            </a:r>
          </a:p>
        </p:txBody>
      </p:sp>
      <p:grpSp>
        <p:nvGrpSpPr>
          <p:cNvPr id="28675" name="Group 11"/>
          <p:cNvGrpSpPr>
            <a:grpSpLocks/>
          </p:cNvGrpSpPr>
          <p:nvPr/>
        </p:nvGrpSpPr>
        <p:grpSpPr bwMode="auto">
          <a:xfrm>
            <a:off x="1524000" y="2057400"/>
            <a:ext cx="5219700" cy="1784350"/>
            <a:chOff x="816" y="1632"/>
            <a:chExt cx="3288" cy="1124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816" y="1968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sa_family</a:t>
              </a:r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1488" y="1968"/>
              <a:ext cx="16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address (protocol dependent)</a:t>
              </a:r>
            </a:p>
          </p:txBody>
        </p:sp>
        <p:grpSp>
          <p:nvGrpSpPr>
            <p:cNvPr id="28679" name="Group 8"/>
            <p:cNvGrpSpPr>
              <a:grpSpLocks/>
            </p:cNvGrpSpPr>
            <p:nvPr/>
          </p:nvGrpSpPr>
          <p:grpSpPr bwMode="auto">
            <a:xfrm>
              <a:off x="1536" y="1632"/>
              <a:ext cx="933" cy="212"/>
              <a:chOff x="1536" y="1632"/>
              <a:chExt cx="933" cy="212"/>
            </a:xfrm>
          </p:grpSpPr>
          <p:sp>
            <p:nvSpPr>
              <p:cNvPr id="28682" name="Text Box 6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address</a:t>
                </a:r>
              </a:p>
            </p:txBody>
          </p:sp>
          <p:sp>
            <p:nvSpPr>
              <p:cNvPr id="28683" name="Line 7"/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80" name="Text Box 9"/>
            <p:cNvSpPr txBox="1">
              <a:spLocks noChangeArrowheads="1"/>
            </p:cNvSpPr>
            <p:nvPr/>
          </p:nvSpPr>
          <p:spPr bwMode="auto">
            <a:xfrm>
              <a:off x="1872" y="2544"/>
              <a:ext cx="22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protocol family</a:t>
              </a:r>
            </a:p>
          </p:txBody>
        </p:sp>
        <p:cxnSp>
          <p:nvCxnSpPr>
            <p:cNvPr id="28681" name="AutoShape 10"/>
            <p:cNvCxnSpPr>
              <a:cxnSpLocks noChangeShapeType="1"/>
              <a:stCxn id="28677" idx="2"/>
              <a:endCxn id="28680" idx="1"/>
            </p:cNvCxnSpPr>
            <p:nvPr/>
          </p:nvCxnSpPr>
          <p:spPr bwMode="auto">
            <a:xfrm rot="16200000" flipH="1">
              <a:off x="1339" y="2117"/>
              <a:ext cx="346" cy="7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676" name="Picture 12" descr="sa_fami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3276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format for IPv4</a:t>
            </a:r>
          </a:p>
        </p:txBody>
      </p:sp>
      <p:grpSp>
        <p:nvGrpSpPr>
          <p:cNvPr id="29699" name="Group 15"/>
          <p:cNvGrpSpPr>
            <a:grpSpLocks/>
          </p:cNvGrpSpPr>
          <p:nvPr/>
        </p:nvGrpSpPr>
        <p:grpSpPr bwMode="auto">
          <a:xfrm>
            <a:off x="1600200" y="1752600"/>
            <a:ext cx="5867400" cy="2562225"/>
            <a:chOff x="960" y="1296"/>
            <a:chExt cx="3696" cy="161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960" y="1632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sa_family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304" y="1632"/>
              <a:ext cx="16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address (e.g. 163.25.101.86)</a:t>
              </a:r>
            </a:p>
          </p:txBody>
        </p:sp>
        <p:grpSp>
          <p:nvGrpSpPr>
            <p:cNvPr id="29703" name="Group 7"/>
            <p:cNvGrpSpPr>
              <a:grpSpLocks/>
            </p:cNvGrpSpPr>
            <p:nvPr/>
          </p:nvGrpSpPr>
          <p:grpSpPr bwMode="auto">
            <a:xfrm>
              <a:off x="1680" y="1296"/>
              <a:ext cx="933" cy="212"/>
              <a:chOff x="1536" y="1632"/>
              <a:chExt cx="933" cy="212"/>
            </a:xfrm>
          </p:grpSpPr>
          <p:sp>
            <p:nvSpPr>
              <p:cNvPr id="29709" name="Text Box 8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address</a:t>
                </a:r>
              </a:p>
            </p:txBody>
          </p:sp>
          <p:sp>
            <p:nvSpPr>
              <p:cNvPr id="29710" name="Line 9"/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2064" y="2544"/>
              <a:ext cx="22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protocol family</a:t>
              </a:r>
            </a:p>
            <a:p>
              <a:pPr eaLnBrk="1" hangingPunct="1"/>
              <a:r>
                <a:rPr lang="en-US" altLang="zh-TW"/>
                <a:t>(special code to indicate TCP/IP)</a:t>
              </a:r>
            </a:p>
          </p:txBody>
        </p:sp>
        <p:cxnSp>
          <p:nvCxnSpPr>
            <p:cNvPr id="29705" name="AutoShape 11"/>
            <p:cNvCxnSpPr>
              <a:cxnSpLocks noChangeShapeType="1"/>
              <a:stCxn id="29701" idx="2"/>
              <a:endCxn id="29704" idx="1"/>
            </p:cNvCxnSpPr>
            <p:nvPr/>
          </p:nvCxnSpPr>
          <p:spPr bwMode="auto">
            <a:xfrm rot="16200000" flipH="1">
              <a:off x="1300" y="1964"/>
              <a:ext cx="759" cy="7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1632" y="1632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port#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2400" y="2256"/>
              <a:ext cx="2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the port number</a:t>
              </a:r>
            </a:p>
          </p:txBody>
        </p:sp>
        <p:cxnSp>
          <p:nvCxnSpPr>
            <p:cNvPr id="29708" name="AutoShape 14"/>
            <p:cNvCxnSpPr>
              <a:cxnSpLocks noChangeShapeType="1"/>
              <a:stCxn id="29706" idx="2"/>
              <a:endCxn id="29707" idx="1"/>
            </p:cNvCxnSpPr>
            <p:nvPr/>
          </p:nvCxnSpPr>
          <p:spPr bwMode="auto">
            <a:xfrm rot="16200000" flipH="1">
              <a:off x="1987" y="1949"/>
              <a:ext cx="394" cy="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9700" name="Picture 16" descr="sin_addr_f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5505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setup for Internet domain</a:t>
            </a:r>
          </a:p>
        </p:txBody>
      </p:sp>
      <p:pic>
        <p:nvPicPr>
          <p:cNvPr id="30723" name="Picture 3" descr="ad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324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447800" y="2057400"/>
            <a:ext cx="4038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1447800" y="4419600"/>
            <a:ext cx="5791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Transform address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867400"/>
            <a:ext cx="7772400" cy="646113"/>
          </a:xfrm>
        </p:spPr>
        <p:txBody>
          <a:bodyPr/>
          <a:lstStyle/>
          <a:p>
            <a:pPr eaLnBrk="1" hangingPunct="1"/>
            <a:r>
              <a:rPr lang="en-US" altLang="zh-TW" smtClean="0"/>
              <a:t>“man inet_addr” for more functions</a:t>
            </a:r>
          </a:p>
        </p:txBody>
      </p:sp>
      <p:pic>
        <p:nvPicPr>
          <p:cNvPr id="32772" name="Picture 4" descr="ad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324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1371600" y="5181600"/>
            <a:ext cx="6019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server side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Introduction to network computing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34833" name="Rectangle 9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34834" name="Rectangle 10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34835" name="Rectangle 11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34837" name="Rectangle 13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3483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34839" name="Rectangle 15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34840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1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2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3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4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5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5" name="Line 22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23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24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25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Line 26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Line 27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Text Box 28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34832" name="Text Box 29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Bind system call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“bind” a socket to “listen” to some port of some address</a:t>
            </a:r>
          </a:p>
          <a:p>
            <a:pPr lvl="1" eaLnBrk="1" hangingPunct="1"/>
            <a:r>
              <a:rPr lang="en-US" altLang="zh-TW" smtClean="0"/>
              <a:t>e.g. 163.25.101.86, port 5555</a:t>
            </a:r>
          </a:p>
          <a:p>
            <a:pPr eaLnBrk="1" hangingPunct="1"/>
            <a:r>
              <a:rPr lang="en-US" altLang="zh-TW" smtClean="0"/>
              <a:t>Usage:</a:t>
            </a:r>
          </a:p>
          <a:p>
            <a:pPr lvl="1" eaLnBrk="1" hangingPunct="1"/>
            <a:r>
              <a:rPr lang="en-US" altLang="zh-TW" smtClean="0"/>
              <a:t>bind (socket_id, *ip_address, address_size)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bind system call and IP-address setup</a:t>
            </a:r>
          </a:p>
        </p:txBody>
      </p:sp>
      <p:pic>
        <p:nvPicPr>
          <p:cNvPr id="3686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6267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AutoShape 5"/>
          <p:cNvSpPr>
            <a:spLocks noChangeArrowheads="1"/>
          </p:cNvSpPr>
          <p:nvPr/>
        </p:nvSpPr>
        <p:spPr bwMode="auto">
          <a:xfrm>
            <a:off x="457200" y="2514600"/>
            <a:ext cx="41148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733800" y="20574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setup address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533400" y="4038600"/>
            <a:ext cx="571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953000" y="3581400"/>
            <a:ext cx="341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bind the server port and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Listen and accept a connection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562600"/>
            <a:ext cx="7772400" cy="7223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Note: use different file-descriptor to read/write</a:t>
            </a:r>
          </a:p>
        </p:txBody>
      </p:sp>
      <p:pic>
        <p:nvPicPr>
          <p:cNvPr id="37892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267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38200" y="3962400"/>
            <a:ext cx="60198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Listen and accept a connection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system call listen:</a:t>
            </a:r>
          </a:p>
          <a:p>
            <a:pPr lvl="1" eaLnBrk="1" hangingPunct="1"/>
            <a:r>
              <a:rPr lang="en-US" altLang="zh-TW" sz="2400" smtClean="0"/>
              <a:t>listen (socket_id, buffer_size)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accept a connection:</a:t>
            </a:r>
          </a:p>
          <a:p>
            <a:pPr lvl="1" eaLnBrk="1" hangingPunct="1"/>
            <a:r>
              <a:rPr lang="en-US" altLang="zh-TW" sz="2400" smtClean="0"/>
              <a:t>file_descriptor = accept (socket_id, *addr, addr_size)</a:t>
            </a:r>
          </a:p>
          <a:p>
            <a:pPr lvl="1" eaLnBrk="1" hangingPunct="1"/>
            <a:r>
              <a:rPr lang="en-US" altLang="zh-TW" sz="2400" smtClean="0">
                <a:solidFill>
                  <a:schemeClr val="hlink"/>
                </a:solidFill>
              </a:rPr>
              <a:t>access through the returned file_descriptor like accessing a file!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client side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40968" name="Group 8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40977" name="Rectangle 9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40978" name="Rectangle 10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40979" name="Rectangle 11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40980" name="Rectangle 12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40981" name="Rectangle 13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4098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40983" name="Rectangle 15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40984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5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6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7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8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9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69" name="Line 22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0" name="Line 23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1" name="Line 24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2" name="Line 25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3" name="Line 26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Line 27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40976" name="Text Box 29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 connect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Usage:</a:t>
            </a:r>
          </a:p>
          <a:p>
            <a:pPr lvl="1" eaLnBrk="1" hangingPunct="1"/>
            <a:r>
              <a:rPr lang="en-US" altLang="zh-TW" smtClean="0"/>
              <a:t>connect (socket_fd, *address, address_size)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the file descriptor </a:t>
            </a:r>
            <a:r>
              <a:rPr lang="en-US" altLang="zh-TW" i="1" smtClean="0">
                <a:solidFill>
                  <a:schemeClr val="hlink"/>
                </a:solidFill>
              </a:rPr>
              <a:t>socket_fd</a:t>
            </a:r>
            <a:r>
              <a:rPr lang="en-US" altLang="zh-TW" smtClean="0">
                <a:solidFill>
                  <a:schemeClr val="hlink"/>
                </a:solidFill>
              </a:rPr>
              <a:t> on client side can be used by read()/write() like accessing a file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 to the server</a:t>
            </a:r>
          </a:p>
        </p:txBody>
      </p:sp>
      <p:pic>
        <p:nvPicPr>
          <p:cNvPr id="43011" name="Picture 4" descr="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172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Modify the net_server program to send strings between 2+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network computing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do a parallel job with a network of computers</a:t>
            </a:r>
          </a:p>
        </p:txBody>
      </p:sp>
      <p:grpSp>
        <p:nvGrpSpPr>
          <p:cNvPr id="6148" name="Group 21"/>
          <p:cNvGrpSpPr>
            <a:grpSpLocks/>
          </p:cNvGrpSpPr>
          <p:nvPr/>
        </p:nvGrpSpPr>
        <p:grpSpPr bwMode="auto">
          <a:xfrm>
            <a:off x="1524000" y="2895600"/>
            <a:ext cx="5865813" cy="3276600"/>
            <a:chOff x="960" y="1824"/>
            <a:chExt cx="3695" cy="2064"/>
          </a:xfrm>
        </p:grpSpPr>
        <p:grpSp>
          <p:nvGrpSpPr>
            <p:cNvPr id="6149" name="Group 13"/>
            <p:cNvGrpSpPr>
              <a:grpSpLocks/>
            </p:cNvGrpSpPr>
            <p:nvPr/>
          </p:nvGrpSpPr>
          <p:grpSpPr bwMode="auto">
            <a:xfrm>
              <a:off x="960" y="2784"/>
              <a:ext cx="3695" cy="1104"/>
              <a:chOff x="960" y="2400"/>
              <a:chExt cx="3695" cy="1104"/>
            </a:xfrm>
          </p:grpSpPr>
          <p:pic>
            <p:nvPicPr>
              <p:cNvPr id="6155" name="Picture 4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6" name="Picture 5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7" name="Picture 6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7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9" name="AutoShape 8"/>
              <p:cNvSpPr>
                <a:spLocks noChangeArrowheads="1"/>
              </p:cNvSpPr>
              <p:nvPr/>
            </p:nvSpPr>
            <p:spPr bwMode="auto">
              <a:xfrm>
                <a:off x="960" y="3120"/>
                <a:ext cx="3695" cy="3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2000"/>
                  <a:t>interconnection network (ethernet, etc.)</a:t>
                </a:r>
              </a:p>
            </p:txBody>
          </p:sp>
          <p:sp>
            <p:nvSpPr>
              <p:cNvPr id="6160" name="Line 9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1" name="Line 10"/>
              <p:cNvSpPr>
                <a:spLocks noChangeShapeType="1"/>
              </p:cNvSpPr>
              <p:nvPr/>
            </p:nvSpPr>
            <p:spPr bwMode="auto">
              <a:xfrm>
                <a:off x="235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2" name="Line 11"/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3" name="Line 12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0" name="Oval 15"/>
            <p:cNvSpPr>
              <a:spLocks noChangeArrowheads="1"/>
            </p:cNvSpPr>
            <p:nvPr/>
          </p:nvSpPr>
          <p:spPr bwMode="auto">
            <a:xfrm>
              <a:off x="1056" y="1824"/>
              <a:ext cx="350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matrix multiplication</a:t>
              </a:r>
            </a:p>
          </p:txBody>
        </p:sp>
        <p:sp>
          <p:nvSpPr>
            <p:cNvPr id="6151" name="AutoShape 17"/>
            <p:cNvSpPr>
              <a:spLocks noChangeArrowheads="1"/>
            </p:cNvSpPr>
            <p:nvPr/>
          </p:nvSpPr>
          <p:spPr bwMode="auto">
            <a:xfrm rot="954453">
              <a:off x="1632" y="235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2" name="AutoShape 18"/>
            <p:cNvSpPr>
              <a:spLocks noChangeArrowheads="1"/>
            </p:cNvSpPr>
            <p:nvPr/>
          </p:nvSpPr>
          <p:spPr bwMode="auto">
            <a:xfrm>
              <a:off x="2208" y="240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3" name="AutoShape 19"/>
            <p:cNvSpPr>
              <a:spLocks noChangeArrowheads="1"/>
            </p:cNvSpPr>
            <p:nvPr/>
          </p:nvSpPr>
          <p:spPr bwMode="auto">
            <a:xfrm rot="-386046">
              <a:off x="3072" y="240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4" name="AutoShape 20"/>
            <p:cNvSpPr>
              <a:spLocks noChangeArrowheads="1"/>
            </p:cNvSpPr>
            <p:nvPr/>
          </p:nvSpPr>
          <p:spPr bwMode="auto">
            <a:xfrm rot="-542726">
              <a:off x="3792" y="235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End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Evolution of network </a:t>
            </a:r>
            <a:r>
              <a:rPr lang="en-US" altLang="zh-TW" dirty="0" smtClean="0"/>
              <a:t>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cluster computing</a:t>
            </a:r>
          </a:p>
          <a:p>
            <a:pPr lvl="1" eaLnBrk="1" hangingPunct="1"/>
            <a:r>
              <a:rPr lang="en-US" altLang="zh-TW" dirty="0" smtClean="0"/>
              <a:t>a network of workstations with a </a:t>
            </a:r>
            <a:r>
              <a:rPr lang="en-US" altLang="zh-TW" i="1" dirty="0" smtClean="0">
                <a:solidFill>
                  <a:schemeClr val="hlink"/>
                </a:solidFill>
              </a:rPr>
              <a:t>single system image</a:t>
            </a:r>
          </a:p>
          <a:p>
            <a:pPr eaLnBrk="1" hangingPunct="1"/>
            <a:r>
              <a:rPr lang="en-US" altLang="zh-TW" dirty="0" smtClean="0"/>
              <a:t>grid computing</a:t>
            </a:r>
          </a:p>
          <a:p>
            <a:pPr lvl="1" eaLnBrk="1" hangingPunct="1"/>
            <a:r>
              <a:rPr lang="en-US" altLang="zh-TW" dirty="0" smtClean="0"/>
              <a:t>a cluster where computing nodes are</a:t>
            </a:r>
          </a:p>
          <a:p>
            <a:pPr lvl="2" eaLnBrk="1" hangingPunct="1"/>
            <a:r>
              <a:rPr lang="en-US" altLang="zh-TW" dirty="0" smtClean="0"/>
              <a:t>spread in wide area</a:t>
            </a:r>
          </a:p>
          <a:p>
            <a:pPr lvl="2" eaLnBrk="1" hangingPunct="1"/>
            <a:r>
              <a:rPr lang="en-US" altLang="zh-TW" dirty="0" smtClean="0"/>
              <a:t>un-trust each other</a:t>
            </a:r>
          </a:p>
          <a:p>
            <a:pPr eaLnBrk="1" hangingPunct="1"/>
            <a:r>
              <a:rPr lang="en-US" altLang="zh-TW" dirty="0" smtClean="0"/>
              <a:t>cloud computing?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Representative clusters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Google</a:t>
            </a:r>
          </a:p>
          <a:p>
            <a:pPr eaLnBrk="1" hangingPunct="1"/>
            <a:r>
              <a:rPr lang="en-US" altLang="zh-TW" sz="2800" smtClean="0"/>
              <a:t>Berkeley NOW project (http://now.cs.berkeley.edu/)</a:t>
            </a:r>
          </a:p>
          <a:p>
            <a:pPr eaLnBrk="1" hangingPunct="1"/>
            <a:r>
              <a:rPr lang="en-US" altLang="zh-TW" sz="2800" smtClean="0"/>
              <a:t>IBM SP/2 and Deep-blue,</a:t>
            </a:r>
          </a:p>
          <a:p>
            <a:pPr eaLnBrk="1" hangingPunct="1"/>
            <a:r>
              <a:rPr lang="en-US" altLang="zh-TW" sz="2800" smtClean="0"/>
              <a:t>IBM BlueGene</a:t>
            </a:r>
          </a:p>
          <a:p>
            <a:pPr eaLnBrk="1" hangingPunct="1"/>
            <a:r>
              <a:rPr lang="en-US" altLang="zh-TW" sz="2800" smtClean="0"/>
              <a:t>Virginia Tech SystemX (</a:t>
            </a:r>
            <a:r>
              <a:rPr lang="en-US" altLang="zh-TW" sz="2800" smtClean="0">
                <a:hlinkClick r:id="rId2"/>
              </a:rPr>
              <a:t>http://www.arc.vt.edu/arc/SystemX/index.php</a:t>
            </a:r>
            <a:r>
              <a:rPr lang="en-US" altLang="zh-TW" sz="2800" smtClean="0"/>
              <a:t>)</a:t>
            </a:r>
          </a:p>
          <a:p>
            <a:pPr eaLnBrk="1" hangingPunct="1"/>
            <a:r>
              <a:rPr lang="en-US" altLang="zh-TW" sz="2800" smtClean="0"/>
              <a:t>NFS service on Linux</a:t>
            </a:r>
          </a:p>
          <a:p>
            <a:pPr eaLnBrk="1" hangingPunct="1"/>
            <a:endParaRPr lang="en-US" altLang="zh-TW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UNIX realizes network computing and services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 on system hierarchy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OSI protocol stack</a:t>
            </a: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2209800" y="2362200"/>
            <a:ext cx="1219200" cy="3200400"/>
            <a:chOff x="720" y="1728"/>
            <a:chExt cx="768" cy="2016"/>
          </a:xfrm>
        </p:grpSpPr>
        <p:sp>
          <p:nvSpPr>
            <p:cNvPr id="11273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</a:t>
              </a:r>
            </a:p>
          </p:txBody>
        </p:sp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720" y="316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data link</a:t>
              </a:r>
            </a:p>
          </p:txBody>
        </p:sp>
        <p:sp>
          <p:nvSpPr>
            <p:cNvPr id="11275" name="Rectangle 6"/>
            <p:cNvSpPr>
              <a:spLocks noChangeArrowheads="1"/>
            </p:cNvSpPr>
            <p:nvPr/>
          </p:nvSpPr>
          <p:spPr bwMode="auto">
            <a:xfrm>
              <a:off x="720" y="288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1276" name="Rectangle 7"/>
            <p:cNvSpPr>
              <a:spLocks noChangeArrowheads="1"/>
            </p:cNvSpPr>
            <p:nvPr/>
          </p:nvSpPr>
          <p:spPr bwMode="auto">
            <a:xfrm>
              <a:off x="720" y="2592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transport</a:t>
              </a:r>
            </a:p>
          </p:txBody>
        </p:sp>
        <p:sp>
          <p:nvSpPr>
            <p:cNvPr id="11277" name="Rectangle 8"/>
            <p:cNvSpPr>
              <a:spLocks noChangeArrowheads="1"/>
            </p:cNvSpPr>
            <p:nvPr/>
          </p:nvSpPr>
          <p:spPr bwMode="auto">
            <a:xfrm>
              <a:off x="720" y="23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session</a:t>
              </a:r>
            </a:p>
          </p:txBody>
        </p:sp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720" y="20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presentation</a:t>
              </a:r>
            </a:p>
          </p:txBody>
        </p:sp>
        <p:sp>
          <p:nvSpPr>
            <p:cNvPr id="11279" name="Rectangle 10"/>
            <p:cNvSpPr>
              <a:spLocks noChangeArrowheads="1"/>
            </p:cNvSpPr>
            <p:nvPr/>
          </p:nvSpPr>
          <p:spPr bwMode="auto">
            <a:xfrm>
              <a:off x="720" y="172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</a:t>
              </a:r>
            </a:p>
          </p:txBody>
        </p:sp>
      </p:grpSp>
      <p:grpSp>
        <p:nvGrpSpPr>
          <p:cNvPr id="11268" name="Group 20"/>
          <p:cNvGrpSpPr>
            <a:grpSpLocks/>
          </p:cNvGrpSpPr>
          <p:nvPr/>
        </p:nvGrpSpPr>
        <p:grpSpPr bwMode="auto">
          <a:xfrm>
            <a:off x="4800600" y="3200400"/>
            <a:ext cx="1219200" cy="1828800"/>
            <a:chOff x="3072" y="2160"/>
            <a:chExt cx="768" cy="1152"/>
          </a:xfrm>
        </p:grpSpPr>
        <p:sp>
          <p:nvSpPr>
            <p:cNvPr id="11269" name="Rectangle 14"/>
            <p:cNvSpPr>
              <a:spLocks noChangeArrowheads="1"/>
            </p:cNvSpPr>
            <p:nvPr/>
          </p:nvSpPr>
          <p:spPr bwMode="auto">
            <a:xfrm>
              <a:off x="3072" y="302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data link</a:t>
              </a:r>
            </a:p>
          </p:txBody>
        </p:sp>
        <p:sp>
          <p:nvSpPr>
            <p:cNvPr id="11270" name="Rectangle 15"/>
            <p:cNvSpPr>
              <a:spLocks noChangeArrowheads="1"/>
            </p:cNvSpPr>
            <p:nvPr/>
          </p:nvSpPr>
          <p:spPr bwMode="auto">
            <a:xfrm>
              <a:off x="3072" y="273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1271" name="Rectangle 16"/>
            <p:cNvSpPr>
              <a:spLocks noChangeArrowheads="1"/>
            </p:cNvSpPr>
            <p:nvPr/>
          </p:nvSpPr>
          <p:spPr bwMode="auto">
            <a:xfrm>
              <a:off x="3072" y="244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transport</a:t>
              </a:r>
            </a:p>
          </p:txBody>
        </p:sp>
        <p:sp>
          <p:nvSpPr>
            <p:cNvPr id="11272" name="Rectangle 19"/>
            <p:cNvSpPr>
              <a:spLocks noChangeArrowheads="1"/>
            </p:cNvSpPr>
            <p:nvPr/>
          </p:nvSpPr>
          <p:spPr bwMode="auto">
            <a:xfrm>
              <a:off x="3072" y="216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Protocol stack for UNIX network services</a:t>
            </a:r>
          </a:p>
        </p:txBody>
      </p:sp>
      <p:grpSp>
        <p:nvGrpSpPr>
          <p:cNvPr id="12291" name="Group 21"/>
          <p:cNvGrpSpPr>
            <a:grpSpLocks/>
          </p:cNvGrpSpPr>
          <p:nvPr/>
        </p:nvGrpSpPr>
        <p:grpSpPr bwMode="auto">
          <a:xfrm>
            <a:off x="762000" y="2362200"/>
            <a:ext cx="7924800" cy="4038600"/>
            <a:chOff x="576" y="1488"/>
            <a:chExt cx="4992" cy="2544"/>
          </a:xfrm>
        </p:grpSpPr>
        <p:grpSp>
          <p:nvGrpSpPr>
            <p:cNvPr id="12292" name="Group 15"/>
            <p:cNvGrpSpPr>
              <a:grpSpLocks/>
            </p:cNvGrpSpPr>
            <p:nvPr/>
          </p:nvGrpSpPr>
          <p:grpSpPr bwMode="auto">
            <a:xfrm>
              <a:off x="816" y="1488"/>
              <a:ext cx="3696" cy="2352"/>
              <a:chOff x="816" y="1344"/>
              <a:chExt cx="3696" cy="2352"/>
            </a:xfrm>
          </p:grpSpPr>
          <p:sp>
            <p:nvSpPr>
              <p:cNvPr id="12298" name="Rectangle 4"/>
              <p:cNvSpPr>
                <a:spLocks noChangeArrowheads="1"/>
              </p:cNvSpPr>
              <p:nvPr/>
            </p:nvSpPr>
            <p:spPr bwMode="auto">
              <a:xfrm>
                <a:off x="2064" y="3264"/>
                <a:ext cx="105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hardware</a:t>
                </a:r>
              </a:p>
              <a:p>
                <a:pPr algn="ctr" eaLnBrk="1" hangingPunct="1"/>
                <a:r>
                  <a:rPr lang="en-US" altLang="zh-TW"/>
                  <a:t>interface</a:t>
                </a:r>
              </a:p>
            </p:txBody>
          </p:sp>
          <p:sp>
            <p:nvSpPr>
              <p:cNvPr id="12299" name="Rectangl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105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IP</a:t>
                </a:r>
              </a:p>
              <a:p>
                <a:pPr algn="ctr" eaLnBrk="1" hangingPunct="1"/>
                <a:r>
                  <a:rPr lang="en-US" altLang="zh-TW"/>
                  <a:t>(Internet Protocol)</a:t>
                </a:r>
              </a:p>
            </p:txBody>
          </p:sp>
          <p:sp>
            <p:nvSpPr>
              <p:cNvPr id="12300" name="Rectangle 6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TCP</a:t>
                </a:r>
              </a:p>
              <a:p>
                <a:pPr algn="ctr" eaLnBrk="1" hangingPunct="1"/>
                <a:r>
                  <a:rPr lang="en-US" altLang="zh-TW"/>
                  <a:t>(Transmission Control Protocol)</a:t>
                </a:r>
              </a:p>
            </p:txBody>
          </p:sp>
          <p:sp>
            <p:nvSpPr>
              <p:cNvPr id="12301" name="Rectangle 7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UDP</a:t>
                </a:r>
              </a:p>
              <a:p>
                <a:pPr algn="ctr" eaLnBrk="1" hangingPunct="1"/>
                <a:r>
                  <a:rPr lang="en-US" altLang="zh-TW"/>
                  <a:t>(User Datagram Protocol)</a:t>
                </a:r>
              </a:p>
            </p:txBody>
          </p:sp>
          <p:sp>
            <p:nvSpPr>
              <p:cNvPr id="12302" name="Rectangle 8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user-mode process</a:t>
                </a:r>
              </a:p>
              <a:p>
                <a:pPr algn="ctr" eaLnBrk="1" hangingPunct="1"/>
                <a:r>
                  <a:rPr lang="en-US" altLang="zh-TW"/>
                  <a:t>(e.g. telnet, httpd)</a:t>
                </a:r>
              </a:p>
            </p:txBody>
          </p:sp>
          <p:sp>
            <p:nvSpPr>
              <p:cNvPr id="12303" name="Rectangle 9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user-mode process</a:t>
                </a:r>
              </a:p>
            </p:txBody>
          </p:sp>
          <p:sp>
            <p:nvSpPr>
              <p:cNvPr id="12304" name="Line 10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5" name="Line 11"/>
              <p:cNvSpPr>
                <a:spLocks noChangeShapeType="1"/>
              </p:cNvSpPr>
              <p:nvPr/>
            </p:nvSpPr>
            <p:spPr bwMode="auto">
              <a:xfrm flipH="1" flipV="1">
                <a:off x="1776" y="2400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6" name="Line 12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7" name="Line 13"/>
              <p:cNvSpPr>
                <a:spLocks noChangeShapeType="1"/>
              </p:cNvSpPr>
              <p:nvPr/>
            </p:nvSpPr>
            <p:spPr bwMode="auto">
              <a:xfrm flipV="1">
                <a:off x="1632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8" name="Line 14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3" name="Text Box 16"/>
            <p:cNvSpPr txBox="1">
              <a:spLocks noChangeArrowheads="1"/>
            </p:cNvSpPr>
            <p:nvPr/>
          </p:nvSpPr>
          <p:spPr bwMode="auto">
            <a:xfrm>
              <a:off x="3168" y="3504"/>
              <a:ext cx="8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data-link layer</a:t>
              </a:r>
            </a:p>
          </p:txBody>
        </p:sp>
        <p:sp>
          <p:nvSpPr>
            <p:cNvPr id="12294" name="Text Box 17"/>
            <p:cNvSpPr txBox="1">
              <a:spLocks noChangeArrowheads="1"/>
            </p:cNvSpPr>
            <p:nvPr/>
          </p:nvSpPr>
          <p:spPr bwMode="auto">
            <a:xfrm>
              <a:off x="3168" y="2928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network layer</a:t>
              </a:r>
            </a:p>
          </p:txBody>
        </p:sp>
        <p:sp>
          <p:nvSpPr>
            <p:cNvPr id="12295" name="Text Box 18"/>
            <p:cNvSpPr txBox="1">
              <a:spLocks noChangeArrowheads="1"/>
            </p:cNvSpPr>
            <p:nvPr/>
          </p:nvSpPr>
          <p:spPr bwMode="auto">
            <a:xfrm>
              <a:off x="4560" y="2208"/>
              <a:ext cx="8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transport layer</a:t>
              </a:r>
            </a:p>
          </p:txBody>
        </p:sp>
        <p:sp>
          <p:nvSpPr>
            <p:cNvPr id="12296" name="AutoShape 19"/>
            <p:cNvSpPr>
              <a:spLocks noChangeArrowheads="1"/>
            </p:cNvSpPr>
            <p:nvPr/>
          </p:nvSpPr>
          <p:spPr bwMode="auto">
            <a:xfrm>
              <a:off x="576" y="2016"/>
              <a:ext cx="4992" cy="20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297" name="Text Box 20"/>
            <p:cNvSpPr txBox="1">
              <a:spLocks noChangeArrowheads="1"/>
            </p:cNvSpPr>
            <p:nvPr/>
          </p:nvSpPr>
          <p:spPr bwMode="auto">
            <a:xfrm>
              <a:off x="758" y="3705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Kernel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188</TotalTime>
  <Words>807</Words>
  <Application>Microsoft Office PowerPoint</Application>
  <PresentationFormat>如螢幕大小 (4:3)</PresentationFormat>
  <Paragraphs>277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新細明體</vt:lpstr>
      <vt:lpstr>標楷體</vt:lpstr>
      <vt:lpstr>Arial</vt:lpstr>
      <vt:lpstr>Times New Roman</vt:lpstr>
      <vt:lpstr>Wingdings</vt:lpstr>
      <vt:lpstr>Blends</vt:lpstr>
      <vt:lpstr>Network Programming</vt:lpstr>
      <vt:lpstr>Today’s Objective</vt:lpstr>
      <vt:lpstr>Introduction to network computing</vt:lpstr>
      <vt:lpstr>What is network computing</vt:lpstr>
      <vt:lpstr>Evolution of network computing</vt:lpstr>
      <vt:lpstr>Representative clusters</vt:lpstr>
      <vt:lpstr>How the UNIX realizes network computing and services</vt:lpstr>
      <vt:lpstr>OSI protocol stack</vt:lpstr>
      <vt:lpstr>Protocol stack for UNIX network services</vt:lpstr>
      <vt:lpstr>System hierarchy to realize network computing</vt:lpstr>
      <vt:lpstr>Overview on socket API</vt:lpstr>
      <vt:lpstr>What is a socket?</vt:lpstr>
      <vt:lpstr>Protocol stack view of a socket</vt:lpstr>
      <vt:lpstr>How an application sends/receives data thru network</vt:lpstr>
      <vt:lpstr>Socket programming example</vt:lpstr>
      <vt:lpstr>Demo: net_server</vt:lpstr>
      <vt:lpstr>Flow to establish client/server connection</vt:lpstr>
      <vt:lpstr>What you need to know</vt:lpstr>
      <vt:lpstr>Creating a socket</vt:lpstr>
      <vt:lpstr>Socket system call</vt:lpstr>
      <vt:lpstr>Socket system call</vt:lpstr>
      <vt:lpstr>Socket domains</vt:lpstr>
      <vt:lpstr>Socket types</vt:lpstr>
      <vt:lpstr>Internet address format</vt:lpstr>
      <vt:lpstr>General address format for a socket</vt:lpstr>
      <vt:lpstr>Address format for IPv4</vt:lpstr>
      <vt:lpstr>Address setup for Internet domain</vt:lpstr>
      <vt:lpstr>Transform address</vt:lpstr>
      <vt:lpstr>The server side</vt:lpstr>
      <vt:lpstr>Flow to establish client/server connection</vt:lpstr>
      <vt:lpstr>Bind system call</vt:lpstr>
      <vt:lpstr>bind system call and IP-address setup</vt:lpstr>
      <vt:lpstr>Listen and accept a connection</vt:lpstr>
      <vt:lpstr>Listen and accept a connection</vt:lpstr>
      <vt:lpstr>The client side</vt:lpstr>
      <vt:lpstr>Flow to establish client/server connection</vt:lpstr>
      <vt:lpstr>System call connect</vt:lpstr>
      <vt:lpstr>Connect to the server</vt:lpstr>
      <vt:lpstr>In-Class Exercise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48</cp:revision>
  <cp:lastPrinted>1601-01-01T00:00:00Z</cp:lastPrinted>
  <dcterms:created xsi:type="dcterms:W3CDTF">2008-06-17T16:42:49Z</dcterms:created>
  <dcterms:modified xsi:type="dcterms:W3CDTF">2017-12-28T16:02:14Z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