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276" r:id="rId22"/>
    <p:sldId id="336" r:id="rId23"/>
    <p:sldId id="264" r:id="rId24"/>
    <p:sldId id="263" r:id="rId25"/>
    <p:sldId id="265" r:id="rId26"/>
    <p:sldId id="328" r:id="rId27"/>
    <p:sldId id="329" r:id="rId28"/>
    <p:sldId id="330" r:id="rId29"/>
    <p:sldId id="337" r:id="rId30"/>
    <p:sldId id="331" r:id="rId31"/>
    <p:sldId id="332" r:id="rId32"/>
    <p:sldId id="333" r:id="rId33"/>
    <p:sldId id="334" r:id="rId34"/>
    <p:sldId id="268" r:id="rId35"/>
    <p:sldId id="257" r:id="rId36"/>
    <p:sldId id="258" r:id="rId37"/>
    <p:sldId id="304" r:id="rId38"/>
    <p:sldId id="292" r:id="rId39"/>
    <p:sldId id="293" r:id="rId40"/>
    <p:sldId id="294" r:id="rId41"/>
    <p:sldId id="297" r:id="rId42"/>
    <p:sldId id="295" r:id="rId43"/>
    <p:sldId id="296" r:id="rId44"/>
    <p:sldId id="298" r:id="rId45"/>
    <p:sldId id="299" r:id="rId46"/>
    <p:sldId id="300" r:id="rId47"/>
    <p:sldId id="260" r:id="rId48"/>
    <p:sldId id="301" r:id="rId49"/>
    <p:sldId id="302" r:id="rId50"/>
    <p:sldId id="303" r:id="rId51"/>
    <p:sldId id="270" r:id="rId52"/>
    <p:sldId id="271" r:id="rId53"/>
    <p:sldId id="272" r:id="rId54"/>
    <p:sldId id="274" r:id="rId55"/>
    <p:sldId id="275" r:id="rId56"/>
    <p:sldId id="281" r:id="rId57"/>
    <p:sldId id="273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1" r:id="rId67"/>
    <p:sldId id="338" r:id="rId68"/>
    <p:sldId id="290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287ADD2-C751-4F6C-B937-252DB6C596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66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BB459-4ADC-45EF-BEFA-A2CFDFBB06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09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4767-F1FA-454F-AC82-94B134AA73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8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AB7F0-4A90-4738-9752-3147E3E595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32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CA61B-492B-4F41-843E-A1B6F18841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86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BC648-41C0-4408-972D-ACE1295120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834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D810B-427F-47E5-B77D-24380A26CD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533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1BF3A-DD90-49B0-9F16-6C7578235B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3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6019-28BF-4AAE-A146-6F0574CC60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9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45354-4A4F-497F-93A4-F74A45F75E5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29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530ED-F15E-496D-8BAC-7032E79735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40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249F213-EB35-4BA1-B7FE-FBBA9C6EB7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7772400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/>
            </a:r>
            <a:br>
              <a:rPr lang="en-US" altLang="zh-TW" sz="4000" smtClean="0"/>
            </a:br>
            <a:r>
              <a:rPr lang="en-US" altLang="zh-TW" sz="4000" smtClean="0"/>
              <a:t>Advanced File System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[Stevens] Chap. 4</a:t>
            </a:r>
          </a:p>
          <a:p>
            <a:pPr eaLnBrk="1" hangingPunct="1"/>
            <a:r>
              <a:rPr lang="en-US" altLang="zh-TW" smtClean="0"/>
              <a:t>[Silberschatz] Chap. 10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3938" y="1046163"/>
            <a:ext cx="1933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Two-Level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7029450" cy="5492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Separate directory for each user.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30074" r="604" b="29224"/>
          <a:stretch>
            <a:fillRect/>
          </a:stretch>
        </p:blipFill>
        <p:spPr bwMode="auto">
          <a:xfrm>
            <a:off x="1111250" y="2682875"/>
            <a:ext cx="7099300" cy="23129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92188" y="5216525"/>
            <a:ext cx="7029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Path name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Can have the same file name for different user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Efficient searching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No grouping capability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Tree-Structured Directories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7208" r="423" b="7057"/>
          <a:stretch>
            <a:fillRect/>
          </a:stretch>
        </p:blipFill>
        <p:spPr bwMode="auto">
          <a:xfrm>
            <a:off x="1187450" y="1989138"/>
            <a:ext cx="6673850" cy="46259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Acyclic-Graph Directories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029450" cy="52228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Have shared subdirectories and files.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563" r="1436" b="638"/>
          <a:stretch>
            <a:fillRect/>
          </a:stretch>
        </p:blipFill>
        <p:spPr bwMode="auto">
          <a:xfrm>
            <a:off x="1835150" y="2636838"/>
            <a:ext cx="4832350" cy="39624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Graph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13356" r="481" b="13055"/>
          <a:stretch>
            <a:fillRect/>
          </a:stretch>
        </p:blipFill>
        <p:spPr bwMode="auto">
          <a:xfrm>
            <a:off x="1619250" y="2205038"/>
            <a:ext cx="5872163" cy="3498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Which type of directory structure that UNIX use?</a:t>
            </a:r>
          </a:p>
          <a:p>
            <a:pPr lvl="1" eaLnBrk="1" hangingPunct="1"/>
            <a:r>
              <a:rPr lang="en-US" altLang="zh-TW" smtClean="0"/>
              <a:t>single-level?</a:t>
            </a:r>
          </a:p>
          <a:p>
            <a:pPr lvl="1" eaLnBrk="1" hangingPunct="1"/>
            <a:r>
              <a:rPr lang="en-US" altLang="zh-TW" smtClean="0"/>
              <a:t>tree?</a:t>
            </a:r>
          </a:p>
          <a:p>
            <a:pPr lvl="1" eaLnBrk="1" hangingPunct="1"/>
            <a:r>
              <a:rPr lang="en-US" altLang="zh-TW" smtClean="0"/>
              <a:t>acyclic graph?</a:t>
            </a:r>
          </a:p>
          <a:p>
            <a:pPr lvl="1" eaLnBrk="1" hangingPunct="1"/>
            <a:r>
              <a:rPr lang="en-US" altLang="zh-TW" smtClean="0"/>
              <a:t>general graph?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System Mounting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file system must be </a:t>
            </a:r>
            <a:r>
              <a:rPr lang="en-US" altLang="zh-TW" b="1" smtClean="0">
                <a:ea typeface="新細明體" panose="02020500000000000000" pitchFamily="18" charset="-120"/>
              </a:rPr>
              <a:t>mounted</a:t>
            </a:r>
            <a:r>
              <a:rPr lang="en-US" altLang="zh-TW" smtClean="0">
                <a:ea typeface="新細明體" panose="02020500000000000000" pitchFamily="18" charset="-120"/>
              </a:rPr>
              <a:t> before it can be accessed.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unmounted file system (i.e. Fig. 11-11(b)) is mounted at a </a:t>
            </a:r>
            <a:r>
              <a:rPr lang="en-US" altLang="zh-TW" b="1" smtClean="0">
                <a:ea typeface="新細明體" panose="02020500000000000000" pitchFamily="18" charset="-120"/>
              </a:rPr>
              <a:t>mount point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(a) Existing.  (b) Unmounted Partition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9778" r="867" b="10472"/>
          <a:stretch>
            <a:fillRect/>
          </a:stretch>
        </p:blipFill>
        <p:spPr bwMode="auto">
          <a:xfrm>
            <a:off x="1258888" y="1989138"/>
            <a:ext cx="6800850" cy="41608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Mount Point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1031" r="19559" b="1031"/>
          <a:stretch>
            <a:fillRect/>
          </a:stretch>
        </p:blipFill>
        <p:spPr bwMode="auto">
          <a:xfrm>
            <a:off x="3059113" y="2133600"/>
            <a:ext cx="3452812" cy="40719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learn how to set/get all attributes of an entry in the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you need the knowledge of internal implementation of UNIX file system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HW03: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Count the number of lines for each file in a directory tree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z="2800" smtClean="0"/>
              <a:t>plug-in your USB flash disk</a:t>
            </a:r>
          </a:p>
          <a:p>
            <a:pPr marL="609600" indent="-609600" eaLnBrk="1" hangingPunct="1"/>
            <a:endParaRPr lang="en-US" altLang="zh-TW" sz="2800" smtClean="0"/>
          </a:p>
          <a:p>
            <a:pPr marL="609600" indent="-609600" eaLnBrk="1" hangingPunct="1"/>
            <a:r>
              <a:rPr lang="en-US" altLang="zh-TW" sz="2800" smtClean="0"/>
              <a:t>do this as root: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create an empty directory /media/usb_flash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“mount /dev/sda2 /media/usb_flash”</a:t>
            </a:r>
          </a:p>
          <a:p>
            <a:pPr marL="1371600" lvl="2" indent="-457200" eaLnBrk="1" hangingPunct="1"/>
            <a:r>
              <a:rPr lang="en-US" altLang="zh-TW" sz="2000" smtClean="0">
                <a:solidFill>
                  <a:srgbClr val="FF0000"/>
                </a:solidFill>
              </a:rPr>
              <a:t>you may need to name another device rather than /dev/sda2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check the content in the directory /media/usb_flash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“df” to see what happened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command “umount /media/usb_flash”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path referring to the same file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pathname to refer to the same file</a:t>
            </a: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1187450" y="2133600"/>
            <a:ext cx="5473700" cy="2016125"/>
            <a:chOff x="748" y="1344"/>
            <a:chExt cx="3448" cy="1270"/>
          </a:xfrm>
        </p:grpSpPr>
        <p:sp>
          <p:nvSpPr>
            <p:cNvPr id="25605" name="Text Box 6"/>
            <p:cNvSpPr txBox="1">
              <a:spLocks noChangeArrowheads="1"/>
            </p:cNvSpPr>
            <p:nvPr/>
          </p:nvSpPr>
          <p:spPr bwMode="auto">
            <a:xfrm>
              <a:off x="839" y="1661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748" y="2251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25607" name="AutoShape 8"/>
            <p:cNvSpPr>
              <a:spLocks noChangeArrowheads="1"/>
            </p:cNvSpPr>
            <p:nvPr/>
          </p:nvSpPr>
          <p:spPr bwMode="auto">
            <a:xfrm>
              <a:off x="3334" y="1706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>
              <a:off x="2426" y="1797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 flipV="1">
              <a:off x="2472" y="2160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2290" y="1344"/>
              <a:ext cx="1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refer to the same file</a:t>
              </a:r>
            </a:p>
          </p:txBody>
        </p:sp>
      </p:grp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476375" y="5516563"/>
            <a:ext cx="603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try to edit clone.txt and then display the content of test.txt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create a file /home/username/dir1/test1.txt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in another directory /home/username/dir2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>
                <a:solidFill>
                  <a:schemeClr val="hlink"/>
                </a:solidFill>
              </a:rPr>
              <a:t>ln</a:t>
            </a:r>
            <a:r>
              <a:rPr lang="en-US" altLang="zh-TW" sz="2400" i="1" smtClean="0"/>
              <a:t> /home/username/testdir1/test1.txt clone.txt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modify one and read from another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trying to remove one and check if another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Symbolic link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87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 directory /home/username/dir2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i="1" smtClean="0"/>
              <a:t>ln </a:t>
            </a:r>
            <a:r>
              <a:rPr lang="en-US" altLang="zh-TW" sz="2400" i="1" smtClean="0">
                <a:solidFill>
                  <a:schemeClr val="folHlink"/>
                </a:solidFill>
              </a:rPr>
              <a:t>–s</a:t>
            </a:r>
            <a:r>
              <a:rPr lang="en-US" altLang="zh-TW" sz="2400" i="1" smtClean="0"/>
              <a:t> /home/username/dir1/test.txt clone.txt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see what happened by “ls –l”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see what happened if you remove /home/username/dir1/test.txt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331913" y="4149725"/>
            <a:ext cx="5473700" cy="2016125"/>
            <a:chOff x="748" y="1344"/>
            <a:chExt cx="3448" cy="1270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839" y="1661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48" y="2251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27655" name="AutoShape 7"/>
            <p:cNvSpPr>
              <a:spLocks noChangeArrowheads="1"/>
            </p:cNvSpPr>
            <p:nvPr/>
          </p:nvSpPr>
          <p:spPr bwMode="auto">
            <a:xfrm>
              <a:off x="3334" y="1706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2426" y="1797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V="1">
              <a:off x="2472" y="2160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2290" y="1344"/>
              <a:ext cx="1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refer to the same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Which type of directory structure that UNIX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single-level?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tree?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acyclic graph?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general graph?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Answer: general graph!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smtClean="0"/>
              <a:t>do this as “root”: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mkdir dir1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cd dir1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mkdir dir2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cd dir2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ln –s ../../dir1 .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endParaRPr lang="en-US" altLang="zh-TW" sz="2400" smtClean="0"/>
          </a:p>
          <a:p>
            <a:pPr marL="609600" indent="-609600" eaLnBrk="1" hangingPunct="1"/>
            <a:r>
              <a:rPr lang="en-US" altLang="zh-TW" sz="2800" smtClean="0"/>
              <a:t>you just created a directory structure with a cycle!</a:t>
            </a:r>
          </a:p>
        </p:txBody>
      </p: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6659563" y="2349500"/>
            <a:ext cx="936625" cy="1728788"/>
            <a:chOff x="3787" y="1434"/>
            <a:chExt cx="590" cy="1089"/>
          </a:xfrm>
        </p:grpSpPr>
        <p:sp>
          <p:nvSpPr>
            <p:cNvPr id="29701" name="Oval 4"/>
            <p:cNvSpPr>
              <a:spLocks noChangeArrowheads="1"/>
            </p:cNvSpPr>
            <p:nvPr/>
          </p:nvSpPr>
          <p:spPr bwMode="auto">
            <a:xfrm>
              <a:off x="3787" y="1434"/>
              <a:ext cx="590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dir1</a:t>
              </a:r>
            </a:p>
          </p:txBody>
        </p:sp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3787" y="2205"/>
              <a:ext cx="590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dir2</a:t>
              </a:r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4150" y="1752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V="1">
              <a:off x="3969" y="170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files representing I/O devices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that WinXP users not familiar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mounting a file system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Multiple pathname to refer to the same file</a:t>
            </a:r>
          </a:p>
          <a:p>
            <a:pPr lvl="1" eaLnBrk="1" hangingPunct="1"/>
            <a:r>
              <a:rPr lang="en-US" altLang="zh-TW" smtClean="0"/>
              <a:t>link, unlink, and symbolic link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I/O devices as a file</a:t>
            </a:r>
          </a:p>
          <a:p>
            <a:pPr lvl="1" eaLnBrk="1" hangingPunct="1"/>
            <a:r>
              <a:rPr lang="en-US" altLang="zh-TW" smtClean="0"/>
              <a:t>/dev/hda0, /dev/tty1, etc.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file system services provided by OS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things that M$-WinXP users not familiar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multiple path to the same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I/O devices as files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internal structure of UNIX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smtClean="0">
                <a:solidFill>
                  <a:schemeClr val="hlink"/>
                </a:solidFill>
              </a:rPr>
              <a:t>i-node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files referring to I/O device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“ls –l” in directory “/dev”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your hard disk: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/dev/sda1, /dev/sda2, …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your terminals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/dev/tty1, /dev/tty2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command “w” to see which terminals you occupy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“ls –l /dev/tty*” which one you are the owner?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I/O devices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/dev/audio</a:t>
            </a:r>
          </a:p>
          <a:p>
            <a:pPr eaLnBrk="1" hangingPunct="1"/>
            <a:r>
              <a:rPr lang="en-US" altLang="zh-TW" smtClean="0"/>
              <a:t>/dev/ttyS0 (serial port, modem)</a:t>
            </a:r>
          </a:p>
          <a:p>
            <a:pPr eaLnBrk="1" hangingPunct="1"/>
            <a:r>
              <a:rPr lang="en-US" altLang="zh-TW" smtClean="0"/>
              <a:t>/dev/floppy</a:t>
            </a:r>
          </a:p>
          <a:p>
            <a:pPr eaLnBrk="1" hangingPunct="1"/>
            <a:r>
              <a:rPr lang="en-US" altLang="zh-TW" smtClean="0"/>
              <a:t>/dev/cdrom</a:t>
            </a:r>
          </a:p>
          <a:p>
            <a:pPr eaLnBrk="1" hangingPunct="1"/>
            <a:r>
              <a:rPr lang="en-US" altLang="zh-TW" smtClean="0"/>
              <a:t>/dev/parport0</a:t>
            </a:r>
          </a:p>
          <a:p>
            <a:pPr eaLnBrk="1" hangingPunct="1"/>
            <a:r>
              <a:rPr lang="en-US" altLang="zh-TW" smtClean="0"/>
              <a:t>/dev/pts/1 (terminal in X-window)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UNIX program controls I/O device?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042988" y="1989138"/>
            <a:ext cx="4394200" cy="4248150"/>
            <a:chOff x="657" y="1253"/>
            <a:chExt cx="2768" cy="2676"/>
          </a:xfrm>
        </p:grpSpPr>
        <p:sp>
          <p:nvSpPr>
            <p:cNvPr id="34827" name="Rectangle 4"/>
            <p:cNvSpPr>
              <a:spLocks noChangeArrowheads="1"/>
            </p:cNvSpPr>
            <p:nvPr/>
          </p:nvSpPr>
          <p:spPr bwMode="auto">
            <a:xfrm>
              <a:off x="1519" y="1253"/>
              <a:ext cx="1679" cy="1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fd = open (“/dev/tty1”,…);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write (fd, …);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34828" name="Group 5"/>
            <p:cNvGrpSpPr>
              <a:grpSpLocks/>
            </p:cNvGrpSpPr>
            <p:nvPr/>
          </p:nvGrpSpPr>
          <p:grpSpPr bwMode="auto">
            <a:xfrm>
              <a:off x="657" y="2568"/>
              <a:ext cx="2768" cy="1361"/>
              <a:chOff x="657" y="2568"/>
              <a:chExt cx="2768" cy="1361"/>
            </a:xfrm>
          </p:grpSpPr>
          <p:sp>
            <p:nvSpPr>
              <p:cNvPr id="34830" name="Rectangle 6"/>
              <p:cNvSpPr>
                <a:spLocks noChangeArrowheads="1"/>
              </p:cNvSpPr>
              <p:nvPr/>
            </p:nvSpPr>
            <p:spPr bwMode="auto">
              <a:xfrm>
                <a:off x="1746" y="2568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/dev/tty1</a:t>
                </a:r>
              </a:p>
            </p:txBody>
          </p:sp>
          <p:sp>
            <p:nvSpPr>
              <p:cNvPr id="34831" name="Rectangle 7"/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635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/dev/hda1</a:t>
                </a:r>
              </a:p>
            </p:txBody>
          </p:sp>
          <p:sp>
            <p:nvSpPr>
              <p:cNvPr id="34832" name="Rectangle 8"/>
              <p:cNvSpPr>
                <a:spLocks noChangeArrowheads="1"/>
              </p:cNvSpPr>
              <p:nvPr/>
            </p:nvSpPr>
            <p:spPr bwMode="auto">
              <a:xfrm>
                <a:off x="1383" y="2568"/>
                <a:ext cx="36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4833" name="Rectangle 9"/>
              <p:cNvSpPr>
                <a:spLocks noChangeArrowheads="1"/>
              </p:cNvSpPr>
              <p:nvPr/>
            </p:nvSpPr>
            <p:spPr bwMode="auto">
              <a:xfrm>
                <a:off x="2971" y="2568"/>
                <a:ext cx="45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4834" name="Rectangle 10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589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 of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/dev/tty1</a:t>
                </a:r>
              </a:p>
            </p:txBody>
          </p:sp>
          <p:sp>
            <p:nvSpPr>
              <p:cNvPr id="34835" name="Rectangle 11"/>
              <p:cNvSpPr>
                <a:spLocks noChangeArrowheads="1"/>
              </p:cNvSpPr>
              <p:nvPr/>
            </p:nvSpPr>
            <p:spPr bwMode="auto">
              <a:xfrm>
                <a:off x="2336" y="2840"/>
                <a:ext cx="635" cy="6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driver of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/dev/hda1</a:t>
                </a:r>
              </a:p>
            </p:txBody>
          </p:sp>
          <p:sp>
            <p:nvSpPr>
              <p:cNvPr id="34836" name="Rectangle 12"/>
              <p:cNvSpPr>
                <a:spLocks noChangeArrowheads="1"/>
              </p:cNvSpPr>
              <p:nvPr/>
            </p:nvSpPr>
            <p:spPr bwMode="auto">
              <a:xfrm>
                <a:off x="1383" y="2840"/>
                <a:ext cx="2041" cy="10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4837" name="Text Box 13"/>
              <p:cNvSpPr txBox="1">
                <a:spLocks noChangeArrowheads="1"/>
              </p:cNvSpPr>
              <p:nvPr/>
            </p:nvSpPr>
            <p:spPr bwMode="auto">
              <a:xfrm>
                <a:off x="1461" y="3655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UNIX kernel</a:t>
                </a:r>
              </a:p>
            </p:txBody>
          </p:sp>
          <p:sp>
            <p:nvSpPr>
              <p:cNvPr id="34838" name="Text Box 14"/>
              <p:cNvSpPr txBox="1">
                <a:spLocks noChangeArrowheads="1"/>
              </p:cNvSpPr>
              <p:nvPr/>
            </p:nvSpPr>
            <p:spPr bwMode="auto">
              <a:xfrm>
                <a:off x="657" y="2568"/>
                <a:ext cx="6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file system</a:t>
                </a:r>
              </a:p>
            </p:txBody>
          </p:sp>
        </p:grpSp>
        <p:sp>
          <p:nvSpPr>
            <p:cNvPr id="34829" name="Line 15"/>
            <p:cNvSpPr>
              <a:spLocks noChangeShapeType="1"/>
            </p:cNvSpPr>
            <p:nvPr/>
          </p:nvSpPr>
          <p:spPr bwMode="auto">
            <a:xfrm>
              <a:off x="2064" y="2024"/>
              <a:ext cx="0" cy="5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5968" name="Group 16"/>
          <p:cNvGrpSpPr>
            <a:grpSpLocks/>
          </p:cNvGrpSpPr>
          <p:nvPr/>
        </p:nvGrpSpPr>
        <p:grpSpPr bwMode="auto">
          <a:xfrm>
            <a:off x="3924300" y="2852738"/>
            <a:ext cx="3435350" cy="396875"/>
            <a:chOff x="2472" y="1797"/>
            <a:chExt cx="2164" cy="250"/>
          </a:xfrm>
        </p:grpSpPr>
        <p:sp>
          <p:nvSpPr>
            <p:cNvPr id="34824" name="Text Box 17"/>
            <p:cNvSpPr txBox="1">
              <a:spLocks noChangeArrowheads="1"/>
            </p:cNvSpPr>
            <p:nvPr/>
          </p:nvSpPr>
          <p:spPr bwMode="auto">
            <a:xfrm>
              <a:off x="3470" y="1797"/>
              <a:ext cx="11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access like a file</a:t>
              </a:r>
            </a:p>
          </p:txBody>
        </p:sp>
        <p:sp>
          <p:nvSpPr>
            <p:cNvPr id="34825" name="Line 18"/>
            <p:cNvSpPr>
              <a:spLocks noChangeShapeType="1"/>
            </p:cNvSpPr>
            <p:nvPr/>
          </p:nvSpPr>
          <p:spPr bwMode="auto">
            <a:xfrm flipH="1" flipV="1">
              <a:off x="3061" y="1797"/>
              <a:ext cx="454" cy="1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19"/>
            <p:cNvSpPr>
              <a:spLocks noChangeShapeType="1"/>
            </p:cNvSpPr>
            <p:nvPr/>
          </p:nvSpPr>
          <p:spPr bwMode="auto">
            <a:xfrm flipH="1">
              <a:off x="2472" y="1933"/>
              <a:ext cx="1043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5972" name="Group 20"/>
          <p:cNvGrpSpPr>
            <a:grpSpLocks/>
          </p:cNvGrpSpPr>
          <p:nvPr/>
        </p:nvGrpSpPr>
        <p:grpSpPr bwMode="auto">
          <a:xfrm>
            <a:off x="179388" y="5013325"/>
            <a:ext cx="2736850" cy="828675"/>
            <a:chOff x="113" y="3158"/>
            <a:chExt cx="1724" cy="522"/>
          </a:xfrm>
        </p:grpSpPr>
        <p:sp>
          <p:nvSpPr>
            <p:cNvPr id="34822" name="Text Box 21"/>
            <p:cNvSpPr txBox="1">
              <a:spLocks noChangeArrowheads="1"/>
            </p:cNvSpPr>
            <p:nvPr/>
          </p:nvSpPr>
          <p:spPr bwMode="auto">
            <a:xfrm>
              <a:off x="113" y="3430"/>
              <a:ext cx="1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intercept to do I/O</a:t>
              </a:r>
            </a:p>
          </p:txBody>
        </p:sp>
        <p:sp>
          <p:nvSpPr>
            <p:cNvPr id="34823" name="Line 22"/>
            <p:cNvSpPr>
              <a:spLocks noChangeShapeType="1"/>
            </p:cNvSpPr>
            <p:nvPr/>
          </p:nvSpPr>
          <p:spPr bwMode="auto">
            <a:xfrm flipV="1">
              <a:off x="1383" y="3158"/>
              <a:ext cx="454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peek_tty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open additional terminal window</a:t>
            </a:r>
          </a:p>
          <a:p>
            <a:pPr eaLnBrk="1" hangingPunct="1"/>
            <a:r>
              <a:rPr lang="en-US" altLang="zh-TW" smtClean="0"/>
              <a:t>see which terminal devices you have by “w” or “ls –l /dev”</a:t>
            </a:r>
          </a:p>
          <a:p>
            <a:pPr eaLnBrk="1" hangingPunct="1"/>
            <a:r>
              <a:rPr lang="en-US" altLang="zh-TW" smtClean="0"/>
              <a:t>modify the C source code: open the device you have</a:t>
            </a:r>
          </a:p>
          <a:p>
            <a:pPr eaLnBrk="1" hangingPunct="1"/>
            <a:r>
              <a:rPr lang="en-US" altLang="zh-TW" smtClean="0"/>
              <a:t>you will see “Hello!” in another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Inside UNIX File System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file system overview</a:t>
            </a:r>
          </a:p>
        </p:txBody>
      </p:sp>
      <p:grpSp>
        <p:nvGrpSpPr>
          <p:cNvPr id="37891" name="Group 47"/>
          <p:cNvGrpSpPr>
            <a:grpSpLocks/>
          </p:cNvGrpSpPr>
          <p:nvPr/>
        </p:nvGrpSpPr>
        <p:grpSpPr bwMode="auto">
          <a:xfrm>
            <a:off x="250825" y="1989138"/>
            <a:ext cx="7345363" cy="3960812"/>
            <a:chOff x="158" y="1207"/>
            <a:chExt cx="4627" cy="2495"/>
          </a:xfrm>
        </p:grpSpPr>
        <p:grpSp>
          <p:nvGrpSpPr>
            <p:cNvPr id="37893" name="Group 26"/>
            <p:cNvGrpSpPr>
              <a:grpSpLocks/>
            </p:cNvGrpSpPr>
            <p:nvPr/>
          </p:nvGrpSpPr>
          <p:grpSpPr bwMode="auto">
            <a:xfrm>
              <a:off x="2381" y="3430"/>
              <a:ext cx="1996" cy="272"/>
              <a:chOff x="1973" y="3702"/>
              <a:chExt cx="1996" cy="272"/>
            </a:xfrm>
          </p:grpSpPr>
          <p:sp>
            <p:nvSpPr>
              <p:cNvPr id="37931" name="Rectangle 22"/>
              <p:cNvSpPr>
                <a:spLocks noChangeArrowheads="1"/>
              </p:cNvSpPr>
              <p:nvPr/>
            </p:nvSpPr>
            <p:spPr bwMode="auto">
              <a:xfrm>
                <a:off x="1973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2" name="Rectangle 23"/>
              <p:cNvSpPr>
                <a:spLocks noChangeArrowheads="1"/>
              </p:cNvSpPr>
              <p:nvPr/>
            </p:nvSpPr>
            <p:spPr bwMode="auto">
              <a:xfrm>
                <a:off x="2472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3" name="Rectangle 24"/>
              <p:cNvSpPr>
                <a:spLocks noChangeArrowheads="1"/>
              </p:cNvSpPr>
              <p:nvPr/>
            </p:nvSpPr>
            <p:spPr bwMode="auto">
              <a:xfrm>
                <a:off x="3470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7934" name="Rectangle 25"/>
              <p:cNvSpPr>
                <a:spLocks noChangeArrowheads="1"/>
              </p:cNvSpPr>
              <p:nvPr/>
            </p:nvSpPr>
            <p:spPr bwMode="auto">
              <a:xfrm>
                <a:off x="2971" y="3702"/>
                <a:ext cx="499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7894" name="Group 31"/>
            <p:cNvGrpSpPr>
              <a:grpSpLocks/>
            </p:cNvGrpSpPr>
            <p:nvPr/>
          </p:nvGrpSpPr>
          <p:grpSpPr bwMode="auto">
            <a:xfrm>
              <a:off x="158" y="1933"/>
              <a:ext cx="4626" cy="847"/>
              <a:chOff x="204" y="2115"/>
              <a:chExt cx="4626" cy="847"/>
            </a:xfrm>
          </p:grpSpPr>
          <p:grpSp>
            <p:nvGrpSpPr>
              <p:cNvPr id="37920" name="Group 14"/>
              <p:cNvGrpSpPr>
                <a:grpSpLocks/>
              </p:cNvGrpSpPr>
              <p:nvPr/>
            </p:nvGrpSpPr>
            <p:grpSpPr bwMode="auto">
              <a:xfrm>
                <a:off x="1202" y="2115"/>
                <a:ext cx="3628" cy="272"/>
                <a:chOff x="1066" y="2387"/>
                <a:chExt cx="3628" cy="272"/>
              </a:xfrm>
            </p:grpSpPr>
            <p:sp>
              <p:nvSpPr>
                <p:cNvPr id="37925" name="Rectangle 8"/>
                <p:cNvSpPr>
                  <a:spLocks noChangeArrowheads="1"/>
                </p:cNvSpPr>
                <p:nvPr/>
              </p:nvSpPr>
              <p:spPr bwMode="auto">
                <a:xfrm>
                  <a:off x="1066" y="2387"/>
                  <a:ext cx="13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26" name="Rectangle 9"/>
                <p:cNvSpPr>
                  <a:spLocks noChangeArrowheads="1"/>
                </p:cNvSpPr>
                <p:nvPr/>
              </p:nvSpPr>
              <p:spPr bwMode="auto">
                <a:xfrm>
                  <a:off x="1202" y="2387"/>
                  <a:ext cx="13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27" name="Rectangle 10"/>
                <p:cNvSpPr>
                  <a:spLocks noChangeArrowheads="1"/>
                </p:cNvSpPr>
                <p:nvPr/>
              </p:nvSpPr>
              <p:spPr bwMode="auto">
                <a:xfrm>
                  <a:off x="1338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0</a:t>
                  </a:r>
                </a:p>
              </p:txBody>
            </p:sp>
            <p:sp>
              <p:nvSpPr>
                <p:cNvPr id="37928" name="Rectangle 11"/>
                <p:cNvSpPr>
                  <a:spLocks noChangeArrowheads="1"/>
                </p:cNvSpPr>
                <p:nvPr/>
              </p:nvSpPr>
              <p:spPr bwMode="auto">
                <a:xfrm>
                  <a:off x="2290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1</a:t>
                  </a:r>
                </a:p>
              </p:txBody>
            </p:sp>
            <p:sp>
              <p:nvSpPr>
                <p:cNvPr id="37929" name="Rectangle 12"/>
                <p:cNvSpPr>
                  <a:spLocks noChangeArrowheads="1"/>
                </p:cNvSpPr>
                <p:nvPr/>
              </p:nvSpPr>
              <p:spPr bwMode="auto">
                <a:xfrm>
                  <a:off x="3742" y="2387"/>
                  <a:ext cx="952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cylinder group n</a:t>
                  </a:r>
                </a:p>
              </p:txBody>
            </p:sp>
            <p:sp>
              <p:nvSpPr>
                <p:cNvPr id="37930" name="Rectangle 13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499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37921" name="Text Box 27"/>
              <p:cNvSpPr txBox="1">
                <a:spLocks noChangeArrowheads="1"/>
              </p:cNvSpPr>
              <p:nvPr/>
            </p:nvSpPr>
            <p:spPr bwMode="auto">
              <a:xfrm>
                <a:off x="249" y="2478"/>
                <a:ext cx="7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boot block(s)</a:t>
                </a:r>
              </a:p>
            </p:txBody>
          </p:sp>
          <p:sp>
            <p:nvSpPr>
              <p:cNvPr id="37922" name="Text Box 28"/>
              <p:cNvSpPr txBox="1">
                <a:spLocks noChangeArrowheads="1"/>
              </p:cNvSpPr>
              <p:nvPr/>
            </p:nvSpPr>
            <p:spPr bwMode="auto">
              <a:xfrm>
                <a:off x="204" y="2750"/>
                <a:ext cx="7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super block</a:t>
                </a:r>
              </a:p>
            </p:txBody>
          </p:sp>
          <p:cxnSp>
            <p:nvCxnSpPr>
              <p:cNvPr id="37923" name="AutoShape 29"/>
              <p:cNvCxnSpPr>
                <a:cxnSpLocks noChangeShapeType="1"/>
                <a:stCxn id="37925" idx="2"/>
                <a:endCxn id="37921" idx="3"/>
              </p:cNvCxnSpPr>
              <p:nvPr/>
            </p:nvCxnSpPr>
            <p:spPr bwMode="auto">
              <a:xfrm rot="5400000">
                <a:off x="1059" y="2374"/>
                <a:ext cx="197" cy="22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24" name="AutoShape 30"/>
              <p:cNvCxnSpPr>
                <a:cxnSpLocks noChangeShapeType="1"/>
                <a:stCxn id="37926" idx="2"/>
                <a:endCxn id="37922" idx="3"/>
              </p:cNvCxnSpPr>
              <p:nvPr/>
            </p:nvCxnSpPr>
            <p:spPr bwMode="auto">
              <a:xfrm rot="5400000">
                <a:off x="926" y="2376"/>
                <a:ext cx="469" cy="491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895" name="Group 36"/>
            <p:cNvGrpSpPr>
              <a:grpSpLocks/>
            </p:cNvGrpSpPr>
            <p:nvPr/>
          </p:nvGrpSpPr>
          <p:grpSpPr bwMode="auto">
            <a:xfrm>
              <a:off x="657" y="2568"/>
              <a:ext cx="3901" cy="937"/>
              <a:chOff x="657" y="2750"/>
              <a:chExt cx="3901" cy="937"/>
            </a:xfrm>
          </p:grpSpPr>
          <p:grpSp>
            <p:nvGrpSpPr>
              <p:cNvPr id="37909" name="Group 21"/>
              <p:cNvGrpSpPr>
                <a:grpSpLocks/>
              </p:cNvGrpSpPr>
              <p:nvPr/>
            </p:nvGrpSpPr>
            <p:grpSpPr bwMode="auto">
              <a:xfrm>
                <a:off x="1791" y="2750"/>
                <a:ext cx="2767" cy="454"/>
                <a:chOff x="1565" y="2976"/>
                <a:chExt cx="2767" cy="454"/>
              </a:xfrm>
            </p:grpSpPr>
            <p:sp>
              <p:nvSpPr>
                <p:cNvPr id="37914" name="Rectangle 15"/>
                <p:cNvSpPr>
                  <a:spLocks noChangeArrowheads="1"/>
                </p:cNvSpPr>
                <p:nvPr/>
              </p:nvSpPr>
              <p:spPr bwMode="auto">
                <a:xfrm>
                  <a:off x="1565" y="2976"/>
                  <a:ext cx="136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15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1" y="2976"/>
                  <a:ext cx="136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16" name="Rectangle 17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453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map</a:t>
                  </a:r>
                </a:p>
              </p:txBody>
            </p:sp>
            <p:sp>
              <p:nvSpPr>
                <p:cNvPr id="379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90" y="2976"/>
                  <a:ext cx="409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block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bitmap</a:t>
                  </a:r>
                </a:p>
              </p:txBody>
            </p:sp>
            <p:sp>
              <p:nvSpPr>
                <p:cNvPr id="37918" name="Rectangle 19"/>
                <p:cNvSpPr>
                  <a:spLocks noChangeArrowheads="1"/>
                </p:cNvSpPr>
                <p:nvPr/>
              </p:nvSpPr>
              <p:spPr bwMode="auto">
                <a:xfrm>
                  <a:off x="2699" y="2976"/>
                  <a:ext cx="589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i-nodes</a:t>
                  </a:r>
                </a:p>
              </p:txBody>
            </p:sp>
            <p:sp>
              <p:nvSpPr>
                <p:cNvPr id="379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288" y="2976"/>
                  <a:ext cx="1044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data blocks</a:t>
                  </a:r>
                </a:p>
              </p:txBody>
            </p:sp>
          </p:grpSp>
          <p:sp>
            <p:nvSpPr>
              <p:cNvPr id="37910" name="Text Box 32"/>
              <p:cNvSpPr txBox="1">
                <a:spLocks noChangeArrowheads="1"/>
              </p:cNvSpPr>
              <p:nvPr/>
            </p:nvSpPr>
            <p:spPr bwMode="auto">
              <a:xfrm>
                <a:off x="657" y="3249"/>
                <a:ext cx="10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super-block copy</a:t>
                </a:r>
              </a:p>
            </p:txBody>
          </p:sp>
          <p:sp>
            <p:nvSpPr>
              <p:cNvPr id="37911" name="Text Box 33"/>
              <p:cNvSpPr txBox="1">
                <a:spLocks noChangeArrowheads="1"/>
              </p:cNvSpPr>
              <p:nvPr/>
            </p:nvSpPr>
            <p:spPr bwMode="auto">
              <a:xfrm>
                <a:off x="703" y="3475"/>
                <a:ext cx="4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cg info</a:t>
                </a:r>
              </a:p>
            </p:txBody>
          </p:sp>
          <p:cxnSp>
            <p:nvCxnSpPr>
              <p:cNvPr id="37912" name="AutoShape 34"/>
              <p:cNvCxnSpPr>
                <a:cxnSpLocks noChangeShapeType="1"/>
                <a:stCxn id="37914" idx="2"/>
                <a:endCxn id="37910" idx="3"/>
              </p:cNvCxnSpPr>
              <p:nvPr/>
            </p:nvCxnSpPr>
            <p:spPr bwMode="auto">
              <a:xfrm rot="5400000">
                <a:off x="1684" y="3180"/>
                <a:ext cx="151" cy="199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13" name="AutoShape 35"/>
              <p:cNvCxnSpPr>
                <a:cxnSpLocks noChangeShapeType="1"/>
                <a:stCxn id="37915" idx="2"/>
                <a:endCxn id="37911" idx="3"/>
              </p:cNvCxnSpPr>
              <p:nvPr/>
            </p:nvCxnSpPr>
            <p:spPr bwMode="auto">
              <a:xfrm rot="5400000">
                <a:off x="1398" y="2985"/>
                <a:ext cx="377" cy="81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896" name="Group 38"/>
            <p:cNvGrpSpPr>
              <a:grpSpLocks/>
            </p:cNvGrpSpPr>
            <p:nvPr/>
          </p:nvGrpSpPr>
          <p:grpSpPr bwMode="auto">
            <a:xfrm>
              <a:off x="1066" y="1434"/>
              <a:ext cx="3221" cy="227"/>
              <a:chOff x="974" y="1525"/>
              <a:chExt cx="3221" cy="227"/>
            </a:xfrm>
          </p:grpSpPr>
          <p:sp>
            <p:nvSpPr>
              <p:cNvPr id="37905" name="Rectangle 5"/>
              <p:cNvSpPr>
                <a:spLocks noChangeArrowheads="1"/>
              </p:cNvSpPr>
              <p:nvPr/>
            </p:nvSpPr>
            <p:spPr bwMode="auto">
              <a:xfrm>
                <a:off x="974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6" name="Rectangle 6"/>
              <p:cNvSpPr>
                <a:spLocks noChangeArrowheads="1"/>
              </p:cNvSpPr>
              <p:nvPr/>
            </p:nvSpPr>
            <p:spPr bwMode="auto">
              <a:xfrm>
                <a:off x="1791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7" name="Rectangle 7"/>
              <p:cNvSpPr>
                <a:spLocks noChangeArrowheads="1"/>
              </p:cNvSpPr>
              <p:nvPr/>
            </p:nvSpPr>
            <p:spPr bwMode="auto">
              <a:xfrm>
                <a:off x="2608" y="1525"/>
                <a:ext cx="81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partition</a:t>
                </a:r>
              </a:p>
            </p:txBody>
          </p:sp>
          <p:sp>
            <p:nvSpPr>
              <p:cNvPr id="37908" name="Rectangle 37"/>
              <p:cNvSpPr>
                <a:spLocks noChangeArrowheads="1"/>
              </p:cNvSpPr>
              <p:nvPr/>
            </p:nvSpPr>
            <p:spPr bwMode="auto">
              <a:xfrm>
                <a:off x="3424" y="1525"/>
                <a:ext cx="77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37897" name="Line 39"/>
            <p:cNvSpPr>
              <a:spLocks noChangeShapeType="1"/>
            </p:cNvSpPr>
            <p:nvPr/>
          </p:nvSpPr>
          <p:spPr bwMode="auto">
            <a:xfrm flipH="1">
              <a:off x="1156" y="1661"/>
              <a:ext cx="7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8" name="Line 40"/>
            <p:cNvSpPr>
              <a:spLocks noChangeShapeType="1"/>
            </p:cNvSpPr>
            <p:nvPr/>
          </p:nvSpPr>
          <p:spPr bwMode="auto">
            <a:xfrm>
              <a:off x="2699" y="1661"/>
              <a:ext cx="208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9" name="Line 41"/>
            <p:cNvSpPr>
              <a:spLocks noChangeShapeType="1"/>
            </p:cNvSpPr>
            <p:nvPr/>
          </p:nvSpPr>
          <p:spPr bwMode="auto">
            <a:xfrm flipH="1">
              <a:off x="1791" y="2205"/>
              <a:ext cx="59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42"/>
            <p:cNvSpPr>
              <a:spLocks noChangeShapeType="1"/>
            </p:cNvSpPr>
            <p:nvPr/>
          </p:nvSpPr>
          <p:spPr bwMode="auto">
            <a:xfrm>
              <a:off x="3334" y="2205"/>
              <a:ext cx="122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43"/>
            <p:cNvSpPr>
              <a:spLocks noChangeShapeType="1"/>
            </p:cNvSpPr>
            <p:nvPr/>
          </p:nvSpPr>
          <p:spPr bwMode="auto">
            <a:xfrm flipH="1">
              <a:off x="2381" y="3022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Line 44"/>
            <p:cNvSpPr>
              <a:spLocks noChangeShapeType="1"/>
            </p:cNvSpPr>
            <p:nvPr/>
          </p:nvSpPr>
          <p:spPr bwMode="auto">
            <a:xfrm>
              <a:off x="3515" y="3022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Text Box 45"/>
            <p:cNvSpPr txBox="1">
              <a:spLocks noChangeArrowheads="1"/>
            </p:cNvSpPr>
            <p:nvPr/>
          </p:nvSpPr>
          <p:spPr bwMode="auto">
            <a:xfrm>
              <a:off x="1156" y="1207"/>
              <a:ext cx="6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/dev/hda1</a:t>
              </a:r>
            </a:p>
          </p:txBody>
        </p:sp>
        <p:sp>
          <p:nvSpPr>
            <p:cNvPr id="37904" name="Text Box 46"/>
            <p:cNvSpPr txBox="1">
              <a:spLocks noChangeArrowheads="1"/>
            </p:cNvSpPr>
            <p:nvPr/>
          </p:nvSpPr>
          <p:spPr bwMode="auto">
            <a:xfrm>
              <a:off x="2018" y="1207"/>
              <a:ext cx="6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/dev/hda2</a:t>
              </a:r>
            </a:p>
          </p:txBody>
        </p:sp>
      </p:grpSp>
      <p:sp>
        <p:nvSpPr>
          <p:cNvPr id="9264" name="AutoShape 48"/>
          <p:cNvSpPr>
            <a:spLocks noChangeArrowheads="1"/>
          </p:cNvSpPr>
          <p:nvPr/>
        </p:nvSpPr>
        <p:spPr bwMode="auto">
          <a:xfrm>
            <a:off x="5364163" y="4365625"/>
            <a:ext cx="2376487" cy="792163"/>
          </a:xfrm>
          <a:prstGeom prst="wedgeRoundRectCallout">
            <a:avLst>
              <a:gd name="adj1" fmla="val -64764"/>
              <a:gd name="adj2" fmla="val 98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basic information of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i-node</a:t>
            </a:r>
          </a:p>
        </p:txBody>
      </p:sp>
      <p:grpSp>
        <p:nvGrpSpPr>
          <p:cNvPr id="38915" name="Group 33"/>
          <p:cNvGrpSpPr>
            <a:grpSpLocks/>
          </p:cNvGrpSpPr>
          <p:nvPr/>
        </p:nvGrpSpPr>
        <p:grpSpPr bwMode="auto">
          <a:xfrm>
            <a:off x="539750" y="2349500"/>
            <a:ext cx="7056438" cy="3600450"/>
            <a:chOff x="340" y="1480"/>
            <a:chExt cx="4445" cy="2268"/>
          </a:xfrm>
        </p:grpSpPr>
        <p:grpSp>
          <p:nvGrpSpPr>
            <p:cNvPr id="38916" name="Group 13"/>
            <p:cNvGrpSpPr>
              <a:grpSpLocks/>
            </p:cNvGrpSpPr>
            <p:nvPr/>
          </p:nvGrpSpPr>
          <p:grpSpPr bwMode="auto">
            <a:xfrm>
              <a:off x="793" y="1480"/>
              <a:ext cx="3992" cy="363"/>
              <a:chOff x="476" y="1616"/>
              <a:chExt cx="3992" cy="363"/>
            </a:xfrm>
          </p:grpSpPr>
          <p:sp>
            <p:nvSpPr>
              <p:cNvPr id="38936" name="Rectangle 4"/>
              <p:cNvSpPr>
                <a:spLocks noChangeArrowheads="1"/>
              </p:cNvSpPr>
              <p:nvPr/>
            </p:nvSpPr>
            <p:spPr bwMode="auto">
              <a:xfrm>
                <a:off x="476" y="1616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38937" name="Rectangle 5"/>
              <p:cNvSpPr>
                <a:spLocks noChangeArrowheads="1"/>
              </p:cNvSpPr>
              <p:nvPr/>
            </p:nvSpPr>
            <p:spPr bwMode="auto">
              <a:xfrm>
                <a:off x="1610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38" name="Rectangle 6"/>
              <p:cNvSpPr>
                <a:spLocks noChangeArrowheads="1"/>
              </p:cNvSpPr>
              <p:nvPr/>
            </p:nvSpPr>
            <p:spPr bwMode="auto">
              <a:xfrm>
                <a:off x="2336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39" name="Rectangle 7"/>
              <p:cNvSpPr>
                <a:spLocks noChangeArrowheads="1"/>
              </p:cNvSpPr>
              <p:nvPr/>
            </p:nvSpPr>
            <p:spPr bwMode="auto">
              <a:xfrm>
                <a:off x="3969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40" name="Rectangle 8"/>
              <p:cNvSpPr>
                <a:spLocks noChangeArrowheads="1"/>
              </p:cNvSpPr>
              <p:nvPr/>
            </p:nvSpPr>
            <p:spPr bwMode="auto">
              <a:xfrm>
                <a:off x="3107" y="1616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38941" name="Rectangle 9"/>
              <p:cNvSpPr>
                <a:spLocks noChangeArrowheads="1"/>
              </p:cNvSpPr>
              <p:nvPr/>
            </p:nvSpPr>
            <p:spPr bwMode="auto">
              <a:xfrm>
                <a:off x="1292" y="1616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2" name="Rectangle 10"/>
              <p:cNvSpPr>
                <a:spLocks noChangeArrowheads="1"/>
              </p:cNvSpPr>
              <p:nvPr/>
            </p:nvSpPr>
            <p:spPr bwMode="auto">
              <a:xfrm>
                <a:off x="2109" y="161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3" name="Rectangle 11"/>
              <p:cNvSpPr>
                <a:spLocks noChangeArrowheads="1"/>
              </p:cNvSpPr>
              <p:nvPr/>
            </p:nvSpPr>
            <p:spPr bwMode="auto">
              <a:xfrm>
                <a:off x="2835" y="1616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44" name="Rectangle 12"/>
              <p:cNvSpPr>
                <a:spLocks noChangeArrowheads="1"/>
              </p:cNvSpPr>
              <p:nvPr/>
            </p:nvSpPr>
            <p:spPr bwMode="auto">
              <a:xfrm>
                <a:off x="3606" y="1616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8917" name="Group 19"/>
            <p:cNvGrpSpPr>
              <a:grpSpLocks/>
            </p:cNvGrpSpPr>
            <p:nvPr/>
          </p:nvGrpSpPr>
          <p:grpSpPr bwMode="auto">
            <a:xfrm>
              <a:off x="340" y="2296"/>
              <a:ext cx="2041" cy="272"/>
              <a:chOff x="431" y="2886"/>
              <a:chExt cx="2041" cy="272"/>
            </a:xfrm>
          </p:grpSpPr>
          <p:sp>
            <p:nvSpPr>
              <p:cNvPr id="38931" name="Rectangle 14"/>
              <p:cNvSpPr>
                <a:spLocks noChangeArrowheads="1"/>
              </p:cNvSpPr>
              <p:nvPr/>
            </p:nvSpPr>
            <p:spPr bwMode="auto">
              <a:xfrm>
                <a:off x="431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2" name="Rectangle 15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3" name="Rectangle 16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38934" name="Rectangle 17"/>
              <p:cNvSpPr>
                <a:spLocks noChangeArrowheads="1"/>
              </p:cNvSpPr>
              <p:nvPr/>
            </p:nvSpPr>
            <p:spPr bwMode="auto">
              <a:xfrm>
                <a:off x="1338" y="2886"/>
                <a:ext cx="272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35" name="Rectangle 18"/>
              <p:cNvSpPr>
                <a:spLocks noChangeArrowheads="1"/>
              </p:cNvSpPr>
              <p:nvPr/>
            </p:nvSpPr>
            <p:spPr bwMode="auto">
              <a:xfrm>
                <a:off x="2064" y="2886"/>
                <a:ext cx="40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38918" name="Group 25"/>
            <p:cNvGrpSpPr>
              <a:grpSpLocks/>
            </p:cNvGrpSpPr>
            <p:nvPr/>
          </p:nvGrpSpPr>
          <p:grpSpPr bwMode="auto">
            <a:xfrm>
              <a:off x="3107" y="2296"/>
              <a:ext cx="1180" cy="907"/>
              <a:chOff x="2925" y="2523"/>
              <a:chExt cx="1180" cy="907"/>
            </a:xfrm>
          </p:grpSpPr>
          <p:grpSp>
            <p:nvGrpSpPr>
              <p:cNvPr id="38926" name="Group 22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38929" name="Rectangle 20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38930" name="Rectangle 21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38927" name="Rectangle 23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8928" name="Rectangle 2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38919" name="Line 26"/>
            <p:cNvSpPr>
              <a:spLocks noChangeShapeType="1"/>
            </p:cNvSpPr>
            <p:nvPr/>
          </p:nvSpPr>
          <p:spPr bwMode="auto">
            <a:xfrm flipH="1">
              <a:off x="3107" y="1842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0" name="Line 27"/>
            <p:cNvSpPr>
              <a:spLocks noChangeShapeType="1"/>
            </p:cNvSpPr>
            <p:nvPr/>
          </p:nvSpPr>
          <p:spPr bwMode="auto">
            <a:xfrm>
              <a:off x="3923" y="1842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8921" name="AutoShape 28"/>
            <p:cNvCxnSpPr>
              <a:cxnSpLocks noChangeShapeType="1"/>
              <a:stCxn id="38929" idx="1"/>
              <a:endCxn id="38933" idx="2"/>
            </p:cNvCxnSpPr>
            <p:nvPr/>
          </p:nvCxnSpPr>
          <p:spPr bwMode="auto">
            <a:xfrm rot="10800000">
              <a:off x="1746" y="2568"/>
              <a:ext cx="1361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22" name="Line 29"/>
            <p:cNvSpPr>
              <a:spLocks noChangeShapeType="1"/>
            </p:cNvSpPr>
            <p:nvPr/>
          </p:nvSpPr>
          <p:spPr bwMode="auto">
            <a:xfrm flipV="1">
              <a:off x="1746" y="1842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3" name="Line 30"/>
            <p:cNvSpPr>
              <a:spLocks noChangeShapeType="1"/>
            </p:cNvSpPr>
            <p:nvPr/>
          </p:nvSpPr>
          <p:spPr bwMode="auto">
            <a:xfrm flipV="1">
              <a:off x="1746" y="1842"/>
              <a:ext cx="117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4" name="Line 31"/>
            <p:cNvSpPr>
              <a:spLocks noChangeShapeType="1"/>
            </p:cNvSpPr>
            <p:nvPr/>
          </p:nvSpPr>
          <p:spPr bwMode="auto">
            <a:xfrm flipV="1">
              <a:off x="1746" y="1842"/>
              <a:ext cx="276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5" name="AutoShape 32"/>
            <p:cNvSpPr>
              <a:spLocks noChangeArrowheads="1"/>
            </p:cNvSpPr>
            <p:nvPr/>
          </p:nvSpPr>
          <p:spPr bwMode="auto">
            <a:xfrm>
              <a:off x="703" y="2976"/>
              <a:ext cx="1905" cy="772"/>
            </a:xfrm>
            <a:prstGeom prst="wedgeRoundRectCallout">
              <a:avLst>
                <a:gd name="adj1" fmla="val -37088"/>
                <a:gd name="adj2" fmla="val -102463"/>
                <a:gd name="adj3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85738" indent="-185738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file type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access permissions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zh-TW" sz="1600">
                  <a:solidFill>
                    <a:schemeClr val="hlink"/>
                  </a:solidFill>
                </a:rPr>
                <a:t>last modify times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(everything you see in “ls –l”)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Types of a “file” (an i-node entry)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file</a:t>
            </a:r>
          </a:p>
          <a:p>
            <a:pPr eaLnBrk="1" hangingPunct="1"/>
            <a:r>
              <a:rPr lang="en-US" altLang="zh-TW" smtClean="0"/>
              <a:t>directory</a:t>
            </a:r>
          </a:p>
          <a:p>
            <a:pPr eaLnBrk="1" hangingPunct="1"/>
            <a:r>
              <a:rPr lang="en-US" altLang="zh-TW" smtClean="0"/>
              <a:t>block I/O device (e.g. hard-disk /dev/hda0)</a:t>
            </a:r>
          </a:p>
          <a:p>
            <a:pPr eaLnBrk="1" hangingPunct="1"/>
            <a:r>
              <a:rPr lang="en-US" altLang="zh-TW" smtClean="0"/>
              <a:t>character I/O device (e.g. terminal /dev/tty1)</a:t>
            </a:r>
          </a:p>
          <a:p>
            <a:pPr eaLnBrk="1" hangingPunct="1"/>
            <a:r>
              <a:rPr lang="en-US" altLang="zh-TW" smtClean="0"/>
              <a:t>FIFO (created by mkfifo)</a:t>
            </a:r>
          </a:p>
          <a:p>
            <a:pPr eaLnBrk="1" hangingPunct="1"/>
            <a:r>
              <a:rPr lang="en-US" altLang="zh-TW" smtClean="0"/>
              <a:t>socket (for networking)</a:t>
            </a:r>
          </a:p>
          <a:p>
            <a:pPr eaLnBrk="1" hangingPunct="1"/>
            <a:r>
              <a:rPr lang="en-US" altLang="zh-TW" smtClean="0"/>
              <a:t>symbolic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access a directory/file through i-nodes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directory is a data block (like a file) with special format in it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2026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2029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2030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2027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8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1991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2015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2016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7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8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19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20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1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2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3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24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2025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1992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1994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2007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2008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2009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10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11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2012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2013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2014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1995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2001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2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2003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2004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5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2006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1996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7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1998" name="AutoShape 44"/>
            <p:cNvCxnSpPr>
              <a:cxnSpLocks noChangeShapeType="1"/>
              <a:stCxn id="42013" idx="1"/>
              <a:endCxn id="42006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99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2000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File system services provided by OS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 of your OS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entry in the directory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3013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15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3051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3054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3055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3052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53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3016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3040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3041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2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3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4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45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6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7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8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49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3050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3017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3019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3032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3033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3034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5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6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3037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3038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3039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3020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3026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27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3028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3029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0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3031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3021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2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3023" name="AutoShape 44"/>
            <p:cNvCxnSpPr>
              <a:cxnSpLocks noChangeShapeType="1"/>
              <a:stCxn id="43038" idx="1"/>
              <a:endCxn id="43031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4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3025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sp>
        <p:nvSpPr>
          <p:cNvPr id="43012" name="AutoShape 47"/>
          <p:cNvSpPr>
            <a:spLocks noChangeArrowheads="1"/>
          </p:cNvSpPr>
          <p:nvPr/>
        </p:nvSpPr>
        <p:spPr bwMode="auto">
          <a:xfrm>
            <a:off x="4500563" y="5157788"/>
            <a:ext cx="215900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find data of a file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from a path such as “testdir/testfile.txt”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find the inode of the sub-directory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5062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64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5100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5103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5104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5101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102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5065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5089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5090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1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2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3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4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5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6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7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98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5099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5066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7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68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5081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5082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5083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4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5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5086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5087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5088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5069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5075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76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5077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5078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79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5080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5070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5072" name="AutoShape 44"/>
            <p:cNvCxnSpPr>
              <a:cxnSpLocks noChangeShapeType="1"/>
              <a:stCxn id="45087" idx="1"/>
              <a:endCxn id="45080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3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5074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5060" name="AutoShape 47"/>
          <p:cNvCxnSpPr>
            <a:cxnSpLocks noChangeShapeType="1"/>
            <a:stCxn id="45103" idx="1"/>
            <a:endCxn id="45077" idx="2"/>
          </p:cNvCxnSpPr>
          <p:nvPr/>
        </p:nvCxnSpPr>
        <p:spPr bwMode="auto">
          <a:xfrm rot="10800000">
            <a:off x="2482850" y="4365625"/>
            <a:ext cx="4321175" cy="1692275"/>
          </a:xfrm>
          <a:prstGeom prst="bentConnector2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1" name="Text Box 52"/>
          <p:cNvSpPr txBox="1">
            <a:spLocks noChangeArrowheads="1"/>
          </p:cNvSpPr>
          <p:nvPr/>
        </p:nvSpPr>
        <p:spPr bwMode="auto">
          <a:xfrm>
            <a:off x="2824163" y="6138863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Step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2: find the data block of the sub-directory</a:t>
            </a:r>
          </a:p>
        </p:txBody>
      </p:sp>
      <p:sp>
        <p:nvSpPr>
          <p:cNvPr id="4608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250825" y="5229225"/>
            <a:ext cx="3457575" cy="1223963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i-node has a pointor to data block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6087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88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089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6125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6128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6129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6126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7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6090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6114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6115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6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7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8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19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0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1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2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23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6124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6091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2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093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6106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6107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6108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9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10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6111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6112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6113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6094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6100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1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6102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6103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4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6105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6095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6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6097" name="AutoShape 44"/>
            <p:cNvCxnSpPr>
              <a:cxnSpLocks noChangeShapeType="1"/>
              <a:stCxn id="46112" idx="1"/>
              <a:endCxn id="46105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098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6099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6085" name="AutoShape 48"/>
          <p:cNvCxnSpPr>
            <a:cxnSpLocks noChangeShapeType="1"/>
            <a:stCxn id="46102" idx="0"/>
            <a:endCxn id="46118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6" name="Text Box 50"/>
          <p:cNvSpPr txBox="1">
            <a:spLocks noChangeArrowheads="1"/>
          </p:cNvSpPr>
          <p:nvPr/>
        </p:nvSpPr>
        <p:spPr bwMode="auto">
          <a:xfrm>
            <a:off x="4067175" y="3284538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Step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3: find the inode of the file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7109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0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11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7147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7150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7151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7148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9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7112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7136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7137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38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39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0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1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2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3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4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45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7146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7113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15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7128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7129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7130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31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32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7133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7134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7135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7116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7122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3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7124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7125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6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7127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7117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7119" name="AutoShape 44"/>
            <p:cNvCxnSpPr>
              <a:cxnSpLocks noChangeShapeType="1"/>
              <a:stCxn id="47134" idx="1"/>
              <a:endCxn id="47127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20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7121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47108" name="AutoShape 47"/>
          <p:cNvCxnSpPr>
            <a:cxnSpLocks noChangeShapeType="1"/>
            <a:stCxn id="47134" idx="1"/>
            <a:endCxn id="47127" idx="2"/>
          </p:cNvCxnSpPr>
          <p:nvPr/>
        </p:nvCxnSpPr>
        <p:spPr bwMode="auto">
          <a:xfrm rot="10800000">
            <a:off x="3852863" y="4365625"/>
            <a:ext cx="790575" cy="1042988"/>
          </a:xfrm>
          <a:prstGeom prst="bentConnector2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4: find the data blocks of the file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48134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5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36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48172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48175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48176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48173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74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48137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48161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48162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3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4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5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66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7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8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69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70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48171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48138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9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8140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48153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8154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48155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6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7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8158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48159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48160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48141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48147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48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48149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48150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1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48152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48142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3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8144" name="AutoShape 44"/>
            <p:cNvCxnSpPr>
              <a:cxnSpLocks noChangeShapeType="1"/>
              <a:stCxn id="48159" idx="1"/>
              <a:endCxn id="48152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5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48146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sp>
        <p:nvSpPr>
          <p:cNvPr id="48132" name="Line 49"/>
          <p:cNvSpPr>
            <a:spLocks noChangeShapeType="1"/>
          </p:cNvSpPr>
          <p:nvPr/>
        </p:nvSpPr>
        <p:spPr bwMode="auto">
          <a:xfrm flipV="1">
            <a:off x="3851275" y="2924175"/>
            <a:ext cx="433388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3" name="Line 50"/>
          <p:cNvSpPr>
            <a:spLocks noChangeShapeType="1"/>
          </p:cNvSpPr>
          <p:nvPr/>
        </p:nvSpPr>
        <p:spPr bwMode="auto">
          <a:xfrm flipH="1" flipV="1">
            <a:off x="3132138" y="2924175"/>
            <a:ext cx="719137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Special entries in a directory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to current directory</a:t>
            </a:r>
          </a:p>
        </p:txBody>
      </p:sp>
      <p:grpSp>
        <p:nvGrpSpPr>
          <p:cNvPr id="50179" name="Group 67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0182" name="Line 18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3" name="Line 19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0184" name="Group 65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0220" name="Group 25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0223" name="Rectangle 26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0224" name="Rectangle 27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0221" name="Rectangle 28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22" name="Rectangle 29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0185" name="Group 30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0209" name="Rectangle 31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0210" name="Rectangle 32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1" name="Rectangle 33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2" name="Rectangle 34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3" name="Rectangle 35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4" name="Rectangle 36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5" name="Rectangle 37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6" name="Rectangle 38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7" name="Rectangle 39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18" name="Rectangle 40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0219" name="Rectangle 41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0186" name="Line 42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7" name="Line 43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0188" name="Group 51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0201" name="Rectangle 14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0202" name="Rectangle 15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0203" name="Rectangle 16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4" name="Rectangle 17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5" name="Rectangle 45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0206" name="Rectangle 46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0207" name="Rectangle 49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0208" name="Rectangle 50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0189" name="Group 66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0195" name="Rectangle 7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196" name="Rectangle 8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0197" name="Rectangle 9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0198" name="Rectangle 10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199" name="Rectangle 11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0200" name="Rectangle 52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0190" name="Line 53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1" name="Line 54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0192" name="AutoShape 55"/>
            <p:cNvCxnSpPr>
              <a:cxnSpLocks noChangeShapeType="1"/>
              <a:stCxn id="50207" idx="1"/>
              <a:endCxn id="50200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3" name="Text Box 56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0194" name="Text Box 57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0180" name="AutoShape 69"/>
          <p:cNvCxnSpPr>
            <a:cxnSpLocks noChangeShapeType="1"/>
            <a:stCxn id="50197" idx="0"/>
            <a:endCxn id="50213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1" name="AutoShape 70"/>
          <p:cNvCxnSpPr>
            <a:cxnSpLocks noChangeShapeType="1"/>
            <a:stCxn id="50201" idx="1"/>
          </p:cNvCxnSpPr>
          <p:nvPr/>
        </p:nvCxnSpPr>
        <p:spPr bwMode="auto">
          <a:xfrm rot="10800000">
            <a:off x="2297113" y="4365625"/>
            <a:ext cx="2346325" cy="323850"/>
          </a:xfrm>
          <a:prstGeom prst="bentConnector3">
            <a:avLst>
              <a:gd name="adj1" fmla="val 10053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 to parent directory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08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1244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1247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1248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1245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6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1209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1233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1234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5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6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7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38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39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0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1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42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1243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1210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1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12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1225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1226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1227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8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9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1230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1231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1232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1213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1219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0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1221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1222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3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1224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1214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5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1216" name="AutoShape 44"/>
            <p:cNvCxnSpPr>
              <a:cxnSpLocks noChangeShapeType="1"/>
              <a:stCxn id="51231" idx="1"/>
              <a:endCxn id="51224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17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1218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1204" name="AutoShape 50"/>
          <p:cNvCxnSpPr>
            <a:cxnSpLocks noChangeShapeType="1"/>
            <a:stCxn id="51229" idx="1"/>
            <a:endCxn id="51220" idx="2"/>
          </p:cNvCxnSpPr>
          <p:nvPr/>
        </p:nvCxnSpPr>
        <p:spPr bwMode="auto">
          <a:xfrm rot="10800000">
            <a:off x="1330325" y="4365625"/>
            <a:ext cx="3313113" cy="682625"/>
          </a:xfrm>
          <a:prstGeom prst="bentConnector2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5" name="AutoShape 51"/>
          <p:cNvCxnSpPr>
            <a:cxnSpLocks noChangeShapeType="1"/>
          </p:cNvCxnSpPr>
          <p:nvPr/>
        </p:nvCxnSpPr>
        <p:spPr bwMode="auto">
          <a:xfrm rot="-5400000">
            <a:off x="4375944" y="-119856"/>
            <a:ext cx="719138" cy="6807200"/>
          </a:xfrm>
          <a:prstGeom prst="bentConnector3">
            <a:avLst>
              <a:gd name="adj1" fmla="val 25824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multiple path refer to the same file/directory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50825" y="2349500"/>
            <a:ext cx="8426450" cy="4319588"/>
            <a:chOff x="158" y="1480"/>
            <a:chExt cx="5308" cy="2721"/>
          </a:xfrm>
        </p:grpSpPr>
        <p:sp>
          <p:nvSpPr>
            <p:cNvPr id="52231" name="Line 4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2" name="Line 5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2233" name="Group 6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52269" name="Group 7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52272" name="Rectangle 8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52273" name="Rectangle 9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52270" name="Rectangle 10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71" name="Rectangle 11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2234" name="Group 12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2258" name="Rectangle 13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2259" name="Rectangle 14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0" name="Rectangle 15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1" name="Rectangle 16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2" name="Rectangle 17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3" name="Rectangle 18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4" name="Rectangle 19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5" name="Rectangle 20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6" name="Rectangle 21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67" name="Rectangle 22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2268" name="Rectangle 23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2235" name="Line 24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6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2237" name="Group 26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52250" name="Rectangle 27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2251" name="Rectangle 28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52252" name="Rectangle 29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53" name="Rectangle 30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54" name="Rectangle 31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2255" name="Rectangle 32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52256" name="Rectangle 33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52257" name="Rectangle 34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52238" name="Group 35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52244" name="Rectangle 36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5" name="Rectangle 37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52246" name="Rectangle 38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52247" name="Rectangle 39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8" name="Rectangle 40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2249" name="Rectangle 41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sp>
          <p:nvSpPr>
            <p:cNvPr id="52239" name="Line 42"/>
            <p:cNvSpPr>
              <a:spLocks noChangeShapeType="1"/>
            </p:cNvSpPr>
            <p:nvPr/>
          </p:nvSpPr>
          <p:spPr bwMode="auto">
            <a:xfrm flipV="1">
              <a:off x="2426" y="1842"/>
              <a:ext cx="27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Line 43"/>
            <p:cNvSpPr>
              <a:spLocks noChangeShapeType="1"/>
            </p:cNvSpPr>
            <p:nvPr/>
          </p:nvSpPr>
          <p:spPr bwMode="auto">
            <a:xfrm flipH="1" flipV="1">
              <a:off x="1973" y="1842"/>
              <a:ext cx="45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2241" name="AutoShape 44"/>
            <p:cNvCxnSpPr>
              <a:cxnSpLocks noChangeShapeType="1"/>
              <a:stCxn id="52256" idx="1"/>
              <a:endCxn id="52249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42" name="Text Box 45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52243" name="Text Box 46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</p:grpSp>
      <p:cxnSp>
        <p:nvCxnSpPr>
          <p:cNvPr id="52228" name="AutoShape 47"/>
          <p:cNvCxnSpPr>
            <a:cxnSpLocks noChangeShapeType="1"/>
            <a:stCxn id="52246" idx="0"/>
            <a:endCxn id="52262" idx="2"/>
          </p:cNvCxnSpPr>
          <p:nvPr/>
        </p:nvCxnSpPr>
        <p:spPr bwMode="auto">
          <a:xfrm rot="-5400000">
            <a:off x="3653631" y="1754982"/>
            <a:ext cx="719137" cy="3060700"/>
          </a:xfrm>
          <a:prstGeom prst="bentConnector3">
            <a:avLst>
              <a:gd name="adj1" fmla="val 49889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AutoShape 48"/>
          <p:cNvCxnSpPr>
            <a:cxnSpLocks noChangeShapeType="1"/>
          </p:cNvCxnSpPr>
          <p:nvPr/>
        </p:nvCxnSpPr>
        <p:spPr bwMode="auto">
          <a:xfrm rot="10800000">
            <a:off x="2339975" y="4365625"/>
            <a:ext cx="2346325" cy="323850"/>
          </a:xfrm>
          <a:prstGeom prst="bentConnector3">
            <a:avLst>
              <a:gd name="adj1" fmla="val 10053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AutoShape 49"/>
          <p:cNvCxnSpPr>
            <a:cxnSpLocks noChangeShapeType="1"/>
            <a:stCxn id="52272" idx="1"/>
            <a:endCxn id="52246" idx="2"/>
          </p:cNvCxnSpPr>
          <p:nvPr/>
        </p:nvCxnSpPr>
        <p:spPr bwMode="auto">
          <a:xfrm rot="10800000">
            <a:off x="2482850" y="4365625"/>
            <a:ext cx="4321175" cy="1692275"/>
          </a:xfrm>
          <a:prstGeom prst="bentConnector2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Attributes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280400" cy="4319588"/>
          </a:xfrm>
        </p:spPr>
        <p:txBody>
          <a:bodyPr/>
          <a:lstStyle/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Name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only information kept in human-readable form.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Type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needed for systems that support different types.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Location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pointer to file location on device.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Size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current file size.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Protection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controls who can do reading, writing, executing.</a:t>
            </a:r>
          </a:p>
          <a:p>
            <a:pPr eaLnBrk="1" hangingPunct="1"/>
            <a:r>
              <a:rPr lang="en-US" altLang="zh-TW" sz="2400" b="1" smtClean="0">
                <a:ea typeface="新細明體" panose="02020500000000000000" pitchFamily="18" charset="-120"/>
              </a:rPr>
              <a:t>Time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b="1" smtClean="0">
                <a:ea typeface="新細明體" panose="02020500000000000000" pitchFamily="18" charset="-120"/>
              </a:rPr>
              <a:t>date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b="1" smtClean="0">
                <a:ea typeface="新細明體" panose="02020500000000000000" pitchFamily="18" charset="-120"/>
              </a:rPr>
              <a:t>and user identification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data for protection, security, and usage monitoring.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Information about files are kept in the directory structure, which is maintained on the disk.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everything you see with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ls –l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”</a:t>
            </a:r>
            <a:endParaRPr lang="en-US" altLang="zh-TW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 links to a file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50825" y="2349500"/>
            <a:ext cx="8426450" cy="3671888"/>
            <a:chOff x="158" y="1480"/>
            <a:chExt cx="5308" cy="2313"/>
          </a:xfrm>
        </p:grpSpPr>
        <p:grpSp>
          <p:nvGrpSpPr>
            <p:cNvPr id="53253" name="Group 4"/>
            <p:cNvGrpSpPr>
              <a:grpSpLocks/>
            </p:cNvGrpSpPr>
            <p:nvPr/>
          </p:nvGrpSpPr>
          <p:grpSpPr bwMode="auto">
            <a:xfrm>
              <a:off x="158" y="2296"/>
              <a:ext cx="2041" cy="272"/>
              <a:chOff x="431" y="2886"/>
              <a:chExt cx="2041" cy="272"/>
            </a:xfrm>
          </p:grpSpPr>
          <p:sp>
            <p:nvSpPr>
              <p:cNvPr id="53287" name="Rectangle 5"/>
              <p:cNvSpPr>
                <a:spLocks noChangeArrowheads="1"/>
              </p:cNvSpPr>
              <p:nvPr/>
            </p:nvSpPr>
            <p:spPr bwMode="auto">
              <a:xfrm>
                <a:off x="431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88" name="Rectangle 6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89" name="Rectangle 7"/>
              <p:cNvSpPr>
                <a:spLocks noChangeArrowheads="1"/>
              </p:cNvSpPr>
              <p:nvPr/>
            </p:nvSpPr>
            <p:spPr bwMode="auto">
              <a:xfrm>
                <a:off x="1610" y="2886"/>
                <a:ext cx="45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</p:txBody>
          </p:sp>
          <p:sp>
            <p:nvSpPr>
              <p:cNvPr id="53290" name="Rectangle 8"/>
              <p:cNvSpPr>
                <a:spLocks noChangeArrowheads="1"/>
              </p:cNvSpPr>
              <p:nvPr/>
            </p:nvSpPr>
            <p:spPr bwMode="auto">
              <a:xfrm>
                <a:off x="1338" y="2886"/>
                <a:ext cx="272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91" name="Rectangle 9"/>
              <p:cNvSpPr>
                <a:spLocks noChangeArrowheads="1"/>
              </p:cNvSpPr>
              <p:nvPr/>
            </p:nvSpPr>
            <p:spPr bwMode="auto">
              <a:xfrm>
                <a:off x="2064" y="2886"/>
                <a:ext cx="408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3254" name="Group 10"/>
            <p:cNvGrpSpPr>
              <a:grpSpLocks/>
            </p:cNvGrpSpPr>
            <p:nvPr/>
          </p:nvGrpSpPr>
          <p:grpSpPr bwMode="auto">
            <a:xfrm>
              <a:off x="2925" y="2296"/>
              <a:ext cx="1180" cy="907"/>
              <a:chOff x="2925" y="2523"/>
              <a:chExt cx="1180" cy="907"/>
            </a:xfrm>
          </p:grpSpPr>
          <p:grpSp>
            <p:nvGrpSpPr>
              <p:cNvPr id="53282" name="Group 11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53285" name="Rectangle 12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53286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53283" name="Rectangle 14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84" name="Rectangle 15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3255" name="Line 16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6" name="Line 17"/>
            <p:cNvSpPr>
              <a:spLocks noChangeShapeType="1"/>
            </p:cNvSpPr>
            <p:nvPr/>
          </p:nvSpPr>
          <p:spPr bwMode="auto">
            <a:xfrm>
              <a:off x="3741" y="1842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3257" name="AutoShape 18"/>
            <p:cNvCxnSpPr>
              <a:cxnSpLocks noChangeShapeType="1"/>
              <a:stCxn id="53285" idx="1"/>
              <a:endCxn id="53289" idx="2"/>
            </p:cNvCxnSpPr>
            <p:nvPr/>
          </p:nvCxnSpPr>
          <p:spPr bwMode="auto">
            <a:xfrm rot="10800000">
              <a:off x="1564" y="2568"/>
              <a:ext cx="1361" cy="2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58" name="Line 19"/>
            <p:cNvSpPr>
              <a:spLocks noChangeShapeType="1"/>
            </p:cNvSpPr>
            <p:nvPr/>
          </p:nvSpPr>
          <p:spPr bwMode="auto">
            <a:xfrm flipV="1">
              <a:off x="1564" y="1842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59" name="Line 20"/>
            <p:cNvSpPr>
              <a:spLocks noChangeShapeType="1"/>
            </p:cNvSpPr>
            <p:nvPr/>
          </p:nvSpPr>
          <p:spPr bwMode="auto">
            <a:xfrm flipV="1">
              <a:off x="1564" y="1842"/>
              <a:ext cx="117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Line 21"/>
            <p:cNvSpPr>
              <a:spLocks noChangeShapeType="1"/>
            </p:cNvSpPr>
            <p:nvPr/>
          </p:nvSpPr>
          <p:spPr bwMode="auto">
            <a:xfrm flipV="1">
              <a:off x="1564" y="1842"/>
              <a:ext cx="276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3261" name="Group 22"/>
            <p:cNvGrpSpPr>
              <a:grpSpLocks/>
            </p:cNvGrpSpPr>
            <p:nvPr/>
          </p:nvGrpSpPr>
          <p:grpSpPr bwMode="auto">
            <a:xfrm>
              <a:off x="4286" y="2886"/>
              <a:ext cx="1180" cy="907"/>
              <a:chOff x="2925" y="2523"/>
              <a:chExt cx="1180" cy="907"/>
            </a:xfrm>
          </p:grpSpPr>
          <p:grpSp>
            <p:nvGrpSpPr>
              <p:cNvPr id="53277" name="Group 23"/>
              <p:cNvGrpSpPr>
                <a:grpSpLocks/>
              </p:cNvGrpSpPr>
              <p:nvPr/>
            </p:nvGrpSpPr>
            <p:grpSpPr bwMode="auto">
              <a:xfrm>
                <a:off x="2925" y="2886"/>
                <a:ext cx="1180" cy="317"/>
                <a:chOff x="2925" y="2886"/>
                <a:chExt cx="1180" cy="317"/>
              </a:xfrm>
            </p:grpSpPr>
            <p:sp>
              <p:nvSpPr>
                <p:cNvPr id="5328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i-node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no.</a:t>
                  </a:r>
                </a:p>
              </p:txBody>
            </p:sp>
            <p:sp>
              <p:nvSpPr>
                <p:cNvPr id="532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filename</a:t>
                  </a:r>
                </a:p>
              </p:txBody>
            </p:sp>
          </p:grpSp>
          <p:sp>
            <p:nvSpPr>
              <p:cNvPr id="53278" name="Rectangle 26"/>
              <p:cNvSpPr>
                <a:spLocks noChangeArrowheads="1"/>
              </p:cNvSpPr>
              <p:nvPr/>
            </p:nvSpPr>
            <p:spPr bwMode="auto">
              <a:xfrm>
                <a:off x="2925" y="252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9" name="Rectangle 27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53262" name="Group 28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53266" name="Rectangle 29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53267" name="Rectangle 30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68" name="Rectangle 31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69" name="Rectangle 32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0" name="Rectangle 33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1" name="Rectangle 34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2" name="Rectangle 35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3" name="Rectangle 36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4" name="Rectangle 37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3275" name="Rectangle 38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53276" name="Rectangle 39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3263" name="Line 40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4" name="Line 41"/>
            <p:cNvSpPr>
              <a:spLocks noChangeShapeType="1"/>
            </p:cNvSpPr>
            <p:nvPr/>
          </p:nvSpPr>
          <p:spPr bwMode="auto">
            <a:xfrm>
              <a:off x="5375" y="1842"/>
              <a:ext cx="9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53265" name="AutoShape 42"/>
            <p:cNvCxnSpPr>
              <a:cxnSpLocks noChangeShapeType="1"/>
              <a:stCxn id="53280" idx="1"/>
            </p:cNvCxnSpPr>
            <p:nvPr/>
          </p:nvCxnSpPr>
          <p:spPr bwMode="auto">
            <a:xfrm rot="10800000">
              <a:off x="1465" y="2568"/>
              <a:ext cx="2821" cy="840"/>
            </a:xfrm>
            <a:prstGeom prst="bentConnector3">
              <a:avLst>
                <a:gd name="adj1" fmla="val 997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203" name="AutoShape 43"/>
          <p:cNvSpPr>
            <a:spLocks noChangeArrowheads="1"/>
          </p:cNvSpPr>
          <p:nvPr/>
        </p:nvSpPr>
        <p:spPr bwMode="auto">
          <a:xfrm>
            <a:off x="1476375" y="4724400"/>
            <a:ext cx="3600450" cy="576263"/>
          </a:xfrm>
          <a:prstGeom prst="wedgeRoundRectCallout">
            <a:avLst>
              <a:gd name="adj1" fmla="val -25352"/>
              <a:gd name="adj2" fmla="val -16928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Associated with count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get/set attributes of an inode (file)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Structure </a:t>
            </a:r>
            <a:r>
              <a:rPr lang="en-US" altLang="zh-TW" i="1" smtClean="0"/>
              <a:t>stat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4941888"/>
            <a:ext cx="7772400" cy="158432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int stat (char *pathname, struct stat *buf)</a:t>
            </a:r>
          </a:p>
          <a:p>
            <a:pPr eaLnBrk="1" hangingPunct="1"/>
            <a:r>
              <a:rPr lang="en-US" altLang="zh-TW" sz="2400" smtClean="0"/>
              <a:t>int fstat (int fd, struct stat *buf)</a:t>
            </a:r>
          </a:p>
          <a:p>
            <a:pPr eaLnBrk="1" hangingPunct="1"/>
            <a:r>
              <a:rPr lang="en-US" altLang="zh-TW" sz="2400" smtClean="0"/>
              <a:t>int lstat (char *pathname, struct stat *buf)</a:t>
            </a:r>
          </a:p>
        </p:txBody>
      </p:sp>
      <p:pic>
        <p:nvPicPr>
          <p:cNvPr id="55300" name="Picture 4" descr="s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5019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Everything you see from “ls –l” is from struct stat</a:t>
            </a:r>
          </a:p>
        </p:txBody>
      </p:sp>
      <p:pic>
        <p:nvPicPr>
          <p:cNvPr id="56323" name="Picture 5" descr="ls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652963"/>
            <a:ext cx="55530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s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44675"/>
            <a:ext cx="5019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Examine file type and permission</a:t>
            </a:r>
          </a:p>
        </p:txBody>
      </p:sp>
      <p:sp>
        <p:nvSpPr>
          <p:cNvPr id="5734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772400" cy="1512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st_mode is a bitmap to encode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file type,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access permission</a:t>
            </a:r>
          </a:p>
        </p:txBody>
      </p:sp>
      <p:grpSp>
        <p:nvGrpSpPr>
          <p:cNvPr id="57348" name="Group 26"/>
          <p:cNvGrpSpPr>
            <a:grpSpLocks/>
          </p:cNvGrpSpPr>
          <p:nvPr/>
        </p:nvGrpSpPr>
        <p:grpSpPr bwMode="auto">
          <a:xfrm>
            <a:off x="1042988" y="3573463"/>
            <a:ext cx="7072312" cy="2928937"/>
            <a:chOff x="477" y="1752"/>
            <a:chExt cx="4455" cy="1845"/>
          </a:xfrm>
        </p:grpSpPr>
        <p:grpSp>
          <p:nvGrpSpPr>
            <p:cNvPr id="57349" name="Group 14"/>
            <p:cNvGrpSpPr>
              <a:grpSpLocks/>
            </p:cNvGrpSpPr>
            <p:nvPr/>
          </p:nvGrpSpPr>
          <p:grpSpPr bwMode="auto">
            <a:xfrm>
              <a:off x="477" y="1752"/>
              <a:ext cx="3084" cy="317"/>
              <a:chOff x="477" y="1752"/>
              <a:chExt cx="3084" cy="317"/>
            </a:xfrm>
          </p:grpSpPr>
          <p:sp>
            <p:nvSpPr>
              <p:cNvPr id="57360" name="Rectangle 5"/>
              <p:cNvSpPr>
                <a:spLocks noChangeArrowheads="1"/>
              </p:cNvSpPr>
              <p:nvPr/>
            </p:nvSpPr>
            <p:spPr bwMode="auto">
              <a:xfrm>
                <a:off x="1883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1" name="Rectangle 6"/>
              <p:cNvSpPr>
                <a:spLocks noChangeArrowheads="1"/>
              </p:cNvSpPr>
              <p:nvPr/>
            </p:nvSpPr>
            <p:spPr bwMode="auto">
              <a:xfrm>
                <a:off x="2246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2" name="Rectangle 7"/>
              <p:cNvSpPr>
                <a:spLocks noChangeArrowheads="1"/>
              </p:cNvSpPr>
              <p:nvPr/>
            </p:nvSpPr>
            <p:spPr bwMode="auto">
              <a:xfrm>
                <a:off x="2608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3" name="Rectangle 8"/>
              <p:cNvSpPr>
                <a:spLocks noChangeArrowheads="1"/>
              </p:cNvSpPr>
              <p:nvPr/>
            </p:nvSpPr>
            <p:spPr bwMode="auto">
              <a:xfrm>
                <a:off x="1157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4" name="Rectangle 9"/>
              <p:cNvSpPr>
                <a:spLocks noChangeArrowheads="1"/>
              </p:cNvSpPr>
              <p:nvPr/>
            </p:nvSpPr>
            <p:spPr bwMode="auto">
              <a:xfrm>
                <a:off x="794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7365" name="Rectangle 10"/>
              <p:cNvSpPr>
                <a:spLocks noChangeArrowheads="1"/>
              </p:cNvSpPr>
              <p:nvPr/>
            </p:nvSpPr>
            <p:spPr bwMode="auto">
              <a:xfrm>
                <a:off x="1520" y="1752"/>
                <a:ext cx="363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7366" name="Rectangle 11"/>
              <p:cNvSpPr>
                <a:spLocks noChangeArrowheads="1"/>
              </p:cNvSpPr>
              <p:nvPr/>
            </p:nvSpPr>
            <p:spPr bwMode="auto">
              <a:xfrm>
                <a:off x="2971" y="1752"/>
                <a:ext cx="59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57367" name="Rectangle 13"/>
              <p:cNvSpPr>
                <a:spLocks noChangeArrowheads="1"/>
              </p:cNvSpPr>
              <p:nvPr/>
            </p:nvSpPr>
            <p:spPr bwMode="auto">
              <a:xfrm>
                <a:off x="477" y="1752"/>
                <a:ext cx="317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57350" name="Text Box 15"/>
            <p:cNvSpPr txBox="1">
              <a:spLocks noChangeArrowheads="1"/>
            </p:cNvSpPr>
            <p:nvPr/>
          </p:nvSpPr>
          <p:spPr bwMode="auto">
            <a:xfrm>
              <a:off x="3379" y="2251"/>
              <a:ext cx="15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execute permission</a:t>
              </a:r>
            </a:p>
          </p:txBody>
        </p:sp>
        <p:sp>
          <p:nvSpPr>
            <p:cNvPr id="57351" name="Text Box 16"/>
            <p:cNvSpPr txBox="1">
              <a:spLocks noChangeArrowheads="1"/>
            </p:cNvSpPr>
            <p:nvPr/>
          </p:nvSpPr>
          <p:spPr bwMode="auto">
            <a:xfrm>
              <a:off x="3379" y="2523"/>
              <a:ext cx="13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read permission</a:t>
              </a:r>
            </a:p>
          </p:txBody>
        </p:sp>
        <p:sp>
          <p:nvSpPr>
            <p:cNvPr id="57352" name="Text Box 18"/>
            <p:cNvSpPr txBox="1">
              <a:spLocks noChangeArrowheads="1"/>
            </p:cNvSpPr>
            <p:nvPr/>
          </p:nvSpPr>
          <p:spPr bwMode="auto">
            <a:xfrm>
              <a:off x="3379" y="2795"/>
              <a:ext cx="14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has write permission</a:t>
              </a:r>
            </a:p>
          </p:txBody>
        </p:sp>
        <p:sp>
          <p:nvSpPr>
            <p:cNvPr id="57353" name="Text Box 19"/>
            <p:cNvSpPr txBox="1">
              <a:spLocks noChangeArrowheads="1"/>
            </p:cNvSpPr>
            <p:nvPr/>
          </p:nvSpPr>
          <p:spPr bwMode="auto">
            <a:xfrm>
              <a:off x="3424" y="311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is regular file</a:t>
              </a:r>
            </a:p>
          </p:txBody>
        </p:sp>
        <p:sp>
          <p:nvSpPr>
            <p:cNvPr id="57354" name="Text Box 20"/>
            <p:cNvSpPr txBox="1">
              <a:spLocks noChangeArrowheads="1"/>
            </p:cNvSpPr>
            <p:nvPr/>
          </p:nvSpPr>
          <p:spPr bwMode="auto">
            <a:xfrm>
              <a:off x="3424" y="3385"/>
              <a:ext cx="8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is block device</a:t>
              </a:r>
            </a:p>
          </p:txBody>
        </p:sp>
        <p:cxnSp>
          <p:nvCxnSpPr>
            <p:cNvPr id="57355" name="AutoShape 21"/>
            <p:cNvCxnSpPr>
              <a:cxnSpLocks noChangeShapeType="1"/>
              <a:stCxn id="57362" idx="2"/>
              <a:endCxn id="57350" idx="1"/>
            </p:cNvCxnSpPr>
            <p:nvPr/>
          </p:nvCxnSpPr>
          <p:spPr bwMode="auto">
            <a:xfrm rot="16200000" flipH="1">
              <a:off x="2941" y="1918"/>
              <a:ext cx="288" cy="58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6" name="AutoShape 22"/>
            <p:cNvCxnSpPr>
              <a:cxnSpLocks noChangeShapeType="1"/>
              <a:stCxn id="57361" idx="2"/>
              <a:endCxn id="57351" idx="1"/>
            </p:cNvCxnSpPr>
            <p:nvPr/>
          </p:nvCxnSpPr>
          <p:spPr bwMode="auto">
            <a:xfrm rot="16200000" flipH="1">
              <a:off x="2624" y="1873"/>
              <a:ext cx="560" cy="95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7" name="AutoShape 23"/>
            <p:cNvCxnSpPr>
              <a:cxnSpLocks noChangeShapeType="1"/>
              <a:stCxn id="57360" idx="2"/>
              <a:endCxn id="57352" idx="1"/>
            </p:cNvCxnSpPr>
            <p:nvPr/>
          </p:nvCxnSpPr>
          <p:spPr bwMode="auto">
            <a:xfrm rot="16200000" flipH="1">
              <a:off x="2306" y="1828"/>
              <a:ext cx="832" cy="13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8" name="AutoShape 24"/>
            <p:cNvCxnSpPr>
              <a:cxnSpLocks noChangeShapeType="1"/>
              <a:stCxn id="57363" idx="2"/>
              <a:endCxn id="57353" idx="1"/>
            </p:cNvCxnSpPr>
            <p:nvPr/>
          </p:nvCxnSpPr>
          <p:spPr bwMode="auto">
            <a:xfrm rot="16200000" flipH="1">
              <a:off x="1807" y="1601"/>
              <a:ext cx="1150" cy="208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9" name="AutoShape 25"/>
            <p:cNvCxnSpPr>
              <a:cxnSpLocks noChangeShapeType="1"/>
              <a:stCxn id="57364" idx="2"/>
              <a:endCxn id="57354" idx="1"/>
            </p:cNvCxnSpPr>
            <p:nvPr/>
          </p:nvCxnSpPr>
          <p:spPr bwMode="auto">
            <a:xfrm rot="16200000" flipH="1">
              <a:off x="1489" y="1556"/>
              <a:ext cx="1422" cy="24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Macros to set file access permission</a:t>
            </a:r>
          </a:p>
        </p:txBody>
      </p:sp>
      <p:grpSp>
        <p:nvGrpSpPr>
          <p:cNvPr id="58371" name="Group 35"/>
          <p:cNvGrpSpPr>
            <a:grpSpLocks/>
          </p:cNvGrpSpPr>
          <p:nvPr/>
        </p:nvGrpSpPr>
        <p:grpSpPr bwMode="auto">
          <a:xfrm>
            <a:off x="971550" y="2276475"/>
            <a:ext cx="3240088" cy="3602038"/>
            <a:chOff x="1429" y="1570"/>
            <a:chExt cx="2041" cy="2269"/>
          </a:xfrm>
        </p:grpSpPr>
        <p:grpSp>
          <p:nvGrpSpPr>
            <p:cNvPr id="58372" name="Group 6"/>
            <p:cNvGrpSpPr>
              <a:grpSpLocks/>
            </p:cNvGrpSpPr>
            <p:nvPr/>
          </p:nvGrpSpPr>
          <p:grpSpPr bwMode="auto">
            <a:xfrm>
              <a:off x="1429" y="1797"/>
              <a:ext cx="2041" cy="227"/>
              <a:chOff x="2835" y="2704"/>
              <a:chExt cx="2041" cy="227"/>
            </a:xfrm>
          </p:grpSpPr>
          <p:sp>
            <p:nvSpPr>
              <p:cNvPr id="58399" name="Rectangle 7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S_IRUSR</a:t>
                </a:r>
              </a:p>
            </p:txBody>
          </p:sp>
          <p:sp>
            <p:nvSpPr>
              <p:cNvPr id="58400" name="Rectangle 8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read</a:t>
                </a:r>
              </a:p>
            </p:txBody>
          </p:sp>
        </p:grpSp>
        <p:grpSp>
          <p:nvGrpSpPr>
            <p:cNvPr id="58373" name="Group 9"/>
            <p:cNvGrpSpPr>
              <a:grpSpLocks/>
            </p:cNvGrpSpPr>
            <p:nvPr/>
          </p:nvGrpSpPr>
          <p:grpSpPr bwMode="auto">
            <a:xfrm>
              <a:off x="1429" y="2024"/>
              <a:ext cx="2041" cy="227"/>
              <a:chOff x="2835" y="2704"/>
              <a:chExt cx="2041" cy="227"/>
            </a:xfrm>
          </p:grpSpPr>
          <p:sp>
            <p:nvSpPr>
              <p:cNvPr id="58397" name="Rectangle 10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S_IWUSR</a:t>
                </a:r>
              </a:p>
            </p:txBody>
          </p:sp>
          <p:sp>
            <p:nvSpPr>
              <p:cNvPr id="58398" name="Rectangle 11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write</a:t>
                </a:r>
              </a:p>
            </p:txBody>
          </p:sp>
        </p:grpSp>
        <p:grpSp>
          <p:nvGrpSpPr>
            <p:cNvPr id="58374" name="Group 12"/>
            <p:cNvGrpSpPr>
              <a:grpSpLocks/>
            </p:cNvGrpSpPr>
            <p:nvPr/>
          </p:nvGrpSpPr>
          <p:grpSpPr bwMode="auto">
            <a:xfrm>
              <a:off x="1429" y="2251"/>
              <a:ext cx="2041" cy="227"/>
              <a:chOff x="2835" y="2704"/>
              <a:chExt cx="2041" cy="227"/>
            </a:xfrm>
          </p:grpSpPr>
          <p:sp>
            <p:nvSpPr>
              <p:cNvPr id="58395" name="Rectangle 1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S_IXUSR</a:t>
                </a:r>
              </a:p>
            </p:txBody>
          </p:sp>
          <p:sp>
            <p:nvSpPr>
              <p:cNvPr id="58396" name="Rectangle 14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user executable</a:t>
                </a:r>
              </a:p>
            </p:txBody>
          </p:sp>
        </p:grpSp>
        <p:grpSp>
          <p:nvGrpSpPr>
            <p:cNvPr id="58375" name="Group 15"/>
            <p:cNvGrpSpPr>
              <a:grpSpLocks/>
            </p:cNvGrpSpPr>
            <p:nvPr/>
          </p:nvGrpSpPr>
          <p:grpSpPr bwMode="auto">
            <a:xfrm>
              <a:off x="1429" y="2478"/>
              <a:ext cx="2041" cy="227"/>
              <a:chOff x="2835" y="2704"/>
              <a:chExt cx="2041" cy="227"/>
            </a:xfrm>
          </p:grpSpPr>
          <p:sp>
            <p:nvSpPr>
              <p:cNvPr id="58393" name="Rectangle 16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S_IRGRP</a:t>
                </a:r>
              </a:p>
            </p:txBody>
          </p:sp>
          <p:sp>
            <p:nvSpPr>
              <p:cNvPr id="58394" name="Rectangle 17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read</a:t>
                </a:r>
              </a:p>
            </p:txBody>
          </p: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1429" y="2704"/>
              <a:ext cx="2041" cy="227"/>
              <a:chOff x="2835" y="2704"/>
              <a:chExt cx="2041" cy="227"/>
            </a:xfrm>
          </p:grpSpPr>
          <p:sp>
            <p:nvSpPr>
              <p:cNvPr id="58391" name="Rectangle 19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S_IWGRP</a:t>
                </a:r>
              </a:p>
            </p:txBody>
          </p:sp>
          <p:sp>
            <p:nvSpPr>
              <p:cNvPr id="58392" name="Rectangle 20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write</a:t>
                </a:r>
              </a:p>
            </p:txBody>
          </p:sp>
        </p:grpSp>
        <p:grpSp>
          <p:nvGrpSpPr>
            <p:cNvPr id="58377" name="Group 21"/>
            <p:cNvGrpSpPr>
              <a:grpSpLocks/>
            </p:cNvGrpSpPr>
            <p:nvPr/>
          </p:nvGrpSpPr>
          <p:grpSpPr bwMode="auto">
            <a:xfrm>
              <a:off x="1429" y="2931"/>
              <a:ext cx="2041" cy="227"/>
              <a:chOff x="2835" y="2704"/>
              <a:chExt cx="2041" cy="227"/>
            </a:xfrm>
          </p:grpSpPr>
          <p:sp>
            <p:nvSpPr>
              <p:cNvPr id="58389" name="Rectangle 22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S_IXGRP</a:t>
                </a:r>
              </a:p>
            </p:txBody>
          </p:sp>
          <p:sp>
            <p:nvSpPr>
              <p:cNvPr id="58390" name="Rectangle 23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group executable</a:t>
                </a:r>
              </a:p>
            </p:txBody>
          </p:sp>
        </p:grpSp>
        <p:grpSp>
          <p:nvGrpSpPr>
            <p:cNvPr id="58378" name="Group 24"/>
            <p:cNvGrpSpPr>
              <a:grpSpLocks/>
            </p:cNvGrpSpPr>
            <p:nvPr/>
          </p:nvGrpSpPr>
          <p:grpSpPr bwMode="auto">
            <a:xfrm>
              <a:off x="1429" y="3158"/>
              <a:ext cx="2041" cy="227"/>
              <a:chOff x="2835" y="2704"/>
              <a:chExt cx="2041" cy="227"/>
            </a:xfrm>
          </p:grpSpPr>
          <p:sp>
            <p:nvSpPr>
              <p:cNvPr id="58387" name="Rectangle 2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S_IROTH</a:t>
                </a:r>
              </a:p>
            </p:txBody>
          </p:sp>
          <p:sp>
            <p:nvSpPr>
              <p:cNvPr id="58388" name="Rectangle 2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read</a:t>
                </a:r>
              </a:p>
            </p:txBody>
          </p:sp>
        </p:grpSp>
        <p:sp>
          <p:nvSpPr>
            <p:cNvPr id="58379" name="Text Box 27"/>
            <p:cNvSpPr txBox="1">
              <a:spLocks noChangeArrowheads="1"/>
            </p:cNvSpPr>
            <p:nvPr/>
          </p:nvSpPr>
          <p:spPr bwMode="auto">
            <a:xfrm>
              <a:off x="1519" y="1570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Macro</a:t>
              </a:r>
            </a:p>
          </p:txBody>
        </p:sp>
        <p:sp>
          <p:nvSpPr>
            <p:cNvPr id="58380" name="Text Box 28"/>
            <p:cNvSpPr txBox="1">
              <a:spLocks noChangeArrowheads="1"/>
            </p:cNvSpPr>
            <p:nvPr/>
          </p:nvSpPr>
          <p:spPr bwMode="auto">
            <a:xfrm>
              <a:off x="2427" y="1570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Meaning</a:t>
              </a:r>
            </a:p>
          </p:txBody>
        </p:sp>
        <p:grpSp>
          <p:nvGrpSpPr>
            <p:cNvPr id="58381" name="Group 29"/>
            <p:cNvGrpSpPr>
              <a:grpSpLocks/>
            </p:cNvGrpSpPr>
            <p:nvPr/>
          </p:nvGrpSpPr>
          <p:grpSpPr bwMode="auto">
            <a:xfrm>
              <a:off x="1429" y="3385"/>
              <a:ext cx="2041" cy="227"/>
              <a:chOff x="2835" y="2704"/>
              <a:chExt cx="2041" cy="227"/>
            </a:xfrm>
          </p:grpSpPr>
          <p:sp>
            <p:nvSpPr>
              <p:cNvPr id="58385" name="Rectangle 30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S_IWOTH</a:t>
                </a:r>
              </a:p>
            </p:txBody>
          </p:sp>
          <p:sp>
            <p:nvSpPr>
              <p:cNvPr id="58386" name="Rectangle 31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write</a:t>
                </a:r>
              </a:p>
            </p:txBody>
          </p:sp>
        </p:grpSp>
        <p:grpSp>
          <p:nvGrpSpPr>
            <p:cNvPr id="58382" name="Group 32"/>
            <p:cNvGrpSpPr>
              <a:grpSpLocks/>
            </p:cNvGrpSpPr>
            <p:nvPr/>
          </p:nvGrpSpPr>
          <p:grpSpPr bwMode="auto">
            <a:xfrm>
              <a:off x="1429" y="3612"/>
              <a:ext cx="2041" cy="227"/>
              <a:chOff x="2835" y="2704"/>
              <a:chExt cx="2041" cy="227"/>
            </a:xfrm>
          </p:grpSpPr>
          <p:sp>
            <p:nvSpPr>
              <p:cNvPr id="58383" name="Rectangle 33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S_IXOTH</a:t>
                </a:r>
              </a:p>
            </p:txBody>
          </p:sp>
          <p:sp>
            <p:nvSpPr>
              <p:cNvPr id="58384" name="Rectangle 34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others executable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Filter file permission setting—umask (command and system call)</a:t>
            </a:r>
          </a:p>
        </p:txBody>
      </p:sp>
      <p:grpSp>
        <p:nvGrpSpPr>
          <p:cNvPr id="59395" name="Group 31"/>
          <p:cNvGrpSpPr>
            <a:grpSpLocks/>
          </p:cNvGrpSpPr>
          <p:nvPr/>
        </p:nvGrpSpPr>
        <p:grpSpPr bwMode="auto">
          <a:xfrm>
            <a:off x="2339975" y="1916113"/>
            <a:ext cx="4973638" cy="1873250"/>
            <a:chOff x="1474" y="1207"/>
            <a:chExt cx="3133" cy="1180"/>
          </a:xfrm>
        </p:grpSpPr>
        <p:sp>
          <p:nvSpPr>
            <p:cNvPr id="59414" name="Rectangle 5"/>
            <p:cNvSpPr>
              <a:spLocks noChangeArrowheads="1"/>
            </p:cNvSpPr>
            <p:nvPr/>
          </p:nvSpPr>
          <p:spPr bwMode="auto">
            <a:xfrm>
              <a:off x="2426" y="2069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15" name="Rectangle 6"/>
            <p:cNvSpPr>
              <a:spLocks noChangeArrowheads="1"/>
            </p:cNvSpPr>
            <p:nvPr/>
          </p:nvSpPr>
          <p:spPr bwMode="auto">
            <a:xfrm>
              <a:off x="2653" y="2069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16" name="Rectangle 7"/>
            <p:cNvSpPr>
              <a:spLocks noChangeArrowheads="1"/>
            </p:cNvSpPr>
            <p:nvPr/>
          </p:nvSpPr>
          <p:spPr bwMode="auto">
            <a:xfrm>
              <a:off x="2880" y="2069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17" name="Rectangle 8"/>
            <p:cNvSpPr>
              <a:spLocks noChangeArrowheads="1"/>
            </p:cNvSpPr>
            <p:nvPr/>
          </p:nvSpPr>
          <p:spPr bwMode="auto">
            <a:xfrm>
              <a:off x="1474" y="2069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18" name="Rectangle 9"/>
            <p:cNvSpPr>
              <a:spLocks noChangeArrowheads="1"/>
            </p:cNvSpPr>
            <p:nvPr/>
          </p:nvSpPr>
          <p:spPr bwMode="auto">
            <a:xfrm>
              <a:off x="3107" y="2069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19" name="Text Box 11"/>
            <p:cNvSpPr txBox="1">
              <a:spLocks noChangeArrowheads="1"/>
            </p:cNvSpPr>
            <p:nvPr/>
          </p:nvSpPr>
          <p:spPr bwMode="auto">
            <a:xfrm>
              <a:off x="3696" y="1207"/>
              <a:ext cx="5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read</a:t>
              </a:r>
            </a:p>
          </p:txBody>
        </p:sp>
        <p:sp>
          <p:nvSpPr>
            <p:cNvPr id="59420" name="Text Box 12"/>
            <p:cNvSpPr txBox="1">
              <a:spLocks noChangeArrowheads="1"/>
            </p:cNvSpPr>
            <p:nvPr/>
          </p:nvSpPr>
          <p:spPr bwMode="auto">
            <a:xfrm>
              <a:off x="3696" y="1480"/>
              <a:ext cx="6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write</a:t>
              </a:r>
            </a:p>
          </p:txBody>
        </p:sp>
        <p:sp>
          <p:nvSpPr>
            <p:cNvPr id="59421" name="Text Box 13"/>
            <p:cNvSpPr txBox="1">
              <a:spLocks noChangeArrowheads="1"/>
            </p:cNvSpPr>
            <p:nvPr/>
          </p:nvSpPr>
          <p:spPr bwMode="auto">
            <a:xfrm>
              <a:off x="3696" y="1752"/>
              <a:ext cx="9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user executable</a:t>
              </a:r>
            </a:p>
          </p:txBody>
        </p:sp>
        <p:cxnSp>
          <p:nvCxnSpPr>
            <p:cNvPr id="59422" name="AutoShape 14"/>
            <p:cNvCxnSpPr>
              <a:cxnSpLocks noChangeShapeType="1"/>
              <a:stCxn id="59421" idx="1"/>
              <a:endCxn id="59416" idx="0"/>
            </p:cNvCxnSpPr>
            <p:nvPr/>
          </p:nvCxnSpPr>
          <p:spPr bwMode="auto">
            <a:xfrm rot="10800000" flipV="1">
              <a:off x="2994" y="1858"/>
              <a:ext cx="702" cy="21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23" name="AutoShape 15"/>
            <p:cNvCxnSpPr>
              <a:cxnSpLocks noChangeShapeType="1"/>
              <a:stCxn id="59420" idx="1"/>
              <a:endCxn id="59415" idx="0"/>
            </p:cNvCxnSpPr>
            <p:nvPr/>
          </p:nvCxnSpPr>
          <p:spPr bwMode="auto">
            <a:xfrm rot="10800000" flipV="1">
              <a:off x="2767" y="1586"/>
              <a:ext cx="929" cy="4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424" name="AutoShape 16"/>
            <p:cNvCxnSpPr>
              <a:cxnSpLocks noChangeShapeType="1"/>
              <a:stCxn id="59419" idx="1"/>
              <a:endCxn id="59414" idx="0"/>
            </p:cNvCxnSpPr>
            <p:nvPr/>
          </p:nvCxnSpPr>
          <p:spPr bwMode="auto">
            <a:xfrm rot="10800000" flipV="1">
              <a:off x="2540" y="1313"/>
              <a:ext cx="1156" cy="75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396" name="Text Box 17"/>
          <p:cNvSpPr txBox="1">
            <a:spLocks noChangeArrowheads="1"/>
          </p:cNvSpPr>
          <p:nvPr/>
        </p:nvSpPr>
        <p:spPr bwMode="auto">
          <a:xfrm>
            <a:off x="684213" y="3141663"/>
            <a:ext cx="15033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mode parameter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for </a:t>
            </a:r>
            <a:r>
              <a:rPr lang="en-US" altLang="zh-TW" sz="1600" i="1"/>
              <a:t>open</a:t>
            </a:r>
          </a:p>
        </p:txBody>
      </p:sp>
      <p:grpSp>
        <p:nvGrpSpPr>
          <p:cNvPr id="59397" name="Group 32"/>
          <p:cNvGrpSpPr>
            <a:grpSpLocks/>
          </p:cNvGrpSpPr>
          <p:nvPr/>
        </p:nvGrpSpPr>
        <p:grpSpPr bwMode="auto">
          <a:xfrm>
            <a:off x="2339975" y="4149725"/>
            <a:ext cx="3816350" cy="504825"/>
            <a:chOff x="1474" y="2614"/>
            <a:chExt cx="2404" cy="318"/>
          </a:xfrm>
        </p:grpSpPr>
        <p:sp>
          <p:nvSpPr>
            <p:cNvPr id="59409" name="Rectangle 18"/>
            <p:cNvSpPr>
              <a:spLocks noChangeArrowheads="1"/>
            </p:cNvSpPr>
            <p:nvPr/>
          </p:nvSpPr>
          <p:spPr bwMode="auto">
            <a:xfrm>
              <a:off x="2426" y="2614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10" name="Rectangle 19"/>
            <p:cNvSpPr>
              <a:spLocks noChangeArrowheads="1"/>
            </p:cNvSpPr>
            <p:nvPr/>
          </p:nvSpPr>
          <p:spPr bwMode="auto">
            <a:xfrm>
              <a:off x="2653" y="2614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11" name="Rectangle 20"/>
            <p:cNvSpPr>
              <a:spLocks noChangeArrowheads="1"/>
            </p:cNvSpPr>
            <p:nvPr/>
          </p:nvSpPr>
          <p:spPr bwMode="auto">
            <a:xfrm>
              <a:off x="2880" y="2614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12" name="Rectangle 21"/>
            <p:cNvSpPr>
              <a:spLocks noChangeArrowheads="1"/>
            </p:cNvSpPr>
            <p:nvPr/>
          </p:nvSpPr>
          <p:spPr bwMode="auto">
            <a:xfrm>
              <a:off x="1474" y="2614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13" name="Rectangle 22"/>
            <p:cNvSpPr>
              <a:spLocks noChangeArrowheads="1"/>
            </p:cNvSpPr>
            <p:nvPr/>
          </p:nvSpPr>
          <p:spPr bwMode="auto">
            <a:xfrm>
              <a:off x="3107" y="2614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sp>
        <p:nvSpPr>
          <p:cNvPr id="59398" name="Text Box 23"/>
          <p:cNvSpPr txBox="1">
            <a:spLocks noChangeArrowheads="1"/>
          </p:cNvSpPr>
          <p:nvPr/>
        </p:nvSpPr>
        <p:spPr bwMode="auto">
          <a:xfrm>
            <a:off x="1331913" y="4221163"/>
            <a:ext cx="715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umask</a:t>
            </a:r>
          </a:p>
        </p:txBody>
      </p:sp>
      <p:grpSp>
        <p:nvGrpSpPr>
          <p:cNvPr id="59399" name="Group 33"/>
          <p:cNvGrpSpPr>
            <a:grpSpLocks/>
          </p:cNvGrpSpPr>
          <p:nvPr/>
        </p:nvGrpSpPr>
        <p:grpSpPr bwMode="auto">
          <a:xfrm>
            <a:off x="2266950" y="5013325"/>
            <a:ext cx="3816350" cy="504825"/>
            <a:chOff x="1428" y="3158"/>
            <a:chExt cx="2404" cy="318"/>
          </a:xfrm>
        </p:grpSpPr>
        <p:sp>
          <p:nvSpPr>
            <p:cNvPr id="59404" name="Rectangle 24"/>
            <p:cNvSpPr>
              <a:spLocks noChangeArrowheads="1"/>
            </p:cNvSpPr>
            <p:nvPr/>
          </p:nvSpPr>
          <p:spPr bwMode="auto">
            <a:xfrm>
              <a:off x="2380" y="3158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9405" name="Rectangle 25"/>
            <p:cNvSpPr>
              <a:spLocks noChangeArrowheads="1"/>
            </p:cNvSpPr>
            <p:nvPr/>
          </p:nvSpPr>
          <p:spPr bwMode="auto">
            <a:xfrm>
              <a:off x="2607" y="3158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59406" name="Rectangle 26"/>
            <p:cNvSpPr>
              <a:spLocks noChangeArrowheads="1"/>
            </p:cNvSpPr>
            <p:nvPr/>
          </p:nvSpPr>
          <p:spPr bwMode="auto">
            <a:xfrm>
              <a:off x="2834" y="3158"/>
              <a:ext cx="227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9407" name="Rectangle 27"/>
            <p:cNvSpPr>
              <a:spLocks noChangeArrowheads="1"/>
            </p:cNvSpPr>
            <p:nvPr/>
          </p:nvSpPr>
          <p:spPr bwMode="auto">
            <a:xfrm>
              <a:off x="1428" y="3158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9408" name="Rectangle 28"/>
            <p:cNvSpPr>
              <a:spLocks noChangeArrowheads="1"/>
            </p:cNvSpPr>
            <p:nvPr/>
          </p:nvSpPr>
          <p:spPr bwMode="auto">
            <a:xfrm>
              <a:off x="3061" y="3158"/>
              <a:ext cx="77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sp>
        <p:nvSpPr>
          <p:cNvPr id="59400" name="Line 29"/>
          <p:cNvSpPr>
            <a:spLocks noChangeShapeType="1"/>
          </p:cNvSpPr>
          <p:nvPr/>
        </p:nvSpPr>
        <p:spPr bwMode="auto">
          <a:xfrm>
            <a:off x="468313" y="4797425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1" name="Text Box 30"/>
          <p:cNvSpPr txBox="1">
            <a:spLocks noChangeArrowheads="1"/>
          </p:cNvSpPr>
          <p:nvPr/>
        </p:nvSpPr>
        <p:spPr bwMode="auto">
          <a:xfrm>
            <a:off x="323850" y="5084763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actual file permission</a:t>
            </a:r>
          </a:p>
        </p:txBody>
      </p:sp>
      <p:sp>
        <p:nvSpPr>
          <p:cNvPr id="59402" name="Text Box 34"/>
          <p:cNvSpPr txBox="1">
            <a:spLocks noChangeArrowheads="1"/>
          </p:cNvSpPr>
          <p:nvPr/>
        </p:nvSpPr>
        <p:spPr bwMode="auto">
          <a:xfrm>
            <a:off x="5435600" y="5734050"/>
            <a:ext cx="2070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umask prevents this bit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been turned ON</a:t>
            </a:r>
          </a:p>
        </p:txBody>
      </p:sp>
      <p:cxnSp>
        <p:nvCxnSpPr>
          <p:cNvPr id="59403" name="AutoShape 35"/>
          <p:cNvCxnSpPr>
            <a:cxnSpLocks noChangeShapeType="1"/>
            <a:stCxn id="59402" idx="1"/>
            <a:endCxn id="59405" idx="2"/>
          </p:cNvCxnSpPr>
          <p:nvPr/>
        </p:nvCxnSpPr>
        <p:spPr bwMode="auto">
          <a:xfrm rot="10800000">
            <a:off x="4319588" y="5518150"/>
            <a:ext cx="1116012" cy="506413"/>
          </a:xfrm>
          <a:prstGeom prst="bentConnector2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Examine file type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827088" y="3141663"/>
            <a:ext cx="3527425" cy="25193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struct stat buf;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mode;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 (filename, &amp;buf);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mode = buf.st_mode;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if (S_ISDIR(mode))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printf (“This is a directory\n”);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</p:txBody>
      </p:sp>
      <p:grpSp>
        <p:nvGrpSpPr>
          <p:cNvPr id="60420" name="Group 28"/>
          <p:cNvGrpSpPr>
            <a:grpSpLocks/>
          </p:cNvGrpSpPr>
          <p:nvPr/>
        </p:nvGrpSpPr>
        <p:grpSpPr bwMode="auto">
          <a:xfrm>
            <a:off x="5003800" y="2708275"/>
            <a:ext cx="3240088" cy="2881313"/>
            <a:chOff x="2835" y="1842"/>
            <a:chExt cx="2041" cy="1815"/>
          </a:xfrm>
        </p:grpSpPr>
        <p:grpSp>
          <p:nvGrpSpPr>
            <p:cNvPr id="60421" name="Group 7"/>
            <p:cNvGrpSpPr>
              <a:grpSpLocks/>
            </p:cNvGrpSpPr>
            <p:nvPr/>
          </p:nvGrpSpPr>
          <p:grpSpPr bwMode="auto">
            <a:xfrm>
              <a:off x="2835" y="2069"/>
              <a:ext cx="2041" cy="227"/>
              <a:chOff x="2835" y="2704"/>
              <a:chExt cx="2041" cy="227"/>
            </a:xfrm>
          </p:grpSpPr>
          <p:sp>
            <p:nvSpPr>
              <p:cNvPr id="60442" name="Rectangle 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S_ISREG()</a:t>
                </a:r>
              </a:p>
            </p:txBody>
          </p:sp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regular file</a:t>
                </a:r>
              </a:p>
            </p:txBody>
          </p:sp>
        </p:grpSp>
        <p:grpSp>
          <p:nvGrpSpPr>
            <p:cNvPr id="60422" name="Group 8"/>
            <p:cNvGrpSpPr>
              <a:grpSpLocks/>
            </p:cNvGrpSpPr>
            <p:nvPr/>
          </p:nvGrpSpPr>
          <p:grpSpPr bwMode="auto">
            <a:xfrm>
              <a:off x="2835" y="2296"/>
              <a:ext cx="2041" cy="227"/>
              <a:chOff x="2835" y="2704"/>
              <a:chExt cx="2041" cy="227"/>
            </a:xfrm>
          </p:grpSpPr>
          <p:sp>
            <p:nvSpPr>
              <p:cNvPr id="60440" name="Rectangle 9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S_ISDIR()</a:t>
                </a:r>
              </a:p>
            </p:txBody>
          </p:sp>
          <p:sp>
            <p:nvSpPr>
              <p:cNvPr id="60441" name="Rectangle 10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</p:txBody>
          </p:sp>
        </p:grpSp>
        <p:grpSp>
          <p:nvGrpSpPr>
            <p:cNvPr id="60423" name="Group 11"/>
            <p:cNvGrpSpPr>
              <a:grpSpLocks/>
            </p:cNvGrpSpPr>
            <p:nvPr/>
          </p:nvGrpSpPr>
          <p:grpSpPr bwMode="auto">
            <a:xfrm>
              <a:off x="2835" y="2523"/>
              <a:ext cx="2041" cy="227"/>
              <a:chOff x="2835" y="2704"/>
              <a:chExt cx="2041" cy="227"/>
            </a:xfrm>
          </p:grpSpPr>
          <p:sp>
            <p:nvSpPr>
              <p:cNvPr id="60438" name="Rectangle 12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S_ISCHR()</a:t>
                </a:r>
              </a:p>
            </p:txBody>
          </p:sp>
          <p:sp>
            <p:nvSpPr>
              <p:cNvPr id="60439" name="Rectangle 13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character device</a:t>
                </a:r>
              </a:p>
            </p:txBody>
          </p:sp>
        </p:grpSp>
        <p:grpSp>
          <p:nvGrpSpPr>
            <p:cNvPr id="60424" name="Group 14"/>
            <p:cNvGrpSpPr>
              <a:grpSpLocks/>
            </p:cNvGrpSpPr>
            <p:nvPr/>
          </p:nvGrpSpPr>
          <p:grpSpPr bwMode="auto">
            <a:xfrm>
              <a:off x="2835" y="2750"/>
              <a:ext cx="2041" cy="227"/>
              <a:chOff x="2835" y="2704"/>
              <a:chExt cx="2041" cy="227"/>
            </a:xfrm>
          </p:grpSpPr>
          <p:sp>
            <p:nvSpPr>
              <p:cNvPr id="60436" name="Rectangle 15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S_ISBLK()</a:t>
                </a:r>
              </a:p>
            </p:txBody>
          </p:sp>
          <p:sp>
            <p:nvSpPr>
              <p:cNvPr id="60437" name="Rectangle 16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 device</a:t>
                </a:r>
              </a:p>
            </p:txBody>
          </p:sp>
        </p:grpSp>
        <p:grpSp>
          <p:nvGrpSpPr>
            <p:cNvPr id="60425" name="Group 17"/>
            <p:cNvGrpSpPr>
              <a:grpSpLocks/>
            </p:cNvGrpSpPr>
            <p:nvPr/>
          </p:nvGrpSpPr>
          <p:grpSpPr bwMode="auto">
            <a:xfrm>
              <a:off x="2835" y="2976"/>
              <a:ext cx="2041" cy="227"/>
              <a:chOff x="2835" y="2704"/>
              <a:chExt cx="2041" cy="227"/>
            </a:xfrm>
          </p:grpSpPr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S_ISFIFO()</a:t>
                </a:r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FIFO</a:t>
                </a:r>
              </a:p>
            </p:txBody>
          </p:sp>
        </p:grpSp>
        <p:grpSp>
          <p:nvGrpSpPr>
            <p:cNvPr id="60426" name="Group 20"/>
            <p:cNvGrpSpPr>
              <a:grpSpLocks/>
            </p:cNvGrpSpPr>
            <p:nvPr/>
          </p:nvGrpSpPr>
          <p:grpSpPr bwMode="auto">
            <a:xfrm>
              <a:off x="2835" y="3203"/>
              <a:ext cx="2041" cy="227"/>
              <a:chOff x="2835" y="2704"/>
              <a:chExt cx="2041" cy="227"/>
            </a:xfrm>
          </p:grpSpPr>
          <p:sp>
            <p:nvSpPr>
              <p:cNvPr id="60432" name="Rectangle 21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S_ISLINK()</a:t>
                </a:r>
              </a:p>
            </p:txBody>
          </p:sp>
          <p:sp>
            <p:nvSpPr>
              <p:cNvPr id="60433" name="Rectangle 22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symbolic link</a:t>
                </a:r>
              </a:p>
            </p:txBody>
          </p:sp>
        </p:grpSp>
        <p:grpSp>
          <p:nvGrpSpPr>
            <p:cNvPr id="60427" name="Group 23"/>
            <p:cNvGrpSpPr>
              <a:grpSpLocks/>
            </p:cNvGrpSpPr>
            <p:nvPr/>
          </p:nvGrpSpPr>
          <p:grpSpPr bwMode="auto">
            <a:xfrm>
              <a:off x="2835" y="3430"/>
              <a:ext cx="2041" cy="227"/>
              <a:chOff x="2835" y="2704"/>
              <a:chExt cx="2041" cy="227"/>
            </a:xfrm>
          </p:grpSpPr>
          <p:sp>
            <p:nvSpPr>
              <p:cNvPr id="60430" name="Rectangle 24"/>
              <p:cNvSpPr>
                <a:spLocks noChangeArrowheads="1"/>
              </p:cNvSpPr>
              <p:nvPr/>
            </p:nvSpPr>
            <p:spPr bwMode="auto">
              <a:xfrm>
                <a:off x="2835" y="2704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S_ISSOCK()</a:t>
                </a:r>
              </a:p>
            </p:txBody>
          </p:sp>
          <p:sp>
            <p:nvSpPr>
              <p:cNvPr id="60431" name="Rectangle 25"/>
              <p:cNvSpPr>
                <a:spLocks noChangeArrowheads="1"/>
              </p:cNvSpPr>
              <p:nvPr/>
            </p:nvSpPr>
            <p:spPr bwMode="auto">
              <a:xfrm>
                <a:off x="3651" y="2704"/>
                <a:ext cx="122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socket</a:t>
                </a:r>
              </a:p>
            </p:txBody>
          </p:sp>
        </p:grpSp>
        <p:sp>
          <p:nvSpPr>
            <p:cNvPr id="60428" name="Text Box 26"/>
            <p:cNvSpPr txBox="1">
              <a:spLocks noChangeArrowheads="1"/>
            </p:cNvSpPr>
            <p:nvPr/>
          </p:nvSpPr>
          <p:spPr bwMode="auto">
            <a:xfrm>
              <a:off x="2925" y="1842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Macro</a:t>
              </a:r>
            </a:p>
          </p:txBody>
        </p:sp>
        <p:sp>
          <p:nvSpPr>
            <p:cNvPr id="60429" name="Text Box 27"/>
            <p:cNvSpPr txBox="1">
              <a:spLocks noChangeArrowheads="1"/>
            </p:cNvSpPr>
            <p:nvPr/>
          </p:nvSpPr>
          <p:spPr bwMode="auto">
            <a:xfrm>
              <a:off x="3833" y="184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Setting up multiple path to the same file</a:t>
            </a:r>
          </a:p>
        </p:txBody>
      </p:sp>
      <p:sp>
        <p:nvSpPr>
          <p:cNvPr id="6144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182688" y="3644900"/>
            <a:ext cx="7772400" cy="2487613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link (“/home/username/dir1/test.txt”, “/home/username/dir2/clone.txt”)</a:t>
            </a:r>
          </a:p>
          <a:p>
            <a:pPr eaLnBrk="1" hangingPunct="1"/>
            <a:r>
              <a:rPr lang="en-US" altLang="zh-TW" sz="2000" smtClean="0"/>
              <a:t>other related system calls:</a:t>
            </a:r>
          </a:p>
          <a:p>
            <a:pPr lvl="1" eaLnBrk="1" hangingPunct="1"/>
            <a:r>
              <a:rPr lang="en-US" altLang="zh-TW" sz="1800" smtClean="0"/>
              <a:t>unlink: to remove an exist link</a:t>
            </a:r>
          </a:p>
          <a:p>
            <a:pPr lvl="2" eaLnBrk="1" hangingPunct="1"/>
            <a:r>
              <a:rPr lang="en-US" altLang="zh-TW" sz="1600" smtClean="0"/>
              <a:t>actually removes a file when stat.nlink_t=0</a:t>
            </a:r>
          </a:p>
          <a:p>
            <a:pPr lvl="1" eaLnBrk="1" hangingPunct="1"/>
            <a:r>
              <a:rPr lang="en-US" altLang="zh-TW" sz="1800" smtClean="0"/>
              <a:t>symlink: to setup symbolic link</a:t>
            </a:r>
          </a:p>
          <a:p>
            <a:pPr lvl="1" eaLnBrk="1" hangingPunct="1"/>
            <a:r>
              <a:rPr lang="en-US" altLang="zh-TW" sz="1800" smtClean="0"/>
              <a:t>readlink: read file content through symbolic link</a:t>
            </a:r>
          </a:p>
        </p:txBody>
      </p:sp>
      <p:grpSp>
        <p:nvGrpSpPr>
          <p:cNvPr id="61444" name="Group 14"/>
          <p:cNvGrpSpPr>
            <a:grpSpLocks/>
          </p:cNvGrpSpPr>
          <p:nvPr/>
        </p:nvGrpSpPr>
        <p:grpSpPr bwMode="auto">
          <a:xfrm>
            <a:off x="1258888" y="1916113"/>
            <a:ext cx="5473700" cy="1512887"/>
            <a:chOff x="793" y="1570"/>
            <a:chExt cx="3448" cy="953"/>
          </a:xfrm>
        </p:grpSpPr>
        <p:sp>
          <p:nvSpPr>
            <p:cNvPr id="61445" name="Text Box 6"/>
            <p:cNvSpPr txBox="1">
              <a:spLocks noChangeArrowheads="1"/>
            </p:cNvSpPr>
            <p:nvPr/>
          </p:nvSpPr>
          <p:spPr bwMode="auto">
            <a:xfrm>
              <a:off x="884" y="1570"/>
              <a:ext cx="1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/home/username/dir1/test.txt</a:t>
              </a:r>
            </a:p>
          </p:txBody>
        </p:sp>
        <p:sp>
          <p:nvSpPr>
            <p:cNvPr id="61446" name="Text Box 7"/>
            <p:cNvSpPr txBox="1">
              <a:spLocks noChangeArrowheads="1"/>
            </p:cNvSpPr>
            <p:nvPr/>
          </p:nvSpPr>
          <p:spPr bwMode="auto">
            <a:xfrm>
              <a:off x="793" y="2160"/>
              <a:ext cx="16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/home/username/dir2/clone.txt</a:t>
              </a:r>
            </a:p>
          </p:txBody>
        </p:sp>
        <p:sp>
          <p:nvSpPr>
            <p:cNvPr id="61447" name="AutoShape 8"/>
            <p:cNvSpPr>
              <a:spLocks noChangeArrowheads="1"/>
            </p:cNvSpPr>
            <p:nvPr/>
          </p:nvSpPr>
          <p:spPr bwMode="auto">
            <a:xfrm>
              <a:off x="3379" y="1615"/>
              <a:ext cx="862" cy="9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</p:txBody>
        </p:sp>
        <p:sp>
          <p:nvSpPr>
            <p:cNvPr id="61448" name="Line 9"/>
            <p:cNvSpPr>
              <a:spLocks noChangeShapeType="1"/>
            </p:cNvSpPr>
            <p:nvPr/>
          </p:nvSpPr>
          <p:spPr bwMode="auto">
            <a:xfrm>
              <a:off x="2471" y="1706"/>
              <a:ext cx="9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9" name="Line 10"/>
            <p:cNvSpPr>
              <a:spLocks noChangeShapeType="1"/>
            </p:cNvSpPr>
            <p:nvPr/>
          </p:nvSpPr>
          <p:spPr bwMode="auto">
            <a:xfrm flipV="1">
              <a:off x="2517" y="2069"/>
              <a:ext cx="862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0" name="Text Box 12"/>
            <p:cNvSpPr txBox="1">
              <a:spLocks noChangeArrowheads="1"/>
            </p:cNvSpPr>
            <p:nvPr/>
          </p:nvSpPr>
          <p:spPr bwMode="auto">
            <a:xfrm>
              <a:off x="2550" y="2279"/>
              <a:ext cx="5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new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system calls to setup inode information</a:t>
            </a:r>
          </a:p>
        </p:txBody>
      </p:sp>
      <p:graphicFrame>
        <p:nvGraphicFramePr>
          <p:cNvPr id="61488" name="Group 48"/>
          <p:cNvGraphicFramePr>
            <a:graphicFrameLocks noGrp="1"/>
          </p:cNvGraphicFramePr>
          <p:nvPr/>
        </p:nvGraphicFramePr>
        <p:xfrm>
          <a:off x="1476375" y="2060575"/>
          <a:ext cx="6096000" cy="4064000"/>
        </p:xfrm>
        <a:graphic>
          <a:graphicData uri="http://schemas.openxmlformats.org/drawingml/2006/table">
            <a:tbl>
              <a:tblPr/>
              <a:tblGrid>
                <a:gridCol w="1582738"/>
                <a:gridCol w="4513262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access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owner/group of a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lchown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owner/group of a file (for symbolic link)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truncate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force the file size as specified (cut-off tail)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ftruncate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set file access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 a file (the same to unlink)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the name of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9" name="AutoShape 49"/>
          <p:cNvSpPr>
            <a:spLocks noChangeArrowheads="1"/>
          </p:cNvSpPr>
          <p:nvPr/>
        </p:nvSpPr>
        <p:spPr bwMode="auto">
          <a:xfrm>
            <a:off x="2916238" y="4005263"/>
            <a:ext cx="3311525" cy="129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“man” please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File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Create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(create, open)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Write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(write)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Read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(read)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Reposition within file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file seek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(lseek)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Delete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(unlink)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Truncate (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open</a:t>
            </a:r>
            <a:r>
              <a:rPr lang="en-US" altLang="zh-TW" sz="2400" smtClean="0">
                <a:ea typeface="新細明體" panose="02020500000000000000" pitchFamily="18" charset="-120"/>
              </a:rPr>
              <a:t> with mode setting)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Open(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)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search the directory structure on disk for entry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, and move the content of entry to memory.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Close (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) </a:t>
            </a:r>
            <a:r>
              <a:rPr lang="en-US" altLang="zh-TW" sz="2400" smtClean="0">
                <a:latin typeface="Helvetica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400" smtClean="0">
                <a:ea typeface="新細明體" panose="02020500000000000000" pitchFamily="18" charset="-120"/>
              </a:rPr>
              <a:t> move the content of entry </a:t>
            </a:r>
            <a:r>
              <a:rPr lang="en-US" altLang="zh-TW" sz="2400" i="1" smtClean="0"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z="2400" smtClean="0">
                <a:ea typeface="新細明體" panose="02020500000000000000" pitchFamily="18" charset="-120"/>
              </a:rPr>
              <a:t> in memory to directory structure on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Accessing a directory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Directory is just like a file with special format</a:t>
            </a:r>
          </a:p>
        </p:txBody>
      </p:sp>
      <p:grpSp>
        <p:nvGrpSpPr>
          <p:cNvPr id="64515" name="Group 52"/>
          <p:cNvGrpSpPr>
            <a:grpSpLocks/>
          </p:cNvGrpSpPr>
          <p:nvPr/>
        </p:nvGrpSpPr>
        <p:grpSpPr bwMode="auto">
          <a:xfrm>
            <a:off x="250825" y="2205038"/>
            <a:ext cx="8426450" cy="4319587"/>
            <a:chOff x="158" y="1480"/>
            <a:chExt cx="5308" cy="2721"/>
          </a:xfrm>
        </p:grpSpPr>
        <p:sp>
          <p:nvSpPr>
            <p:cNvPr id="64516" name="Line 6"/>
            <p:cNvSpPr>
              <a:spLocks noChangeShapeType="1"/>
            </p:cNvSpPr>
            <p:nvPr/>
          </p:nvSpPr>
          <p:spPr bwMode="auto">
            <a:xfrm flipH="1">
              <a:off x="2925" y="1842"/>
              <a:ext cx="31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17" name="Line 7"/>
            <p:cNvSpPr>
              <a:spLocks noChangeShapeType="1"/>
            </p:cNvSpPr>
            <p:nvPr/>
          </p:nvSpPr>
          <p:spPr bwMode="auto">
            <a:xfrm>
              <a:off x="3741" y="1842"/>
              <a:ext cx="364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4518" name="Group 8"/>
            <p:cNvGrpSpPr>
              <a:grpSpLocks/>
            </p:cNvGrpSpPr>
            <p:nvPr/>
          </p:nvGrpSpPr>
          <p:grpSpPr bwMode="auto">
            <a:xfrm>
              <a:off x="4286" y="3294"/>
              <a:ext cx="1180" cy="907"/>
              <a:chOff x="4286" y="3113"/>
              <a:chExt cx="1180" cy="907"/>
            </a:xfrm>
          </p:grpSpPr>
          <p:grpSp>
            <p:nvGrpSpPr>
              <p:cNvPr id="64554" name="Group 9"/>
              <p:cNvGrpSpPr>
                <a:grpSpLocks/>
              </p:cNvGrpSpPr>
              <p:nvPr/>
            </p:nvGrpSpPr>
            <p:grpSpPr bwMode="auto">
              <a:xfrm>
                <a:off x="4286" y="3476"/>
                <a:ext cx="1180" cy="317"/>
                <a:chOff x="2925" y="2886"/>
                <a:chExt cx="1180" cy="317"/>
              </a:xfrm>
            </p:grpSpPr>
            <p:sp>
              <p:nvSpPr>
                <p:cNvPr id="64557" name="Rectangle 10"/>
                <p:cNvSpPr>
                  <a:spLocks noChangeArrowheads="1"/>
                </p:cNvSpPr>
                <p:nvPr/>
              </p:nvSpPr>
              <p:spPr bwMode="auto">
                <a:xfrm>
                  <a:off x="2925" y="2886"/>
                  <a:ext cx="363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2549</a:t>
                  </a:r>
                </a:p>
              </p:txBody>
            </p:sp>
            <p:sp>
              <p:nvSpPr>
                <p:cNvPr id="64558" name="Rectangle 11"/>
                <p:cNvSpPr>
                  <a:spLocks noChangeArrowheads="1"/>
                </p:cNvSpPr>
                <p:nvPr/>
              </p:nvSpPr>
              <p:spPr bwMode="auto">
                <a:xfrm>
                  <a:off x="3288" y="2886"/>
                  <a:ext cx="817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testdir</a:t>
                  </a:r>
                </a:p>
              </p:txBody>
            </p:sp>
          </p:grpSp>
          <p:sp>
            <p:nvSpPr>
              <p:cNvPr id="64555" name="Rectangle 12"/>
              <p:cNvSpPr>
                <a:spLocks noChangeArrowheads="1"/>
              </p:cNvSpPr>
              <p:nvPr/>
            </p:nvSpPr>
            <p:spPr bwMode="auto">
              <a:xfrm>
                <a:off x="4286" y="3113"/>
                <a:ext cx="1180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6" name="Rectangle 13"/>
              <p:cNvSpPr>
                <a:spLocks noChangeArrowheads="1"/>
              </p:cNvSpPr>
              <p:nvPr/>
            </p:nvSpPr>
            <p:spPr bwMode="auto">
              <a:xfrm>
                <a:off x="4286" y="379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grpSp>
          <p:nvGrpSpPr>
            <p:cNvPr id="64519" name="Group 14"/>
            <p:cNvGrpSpPr>
              <a:grpSpLocks/>
            </p:cNvGrpSpPr>
            <p:nvPr/>
          </p:nvGrpSpPr>
          <p:grpSpPr bwMode="auto">
            <a:xfrm>
              <a:off x="611" y="1480"/>
              <a:ext cx="4764" cy="363"/>
              <a:chOff x="611" y="1480"/>
              <a:chExt cx="4764" cy="363"/>
            </a:xfrm>
          </p:grpSpPr>
          <p:sp>
            <p:nvSpPr>
              <p:cNvPr id="64543" name="Rectangle 15"/>
              <p:cNvSpPr>
                <a:spLocks noChangeArrowheads="1"/>
              </p:cNvSpPr>
              <p:nvPr/>
            </p:nvSpPr>
            <p:spPr bwMode="auto">
              <a:xfrm>
                <a:off x="611" y="1480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array</a:t>
                </a:r>
              </a:p>
            </p:txBody>
          </p:sp>
          <p:sp>
            <p:nvSpPr>
              <p:cNvPr id="64544" name="Rectangle 16"/>
              <p:cNvSpPr>
                <a:spLocks noChangeArrowheads="1"/>
              </p:cNvSpPr>
              <p:nvPr/>
            </p:nvSpPr>
            <p:spPr bwMode="auto">
              <a:xfrm>
                <a:off x="1745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5" name="Rectangle 17"/>
              <p:cNvSpPr>
                <a:spLocks noChangeArrowheads="1"/>
              </p:cNvSpPr>
              <p:nvPr/>
            </p:nvSpPr>
            <p:spPr bwMode="auto">
              <a:xfrm>
                <a:off x="2471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6" name="Rectangle 18"/>
              <p:cNvSpPr>
                <a:spLocks noChangeArrowheads="1"/>
              </p:cNvSpPr>
              <p:nvPr/>
            </p:nvSpPr>
            <p:spPr bwMode="auto">
              <a:xfrm>
                <a:off x="4104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data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7" name="Rectangle 19"/>
              <p:cNvSpPr>
                <a:spLocks noChangeArrowheads="1"/>
              </p:cNvSpPr>
              <p:nvPr/>
            </p:nvSpPr>
            <p:spPr bwMode="auto">
              <a:xfrm>
                <a:off x="3242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48" name="Rectangle 20"/>
              <p:cNvSpPr>
                <a:spLocks noChangeArrowheads="1"/>
              </p:cNvSpPr>
              <p:nvPr/>
            </p:nvSpPr>
            <p:spPr bwMode="auto">
              <a:xfrm>
                <a:off x="1427" y="1480"/>
                <a:ext cx="31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49" name="Rectangle 21"/>
              <p:cNvSpPr>
                <a:spLocks noChangeArrowheads="1"/>
              </p:cNvSpPr>
              <p:nvPr/>
            </p:nvSpPr>
            <p:spPr bwMode="auto">
              <a:xfrm>
                <a:off x="2244" y="1480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0" name="Rectangle 22"/>
              <p:cNvSpPr>
                <a:spLocks noChangeArrowheads="1"/>
              </p:cNvSpPr>
              <p:nvPr/>
            </p:nvSpPr>
            <p:spPr bwMode="auto">
              <a:xfrm>
                <a:off x="2970" y="1480"/>
                <a:ext cx="272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1" name="Rectangle 23"/>
              <p:cNvSpPr>
                <a:spLocks noChangeArrowheads="1"/>
              </p:cNvSpPr>
              <p:nvPr/>
            </p:nvSpPr>
            <p:spPr bwMode="auto">
              <a:xfrm>
                <a:off x="3741" y="1480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52" name="Rectangle 24"/>
              <p:cNvSpPr>
                <a:spLocks noChangeArrowheads="1"/>
              </p:cNvSpPr>
              <p:nvPr/>
            </p:nvSpPr>
            <p:spPr bwMode="auto">
              <a:xfrm>
                <a:off x="4876" y="1480"/>
                <a:ext cx="49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directory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block</a:t>
                </a:r>
              </a:p>
            </p:txBody>
          </p:sp>
          <p:sp>
            <p:nvSpPr>
              <p:cNvPr id="64553" name="Rectangle 25"/>
              <p:cNvSpPr>
                <a:spLocks noChangeArrowheads="1"/>
              </p:cNvSpPr>
              <p:nvPr/>
            </p:nvSpPr>
            <p:spPr bwMode="auto">
              <a:xfrm>
                <a:off x="4604" y="1480"/>
                <a:ext cx="272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</p:grpSp>
        <p:sp>
          <p:nvSpPr>
            <p:cNvPr id="64520" name="Line 26"/>
            <p:cNvSpPr>
              <a:spLocks noChangeShapeType="1"/>
            </p:cNvSpPr>
            <p:nvPr/>
          </p:nvSpPr>
          <p:spPr bwMode="auto">
            <a:xfrm flipH="1">
              <a:off x="4286" y="1842"/>
              <a:ext cx="5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1" name="Line 27"/>
            <p:cNvSpPr>
              <a:spLocks noChangeShapeType="1"/>
            </p:cNvSpPr>
            <p:nvPr/>
          </p:nvSpPr>
          <p:spPr bwMode="auto">
            <a:xfrm>
              <a:off x="5375" y="1842"/>
              <a:ext cx="9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4522" name="Group 28"/>
            <p:cNvGrpSpPr>
              <a:grpSpLocks/>
            </p:cNvGrpSpPr>
            <p:nvPr/>
          </p:nvGrpSpPr>
          <p:grpSpPr bwMode="auto">
            <a:xfrm>
              <a:off x="2925" y="2659"/>
              <a:ext cx="1180" cy="1089"/>
              <a:chOff x="2925" y="2251"/>
              <a:chExt cx="1180" cy="1089"/>
            </a:xfrm>
          </p:grpSpPr>
          <p:sp>
            <p:nvSpPr>
              <p:cNvPr id="64535" name="Rectangle 29"/>
              <p:cNvSpPr>
                <a:spLocks noChangeArrowheads="1"/>
              </p:cNvSpPr>
              <p:nvPr/>
            </p:nvSpPr>
            <p:spPr bwMode="auto">
              <a:xfrm>
                <a:off x="2925" y="2433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64536" name="Rectangle 30"/>
              <p:cNvSpPr>
                <a:spLocks noChangeArrowheads="1"/>
              </p:cNvSpPr>
              <p:nvPr/>
            </p:nvSpPr>
            <p:spPr bwMode="auto">
              <a:xfrm>
                <a:off x="3288" y="2433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</a:t>
                </a:r>
              </a:p>
            </p:txBody>
          </p:sp>
          <p:sp>
            <p:nvSpPr>
              <p:cNvPr id="64537" name="Rectangle 31"/>
              <p:cNvSpPr>
                <a:spLocks noChangeArrowheads="1"/>
              </p:cNvSpPr>
              <p:nvPr/>
            </p:nvSpPr>
            <p:spPr bwMode="auto">
              <a:xfrm>
                <a:off x="2925" y="2251"/>
                <a:ext cx="1180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8" name="Rectangle 32"/>
              <p:cNvSpPr>
                <a:spLocks noChangeArrowheads="1"/>
              </p:cNvSpPr>
              <p:nvPr/>
            </p:nvSpPr>
            <p:spPr bwMode="auto">
              <a:xfrm>
                <a:off x="2925" y="3113"/>
                <a:ext cx="118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9" name="Rectangle 33"/>
              <p:cNvSpPr>
                <a:spLocks noChangeArrowheads="1"/>
              </p:cNvSpPr>
              <p:nvPr/>
            </p:nvSpPr>
            <p:spPr bwMode="auto">
              <a:xfrm>
                <a:off x="2925" y="2659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64540" name="Rectangle 34"/>
              <p:cNvSpPr>
                <a:spLocks noChangeArrowheads="1"/>
              </p:cNvSpPr>
              <p:nvPr/>
            </p:nvSpPr>
            <p:spPr bwMode="auto">
              <a:xfrm>
                <a:off x="3288" y="2659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</a:t>
                </a:r>
              </a:p>
            </p:txBody>
          </p:sp>
          <p:sp>
            <p:nvSpPr>
              <p:cNvPr id="64541" name="Rectangle 35"/>
              <p:cNvSpPr>
                <a:spLocks noChangeArrowheads="1"/>
              </p:cNvSpPr>
              <p:nvPr/>
            </p:nvSpPr>
            <p:spPr bwMode="auto">
              <a:xfrm>
                <a:off x="2925" y="2886"/>
                <a:ext cx="363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  <p:sp>
            <p:nvSpPr>
              <p:cNvPr id="64542" name="Rectangle 36"/>
              <p:cNvSpPr>
                <a:spLocks noChangeArrowheads="1"/>
              </p:cNvSpPr>
              <p:nvPr/>
            </p:nvSpPr>
            <p:spPr bwMode="auto">
              <a:xfrm>
                <a:off x="3288" y="2886"/>
                <a:ext cx="817" cy="2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testfile.txt</a:t>
                </a:r>
              </a:p>
            </p:txBody>
          </p:sp>
        </p:grpSp>
        <p:grpSp>
          <p:nvGrpSpPr>
            <p:cNvPr id="64523" name="Group 37"/>
            <p:cNvGrpSpPr>
              <a:grpSpLocks/>
            </p:cNvGrpSpPr>
            <p:nvPr/>
          </p:nvGrpSpPr>
          <p:grpSpPr bwMode="auto">
            <a:xfrm>
              <a:off x="158" y="2296"/>
              <a:ext cx="2495" cy="454"/>
              <a:chOff x="158" y="2296"/>
              <a:chExt cx="2495" cy="454"/>
            </a:xfrm>
          </p:grpSpPr>
          <p:sp>
            <p:nvSpPr>
              <p:cNvPr id="64529" name="Rectangle 38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0" name="Rectangle 39"/>
              <p:cNvSpPr>
                <a:spLocks noChangeArrowheads="1"/>
              </p:cNvSpPr>
              <p:nvPr/>
            </p:nvSpPr>
            <p:spPr bwMode="auto">
              <a:xfrm>
                <a:off x="611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1267</a:t>
                </a:r>
              </a:p>
            </p:txBody>
          </p:sp>
          <p:sp>
            <p:nvSpPr>
              <p:cNvPr id="64531" name="Rectangle 40"/>
              <p:cNvSpPr>
                <a:spLocks noChangeArrowheads="1"/>
              </p:cNvSpPr>
              <p:nvPr/>
            </p:nvSpPr>
            <p:spPr bwMode="auto">
              <a:xfrm>
                <a:off x="1337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2549</a:t>
                </a:r>
              </a:p>
            </p:txBody>
          </p:sp>
          <p:sp>
            <p:nvSpPr>
              <p:cNvPr id="64532" name="Rectangle 41"/>
              <p:cNvSpPr>
                <a:spLocks noChangeArrowheads="1"/>
              </p:cNvSpPr>
              <p:nvPr/>
            </p:nvSpPr>
            <p:spPr bwMode="auto">
              <a:xfrm>
                <a:off x="1065" y="2296"/>
                <a:ext cx="27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3" name="Rectangle 42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408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4534" name="Rectangle 43"/>
              <p:cNvSpPr>
                <a:spLocks noChangeArrowheads="1"/>
              </p:cNvSpPr>
              <p:nvPr/>
            </p:nvSpPr>
            <p:spPr bwMode="auto">
              <a:xfrm>
                <a:off x="2200" y="2296"/>
                <a:ext cx="453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i-node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3027</a:t>
                </a:r>
              </a:p>
            </p:txBody>
          </p:sp>
        </p:grpSp>
        <p:cxnSp>
          <p:nvCxnSpPr>
            <p:cNvPr id="64524" name="AutoShape 46"/>
            <p:cNvCxnSpPr>
              <a:cxnSpLocks noChangeShapeType="1"/>
              <a:stCxn id="64541" idx="1"/>
              <a:endCxn id="64534" idx="2"/>
            </p:cNvCxnSpPr>
            <p:nvPr/>
          </p:nvCxnSpPr>
          <p:spPr bwMode="auto">
            <a:xfrm rot="10800000">
              <a:off x="2427" y="2750"/>
              <a:ext cx="498" cy="65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25" name="Text Box 47"/>
            <p:cNvSpPr txBox="1">
              <a:spLocks noChangeArrowheads="1"/>
            </p:cNvSpPr>
            <p:nvPr/>
          </p:nvSpPr>
          <p:spPr bwMode="auto">
            <a:xfrm>
              <a:off x="3243" y="2432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testdir</a:t>
              </a:r>
            </a:p>
          </p:txBody>
        </p:sp>
        <p:sp>
          <p:nvSpPr>
            <p:cNvPr id="64526" name="Text Box 48"/>
            <p:cNvSpPr txBox="1">
              <a:spLocks noChangeArrowheads="1"/>
            </p:cNvSpPr>
            <p:nvPr/>
          </p:nvSpPr>
          <p:spPr bwMode="auto">
            <a:xfrm>
              <a:off x="4422" y="3022"/>
              <a:ext cx="10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/>
                <a:t>parent of testdir</a:t>
              </a:r>
            </a:p>
          </p:txBody>
        </p:sp>
        <p:cxnSp>
          <p:nvCxnSpPr>
            <p:cNvPr id="64527" name="AutoShape 49"/>
            <p:cNvCxnSpPr>
              <a:cxnSpLocks noChangeShapeType="1"/>
              <a:stCxn id="64557" idx="1"/>
              <a:endCxn id="64531" idx="2"/>
            </p:cNvCxnSpPr>
            <p:nvPr/>
          </p:nvCxnSpPr>
          <p:spPr bwMode="auto">
            <a:xfrm rot="10800000">
              <a:off x="1564" y="2750"/>
              <a:ext cx="2722" cy="106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8" name="AutoShape 51"/>
            <p:cNvCxnSpPr>
              <a:cxnSpLocks noChangeShapeType="1"/>
              <a:stCxn id="64531" idx="0"/>
              <a:endCxn id="64547" idx="2"/>
            </p:cNvCxnSpPr>
            <p:nvPr/>
          </p:nvCxnSpPr>
          <p:spPr bwMode="auto">
            <a:xfrm rot="-5400000">
              <a:off x="2301" y="1106"/>
              <a:ext cx="453" cy="1928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5539" name="Group 2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5540" name="Rectangle 5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5541" name="Group 22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5542" name="Group 8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5555" name="Rectangle 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5556" name="Rectangle 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5543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5553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5554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5544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555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5552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5545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5549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5550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5546" name="Rectangle 19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5547" name="Rectangle 20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5548" name="Text Box 21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6567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6568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6569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6582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6583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6570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6580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6581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6571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657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6579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6572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6576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6577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6573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6574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6575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6564" name="AutoShape 21"/>
          <p:cNvSpPr>
            <a:spLocks noChangeArrowheads="1"/>
          </p:cNvSpPr>
          <p:nvPr/>
        </p:nvSpPr>
        <p:spPr bwMode="auto">
          <a:xfrm>
            <a:off x="4211638" y="2133600"/>
            <a:ext cx="4681537" cy="1655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open the directory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allocate internal management data structure</a:t>
            </a:r>
          </a:p>
        </p:txBody>
      </p:sp>
      <p:sp>
        <p:nvSpPr>
          <p:cNvPr id="66565" name="Line 22"/>
          <p:cNvSpPr>
            <a:spLocks noChangeShapeType="1"/>
          </p:cNvSpPr>
          <p:nvPr/>
        </p:nvSpPr>
        <p:spPr bwMode="auto">
          <a:xfrm flipH="1">
            <a:off x="1835150" y="3141663"/>
            <a:ext cx="2376488" cy="647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Line 23"/>
          <p:cNvSpPr>
            <a:spLocks noChangeShapeType="1"/>
          </p:cNvSpPr>
          <p:nvPr/>
        </p:nvSpPr>
        <p:spPr bwMode="auto">
          <a:xfrm flipH="1">
            <a:off x="2987675" y="3284538"/>
            <a:ext cx="1223963" cy="11525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7593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7594" name="Group 5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288" y="1162"/>
              <a:chExt cx="1361" cy="1633"/>
            </a:xfrm>
          </p:grpSpPr>
          <p:grpSp>
            <p:nvGrpSpPr>
              <p:cNvPr id="67595" name="Group 6"/>
              <p:cNvGrpSpPr>
                <a:grpSpLocks/>
              </p:cNvGrpSpPr>
              <p:nvPr/>
            </p:nvGrpSpPr>
            <p:grpSpPr bwMode="auto">
              <a:xfrm>
                <a:off x="3288" y="1616"/>
                <a:ext cx="1361" cy="226"/>
                <a:chOff x="3288" y="1616"/>
                <a:chExt cx="1361" cy="226"/>
              </a:xfrm>
            </p:grpSpPr>
            <p:sp>
              <p:nvSpPr>
                <p:cNvPr id="67608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7609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7596" name="Group 9"/>
              <p:cNvGrpSpPr>
                <a:grpSpLocks/>
              </p:cNvGrpSpPr>
              <p:nvPr/>
            </p:nvGrpSpPr>
            <p:grpSpPr bwMode="auto">
              <a:xfrm>
                <a:off x="3288" y="1842"/>
                <a:ext cx="1361" cy="226"/>
                <a:chOff x="3288" y="1616"/>
                <a:chExt cx="1361" cy="226"/>
              </a:xfrm>
            </p:grpSpPr>
            <p:sp>
              <p:nvSpPr>
                <p:cNvPr id="67606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7607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7597" name="Group 12"/>
              <p:cNvGrpSpPr>
                <a:grpSpLocks/>
              </p:cNvGrpSpPr>
              <p:nvPr/>
            </p:nvGrpSpPr>
            <p:grpSpPr bwMode="auto">
              <a:xfrm>
                <a:off x="3288" y="2069"/>
                <a:ext cx="1361" cy="226"/>
                <a:chOff x="3288" y="1616"/>
                <a:chExt cx="1361" cy="226"/>
              </a:xfrm>
            </p:grpSpPr>
            <p:sp>
              <p:nvSpPr>
                <p:cNvPr id="6760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7605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7598" name="Group 15"/>
              <p:cNvGrpSpPr>
                <a:grpSpLocks/>
              </p:cNvGrpSpPr>
              <p:nvPr/>
            </p:nvGrpSpPr>
            <p:grpSpPr bwMode="auto">
              <a:xfrm>
                <a:off x="3288" y="1389"/>
                <a:ext cx="1361" cy="226"/>
                <a:chOff x="3288" y="1616"/>
                <a:chExt cx="1361" cy="226"/>
              </a:xfrm>
            </p:grpSpPr>
            <p:sp>
              <p:nvSpPr>
                <p:cNvPr id="67602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76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7599" name="Rectangle 18"/>
              <p:cNvSpPr>
                <a:spLocks noChangeArrowheads="1"/>
              </p:cNvSpPr>
              <p:nvPr/>
            </p:nvSpPr>
            <p:spPr bwMode="auto">
              <a:xfrm>
                <a:off x="3288" y="2296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7600" name="Rectangle 19"/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7601" name="Text Box 20"/>
              <p:cNvSpPr txBox="1">
                <a:spLocks noChangeArrowheads="1"/>
              </p:cNvSpPr>
              <p:nvPr/>
            </p:nvSpPr>
            <p:spPr bwMode="auto">
              <a:xfrm>
                <a:off x="3470" y="1162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7588" name="AutoShape 21"/>
          <p:cNvSpPr>
            <a:spLocks noChangeArrowheads="1"/>
          </p:cNvSpPr>
          <p:nvPr/>
        </p:nvSpPr>
        <p:spPr bwMode="auto">
          <a:xfrm>
            <a:off x="4211638" y="4941888"/>
            <a:ext cx="468153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sequentially access each entry by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readdir()</a:t>
            </a:r>
          </a:p>
        </p:txBody>
      </p:sp>
      <p:sp>
        <p:nvSpPr>
          <p:cNvPr id="67589" name="Line 23"/>
          <p:cNvSpPr>
            <a:spLocks noChangeShapeType="1"/>
          </p:cNvSpPr>
          <p:nvPr/>
        </p:nvSpPr>
        <p:spPr bwMode="auto">
          <a:xfrm flipH="1" flipV="1">
            <a:off x="2916238" y="4868863"/>
            <a:ext cx="1295400" cy="3603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5508625" y="3068638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5508625" y="3429000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5508625" y="3789363"/>
            <a:ext cx="5032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0" grpId="0" animBg="1"/>
      <p:bldP spid="70681" grpId="0" animBg="1"/>
      <p:bldP spid="7068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Reading a directory</a:t>
            </a:r>
          </a:p>
        </p:txBody>
      </p:sp>
      <p:grpSp>
        <p:nvGrpSpPr>
          <p:cNvPr id="68611" name="Group 30"/>
          <p:cNvGrpSpPr>
            <a:grpSpLocks/>
          </p:cNvGrpSpPr>
          <p:nvPr/>
        </p:nvGrpSpPr>
        <p:grpSpPr bwMode="auto">
          <a:xfrm>
            <a:off x="755650" y="2133600"/>
            <a:ext cx="7416800" cy="3743325"/>
            <a:chOff x="476" y="1344"/>
            <a:chExt cx="4672" cy="2358"/>
          </a:xfrm>
        </p:grpSpPr>
        <p:sp>
          <p:nvSpPr>
            <p:cNvPr id="68621" name="Rectangle 4"/>
            <p:cNvSpPr>
              <a:spLocks noChangeArrowheads="1"/>
            </p:cNvSpPr>
            <p:nvPr/>
          </p:nvSpPr>
          <p:spPr bwMode="auto">
            <a:xfrm>
              <a:off x="476" y="1525"/>
              <a:ext cx="2177" cy="2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#include &lt;dirent.h&gt;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 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DIR *dp;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struct dirent *buf;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dp = opendir (“testdir”);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while ((buf=readdir(dp))!=NULL)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     …//examine each file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68622" name="Group 29"/>
            <p:cNvGrpSpPr>
              <a:grpSpLocks/>
            </p:cNvGrpSpPr>
            <p:nvPr/>
          </p:nvGrpSpPr>
          <p:grpSpPr bwMode="auto">
            <a:xfrm>
              <a:off x="3787" y="1344"/>
              <a:ext cx="1361" cy="1633"/>
              <a:chOff x="3787" y="1344"/>
              <a:chExt cx="1361" cy="1633"/>
            </a:xfrm>
          </p:grpSpPr>
          <p:grpSp>
            <p:nvGrpSpPr>
              <p:cNvPr id="68623" name="Group 6"/>
              <p:cNvGrpSpPr>
                <a:grpSpLocks/>
              </p:cNvGrpSpPr>
              <p:nvPr/>
            </p:nvGrpSpPr>
            <p:grpSpPr bwMode="auto">
              <a:xfrm>
                <a:off x="3787" y="1798"/>
                <a:ext cx="1361" cy="226"/>
                <a:chOff x="3288" y="1616"/>
                <a:chExt cx="1361" cy="226"/>
              </a:xfrm>
            </p:grpSpPr>
            <p:sp>
              <p:nvSpPr>
                <p:cNvPr id="68636" name="Rectangle 7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1234</a:t>
                  </a:r>
                </a:p>
              </p:txBody>
            </p:sp>
            <p:sp>
              <p:nvSpPr>
                <p:cNvPr id="68637" name="Rectangle 8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test.txt</a:t>
                  </a:r>
                </a:p>
              </p:txBody>
            </p:sp>
          </p:grpSp>
          <p:grpSp>
            <p:nvGrpSpPr>
              <p:cNvPr id="68624" name="Group 9"/>
              <p:cNvGrpSpPr>
                <a:grpSpLocks/>
              </p:cNvGrpSpPr>
              <p:nvPr/>
            </p:nvGrpSpPr>
            <p:grpSpPr bwMode="auto">
              <a:xfrm>
                <a:off x="3787" y="2024"/>
                <a:ext cx="1361" cy="226"/>
                <a:chOff x="3288" y="1616"/>
                <a:chExt cx="1361" cy="226"/>
              </a:xfrm>
            </p:grpSpPr>
            <p:sp>
              <p:nvSpPr>
                <p:cNvPr id="68634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2358</a:t>
                  </a:r>
                </a:p>
              </p:txBody>
            </p:sp>
            <p:sp>
              <p:nvSpPr>
                <p:cNvPr id="68635" name="Rectangle 11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temp</a:t>
                  </a:r>
                </a:p>
              </p:txBody>
            </p:sp>
          </p:grpSp>
          <p:grpSp>
            <p:nvGrpSpPr>
              <p:cNvPr id="68625" name="Group 12"/>
              <p:cNvGrpSpPr>
                <a:grpSpLocks/>
              </p:cNvGrpSpPr>
              <p:nvPr/>
            </p:nvGrpSpPr>
            <p:grpSpPr bwMode="auto">
              <a:xfrm>
                <a:off x="3787" y="2251"/>
                <a:ext cx="1361" cy="226"/>
                <a:chOff x="3288" y="1616"/>
                <a:chExt cx="1361" cy="226"/>
              </a:xfrm>
            </p:grpSpPr>
            <p:sp>
              <p:nvSpPr>
                <p:cNvPr id="68632" name="Rectangle 13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3019</a:t>
                  </a:r>
                </a:p>
              </p:txBody>
            </p:sp>
            <p:sp>
              <p:nvSpPr>
                <p:cNvPr id="68633" name="Rectangle 14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hello.c</a:t>
                  </a:r>
                </a:p>
              </p:txBody>
            </p:sp>
          </p:grpSp>
          <p:grpSp>
            <p:nvGrpSpPr>
              <p:cNvPr id="68626" name="Group 15"/>
              <p:cNvGrpSpPr>
                <a:grpSpLocks/>
              </p:cNvGrpSpPr>
              <p:nvPr/>
            </p:nvGrpSpPr>
            <p:grpSpPr bwMode="auto">
              <a:xfrm>
                <a:off x="3787" y="1571"/>
                <a:ext cx="1361" cy="226"/>
                <a:chOff x="3288" y="1616"/>
                <a:chExt cx="1361" cy="226"/>
              </a:xfrm>
            </p:grpSpPr>
            <p:sp>
              <p:nvSpPr>
                <p:cNvPr id="68630" name="Rectangle 16"/>
                <p:cNvSpPr>
                  <a:spLocks noChangeArrowheads="1"/>
                </p:cNvSpPr>
                <p:nvPr/>
              </p:nvSpPr>
              <p:spPr bwMode="auto">
                <a:xfrm>
                  <a:off x="3288" y="1616"/>
                  <a:ext cx="45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inode#</a:t>
                  </a:r>
                </a:p>
              </p:txBody>
            </p:sp>
            <p:sp>
              <p:nvSpPr>
                <p:cNvPr id="68631" name="Rectangle 17"/>
                <p:cNvSpPr>
                  <a:spLocks noChangeArrowheads="1"/>
                </p:cNvSpPr>
                <p:nvPr/>
              </p:nvSpPr>
              <p:spPr bwMode="auto">
                <a:xfrm>
                  <a:off x="3742" y="1616"/>
                  <a:ext cx="907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/>
                    <a:t>file name</a:t>
                  </a:r>
                </a:p>
              </p:txBody>
            </p:sp>
          </p:grpSp>
          <p:sp>
            <p:nvSpPr>
              <p:cNvPr id="68627" name="Rectangle 18"/>
              <p:cNvSpPr>
                <a:spLocks noChangeArrowheads="1"/>
              </p:cNvSpPr>
              <p:nvPr/>
            </p:nvSpPr>
            <p:spPr bwMode="auto">
              <a:xfrm>
                <a:off x="3787" y="2478"/>
                <a:ext cx="454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8628" name="Rectangle 19"/>
              <p:cNvSpPr>
                <a:spLocks noChangeArrowheads="1"/>
              </p:cNvSpPr>
              <p:nvPr/>
            </p:nvSpPr>
            <p:spPr bwMode="auto">
              <a:xfrm>
                <a:off x="4241" y="2478"/>
                <a:ext cx="907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68629" name="Text Box 20"/>
              <p:cNvSpPr txBox="1">
                <a:spLocks noChangeArrowheads="1"/>
              </p:cNvSpPr>
              <p:nvPr/>
            </p:nvSpPr>
            <p:spPr bwMode="auto">
              <a:xfrm>
                <a:off x="3969" y="1344"/>
                <a:ext cx="4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testdir</a:t>
                </a:r>
              </a:p>
            </p:txBody>
          </p:sp>
        </p:grpSp>
      </p:grpSp>
      <p:sp>
        <p:nvSpPr>
          <p:cNvPr id="68612" name="AutoShape 21"/>
          <p:cNvSpPr>
            <a:spLocks noChangeArrowheads="1"/>
          </p:cNvSpPr>
          <p:nvPr/>
        </p:nvSpPr>
        <p:spPr bwMode="auto">
          <a:xfrm>
            <a:off x="2484438" y="2060575"/>
            <a:ext cx="3240087" cy="1152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struct dirent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    ino_t d_ino;    //inode 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    char d_name[NAME_MAX+1];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};</a:t>
            </a:r>
          </a:p>
        </p:txBody>
      </p:sp>
      <p:sp>
        <p:nvSpPr>
          <p:cNvPr id="68613" name="Line 22"/>
          <p:cNvSpPr>
            <a:spLocks noChangeShapeType="1"/>
          </p:cNvSpPr>
          <p:nvPr/>
        </p:nvSpPr>
        <p:spPr bwMode="auto">
          <a:xfrm flipH="1">
            <a:off x="2555875" y="3213100"/>
            <a:ext cx="360363" cy="7921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8614" name="Group 26"/>
          <p:cNvGrpSpPr>
            <a:grpSpLocks/>
          </p:cNvGrpSpPr>
          <p:nvPr/>
        </p:nvGrpSpPr>
        <p:grpSpPr bwMode="auto">
          <a:xfrm>
            <a:off x="6011863" y="5157788"/>
            <a:ext cx="2160587" cy="358775"/>
            <a:chOff x="3288" y="1616"/>
            <a:chExt cx="1361" cy="226"/>
          </a:xfrm>
        </p:grpSpPr>
        <p:sp>
          <p:nvSpPr>
            <p:cNvPr id="68619" name="Rectangle 27"/>
            <p:cNvSpPr>
              <a:spLocks noChangeArrowheads="1"/>
            </p:cNvSpPr>
            <p:nvPr/>
          </p:nvSpPr>
          <p:spPr bwMode="auto">
            <a:xfrm>
              <a:off x="3288" y="1616"/>
              <a:ext cx="454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3019</a:t>
              </a:r>
            </a:p>
          </p:txBody>
        </p:sp>
        <p:sp>
          <p:nvSpPr>
            <p:cNvPr id="68620" name="Rectangle 28"/>
            <p:cNvSpPr>
              <a:spLocks noChangeArrowheads="1"/>
            </p:cNvSpPr>
            <p:nvPr/>
          </p:nvSpPr>
          <p:spPr bwMode="auto">
            <a:xfrm>
              <a:off x="3742" y="1616"/>
              <a:ext cx="90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hello.c</a:t>
              </a:r>
            </a:p>
          </p:txBody>
        </p:sp>
      </p:grpSp>
      <p:sp>
        <p:nvSpPr>
          <p:cNvPr id="68615" name="Text Box 31"/>
          <p:cNvSpPr txBox="1">
            <a:spLocks noChangeArrowheads="1"/>
          </p:cNvSpPr>
          <p:nvPr/>
        </p:nvSpPr>
        <p:spPr bwMode="auto">
          <a:xfrm>
            <a:off x="5148263" y="5157788"/>
            <a:ext cx="455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buf</a:t>
            </a:r>
          </a:p>
        </p:txBody>
      </p:sp>
      <p:sp>
        <p:nvSpPr>
          <p:cNvPr id="68616" name="Line 32"/>
          <p:cNvSpPr>
            <a:spLocks noChangeShapeType="1"/>
          </p:cNvSpPr>
          <p:nvPr/>
        </p:nvSpPr>
        <p:spPr bwMode="auto">
          <a:xfrm>
            <a:off x="55800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AutoShape 33"/>
          <p:cNvSpPr>
            <a:spLocks noChangeArrowheads="1"/>
          </p:cNvSpPr>
          <p:nvPr/>
        </p:nvSpPr>
        <p:spPr bwMode="auto">
          <a:xfrm>
            <a:off x="5867400" y="3500438"/>
            <a:ext cx="2449513" cy="5762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8" name="Line 35"/>
          <p:cNvSpPr>
            <a:spLocks noChangeShapeType="1"/>
          </p:cNvSpPr>
          <p:nvPr/>
        </p:nvSpPr>
        <p:spPr bwMode="auto">
          <a:xfrm>
            <a:off x="7019925" y="4076700"/>
            <a:ext cx="0" cy="10810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calls to access a directory</a:t>
            </a:r>
          </a:p>
        </p:txBody>
      </p:sp>
      <p:graphicFrame>
        <p:nvGraphicFramePr>
          <p:cNvPr id="73778" name="Group 50"/>
          <p:cNvGraphicFramePr>
            <a:graphicFrameLocks noGrp="1"/>
          </p:cNvGraphicFramePr>
          <p:nvPr/>
        </p:nvGraphicFramePr>
        <p:xfrm>
          <a:off x="1547813" y="2133600"/>
          <a:ext cx="6096000" cy="4064004"/>
        </p:xfrm>
        <a:graphic>
          <a:graphicData uri="http://schemas.openxmlformats.org/drawingml/2006/table">
            <a:tbl>
              <a:tblPr/>
              <a:tblGrid>
                <a:gridCol w="1296987"/>
                <a:gridCol w="4799013"/>
              </a:tblGrid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opendir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open a directory to start to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 a directory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rewinddir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move access position back to the 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 (internal data structure) to access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telldir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check if a pathname is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seekdir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move access position of accessing directory entries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mkdir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create a new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rmdir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remove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change current working directory (of a process)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fchdir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getcwd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 current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 smtClean="0"/>
              <a:t>play demo “dir”, “dir_name”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4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check how to get user name from user ID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check /etc/passwd file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useful library function to read /etc/passwd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modify the program to get last modify time of a file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check man for how to operate with various time formats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modify the program to get file type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run in /dev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check macros for st_mode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(4) create a link (ln) and check i-node numbers of these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HW03</a:t>
            </a:r>
            <a:endParaRPr lang="en-US" altLang="zh-TW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58989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dirty="0" smtClean="0"/>
              <a:t>program to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Recursion into a directory tree and visit each file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400" dirty="0" smtClean="0"/>
              <a:t>Print out file name and the number of lines in each file</a:t>
            </a:r>
          </a:p>
          <a:p>
            <a:pPr marL="1390650" lvl="2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1600" dirty="0" smtClean="0"/>
              <a:t>Assume each file is a text file</a:t>
            </a:r>
            <a:endParaRPr lang="en-US" altLang="zh-TW" sz="1600" dirty="0" smtClean="0"/>
          </a:p>
        </p:txBody>
      </p:sp>
      <p:grpSp>
        <p:nvGrpSpPr>
          <p:cNvPr id="71684" name="Group 25"/>
          <p:cNvGrpSpPr>
            <a:grpSpLocks/>
          </p:cNvGrpSpPr>
          <p:nvPr/>
        </p:nvGrpSpPr>
        <p:grpSpPr bwMode="auto">
          <a:xfrm>
            <a:off x="611188" y="4364038"/>
            <a:ext cx="3328987" cy="2092325"/>
            <a:chOff x="793" y="2551"/>
            <a:chExt cx="2097" cy="1318"/>
          </a:xfrm>
        </p:grpSpPr>
        <p:sp>
          <p:nvSpPr>
            <p:cNvPr id="71689" name="Text Box 4"/>
            <p:cNvSpPr txBox="1">
              <a:spLocks noChangeArrowheads="1"/>
            </p:cNvSpPr>
            <p:nvPr/>
          </p:nvSpPr>
          <p:spPr bwMode="auto">
            <a:xfrm>
              <a:off x="793" y="2568"/>
              <a:ext cx="3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top/</a:t>
              </a:r>
            </a:p>
          </p:txBody>
        </p:sp>
        <p:sp>
          <p:nvSpPr>
            <p:cNvPr id="71690" name="Text Box 7"/>
            <p:cNvSpPr txBox="1">
              <a:spLocks noChangeArrowheads="1"/>
            </p:cNvSpPr>
            <p:nvPr/>
          </p:nvSpPr>
          <p:spPr bwMode="auto">
            <a:xfrm>
              <a:off x="1474" y="3657"/>
              <a:ext cx="11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README.txt (100)</a:t>
              </a:r>
            </a:p>
          </p:txBody>
        </p:sp>
        <p:grpSp>
          <p:nvGrpSpPr>
            <p:cNvPr id="71691" name="Group 19"/>
            <p:cNvGrpSpPr>
              <a:grpSpLocks/>
            </p:cNvGrpSpPr>
            <p:nvPr/>
          </p:nvGrpSpPr>
          <p:grpSpPr bwMode="auto">
            <a:xfrm>
              <a:off x="1371" y="2551"/>
              <a:ext cx="1519" cy="411"/>
              <a:chOff x="1371" y="2551"/>
              <a:chExt cx="1519" cy="411"/>
            </a:xfrm>
          </p:grpSpPr>
          <p:sp>
            <p:nvSpPr>
              <p:cNvPr id="71703" name="Text Box 5"/>
              <p:cNvSpPr txBox="1">
                <a:spLocks noChangeArrowheads="1"/>
              </p:cNvSpPr>
              <p:nvPr/>
            </p:nvSpPr>
            <p:spPr bwMode="auto">
              <a:xfrm>
                <a:off x="1371" y="2551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dir1/</a:t>
                </a:r>
              </a:p>
            </p:txBody>
          </p:sp>
          <p:sp>
            <p:nvSpPr>
              <p:cNvPr id="71704" name="Text Box 8"/>
              <p:cNvSpPr txBox="1">
                <a:spLocks noChangeArrowheads="1"/>
              </p:cNvSpPr>
              <p:nvPr/>
            </p:nvSpPr>
            <p:spPr bwMode="auto">
              <a:xfrm>
                <a:off x="2096" y="2551"/>
                <a:ext cx="7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hello.c (150)</a:t>
                </a:r>
              </a:p>
            </p:txBody>
          </p:sp>
          <p:sp>
            <p:nvSpPr>
              <p:cNvPr id="71705" name="Text Box 9"/>
              <p:cNvSpPr txBox="1">
                <a:spLocks noChangeArrowheads="1"/>
              </p:cNvSpPr>
              <p:nvPr/>
            </p:nvSpPr>
            <p:spPr bwMode="auto">
              <a:xfrm>
                <a:off x="2064" y="2750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Makefile (30)</a:t>
                </a:r>
              </a:p>
            </p:txBody>
          </p:sp>
          <p:sp>
            <p:nvSpPr>
              <p:cNvPr id="71706" name="Line 13"/>
              <p:cNvSpPr>
                <a:spLocks noChangeShapeType="1"/>
              </p:cNvSpPr>
              <p:nvPr/>
            </p:nvSpPr>
            <p:spPr bwMode="auto">
              <a:xfrm>
                <a:off x="1701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7" name="Line 14"/>
              <p:cNvSpPr>
                <a:spLocks noChangeShapeType="1"/>
              </p:cNvSpPr>
              <p:nvPr/>
            </p:nvSpPr>
            <p:spPr bwMode="auto">
              <a:xfrm>
                <a:off x="1882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8" name="Line 15"/>
              <p:cNvSpPr>
                <a:spLocks noChangeShapeType="1"/>
              </p:cNvSpPr>
              <p:nvPr/>
            </p:nvSpPr>
            <p:spPr bwMode="auto">
              <a:xfrm>
                <a:off x="1882" y="288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2" name="Group 20"/>
            <p:cNvGrpSpPr>
              <a:grpSpLocks/>
            </p:cNvGrpSpPr>
            <p:nvPr/>
          </p:nvGrpSpPr>
          <p:grpSpPr bwMode="auto">
            <a:xfrm>
              <a:off x="1383" y="3067"/>
              <a:ext cx="1461" cy="484"/>
              <a:chOff x="1383" y="3113"/>
              <a:chExt cx="1461" cy="484"/>
            </a:xfrm>
          </p:grpSpPr>
          <p:sp>
            <p:nvSpPr>
              <p:cNvPr id="71697" name="Text Box 6"/>
              <p:cNvSpPr txBox="1">
                <a:spLocks noChangeArrowheads="1"/>
              </p:cNvSpPr>
              <p:nvPr/>
            </p:nvSpPr>
            <p:spPr bwMode="auto">
              <a:xfrm>
                <a:off x="1383" y="311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dir2/</a:t>
                </a:r>
              </a:p>
            </p:txBody>
          </p:sp>
          <p:sp>
            <p:nvSpPr>
              <p:cNvPr id="71698" name="Text Box 10"/>
              <p:cNvSpPr txBox="1">
                <a:spLocks noChangeArrowheads="1"/>
              </p:cNvSpPr>
              <p:nvPr/>
            </p:nvSpPr>
            <p:spPr bwMode="auto">
              <a:xfrm>
                <a:off x="2018" y="3113"/>
                <a:ext cx="6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test.c (200)</a:t>
                </a:r>
              </a:p>
            </p:txBody>
          </p:sp>
          <p:sp>
            <p:nvSpPr>
              <p:cNvPr id="71699" name="Text Box 11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8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Makefile (30)</a:t>
                </a:r>
              </a:p>
            </p:txBody>
          </p:sp>
          <p:sp>
            <p:nvSpPr>
              <p:cNvPr id="71700" name="Line 16"/>
              <p:cNvSpPr>
                <a:spLocks noChangeShapeType="1"/>
              </p:cNvSpPr>
              <p:nvPr/>
            </p:nvSpPr>
            <p:spPr bwMode="auto">
              <a:xfrm>
                <a:off x="1701" y="324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1" name="Line 17"/>
              <p:cNvSpPr>
                <a:spLocks noChangeShapeType="1"/>
              </p:cNvSpPr>
              <p:nvPr/>
            </p:nvSpPr>
            <p:spPr bwMode="auto">
              <a:xfrm>
                <a:off x="1882" y="3249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02" name="Line 18"/>
              <p:cNvSpPr>
                <a:spLocks noChangeShapeType="1"/>
              </p:cNvSpPr>
              <p:nvPr/>
            </p:nvSpPr>
            <p:spPr bwMode="auto">
              <a:xfrm>
                <a:off x="1882" y="347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69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4" name="Line 22"/>
            <p:cNvSpPr>
              <a:spLocks noChangeShapeType="1"/>
            </p:cNvSpPr>
            <p:nvPr/>
          </p:nvSpPr>
          <p:spPr bwMode="auto">
            <a:xfrm>
              <a:off x="1247" y="265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5" name="Line 23"/>
            <p:cNvSpPr>
              <a:spLocks noChangeShapeType="1"/>
            </p:cNvSpPr>
            <p:nvPr/>
          </p:nvSpPr>
          <p:spPr bwMode="auto">
            <a:xfrm>
              <a:off x="1247" y="374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6" name="Line 24"/>
            <p:cNvSpPr>
              <a:spLocks noChangeShapeType="1"/>
            </p:cNvSpPr>
            <p:nvPr/>
          </p:nvSpPr>
          <p:spPr bwMode="auto">
            <a:xfrm>
              <a:off x="1247" y="320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Directory structures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 of your OS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Directory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16113"/>
            <a:ext cx="7488238" cy="865187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 collection of nodes containing information about all files.</a:t>
            </a:r>
          </a:p>
        </p:txBody>
      </p:sp>
      <p:grpSp>
        <p:nvGrpSpPr>
          <p:cNvPr id="10244" name="Group 24"/>
          <p:cNvGrpSpPr>
            <a:grpSpLocks/>
          </p:cNvGrpSpPr>
          <p:nvPr/>
        </p:nvGrpSpPr>
        <p:grpSpPr bwMode="auto">
          <a:xfrm>
            <a:off x="2339975" y="2492375"/>
            <a:ext cx="5427663" cy="3524250"/>
            <a:chOff x="941" y="1627"/>
            <a:chExt cx="3419" cy="2220"/>
          </a:xfrm>
        </p:grpSpPr>
        <p:sp>
          <p:nvSpPr>
            <p:cNvPr id="10246" name="Oval 4"/>
            <p:cNvSpPr>
              <a:spLocks noChangeArrowheads="1"/>
            </p:cNvSpPr>
            <p:nvPr/>
          </p:nvSpPr>
          <p:spPr bwMode="auto">
            <a:xfrm>
              <a:off x="190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7" name="Oval 5"/>
            <p:cNvSpPr>
              <a:spLocks noChangeArrowheads="1"/>
            </p:cNvSpPr>
            <p:nvPr/>
          </p:nvSpPr>
          <p:spPr bwMode="auto">
            <a:xfrm>
              <a:off x="238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86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49" name="Oval 7"/>
            <p:cNvSpPr>
              <a:spLocks noChangeArrowheads="1"/>
            </p:cNvSpPr>
            <p:nvPr/>
          </p:nvSpPr>
          <p:spPr bwMode="auto">
            <a:xfrm>
              <a:off x="3340" y="1831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3820" y="2023"/>
              <a:ext cx="336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900" y="3079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1</a:t>
              </a: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2380" y="3079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2</a:t>
              </a:r>
            </a:p>
          </p:txBody>
        </p:sp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2860" y="3079"/>
              <a:ext cx="28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3</a:t>
              </a: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3340" y="3079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4</a:t>
              </a:r>
            </a:p>
          </p:txBody>
        </p:sp>
        <p:sp>
          <p:nvSpPr>
            <p:cNvPr id="10255" name="Rectangle 13"/>
            <p:cNvSpPr>
              <a:spLocks noChangeArrowheads="1"/>
            </p:cNvSpPr>
            <p:nvPr/>
          </p:nvSpPr>
          <p:spPr bwMode="auto">
            <a:xfrm>
              <a:off x="3820" y="3319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 n</a:t>
              </a:r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2542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300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3964" y="2311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348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2044" y="211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1" name="Freeform 19"/>
            <p:cNvSpPr>
              <a:spLocks/>
            </p:cNvSpPr>
            <p:nvPr/>
          </p:nvSpPr>
          <p:spPr bwMode="auto">
            <a:xfrm>
              <a:off x="1723" y="1627"/>
              <a:ext cx="2637" cy="928"/>
            </a:xfrm>
            <a:custGeom>
              <a:avLst/>
              <a:gdLst>
                <a:gd name="T0" fmla="*/ 10 w 2637"/>
                <a:gd name="T1" fmla="*/ 328 h 928"/>
                <a:gd name="T2" fmla="*/ 28 w 2637"/>
                <a:gd name="T3" fmla="*/ 219 h 928"/>
                <a:gd name="T4" fmla="*/ 410 w 2637"/>
                <a:gd name="T5" fmla="*/ 37 h 928"/>
                <a:gd name="T6" fmla="*/ 583 w 2637"/>
                <a:gd name="T7" fmla="*/ 10 h 928"/>
                <a:gd name="T8" fmla="*/ 1019 w 2637"/>
                <a:gd name="T9" fmla="*/ 0 h 928"/>
                <a:gd name="T10" fmla="*/ 1401 w 2637"/>
                <a:gd name="T11" fmla="*/ 10 h 928"/>
                <a:gd name="T12" fmla="*/ 1655 w 2637"/>
                <a:gd name="T13" fmla="*/ 55 h 928"/>
                <a:gd name="T14" fmla="*/ 1901 w 2637"/>
                <a:gd name="T15" fmla="*/ 128 h 928"/>
                <a:gd name="T16" fmla="*/ 2019 w 2637"/>
                <a:gd name="T17" fmla="*/ 164 h 928"/>
                <a:gd name="T18" fmla="*/ 2246 w 2637"/>
                <a:gd name="T19" fmla="*/ 210 h 928"/>
                <a:gd name="T20" fmla="*/ 2382 w 2637"/>
                <a:gd name="T21" fmla="*/ 255 h 928"/>
                <a:gd name="T22" fmla="*/ 2519 w 2637"/>
                <a:gd name="T23" fmla="*/ 391 h 928"/>
                <a:gd name="T24" fmla="*/ 2573 w 2637"/>
                <a:gd name="T25" fmla="*/ 446 h 928"/>
                <a:gd name="T26" fmla="*/ 2619 w 2637"/>
                <a:gd name="T27" fmla="*/ 573 h 928"/>
                <a:gd name="T28" fmla="*/ 2637 w 2637"/>
                <a:gd name="T29" fmla="*/ 628 h 928"/>
                <a:gd name="T30" fmla="*/ 2619 w 2637"/>
                <a:gd name="T31" fmla="*/ 737 h 928"/>
                <a:gd name="T32" fmla="*/ 2401 w 2637"/>
                <a:gd name="T33" fmla="*/ 873 h 928"/>
                <a:gd name="T34" fmla="*/ 2201 w 2637"/>
                <a:gd name="T35" fmla="*/ 919 h 928"/>
                <a:gd name="T36" fmla="*/ 1146 w 2637"/>
                <a:gd name="T37" fmla="*/ 873 h 928"/>
                <a:gd name="T38" fmla="*/ 474 w 2637"/>
                <a:gd name="T39" fmla="*/ 700 h 928"/>
                <a:gd name="T40" fmla="*/ 446 w 2637"/>
                <a:gd name="T41" fmla="*/ 691 h 928"/>
                <a:gd name="T42" fmla="*/ 410 w 2637"/>
                <a:gd name="T43" fmla="*/ 673 h 928"/>
                <a:gd name="T44" fmla="*/ 83 w 2637"/>
                <a:gd name="T45" fmla="*/ 564 h 928"/>
                <a:gd name="T46" fmla="*/ 28 w 2637"/>
                <a:gd name="T47" fmla="*/ 400 h 928"/>
                <a:gd name="T48" fmla="*/ 1 w 2637"/>
                <a:gd name="T49" fmla="*/ 319 h 928"/>
                <a:gd name="T50" fmla="*/ 10 w 2637"/>
                <a:gd name="T51" fmla="*/ 328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2" name="Freeform 20"/>
            <p:cNvSpPr>
              <a:spLocks/>
            </p:cNvSpPr>
            <p:nvPr/>
          </p:nvSpPr>
          <p:spPr bwMode="auto">
            <a:xfrm>
              <a:off x="1612" y="2839"/>
              <a:ext cx="2685" cy="1008"/>
            </a:xfrm>
            <a:custGeom>
              <a:avLst/>
              <a:gdLst>
                <a:gd name="T0" fmla="*/ 10 w 2637"/>
                <a:gd name="T1" fmla="*/ 420 h 928"/>
                <a:gd name="T2" fmla="*/ 31 w 2637"/>
                <a:gd name="T3" fmla="*/ 281 h 928"/>
                <a:gd name="T4" fmla="*/ 433 w 2637"/>
                <a:gd name="T5" fmla="*/ 47 h 928"/>
                <a:gd name="T6" fmla="*/ 616 w 2637"/>
                <a:gd name="T7" fmla="*/ 13 h 928"/>
                <a:gd name="T8" fmla="*/ 1076 w 2637"/>
                <a:gd name="T9" fmla="*/ 0 h 928"/>
                <a:gd name="T10" fmla="*/ 1479 w 2637"/>
                <a:gd name="T11" fmla="*/ 13 h 928"/>
                <a:gd name="T12" fmla="*/ 1747 w 2637"/>
                <a:gd name="T13" fmla="*/ 71 h 928"/>
                <a:gd name="T14" fmla="*/ 2007 w 2637"/>
                <a:gd name="T15" fmla="*/ 164 h 928"/>
                <a:gd name="T16" fmla="*/ 2131 w 2637"/>
                <a:gd name="T17" fmla="*/ 210 h 928"/>
                <a:gd name="T18" fmla="*/ 2371 w 2637"/>
                <a:gd name="T19" fmla="*/ 269 h 928"/>
                <a:gd name="T20" fmla="*/ 2514 w 2637"/>
                <a:gd name="T21" fmla="*/ 327 h 928"/>
                <a:gd name="T22" fmla="*/ 2660 w 2637"/>
                <a:gd name="T23" fmla="*/ 502 h 928"/>
                <a:gd name="T24" fmla="*/ 2717 w 2637"/>
                <a:gd name="T25" fmla="*/ 571 h 928"/>
                <a:gd name="T26" fmla="*/ 2765 w 2637"/>
                <a:gd name="T27" fmla="*/ 734 h 928"/>
                <a:gd name="T28" fmla="*/ 2784 w 2637"/>
                <a:gd name="T29" fmla="*/ 805 h 928"/>
                <a:gd name="T30" fmla="*/ 2765 w 2637"/>
                <a:gd name="T31" fmla="*/ 945 h 928"/>
                <a:gd name="T32" fmla="*/ 2535 w 2637"/>
                <a:gd name="T33" fmla="*/ 1119 h 928"/>
                <a:gd name="T34" fmla="*/ 2324 w 2637"/>
                <a:gd name="T35" fmla="*/ 1177 h 928"/>
                <a:gd name="T36" fmla="*/ 1210 w 2637"/>
                <a:gd name="T37" fmla="*/ 1119 h 928"/>
                <a:gd name="T38" fmla="*/ 501 w 2637"/>
                <a:gd name="T39" fmla="*/ 897 h 928"/>
                <a:gd name="T40" fmla="*/ 470 w 2637"/>
                <a:gd name="T41" fmla="*/ 886 h 928"/>
                <a:gd name="T42" fmla="*/ 433 w 2637"/>
                <a:gd name="T43" fmla="*/ 862 h 928"/>
                <a:gd name="T44" fmla="*/ 89 w 2637"/>
                <a:gd name="T45" fmla="*/ 723 h 928"/>
                <a:gd name="T46" fmla="*/ 31 w 2637"/>
                <a:gd name="T47" fmla="*/ 512 h 928"/>
                <a:gd name="T48" fmla="*/ 1 w 2637"/>
                <a:gd name="T49" fmla="*/ 410 h 928"/>
                <a:gd name="T50" fmla="*/ 10 w 2637"/>
                <a:gd name="T51" fmla="*/ 420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3" name="Text Box 21"/>
            <p:cNvSpPr txBox="1">
              <a:spLocks noChangeArrowheads="1"/>
            </p:cNvSpPr>
            <p:nvPr/>
          </p:nvSpPr>
          <p:spPr bwMode="auto">
            <a:xfrm>
              <a:off x="941" y="1831"/>
              <a:ext cx="6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Directory</a:t>
              </a:r>
            </a:p>
          </p:txBody>
        </p:sp>
        <p:sp>
          <p:nvSpPr>
            <p:cNvPr id="10264" name="Text Box 22"/>
            <p:cNvSpPr txBox="1">
              <a:spLocks noChangeArrowheads="1"/>
            </p:cNvSpPr>
            <p:nvPr/>
          </p:nvSpPr>
          <p:spPr bwMode="auto">
            <a:xfrm>
              <a:off x="1028" y="3031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latin typeface="Helvetica" panose="020B0604020202020204" pitchFamily="34" charset="0"/>
                  <a:ea typeface="新細明體" panose="02020500000000000000" pitchFamily="18" charset="-120"/>
                </a:rPr>
                <a:t>Files</a:t>
              </a:r>
            </a:p>
          </p:txBody>
        </p:sp>
      </p:grpSp>
      <p:sp>
        <p:nvSpPr>
          <p:cNvPr id="10245" name="Rectangle 23"/>
          <p:cNvSpPr>
            <a:spLocks noChangeArrowheads="1"/>
          </p:cNvSpPr>
          <p:nvPr/>
        </p:nvSpPr>
        <p:spPr bwMode="auto">
          <a:xfrm>
            <a:off x="1187450" y="6165850"/>
            <a:ext cx="7029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Helvetica" panose="020B0604020202020204" pitchFamily="34" charset="0"/>
                <a:ea typeface="新細明體" panose="02020500000000000000" pitchFamily="18" charset="-120"/>
              </a:rPr>
              <a:t>Both the directory structure and the files reside on disk.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Helvetica" panose="020B0604020202020204" pitchFamily="34" charset="0"/>
                <a:ea typeface="新細明體" panose="02020500000000000000" pitchFamily="18" charset="-120"/>
              </a:rPr>
              <a:t>Backups of these two structures are kept on tapes.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Single-Level Directory</a:t>
            </a:r>
            <a:endParaRPr lang="en-US" altLang="zh-TW" sz="36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1724025"/>
            <a:ext cx="7029450" cy="5619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 single directory for all users.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37015" r="401" b="36288"/>
          <a:stretch>
            <a:fillRect/>
          </a:stretch>
        </p:blipFill>
        <p:spPr bwMode="auto">
          <a:xfrm>
            <a:off x="815975" y="2416175"/>
            <a:ext cx="6635750" cy="14303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11225" y="4213225"/>
            <a:ext cx="70294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Naming problem</a:t>
            </a:r>
            <a:b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</a:br>
            <a:endParaRPr kumimoji="0" lang="en-US" altLang="zh-TW" sz="2000">
              <a:latin typeface="Helvetica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latin typeface="Helvetica" panose="020B0604020202020204" pitchFamily="34" charset="0"/>
                <a:ea typeface="新細明體" panose="02020500000000000000" pitchFamily="18" charset="-120"/>
              </a:rPr>
              <a:t>Grouping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539</TotalTime>
  <Words>2573</Words>
  <Application>Microsoft Office PowerPoint</Application>
  <PresentationFormat>如螢幕大小 (4:3)</PresentationFormat>
  <Paragraphs>1011</Paragraphs>
  <Slides>68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5" baseType="lpstr">
      <vt:lpstr>新細明體</vt:lpstr>
      <vt:lpstr>標楷體</vt:lpstr>
      <vt:lpstr>Arial</vt:lpstr>
      <vt:lpstr>Helvetica</vt:lpstr>
      <vt:lpstr>Times New Roman</vt:lpstr>
      <vt:lpstr>Wingdings</vt:lpstr>
      <vt:lpstr>Blends</vt:lpstr>
      <vt:lpstr> Advanced File System Operations</vt:lpstr>
      <vt:lpstr>Goals</vt:lpstr>
      <vt:lpstr>Content Outline</vt:lpstr>
      <vt:lpstr>File system services provided by OS</vt:lpstr>
      <vt:lpstr>File Attributes</vt:lpstr>
      <vt:lpstr>File Operations</vt:lpstr>
      <vt:lpstr>Directory structures</vt:lpstr>
      <vt:lpstr>Directory Structure</vt:lpstr>
      <vt:lpstr>Single-Level Directory</vt:lpstr>
      <vt:lpstr>Two-Level Directory</vt:lpstr>
      <vt:lpstr>Tree-Structured Directories</vt:lpstr>
      <vt:lpstr>Acyclic-Graph Directories</vt:lpstr>
      <vt:lpstr>General Graph Directory</vt:lpstr>
      <vt:lpstr>Question:</vt:lpstr>
      <vt:lpstr>Features that WinXP users not familiar</vt:lpstr>
      <vt:lpstr>Mount</vt:lpstr>
      <vt:lpstr>File System Mounting</vt:lpstr>
      <vt:lpstr>(a) Existing.  (b) Unmounted Partition</vt:lpstr>
      <vt:lpstr>Mount Point</vt:lpstr>
      <vt:lpstr>In-Class Exercise</vt:lpstr>
      <vt:lpstr>Multiple path referring to the same file</vt:lpstr>
      <vt:lpstr>Features that WinXP users not familiar</vt:lpstr>
      <vt:lpstr>Multiple pathname to refer to the same file</vt:lpstr>
      <vt:lpstr>In-Class Exercise</vt:lpstr>
      <vt:lpstr>Symbolic link</vt:lpstr>
      <vt:lpstr>Question:</vt:lpstr>
      <vt:lpstr>In-Class Exercise</vt:lpstr>
      <vt:lpstr>Special files representing I/O devices</vt:lpstr>
      <vt:lpstr>Features that WinXP users not familiar</vt:lpstr>
      <vt:lpstr>Special files referring to I/O device</vt:lpstr>
      <vt:lpstr>Some I/O devices</vt:lpstr>
      <vt:lpstr>How a UNIX program controls I/O device?</vt:lpstr>
      <vt:lpstr>Demo: peek_tty</vt:lpstr>
      <vt:lpstr>Inside UNIX File System</vt:lpstr>
      <vt:lpstr>UNIX file system overview</vt:lpstr>
      <vt:lpstr>What is i-node</vt:lpstr>
      <vt:lpstr>Types of a “file” (an i-node entry)</vt:lpstr>
      <vt:lpstr>How to access a directory/file through i-nodes</vt:lpstr>
      <vt:lpstr>A directory is a data block (like a file) with special format in it</vt:lpstr>
      <vt:lpstr>An entry in the directory</vt:lpstr>
      <vt:lpstr>To find data of a file</vt:lpstr>
      <vt:lpstr>Step 1: find the inode of the sub-directory</vt:lpstr>
      <vt:lpstr>Step 2: find the data block of the sub-directory</vt:lpstr>
      <vt:lpstr>Step 3: find the inode of the file</vt:lpstr>
      <vt:lpstr>Step 4: find the data blocks of the file</vt:lpstr>
      <vt:lpstr>Special entries in a directory</vt:lpstr>
      <vt:lpstr>Link to current directory</vt:lpstr>
      <vt:lpstr>Link to parent directory</vt:lpstr>
      <vt:lpstr>How multiple path refer to the same file/directory</vt:lpstr>
      <vt:lpstr>Multiple links to a file</vt:lpstr>
      <vt:lpstr>How to get/set attributes of an inode (file)</vt:lpstr>
      <vt:lpstr>Structure stat</vt:lpstr>
      <vt:lpstr>Everything you see from “ls –l” is from struct stat</vt:lpstr>
      <vt:lpstr>Examine file type and permission</vt:lpstr>
      <vt:lpstr>Macros to set file access permission</vt:lpstr>
      <vt:lpstr>Filter file permission setting—umask (command and system call)</vt:lpstr>
      <vt:lpstr>Examine file type</vt:lpstr>
      <vt:lpstr>Setting up multiple path to the same file</vt:lpstr>
      <vt:lpstr>Other system calls to setup inode information</vt:lpstr>
      <vt:lpstr>Accessing a directory</vt:lpstr>
      <vt:lpstr>Directory is just like a file with special format</vt:lpstr>
      <vt:lpstr>Reading a directory</vt:lpstr>
      <vt:lpstr>Reading a directory</vt:lpstr>
      <vt:lpstr>Reading a directory</vt:lpstr>
      <vt:lpstr>Reading a directory</vt:lpstr>
      <vt:lpstr>System calls to access a directory</vt:lpstr>
      <vt:lpstr>In-Class Exercise</vt:lpstr>
      <vt:lpstr>HW03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81</cp:revision>
  <dcterms:created xsi:type="dcterms:W3CDTF">1601-01-01T00:00:00Z</dcterms:created>
  <dcterms:modified xsi:type="dcterms:W3CDTF">2017-10-25T18:48:50Z</dcterms:modified>
</cp:coreProperties>
</file>