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1" r:id="rId3"/>
    <p:sldId id="260" r:id="rId4"/>
    <p:sldId id="311" r:id="rId5"/>
    <p:sldId id="312" r:id="rId6"/>
    <p:sldId id="313" r:id="rId7"/>
    <p:sldId id="314" r:id="rId8"/>
    <p:sldId id="315" r:id="rId9"/>
    <p:sldId id="262" r:id="rId10"/>
    <p:sldId id="263" r:id="rId11"/>
    <p:sldId id="264" r:id="rId12"/>
    <p:sldId id="265" r:id="rId13"/>
    <p:sldId id="266" r:id="rId14"/>
    <p:sldId id="267" r:id="rId15"/>
    <p:sldId id="31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317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318" r:id="rId37"/>
    <p:sldId id="287" r:id="rId38"/>
    <p:sldId id="288" r:id="rId39"/>
    <p:sldId id="289" r:id="rId40"/>
    <p:sldId id="290" r:id="rId41"/>
    <p:sldId id="291" r:id="rId42"/>
    <p:sldId id="292" r:id="rId43"/>
    <p:sldId id="319" r:id="rId44"/>
    <p:sldId id="294" r:id="rId45"/>
    <p:sldId id="303" r:id="rId46"/>
    <p:sldId id="295" r:id="rId47"/>
    <p:sldId id="304" r:id="rId48"/>
    <p:sldId id="296" r:id="rId49"/>
    <p:sldId id="297" r:id="rId50"/>
    <p:sldId id="298" r:id="rId51"/>
    <p:sldId id="299" r:id="rId52"/>
    <p:sldId id="300" r:id="rId53"/>
    <p:sldId id="301" r:id="rId54"/>
    <p:sldId id="305" r:id="rId55"/>
    <p:sldId id="302" r:id="rId56"/>
    <p:sldId id="307" r:id="rId57"/>
    <p:sldId id="308" r:id="rId58"/>
    <p:sldId id="309" r:id="rId59"/>
    <p:sldId id="310" r:id="rId6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17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668A9C1-CFB0-415D-9607-7EE202C12AF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CFD65-71E3-4080-B643-C9B1FFAD0F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829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65A85-403F-4EF2-A338-CC4D0B17B8E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728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61D9A-0CFC-4344-A18B-A7331565EB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184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060A1-CAAF-4921-937D-5282B4F97E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82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9BB40-8E10-4B33-B7DF-8CC357F58F8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103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2C135-AA44-4DC4-A7DC-D9FBDC0C93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925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6AAD1-606E-4CD4-B5B7-12963574CDF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178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88520-CDFE-4671-A6FE-E9871EC778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748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81BCD-5307-4C7D-AEC5-B76492C0ECE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66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83133-0FF4-4E83-8A44-85C05C9584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098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40589B75-4239-45FF-9299-E5A6F8DB71F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Process Creation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[Stevens] Chap. 8</a:t>
            </a:r>
          </a:p>
          <a:p>
            <a:r>
              <a:rPr lang="en-US" altLang="zh-TW"/>
              <a:t>[Silberschatz] Sec. 3.3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50925" y="1238250"/>
            <a:ext cx="193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u="sng">
                <a:cs typeface="新細明體" panose="02020500000000000000" pitchFamily="18" charset="-120"/>
              </a:rPr>
              <a:t>Lecture 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Scheme to create a new process and execute a desired program</a:t>
            </a:r>
          </a:p>
        </p:txBody>
      </p:sp>
      <p:grpSp>
        <p:nvGrpSpPr>
          <p:cNvPr id="17424" name="Group 16"/>
          <p:cNvGrpSpPr>
            <a:grpSpLocks/>
          </p:cNvGrpSpPr>
          <p:nvPr/>
        </p:nvGrpSpPr>
        <p:grpSpPr bwMode="auto">
          <a:xfrm>
            <a:off x="1752600" y="2590800"/>
            <a:ext cx="3981450" cy="3079750"/>
            <a:chOff x="1104" y="1632"/>
            <a:chExt cx="2508" cy="1940"/>
          </a:xfrm>
        </p:grpSpPr>
        <p:sp>
          <p:nvSpPr>
            <p:cNvPr id="17412" name="Line 4"/>
            <p:cNvSpPr>
              <a:spLocks noChangeShapeType="1"/>
            </p:cNvSpPr>
            <p:nvPr/>
          </p:nvSpPr>
          <p:spPr bwMode="auto">
            <a:xfrm>
              <a:off x="1248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1104" y="3120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584" y="2064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1776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1584" y="336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2016" y="2208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2448" y="2352"/>
              <a:ext cx="11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cs typeface="新細明體" panose="02020500000000000000" pitchFamily="18" charset="-120"/>
                </a:rPr>
                <a:t>execxxx</a:t>
              </a:r>
              <a:r>
                <a:rPr lang="en-US" altLang="zh-TW">
                  <a:cs typeface="新細明體" panose="02020500000000000000" pitchFamily="18" charset="-120"/>
                </a:rPr>
                <a:t>(“a.out”, ...);</a:t>
              </a:r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283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0" name="AutoShape 12"/>
            <p:cNvSpPr>
              <a:spLocks noChangeArrowheads="1"/>
            </p:cNvSpPr>
            <p:nvPr/>
          </p:nvSpPr>
          <p:spPr bwMode="auto">
            <a:xfrm>
              <a:off x="2496" y="2736"/>
              <a:ext cx="672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a.out</a:t>
              </a:r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 flipH="1">
              <a:off x="1968" y="3072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1392" y="1632"/>
              <a:ext cx="8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Parent Process</a:t>
              </a:r>
            </a:p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(shell)</a:t>
              </a:r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2544" y="1632"/>
              <a:ext cx="8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Child Process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Scheme to create a new process and execute a desired program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1752600" y="2590800"/>
            <a:ext cx="3981450" cy="3079750"/>
            <a:chOff x="1104" y="1632"/>
            <a:chExt cx="2508" cy="1940"/>
          </a:xfrm>
        </p:grpSpPr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1248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1104" y="3120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1584" y="2064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1776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1584" y="336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2016" y="2208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2448" y="2352"/>
              <a:ext cx="11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cs typeface="新細明體" panose="02020500000000000000" pitchFamily="18" charset="-120"/>
                </a:rPr>
                <a:t>execxxx</a:t>
              </a:r>
              <a:r>
                <a:rPr lang="en-US" altLang="zh-TW">
                  <a:cs typeface="新細明體" panose="02020500000000000000" pitchFamily="18" charset="-120"/>
                </a:rPr>
                <a:t>(“a.out”, ...);</a:t>
              </a:r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283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8" name="AutoShape 12"/>
            <p:cNvSpPr>
              <a:spLocks noChangeArrowheads="1"/>
            </p:cNvSpPr>
            <p:nvPr/>
          </p:nvSpPr>
          <p:spPr bwMode="auto">
            <a:xfrm>
              <a:off x="2496" y="2736"/>
              <a:ext cx="672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a.out</a:t>
              </a:r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H="1">
              <a:off x="1968" y="3072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1392" y="1632"/>
              <a:ext cx="8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Parent Process</a:t>
              </a:r>
            </a:p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(shell)</a:t>
              </a:r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2544" y="1632"/>
              <a:ext cx="8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Child Process</a:t>
              </a:r>
            </a:p>
          </p:txBody>
        </p:sp>
      </p:grpSp>
      <p:sp>
        <p:nvSpPr>
          <p:cNvPr id="19472" name="AutoShape 16"/>
          <p:cNvSpPr>
            <a:spLocks noChangeArrowheads="1"/>
          </p:cNvSpPr>
          <p:nvPr/>
        </p:nvSpPr>
        <p:spPr bwMode="auto">
          <a:xfrm>
            <a:off x="3429000" y="2438400"/>
            <a:ext cx="2667000" cy="762000"/>
          </a:xfrm>
          <a:prstGeom prst="wedgeRoundRectCallout">
            <a:avLst>
              <a:gd name="adj1" fmla="val -56727"/>
              <a:gd name="adj2" fmla="val 8166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The fork() system call to create a new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Scheme to create a new process and execute a desired program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1752600" y="2590800"/>
            <a:ext cx="3981450" cy="3079750"/>
            <a:chOff x="1104" y="1632"/>
            <a:chExt cx="2508" cy="1940"/>
          </a:xfrm>
        </p:grpSpPr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>
              <a:off x="1248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1104" y="3120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1584" y="2064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1776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1584" y="336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2016" y="2208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2448" y="2352"/>
              <a:ext cx="11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cs typeface="新細明體" panose="02020500000000000000" pitchFamily="18" charset="-120"/>
                </a:rPr>
                <a:t>execxxx</a:t>
              </a:r>
              <a:r>
                <a:rPr lang="en-US" altLang="zh-TW">
                  <a:cs typeface="新細明體" panose="02020500000000000000" pitchFamily="18" charset="-120"/>
                </a:rPr>
                <a:t>(“a.out”, ...);</a:t>
              </a: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283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2" name="AutoShape 12"/>
            <p:cNvSpPr>
              <a:spLocks noChangeArrowheads="1"/>
            </p:cNvSpPr>
            <p:nvPr/>
          </p:nvSpPr>
          <p:spPr bwMode="auto">
            <a:xfrm>
              <a:off x="2496" y="2736"/>
              <a:ext cx="672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a.out</a:t>
              </a:r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>
              <a:off x="1968" y="3072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1392" y="1632"/>
              <a:ext cx="8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Parent Process</a:t>
              </a:r>
            </a:p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(shell)</a:t>
              </a: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2544" y="1632"/>
              <a:ext cx="8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Child Process</a:t>
              </a:r>
            </a:p>
          </p:txBody>
        </p:sp>
      </p:grpSp>
      <p:sp>
        <p:nvSpPr>
          <p:cNvPr id="20496" name="AutoShape 16"/>
          <p:cNvSpPr>
            <a:spLocks noChangeArrowheads="1"/>
          </p:cNvSpPr>
          <p:nvPr/>
        </p:nvSpPr>
        <p:spPr bwMode="auto">
          <a:xfrm>
            <a:off x="4953000" y="2438400"/>
            <a:ext cx="3352800" cy="1143000"/>
          </a:xfrm>
          <a:prstGeom prst="wedgeRoundRectCallout">
            <a:avLst>
              <a:gd name="adj1" fmla="val -45407"/>
              <a:gd name="adj2" fmla="val 7027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call a function of the exec family to replace the memory content with a image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Scheme to create a new process and execute a desired program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1752600" y="2590800"/>
            <a:ext cx="3981450" cy="3079750"/>
            <a:chOff x="1104" y="1632"/>
            <a:chExt cx="2508" cy="1940"/>
          </a:xfrm>
        </p:grpSpPr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>
              <a:off x="1248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1104" y="3120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1584" y="2064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1776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1584" y="336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2016" y="2208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2448" y="2352"/>
              <a:ext cx="11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cs typeface="新細明體" panose="02020500000000000000" pitchFamily="18" charset="-120"/>
                </a:rPr>
                <a:t>execxxx</a:t>
              </a:r>
              <a:r>
                <a:rPr lang="en-US" altLang="zh-TW">
                  <a:cs typeface="新細明體" panose="02020500000000000000" pitchFamily="18" charset="-120"/>
                </a:rPr>
                <a:t>(“a.out”, ...);</a:t>
              </a:r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283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6" name="AutoShape 12"/>
            <p:cNvSpPr>
              <a:spLocks noChangeArrowheads="1"/>
            </p:cNvSpPr>
            <p:nvPr/>
          </p:nvSpPr>
          <p:spPr bwMode="auto">
            <a:xfrm>
              <a:off x="2496" y="2736"/>
              <a:ext cx="672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a.out</a:t>
              </a:r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1968" y="3072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1392" y="1632"/>
              <a:ext cx="8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Parent Process</a:t>
              </a:r>
            </a:p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(shell)</a:t>
              </a: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2544" y="1632"/>
              <a:ext cx="8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Child Process</a:t>
              </a:r>
            </a:p>
          </p:txBody>
        </p:sp>
      </p:grpSp>
      <p:sp>
        <p:nvSpPr>
          <p:cNvPr id="21520" name="AutoShape 16"/>
          <p:cNvSpPr>
            <a:spLocks noChangeArrowheads="1"/>
          </p:cNvSpPr>
          <p:nvPr/>
        </p:nvSpPr>
        <p:spPr bwMode="auto">
          <a:xfrm>
            <a:off x="3886200" y="5181600"/>
            <a:ext cx="2819400" cy="838200"/>
          </a:xfrm>
          <a:prstGeom prst="wedgeRoundRectCallout">
            <a:avLst>
              <a:gd name="adj1" fmla="val -72806"/>
              <a:gd name="adj2" fmla="val -1174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wait for the child process 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The fork() system call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UNIX approach to create a process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/>
              <a:t>allocate resources and pass data to the created process</a:t>
            </a:r>
          </a:p>
          <a:p>
            <a:pPr marL="990600" lvl="1" indent="-533400"/>
            <a:r>
              <a:rPr lang="en-US" altLang="zh-TW">
                <a:solidFill>
                  <a:schemeClr val="hlink"/>
                </a:solidFill>
              </a:rPr>
              <a:t>copy the content of (almost) the whole address space and PCB</a:t>
            </a:r>
          </a:p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>
                <a:solidFill>
                  <a:srgbClr val="C0C0C0"/>
                </a:solidFill>
              </a:rPr>
              <a:t>coordination between parent process and the child process</a:t>
            </a:r>
          </a:p>
          <a:p>
            <a:pPr marL="990600" lvl="1" indent="-533400"/>
            <a:r>
              <a:rPr lang="en-US" altLang="zh-TW">
                <a:solidFill>
                  <a:srgbClr val="C0C0C0"/>
                </a:solidFill>
              </a:rPr>
              <a:t>Option 2: the parent process runs in parallel with the child process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create a new process?</a:t>
            </a:r>
            <a:endParaRPr lang="en-US" altLang="zh-TW" i="1">
              <a:solidFill>
                <a:schemeClr val="hlink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79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i="1">
                <a:solidFill>
                  <a:schemeClr val="hlink"/>
                </a:solidFill>
              </a:rPr>
              <a:t>fork</a:t>
            </a:r>
            <a:r>
              <a:rPr lang="en-US" altLang="zh-TW"/>
              <a:t> and generate a process with identical content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79388" y="3429000"/>
            <a:ext cx="4032250" cy="23749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800">
                <a:ea typeface="新細明體" panose="02020500000000000000" pitchFamily="18" charset="-120"/>
              </a:rPr>
              <a:t>pid = fork ();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if (pid==0) {//child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execlp (filename, filename, (void*)0);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(“Error if you see this line\n”);	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else { //parent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(“This is in parent process\n”);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92138" y="30178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panose="02020500000000000000" pitchFamily="18" charset="-120"/>
              </a:rPr>
              <a:t>Parent Process</a:t>
            </a:r>
          </a:p>
        </p:txBody>
      </p:sp>
      <p:grpSp>
        <p:nvGrpSpPr>
          <p:cNvPr id="24587" name="Group 11"/>
          <p:cNvGrpSpPr>
            <a:grpSpLocks/>
          </p:cNvGrpSpPr>
          <p:nvPr/>
        </p:nvGrpSpPr>
        <p:grpSpPr bwMode="auto">
          <a:xfrm>
            <a:off x="4191000" y="4114800"/>
            <a:ext cx="712788" cy="782638"/>
            <a:chOff x="2640" y="2614"/>
            <a:chExt cx="449" cy="493"/>
          </a:xfrm>
        </p:grpSpPr>
        <p:sp>
          <p:nvSpPr>
            <p:cNvPr id="24582" name="AutoShape 6"/>
            <p:cNvSpPr>
              <a:spLocks noChangeArrowheads="1"/>
            </p:cNvSpPr>
            <p:nvPr/>
          </p:nvSpPr>
          <p:spPr bwMode="auto">
            <a:xfrm>
              <a:off x="2640" y="2880"/>
              <a:ext cx="363" cy="227"/>
            </a:xfrm>
            <a:prstGeom prst="rightArrow">
              <a:avLst>
                <a:gd name="adj1" fmla="val 50000"/>
                <a:gd name="adj2" fmla="val 399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2653" y="2614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ea typeface="新細明體" panose="02020500000000000000" pitchFamily="18" charset="-120"/>
                </a:rPr>
                <a:t>fork</a:t>
              </a:r>
            </a:p>
          </p:txBody>
        </p:sp>
      </p:grpSp>
      <p:grpSp>
        <p:nvGrpSpPr>
          <p:cNvPr id="24588" name="Group 12"/>
          <p:cNvGrpSpPr>
            <a:grpSpLocks/>
          </p:cNvGrpSpPr>
          <p:nvPr/>
        </p:nvGrpSpPr>
        <p:grpSpPr bwMode="auto">
          <a:xfrm>
            <a:off x="4800600" y="3048000"/>
            <a:ext cx="4032250" cy="3205163"/>
            <a:chOff x="3016" y="1933"/>
            <a:chExt cx="2540" cy="2019"/>
          </a:xfrm>
        </p:grpSpPr>
        <p:sp>
          <p:nvSpPr>
            <p:cNvPr id="24584" name="AutoShape 8"/>
            <p:cNvSpPr>
              <a:spLocks noChangeArrowheads="1"/>
            </p:cNvSpPr>
            <p:nvPr/>
          </p:nvSpPr>
          <p:spPr bwMode="auto">
            <a:xfrm>
              <a:off x="3016" y="2205"/>
              <a:ext cx="2540" cy="149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1800">
                  <a:ea typeface="新細明體" panose="02020500000000000000" pitchFamily="18" charset="-120"/>
                </a:rPr>
                <a:t>pid = fork ();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if (pid==0) {//child process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    execlp (filename, filename, (void*)0);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    printf (“Error if you see this line\n”);	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}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else { //parent process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    printf (“This is in parent process\n”);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3198" y="1933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ea typeface="新細明體" panose="02020500000000000000" pitchFamily="18" charset="-120"/>
                </a:rPr>
                <a:t>Child Process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3107" y="3702"/>
              <a:ext cx="23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hlink"/>
                  </a:solidFill>
                  <a:ea typeface="新細明體" panose="02020500000000000000" pitchFamily="18" charset="-120"/>
                </a:rPr>
                <a:t>identical copy to the parent process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create a new process? (cont’d)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50925"/>
          </a:xfrm>
        </p:spPr>
        <p:txBody>
          <a:bodyPr/>
          <a:lstStyle/>
          <a:p>
            <a:r>
              <a:rPr lang="en-US" altLang="zh-TW" sz="2800"/>
              <a:t>But different PID results in different execution path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323850" y="3429000"/>
            <a:ext cx="4032250" cy="23749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800">
                <a:ea typeface="新細明體" panose="02020500000000000000" pitchFamily="18" charset="-120"/>
              </a:rPr>
              <a:t>pid = fork ();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if (pid==0) {//child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execlp (filename, filename, (void*)0);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(“Error if you see this line\n”);	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else { //parent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(“This is in parent process\n”);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36600" y="30178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panose="02020500000000000000" pitchFamily="18" charset="-120"/>
              </a:rPr>
              <a:t>Parent Process</a:t>
            </a:r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4932363" y="3500438"/>
            <a:ext cx="4032250" cy="23749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800">
                <a:ea typeface="新細明體" panose="02020500000000000000" pitchFamily="18" charset="-120"/>
              </a:rPr>
              <a:t>pid = fork ();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if (pid==0) {//child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execlp (filename, filename, (void*)0);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(“Error if you see this line\n”);	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else { //parent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(“This is in parent process\n”);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221288" y="3068638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panose="02020500000000000000" pitchFamily="18" charset="-120"/>
              </a:rPr>
              <a:t>Child Process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79388" y="5373688"/>
            <a:ext cx="503237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4787900" y="4292600"/>
            <a:ext cx="503238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2700338" y="6453188"/>
            <a:ext cx="503237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3132138" y="6237288"/>
            <a:ext cx="1765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Program Counter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fork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to show you that fork() creates a process with identical memory content</a:t>
            </a:r>
          </a:p>
        </p:txBody>
      </p:sp>
      <p:pic>
        <p:nvPicPr>
          <p:cNvPr id="26628" name="Picture 4" descr="fork_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39147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fork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to show you that fork() creates a process with identical memory content</a:t>
            </a:r>
          </a:p>
        </p:txBody>
      </p:sp>
      <p:pic>
        <p:nvPicPr>
          <p:cNvPr id="27652" name="Picture 4" descr="fork_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39147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3962400" y="5029200"/>
            <a:ext cx="28194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4038600" y="3352800"/>
            <a:ext cx="28194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537325" y="2957513"/>
            <a:ext cx="129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Child process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858000" y="5486400"/>
            <a:ext cx="1366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Parent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Goal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teach you how to write a job-control shell</a:t>
            </a:r>
          </a:p>
          <a:p>
            <a:pPr lvl="1"/>
            <a:r>
              <a:rPr lang="en-US" altLang="zh-TW"/>
              <a:t>create and execute a program: Chap. 8</a:t>
            </a:r>
          </a:p>
          <a:p>
            <a:pPr lvl="2"/>
            <a:r>
              <a:rPr lang="en-US" altLang="zh-TW"/>
              <a:t>fork(), exec() family</a:t>
            </a:r>
          </a:p>
          <a:p>
            <a:pPr lvl="1"/>
            <a:r>
              <a:rPr lang="en-US" altLang="zh-TW"/>
              <a:t>basic synchronization: Chap. 8 and 10</a:t>
            </a:r>
          </a:p>
          <a:p>
            <a:pPr lvl="2"/>
            <a:r>
              <a:rPr lang="en-US" altLang="zh-TW"/>
              <a:t>wait ()</a:t>
            </a:r>
          </a:p>
          <a:p>
            <a:pPr lvl="2"/>
            <a:r>
              <a:rPr lang="en-US" altLang="zh-TW"/>
              <a:t>signal</a:t>
            </a:r>
          </a:p>
          <a:p>
            <a:pPr lvl="1"/>
            <a:r>
              <a:rPr lang="en-US" altLang="zh-TW"/>
              <a:t>login terminal control: Chap. 9</a:t>
            </a:r>
          </a:p>
          <a:p>
            <a:pPr lvl="1"/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fork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to show you that fork() creates a process with identical memory content</a:t>
            </a:r>
          </a:p>
        </p:txBody>
      </p:sp>
      <p:pic>
        <p:nvPicPr>
          <p:cNvPr id="28676" name="Picture 4" descr="fork_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39147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3962400" y="5029200"/>
            <a:ext cx="2819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4038600" y="3352800"/>
            <a:ext cx="28194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781800" y="4114800"/>
            <a:ext cx="1663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initial data will be</a:t>
            </a:r>
          </a:p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the same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fork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to show you that fork() creates a process with identical memory content</a:t>
            </a:r>
          </a:p>
        </p:txBody>
      </p:sp>
      <p:pic>
        <p:nvPicPr>
          <p:cNvPr id="29700" name="Picture 4" descr="fork_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39147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3962400" y="5791200"/>
            <a:ext cx="2819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3962400" y="4191000"/>
            <a:ext cx="28194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781800" y="4800600"/>
            <a:ext cx="17033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different data after</a:t>
            </a:r>
          </a:p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fork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check “top” to verify that there are two separate processes!</a:t>
            </a:r>
          </a:p>
        </p:txBody>
      </p:sp>
      <p:pic>
        <p:nvPicPr>
          <p:cNvPr id="30724" name="Picture 4" descr="fork_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39147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The exec family system calls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UNIX approach to create a process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/>
              <a:t>allocate resources and pass data to the created process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>
                <a:solidFill>
                  <a:schemeClr val="folHlink"/>
                </a:solidFill>
              </a:rPr>
              <a:t>copy the content of (almost) the whole address space and PCB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but you can change the whole memory content with “exec” family system call after process started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>
                <a:solidFill>
                  <a:srgbClr val="C0C0C0"/>
                </a:solidFill>
              </a:rPr>
              <a:t>coordination between parent process and the child process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>
                <a:solidFill>
                  <a:srgbClr val="C0C0C0"/>
                </a:solidFill>
              </a:rPr>
              <a:t>Option 2: the parent process runs in parallel with the child process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Scheme to create a new process and execute a desired program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1752600" y="2590800"/>
            <a:ext cx="3981450" cy="3079750"/>
            <a:chOff x="1104" y="1632"/>
            <a:chExt cx="2508" cy="1940"/>
          </a:xfrm>
        </p:grpSpPr>
        <p:sp>
          <p:nvSpPr>
            <p:cNvPr id="34820" name="Line 4"/>
            <p:cNvSpPr>
              <a:spLocks noChangeShapeType="1"/>
            </p:cNvSpPr>
            <p:nvPr/>
          </p:nvSpPr>
          <p:spPr bwMode="auto">
            <a:xfrm>
              <a:off x="1248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1" name="Text Box 5"/>
            <p:cNvSpPr txBox="1">
              <a:spLocks noChangeArrowheads="1"/>
            </p:cNvSpPr>
            <p:nvPr/>
          </p:nvSpPr>
          <p:spPr bwMode="auto">
            <a:xfrm>
              <a:off x="1104" y="3120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  <p:sp>
          <p:nvSpPr>
            <p:cNvPr id="34822" name="Text Box 6"/>
            <p:cNvSpPr txBox="1">
              <a:spLocks noChangeArrowheads="1"/>
            </p:cNvSpPr>
            <p:nvPr/>
          </p:nvSpPr>
          <p:spPr bwMode="auto">
            <a:xfrm>
              <a:off x="1584" y="2064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1776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4" name="Text Box 8"/>
            <p:cNvSpPr txBox="1">
              <a:spLocks noChangeArrowheads="1"/>
            </p:cNvSpPr>
            <p:nvPr/>
          </p:nvSpPr>
          <p:spPr bwMode="auto">
            <a:xfrm>
              <a:off x="1584" y="336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>
              <a:off x="2016" y="2208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6" name="Text Box 10"/>
            <p:cNvSpPr txBox="1">
              <a:spLocks noChangeArrowheads="1"/>
            </p:cNvSpPr>
            <p:nvPr/>
          </p:nvSpPr>
          <p:spPr bwMode="auto">
            <a:xfrm>
              <a:off x="2448" y="2352"/>
              <a:ext cx="11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cs typeface="新細明體" panose="02020500000000000000" pitchFamily="18" charset="-120"/>
                </a:rPr>
                <a:t>execxxx</a:t>
              </a:r>
              <a:r>
                <a:rPr lang="en-US" altLang="zh-TW">
                  <a:cs typeface="新細明體" panose="02020500000000000000" pitchFamily="18" charset="-120"/>
                </a:rPr>
                <a:t>(“a.out”, ...);</a:t>
              </a:r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283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8" name="AutoShape 12"/>
            <p:cNvSpPr>
              <a:spLocks noChangeArrowheads="1"/>
            </p:cNvSpPr>
            <p:nvPr/>
          </p:nvSpPr>
          <p:spPr bwMode="auto">
            <a:xfrm>
              <a:off x="2496" y="2736"/>
              <a:ext cx="672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a.out</a:t>
              </a:r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 flipH="1">
              <a:off x="1968" y="3072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1392" y="1632"/>
              <a:ext cx="8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Parent Process</a:t>
              </a:r>
            </a:p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(shell)</a:t>
              </a:r>
            </a:p>
          </p:txBody>
        </p:sp>
        <p:sp>
          <p:nvSpPr>
            <p:cNvPr id="34831" name="Text Box 15"/>
            <p:cNvSpPr txBox="1">
              <a:spLocks noChangeArrowheads="1"/>
            </p:cNvSpPr>
            <p:nvPr/>
          </p:nvSpPr>
          <p:spPr bwMode="auto">
            <a:xfrm>
              <a:off x="2544" y="1632"/>
              <a:ext cx="8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Child Process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Scheme to create a new process and execute a desired program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1752600" y="2590800"/>
            <a:ext cx="3981450" cy="3079750"/>
            <a:chOff x="1104" y="1632"/>
            <a:chExt cx="2508" cy="1940"/>
          </a:xfrm>
        </p:grpSpPr>
        <p:sp>
          <p:nvSpPr>
            <p:cNvPr id="35844" name="Line 4"/>
            <p:cNvSpPr>
              <a:spLocks noChangeShapeType="1"/>
            </p:cNvSpPr>
            <p:nvPr/>
          </p:nvSpPr>
          <p:spPr bwMode="auto">
            <a:xfrm>
              <a:off x="1248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45" name="Text Box 5"/>
            <p:cNvSpPr txBox="1">
              <a:spLocks noChangeArrowheads="1"/>
            </p:cNvSpPr>
            <p:nvPr/>
          </p:nvSpPr>
          <p:spPr bwMode="auto">
            <a:xfrm>
              <a:off x="1104" y="3120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  <p:sp>
          <p:nvSpPr>
            <p:cNvPr id="35846" name="Text Box 6"/>
            <p:cNvSpPr txBox="1">
              <a:spLocks noChangeArrowheads="1"/>
            </p:cNvSpPr>
            <p:nvPr/>
          </p:nvSpPr>
          <p:spPr bwMode="auto">
            <a:xfrm>
              <a:off x="1584" y="2064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1776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48" name="Text Box 8"/>
            <p:cNvSpPr txBox="1">
              <a:spLocks noChangeArrowheads="1"/>
            </p:cNvSpPr>
            <p:nvPr/>
          </p:nvSpPr>
          <p:spPr bwMode="auto">
            <a:xfrm>
              <a:off x="1584" y="336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2016" y="2208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2448" y="2352"/>
              <a:ext cx="11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cs typeface="新細明體" panose="02020500000000000000" pitchFamily="18" charset="-120"/>
                </a:rPr>
                <a:t>execxxx</a:t>
              </a:r>
              <a:r>
                <a:rPr lang="en-US" altLang="zh-TW">
                  <a:cs typeface="新細明體" panose="02020500000000000000" pitchFamily="18" charset="-120"/>
                </a:rPr>
                <a:t>(“a.out”, ...);</a:t>
              </a:r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83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2" name="AutoShape 12"/>
            <p:cNvSpPr>
              <a:spLocks noChangeArrowheads="1"/>
            </p:cNvSpPr>
            <p:nvPr/>
          </p:nvSpPr>
          <p:spPr bwMode="auto">
            <a:xfrm>
              <a:off x="2496" y="2736"/>
              <a:ext cx="672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a.out</a:t>
              </a:r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H="1">
              <a:off x="1968" y="3072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392" y="1632"/>
              <a:ext cx="8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Parent Process</a:t>
              </a:r>
            </a:p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(shell)</a:t>
              </a:r>
            </a:p>
          </p:txBody>
        </p:sp>
        <p:sp>
          <p:nvSpPr>
            <p:cNvPr id="35855" name="Text Box 15"/>
            <p:cNvSpPr txBox="1">
              <a:spLocks noChangeArrowheads="1"/>
            </p:cNvSpPr>
            <p:nvPr/>
          </p:nvSpPr>
          <p:spPr bwMode="auto">
            <a:xfrm>
              <a:off x="2544" y="1632"/>
              <a:ext cx="8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Child Process</a:t>
              </a:r>
            </a:p>
          </p:txBody>
        </p:sp>
      </p:grpSp>
      <p:sp>
        <p:nvSpPr>
          <p:cNvPr id="35856" name="AutoShape 16"/>
          <p:cNvSpPr>
            <a:spLocks noChangeArrowheads="1"/>
          </p:cNvSpPr>
          <p:nvPr/>
        </p:nvSpPr>
        <p:spPr bwMode="auto">
          <a:xfrm>
            <a:off x="4953000" y="2438400"/>
            <a:ext cx="3352800" cy="1143000"/>
          </a:xfrm>
          <a:prstGeom prst="wedgeRoundRectCallout">
            <a:avLst>
              <a:gd name="adj1" fmla="val -45407"/>
              <a:gd name="adj2" fmla="val 7027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call a function of the exec family to replace the memory content with a image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create a process and execute a desired program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自毀而後重生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create a new process?</a:t>
            </a:r>
            <a:endParaRPr lang="en-US" altLang="zh-TW" i="1">
              <a:solidFill>
                <a:schemeClr val="hlink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79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i="1">
                <a:solidFill>
                  <a:schemeClr val="hlink"/>
                </a:solidFill>
              </a:rPr>
              <a:t>fork</a:t>
            </a:r>
            <a:r>
              <a:rPr lang="en-US" altLang="zh-TW"/>
              <a:t> and generate a process with identical content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179388" y="3429000"/>
            <a:ext cx="4032250" cy="23749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800">
                <a:ea typeface="新細明體" panose="02020500000000000000" pitchFamily="18" charset="-120"/>
              </a:rPr>
              <a:t>pid = fork ();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if (pid==0) {//child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execlp (filename, filename, (void*)0);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(“Error if you see this line\n”);	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else { //parent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(“This is in parent process\n”);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92138" y="30178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panose="02020500000000000000" pitchFamily="18" charset="-120"/>
              </a:rPr>
              <a:t>Parent Process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4211638" y="4581525"/>
            <a:ext cx="576262" cy="360363"/>
          </a:xfrm>
          <a:prstGeom prst="right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211638" y="414972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ea typeface="新細明體" panose="02020500000000000000" pitchFamily="18" charset="-120"/>
              </a:rPr>
              <a:t>fork</a:t>
            </a:r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4787900" y="3500438"/>
            <a:ext cx="4032250" cy="23749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800">
                <a:ea typeface="新細明體" panose="02020500000000000000" pitchFamily="18" charset="-120"/>
              </a:rPr>
              <a:t>pid = fork ();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if (pid==0) {//child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execlp (filename, filename, (void*)0);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(“Error if you see this line\n”);	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else { //parent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(“This is in parent process\n”);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076825" y="3068638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panose="02020500000000000000" pitchFamily="18" charset="-120"/>
              </a:rPr>
              <a:t>Child Process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4932363" y="5876925"/>
            <a:ext cx="3767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identical copy to the parent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create a new process? (cont’d)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50925"/>
          </a:xfrm>
        </p:spPr>
        <p:txBody>
          <a:bodyPr/>
          <a:lstStyle/>
          <a:p>
            <a:r>
              <a:rPr lang="en-US" altLang="zh-TW" sz="2800"/>
              <a:t>But different PID results in different execution path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323850" y="3429000"/>
            <a:ext cx="4032250" cy="23749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800">
                <a:ea typeface="新細明體" panose="02020500000000000000" pitchFamily="18" charset="-120"/>
              </a:rPr>
              <a:t>pid = fork ();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if (pid==0) {//child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execlp (filename, filename, (void*)0);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(“Error if you see this line\n”);	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else { //parent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(“This is in parent process\n”);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36600" y="30178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panose="02020500000000000000" pitchFamily="18" charset="-120"/>
              </a:rPr>
              <a:t>Parent Process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4932363" y="3500438"/>
            <a:ext cx="4032250" cy="23749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800">
                <a:ea typeface="新細明體" panose="02020500000000000000" pitchFamily="18" charset="-120"/>
              </a:rPr>
              <a:t>pid = fork ();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if (pid==0) {//child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execlp (filename, filename, (void*)0);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(“Error if you see this line\n”);	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else { //parent process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    printf (“This is in parent process\n”);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5221288" y="3068638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panose="02020500000000000000" pitchFamily="18" charset="-120"/>
              </a:rPr>
              <a:t>Child Process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79388" y="5373688"/>
            <a:ext cx="503237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4787900" y="4292600"/>
            <a:ext cx="503238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2700338" y="6453188"/>
            <a:ext cx="503237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132138" y="6237288"/>
            <a:ext cx="1765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Program Counter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Goal: Job control that a shell provides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piped job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$&gt; cat test.txt | enscript –p - | ps2pdf – test.pdf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background job and may submit multiple jobs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$&gt; make all &gt; make.out &amp;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[1] 12345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$&gt; cat test.txt | enscript –p - | ps2pdf – test.pdf &amp;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[2] 12567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$&gt; vim README.txt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switch background job to foreground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$&gt; fg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keep execution after logout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$&gt; nohup make &amp;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/>
              <a:t>$&gt; logout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create a new process? (cont’d)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95387"/>
          </a:xfrm>
        </p:spPr>
        <p:txBody>
          <a:bodyPr/>
          <a:lstStyle/>
          <a:p>
            <a:r>
              <a:rPr lang="en-US" altLang="zh-TW"/>
              <a:t>The child process executes an </a:t>
            </a:r>
            <a:r>
              <a:rPr lang="en-US" altLang="zh-TW" i="1"/>
              <a:t>exec</a:t>
            </a:r>
            <a:r>
              <a:rPr lang="en-US" altLang="zh-TW"/>
              <a:t>() system call to refill its content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179388" y="3068638"/>
            <a:ext cx="4032250" cy="2806700"/>
            <a:chOff x="249" y="1933"/>
            <a:chExt cx="2540" cy="1768"/>
          </a:xfrm>
        </p:grpSpPr>
        <p:sp>
          <p:nvSpPr>
            <p:cNvPr id="39941" name="AutoShape 5"/>
            <p:cNvSpPr>
              <a:spLocks noChangeArrowheads="1"/>
            </p:cNvSpPr>
            <p:nvPr/>
          </p:nvSpPr>
          <p:spPr bwMode="auto">
            <a:xfrm>
              <a:off x="249" y="2205"/>
              <a:ext cx="2540" cy="149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1800">
                  <a:ea typeface="新細明體" panose="02020500000000000000" pitchFamily="18" charset="-120"/>
                </a:rPr>
                <a:t>pid = fork ();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if (pid==0) {//child process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    execlp (filename, filename, (void*)0);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    printf (“Error if you see this line\n”);	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}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else { //parent process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    printf (“This is in parent process\n”);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39942" name="Text Box 6"/>
            <p:cNvSpPr txBox="1">
              <a:spLocks noChangeArrowheads="1"/>
            </p:cNvSpPr>
            <p:nvPr/>
          </p:nvSpPr>
          <p:spPr bwMode="auto">
            <a:xfrm>
              <a:off x="431" y="1933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ea typeface="新細明體" panose="02020500000000000000" pitchFamily="18" charset="-120"/>
                </a:rPr>
                <a:t>Child Process</a:t>
              </a:r>
            </a:p>
          </p:txBody>
        </p:sp>
      </p:grpSp>
      <p:grpSp>
        <p:nvGrpSpPr>
          <p:cNvPr id="39943" name="Group 7"/>
          <p:cNvGrpSpPr>
            <a:grpSpLocks/>
          </p:cNvGrpSpPr>
          <p:nvPr/>
        </p:nvGrpSpPr>
        <p:grpSpPr bwMode="auto">
          <a:xfrm>
            <a:off x="611188" y="3284538"/>
            <a:ext cx="8066087" cy="2952750"/>
            <a:chOff x="385" y="2069"/>
            <a:chExt cx="5081" cy="1860"/>
          </a:xfrm>
        </p:grpSpPr>
        <p:sp>
          <p:nvSpPr>
            <p:cNvPr id="39944" name="AutoShape 8"/>
            <p:cNvSpPr>
              <a:spLocks noChangeArrowheads="1"/>
            </p:cNvSpPr>
            <p:nvPr/>
          </p:nvSpPr>
          <p:spPr bwMode="auto">
            <a:xfrm>
              <a:off x="2699" y="2886"/>
              <a:ext cx="363" cy="227"/>
            </a:xfrm>
            <a:prstGeom prst="rightArrow">
              <a:avLst>
                <a:gd name="adj1" fmla="val 50000"/>
                <a:gd name="adj2" fmla="val 399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5" name="Text Box 9"/>
            <p:cNvSpPr txBox="1">
              <a:spLocks noChangeArrowheads="1"/>
            </p:cNvSpPr>
            <p:nvPr/>
          </p:nvSpPr>
          <p:spPr bwMode="auto">
            <a:xfrm>
              <a:off x="2653" y="2568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chemeClr val="hlink"/>
                  </a:solidFill>
                  <a:ea typeface="新細明體" panose="02020500000000000000" pitchFamily="18" charset="-120"/>
                </a:rPr>
                <a:t>exec</a:t>
              </a:r>
            </a:p>
          </p:txBody>
        </p:sp>
        <p:sp>
          <p:nvSpPr>
            <p:cNvPr id="39946" name="AutoShape 10"/>
            <p:cNvSpPr>
              <a:spLocks noChangeArrowheads="1"/>
            </p:cNvSpPr>
            <p:nvPr/>
          </p:nvSpPr>
          <p:spPr bwMode="auto">
            <a:xfrm>
              <a:off x="3107" y="2341"/>
              <a:ext cx="2359" cy="127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 sz="1800">
                  <a:ea typeface="新細明體" panose="02020500000000000000" pitchFamily="18" charset="-120"/>
                </a:rPr>
                <a:t>main(){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    printf (“I am the new program\n”);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    return 0;</a:t>
              </a:r>
            </a:p>
            <a:p>
              <a:r>
                <a:rPr lang="en-US" altLang="zh-TW" sz="1800"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 flipH="1">
              <a:off x="385" y="2069"/>
              <a:ext cx="2223" cy="181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auto">
            <a:xfrm>
              <a:off x="431" y="2069"/>
              <a:ext cx="2086" cy="186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exec family functions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functions to load an executable file as memory image</a:t>
            </a:r>
          </a:p>
          <a:p>
            <a:r>
              <a:rPr lang="en-US" altLang="zh-TW"/>
              <a:t>and start execution with command-line parameters</a:t>
            </a:r>
          </a:p>
          <a:p>
            <a:endParaRPr lang="en-US" altLang="zh-TW"/>
          </a:p>
          <a:p>
            <a:r>
              <a:rPr lang="en-US" altLang="zh-TW"/>
              <a:t>the system call is: </a:t>
            </a:r>
            <a:r>
              <a:rPr lang="en-US" altLang="zh-TW" i="1"/>
              <a:t>execve</a:t>
            </a:r>
            <a:r>
              <a:rPr lang="en-US" altLang="zh-TW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exec family functions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the man page</a:t>
            </a:r>
          </a:p>
        </p:txBody>
      </p:sp>
      <p:pic>
        <p:nvPicPr>
          <p:cNvPr id="44037" name="Picture 5" descr="ex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4953000" cy="284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fork_exec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fork a new process,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and execute the program hello</a:t>
            </a:r>
          </a:p>
        </p:txBody>
      </p:sp>
      <p:pic>
        <p:nvPicPr>
          <p:cNvPr id="47108" name="Picture 4" descr="fork_ex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75438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fork_exec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fork a new process,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and execute the program hello</a:t>
            </a:r>
          </a:p>
        </p:txBody>
      </p:sp>
      <p:pic>
        <p:nvPicPr>
          <p:cNvPr id="48132" name="Picture 4" descr="fork_ex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75438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1905000" y="3810000"/>
            <a:ext cx="2514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4267200" y="2971800"/>
            <a:ext cx="4483100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  <a:cs typeface="新細明體" panose="02020500000000000000" pitchFamily="18" charset="-120"/>
              </a:rPr>
              <a:t>load the program image from file “./hello”</a:t>
            </a:r>
          </a:p>
          <a:p>
            <a:r>
              <a:rPr lang="en-US" altLang="zh-TW" sz="2000">
                <a:solidFill>
                  <a:schemeClr val="hlink"/>
                </a:solidFill>
                <a:cs typeface="新細明體" panose="02020500000000000000" pitchFamily="18" charset="-120"/>
              </a:rPr>
              <a:t>and execute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The wait () system call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UNIX approach to create a process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>
                <a:solidFill>
                  <a:srgbClr val="C0C0C0"/>
                </a:solidFill>
              </a:rPr>
              <a:t>allocate resources and pass data to the created process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>
                <a:solidFill>
                  <a:srgbClr val="C0C0C0"/>
                </a:solidFill>
              </a:rPr>
              <a:t>copy the content of (almost) the whole address space and PCB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/>
              <a:t>coordination between parent process and the child process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>
                <a:solidFill>
                  <a:schemeClr val="folHlink"/>
                </a:solidFill>
              </a:rPr>
              <a:t>Option 2: the parent process runs in parallel with the child process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but you can force the parent process to wait with “wait()” system call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Scheme to create a new process and execute a desired program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1752600" y="2590800"/>
            <a:ext cx="3981450" cy="3079750"/>
            <a:chOff x="1104" y="1632"/>
            <a:chExt cx="2508" cy="1940"/>
          </a:xfrm>
        </p:grpSpPr>
        <p:sp>
          <p:nvSpPr>
            <p:cNvPr id="51204" name="Line 4"/>
            <p:cNvSpPr>
              <a:spLocks noChangeShapeType="1"/>
            </p:cNvSpPr>
            <p:nvPr/>
          </p:nvSpPr>
          <p:spPr bwMode="auto">
            <a:xfrm>
              <a:off x="1248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05" name="Text Box 5"/>
            <p:cNvSpPr txBox="1">
              <a:spLocks noChangeArrowheads="1"/>
            </p:cNvSpPr>
            <p:nvPr/>
          </p:nvSpPr>
          <p:spPr bwMode="auto">
            <a:xfrm>
              <a:off x="1104" y="3120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1584" y="2064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>
              <a:off x="1776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1584" y="336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2016" y="2208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2448" y="2352"/>
              <a:ext cx="11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cs typeface="新細明體" panose="02020500000000000000" pitchFamily="18" charset="-120"/>
                </a:rPr>
                <a:t>execxxx</a:t>
              </a:r>
              <a:r>
                <a:rPr lang="en-US" altLang="zh-TW">
                  <a:cs typeface="新細明體" panose="02020500000000000000" pitchFamily="18" charset="-120"/>
                </a:rPr>
                <a:t>(“a.out”, ...);</a:t>
              </a:r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283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2" name="AutoShape 12"/>
            <p:cNvSpPr>
              <a:spLocks noChangeArrowheads="1"/>
            </p:cNvSpPr>
            <p:nvPr/>
          </p:nvSpPr>
          <p:spPr bwMode="auto">
            <a:xfrm>
              <a:off x="2496" y="2736"/>
              <a:ext cx="672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a.out</a:t>
              </a:r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 flipH="1">
              <a:off x="1968" y="3072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4" name="Text Box 14"/>
            <p:cNvSpPr txBox="1">
              <a:spLocks noChangeArrowheads="1"/>
            </p:cNvSpPr>
            <p:nvPr/>
          </p:nvSpPr>
          <p:spPr bwMode="auto">
            <a:xfrm>
              <a:off x="1392" y="1632"/>
              <a:ext cx="8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Parent Process</a:t>
              </a:r>
            </a:p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(shell)</a:t>
              </a:r>
            </a:p>
          </p:txBody>
        </p:sp>
        <p:sp>
          <p:nvSpPr>
            <p:cNvPr id="51215" name="Text Box 15"/>
            <p:cNvSpPr txBox="1">
              <a:spLocks noChangeArrowheads="1"/>
            </p:cNvSpPr>
            <p:nvPr/>
          </p:nvSpPr>
          <p:spPr bwMode="auto">
            <a:xfrm>
              <a:off x="2544" y="1632"/>
              <a:ext cx="8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Child Process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Scheme to create a new process and execute a desired program</a:t>
            </a:r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1752600" y="2590800"/>
            <a:ext cx="3981450" cy="3079750"/>
            <a:chOff x="1104" y="1632"/>
            <a:chExt cx="2508" cy="1940"/>
          </a:xfrm>
        </p:grpSpPr>
        <p:sp>
          <p:nvSpPr>
            <p:cNvPr id="52228" name="Line 4"/>
            <p:cNvSpPr>
              <a:spLocks noChangeShapeType="1"/>
            </p:cNvSpPr>
            <p:nvPr/>
          </p:nvSpPr>
          <p:spPr bwMode="auto">
            <a:xfrm>
              <a:off x="1248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1104" y="3120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time</a:t>
              </a:r>
            </a:p>
          </p:txBody>
        </p:sp>
        <p:sp>
          <p:nvSpPr>
            <p:cNvPr id="52230" name="Text Box 6"/>
            <p:cNvSpPr txBox="1">
              <a:spLocks noChangeArrowheads="1"/>
            </p:cNvSpPr>
            <p:nvPr/>
          </p:nvSpPr>
          <p:spPr bwMode="auto">
            <a:xfrm>
              <a:off x="1584" y="2064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52231" name="Line 7"/>
            <p:cNvSpPr>
              <a:spLocks noChangeShapeType="1"/>
            </p:cNvSpPr>
            <p:nvPr/>
          </p:nvSpPr>
          <p:spPr bwMode="auto">
            <a:xfrm>
              <a:off x="1776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1584" y="336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52233" name="Line 9"/>
            <p:cNvSpPr>
              <a:spLocks noChangeShapeType="1"/>
            </p:cNvSpPr>
            <p:nvPr/>
          </p:nvSpPr>
          <p:spPr bwMode="auto">
            <a:xfrm>
              <a:off x="2016" y="2208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2448" y="2352"/>
              <a:ext cx="11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i="1">
                  <a:cs typeface="新細明體" panose="02020500000000000000" pitchFamily="18" charset="-120"/>
                </a:rPr>
                <a:t>execxxx</a:t>
              </a:r>
              <a:r>
                <a:rPr lang="en-US" altLang="zh-TW">
                  <a:cs typeface="新細明體" panose="02020500000000000000" pitchFamily="18" charset="-120"/>
                </a:rPr>
                <a:t>(“a.out”, ...);</a:t>
              </a:r>
            </a:p>
          </p:txBody>
        </p:sp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>
              <a:off x="283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6" name="AutoShape 12"/>
            <p:cNvSpPr>
              <a:spLocks noChangeArrowheads="1"/>
            </p:cNvSpPr>
            <p:nvPr/>
          </p:nvSpPr>
          <p:spPr bwMode="auto">
            <a:xfrm>
              <a:off x="2496" y="2736"/>
              <a:ext cx="672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a.out</a:t>
              </a:r>
            </a:p>
          </p:txBody>
        </p:sp>
        <p:sp>
          <p:nvSpPr>
            <p:cNvPr id="52237" name="Line 13"/>
            <p:cNvSpPr>
              <a:spLocks noChangeShapeType="1"/>
            </p:cNvSpPr>
            <p:nvPr/>
          </p:nvSpPr>
          <p:spPr bwMode="auto">
            <a:xfrm flipH="1">
              <a:off x="1968" y="3072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1392" y="1632"/>
              <a:ext cx="8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Parent Process</a:t>
              </a:r>
            </a:p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(shell)</a:t>
              </a:r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2544" y="1632"/>
              <a:ext cx="8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Child Process</a:t>
              </a:r>
            </a:p>
          </p:txBody>
        </p:sp>
      </p:grpSp>
      <p:sp>
        <p:nvSpPr>
          <p:cNvPr id="52240" name="AutoShape 16"/>
          <p:cNvSpPr>
            <a:spLocks noChangeArrowheads="1"/>
          </p:cNvSpPr>
          <p:nvPr/>
        </p:nvSpPr>
        <p:spPr bwMode="auto">
          <a:xfrm>
            <a:off x="3886200" y="5181600"/>
            <a:ext cx="2819400" cy="838200"/>
          </a:xfrm>
          <a:prstGeom prst="wedgeRoundRectCallout">
            <a:avLst>
              <a:gd name="adj1" fmla="val -72806"/>
              <a:gd name="adj2" fmla="val -1174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wait for the child process 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System calls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wait (*status)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wait the state change of any child process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*status: to store the state of the child process</a:t>
            </a:r>
          </a:p>
          <a:p>
            <a:pPr>
              <a:lnSpc>
                <a:spcPct val="90000"/>
              </a:lnSpc>
            </a:pPr>
            <a:endParaRPr lang="en-US" altLang="zh-TW" sz="2800"/>
          </a:p>
          <a:p>
            <a:pPr>
              <a:lnSpc>
                <a:spcPct val="90000"/>
              </a:lnSpc>
            </a:pPr>
            <a:r>
              <a:rPr lang="en-US" altLang="zh-TW" sz="2800"/>
              <a:t>waitpid (pid, *status, options)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wait state change for specific child process specified by process ID (pid)</a:t>
            </a:r>
          </a:p>
          <a:p>
            <a:pPr lvl="1">
              <a:lnSpc>
                <a:spcPct val="90000"/>
              </a:lnSpc>
            </a:pPr>
            <a:endParaRPr lang="en-US" altLang="zh-TW" sz="2400"/>
          </a:p>
          <a:p>
            <a:pPr>
              <a:lnSpc>
                <a:spcPct val="90000"/>
              </a:lnSpc>
            </a:pPr>
            <a:r>
              <a:rPr lang="en-US" altLang="zh-TW" sz="2800">
                <a:solidFill>
                  <a:schemeClr val="hlink"/>
                </a:solidFill>
              </a:rPr>
              <a:t>Please “man wait” for detail!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Basics about a process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609600" indent="-609600" algn="l">
              <a:buFont typeface="Wingdings" panose="05000000000000000000" pitchFamily="2" charset="2"/>
              <a:buAutoNum type="arabicParenBoth"/>
            </a:pPr>
            <a:r>
              <a:rPr lang="en-US" altLang="zh-TW" sz="2800"/>
              <a:t>what is a process</a:t>
            </a:r>
          </a:p>
          <a:p>
            <a:pPr marL="609600" indent="-609600" algn="l">
              <a:buFont typeface="Wingdings" panose="05000000000000000000" pitchFamily="2" charset="2"/>
              <a:buAutoNum type="arabicParenBoth"/>
            </a:pPr>
            <a:r>
              <a:rPr lang="en-US" altLang="zh-TW" sz="2800"/>
              <a:t>resources associated with a process</a:t>
            </a:r>
          </a:p>
          <a:p>
            <a:pPr marL="609600" indent="-609600" algn="l"/>
            <a:r>
              <a:rPr lang="en-US" altLang="zh-TW" sz="2800"/>
              <a:t>(concepts from the OS textbook)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fork_exec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fork a new process,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and execute the program hello</a:t>
            </a:r>
          </a:p>
        </p:txBody>
      </p:sp>
      <p:pic>
        <p:nvPicPr>
          <p:cNvPr id="54276" name="Picture 4" descr="fork_ex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75438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1905000" y="4800600"/>
            <a:ext cx="1676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505200" y="4343400"/>
            <a:ext cx="38639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  <a:cs typeface="新細明體" panose="02020500000000000000" pitchFamily="18" charset="-120"/>
              </a:rPr>
              <a:t>wait for the child process 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short summary and the next step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/>
              <a:t>basic scheme of fork and execute a program DONE</a:t>
            </a:r>
          </a:p>
          <a:p>
            <a:pPr lvl="1"/>
            <a:r>
              <a:rPr lang="en-US" altLang="zh-TW" sz="2400"/>
              <a:t>use of fork(), exec family, and wait() system calls</a:t>
            </a:r>
          </a:p>
          <a:p>
            <a:pPr lvl="1"/>
            <a:endParaRPr lang="en-US" altLang="zh-TW" sz="2400"/>
          </a:p>
          <a:p>
            <a:r>
              <a:rPr lang="en-US" altLang="zh-TW" sz="2800"/>
              <a:t>Q: what if the shell (parent process) want to do more control over the child?</a:t>
            </a:r>
          </a:p>
          <a:p>
            <a:pPr lvl="1"/>
            <a:r>
              <a:rPr lang="en-US" altLang="zh-TW" sz="2400"/>
              <a:t>redirect output stream</a:t>
            </a:r>
          </a:p>
          <a:p>
            <a:pPr lvl="1"/>
            <a:r>
              <a:rPr lang="en-US" altLang="zh-TW" sz="2400"/>
              <a:t>setup startup status with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Example 1: setup initial status after fork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57188" indent="-357188" algn="l">
              <a:buFont typeface="Wingdings" panose="05000000000000000000" pitchFamily="2" charset="2"/>
              <a:buChar char="n"/>
            </a:pPr>
            <a:r>
              <a:rPr lang="en-US" altLang="zh-TW"/>
              <a:t>the “fork and redirect” example</a:t>
            </a:r>
          </a:p>
          <a:p>
            <a:pPr marL="357188" indent="-357188" algn="l">
              <a:buFont typeface="Wingdings" panose="05000000000000000000" pitchFamily="2" charset="2"/>
              <a:buChar char="n"/>
            </a:pPr>
            <a:r>
              <a:rPr lang="en-US" altLang="zh-TW"/>
              <a:t>to show how to setup resources allocated to a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UNIX approach to create a process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/>
              <a:t>allocate resources and pass data to the created process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>
                <a:solidFill>
                  <a:schemeClr val="folHlink"/>
                </a:solidFill>
              </a:rPr>
              <a:t>copy the content of (almost) the whole address space and PCB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but you can still re-allocate the resources with careful programming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>
                <a:solidFill>
                  <a:srgbClr val="C0C0C0"/>
                </a:solidFill>
              </a:rPr>
              <a:t>coordination between parent process and the child process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>
                <a:solidFill>
                  <a:srgbClr val="C0C0C0"/>
                </a:solidFill>
              </a:rPr>
              <a:t>Option 2: the parent process runs in parallel with the child process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Demo: fork_redirect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write a program that execute a given command and redirect the terminal output to a file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the redirect functionality of shell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ls –l &gt; file_list.txt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000"/>
          </a:p>
          <a:p>
            <a:pPr>
              <a:lnSpc>
                <a:spcPct val="90000"/>
              </a:lnSpc>
            </a:pPr>
            <a:r>
              <a:rPr lang="en-US" altLang="zh-TW" sz="2800"/>
              <a:t>the demo program </a:t>
            </a:r>
            <a:r>
              <a:rPr lang="en-US" altLang="zh-TW" sz="2800">
                <a:solidFill>
                  <a:schemeClr val="hlink"/>
                </a:solidFill>
              </a:rPr>
              <a:t>fork_redirect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fork_redirect hello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fork_redirect /bin/cat hello.c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the execution result will be redirected to “output_file.txt”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do fork_redirect?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/>
              <a:t>How a program writes to a terminal</a:t>
            </a:r>
          </a:p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/>
              <a:t>What data that the OS maintain for a process </a:t>
            </a:r>
            <a:r>
              <a:rPr lang="en-US" altLang="zh-TW">
                <a:solidFill>
                  <a:schemeClr val="hlink"/>
                </a:solidFill>
              </a:rPr>
              <a:t>(PCB: Process Control Block)</a:t>
            </a:r>
          </a:p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/>
              <a:t>How to setup initial status after a process startup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Review: What “open” does?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50925"/>
          </a:xfrm>
        </p:spPr>
        <p:txBody>
          <a:bodyPr/>
          <a:lstStyle/>
          <a:p>
            <a:r>
              <a:rPr lang="en-US" altLang="zh-TW" sz="2400"/>
              <a:t>How UNIX manages opened files and I/O devices for a process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395288" y="2997200"/>
            <a:ext cx="8497887" cy="3455988"/>
            <a:chOff x="249" y="1888"/>
            <a:chExt cx="5353" cy="2177"/>
          </a:xfrm>
        </p:grpSpPr>
        <p:grpSp>
          <p:nvGrpSpPr>
            <p:cNvPr id="60421" name="Group 5"/>
            <p:cNvGrpSpPr>
              <a:grpSpLocks/>
            </p:cNvGrpSpPr>
            <p:nvPr/>
          </p:nvGrpSpPr>
          <p:grpSpPr bwMode="auto">
            <a:xfrm>
              <a:off x="340" y="2024"/>
              <a:ext cx="1633" cy="1905"/>
              <a:chOff x="1837" y="1979"/>
              <a:chExt cx="1633" cy="1905"/>
            </a:xfrm>
          </p:grpSpPr>
          <p:sp>
            <p:nvSpPr>
              <p:cNvPr id="60422" name="Rectangle 6"/>
              <p:cNvSpPr>
                <a:spLocks noChangeArrowheads="1"/>
              </p:cNvSpPr>
              <p:nvPr/>
            </p:nvSpPr>
            <p:spPr bwMode="auto">
              <a:xfrm>
                <a:off x="1837" y="1979"/>
                <a:ext cx="1633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0423" name="Text Box 7"/>
              <p:cNvSpPr txBox="1">
                <a:spLocks noChangeArrowheads="1"/>
              </p:cNvSpPr>
              <p:nvPr/>
            </p:nvSpPr>
            <p:spPr bwMode="auto">
              <a:xfrm>
                <a:off x="1882" y="2069"/>
                <a:ext cx="1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/>
                  <a:t>process table entry</a:t>
                </a:r>
              </a:p>
            </p:txBody>
          </p:sp>
          <p:grpSp>
            <p:nvGrpSpPr>
              <p:cNvPr id="60424" name="Group 8"/>
              <p:cNvGrpSpPr>
                <a:grpSpLocks/>
              </p:cNvGrpSpPr>
              <p:nvPr/>
            </p:nvGrpSpPr>
            <p:grpSpPr bwMode="auto">
              <a:xfrm>
                <a:off x="1927" y="2478"/>
                <a:ext cx="1406" cy="1316"/>
                <a:chOff x="2744" y="2659"/>
                <a:chExt cx="1406" cy="1316"/>
              </a:xfrm>
            </p:grpSpPr>
            <p:sp>
              <p:nvSpPr>
                <p:cNvPr id="6042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016" y="2659"/>
                  <a:ext cx="366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/>
                    <a:t>fd</a:t>
                  </a:r>
                </a:p>
                <a:p>
                  <a:pPr algn="ctr"/>
                  <a:r>
                    <a:rPr lang="en-US" altLang="zh-TW"/>
                    <a:t>flags</a:t>
                  </a:r>
                </a:p>
              </p:txBody>
            </p:sp>
            <p:sp>
              <p:nvSpPr>
                <p:cNvPr id="6042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560" y="2659"/>
                  <a:ext cx="487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/>
                    <a:t>file</a:t>
                  </a:r>
                </a:p>
                <a:p>
                  <a:pPr algn="ctr"/>
                  <a:r>
                    <a:rPr lang="en-US" altLang="zh-TW"/>
                    <a:t>pointor</a:t>
                  </a:r>
                </a:p>
              </p:txBody>
            </p:sp>
            <p:grpSp>
              <p:nvGrpSpPr>
                <p:cNvPr id="60427" name="Group 11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grpSp>
                <p:nvGrpSpPr>
                  <p:cNvPr id="60428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016" y="3067"/>
                    <a:ext cx="1134" cy="136"/>
                    <a:chOff x="3016" y="3067"/>
                    <a:chExt cx="1134" cy="136"/>
                  </a:xfrm>
                </p:grpSpPr>
                <p:sp>
                  <p:nvSpPr>
                    <p:cNvPr id="60429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6" y="3067"/>
                      <a:ext cx="363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60430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9" y="3067"/>
                      <a:ext cx="771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6043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60432" name="Group 16"/>
                <p:cNvGrpSpPr>
                  <a:grpSpLocks/>
                </p:cNvGrpSpPr>
                <p:nvPr/>
              </p:nvGrpSpPr>
              <p:grpSpPr bwMode="auto">
                <a:xfrm>
                  <a:off x="3016" y="3203"/>
                  <a:ext cx="1134" cy="136"/>
                  <a:chOff x="3016" y="3067"/>
                  <a:chExt cx="1134" cy="136"/>
                </a:xfrm>
              </p:grpSpPr>
              <p:grpSp>
                <p:nvGrpSpPr>
                  <p:cNvPr id="60433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016" y="3067"/>
                    <a:ext cx="1134" cy="136"/>
                    <a:chOff x="3016" y="3067"/>
                    <a:chExt cx="1134" cy="136"/>
                  </a:xfrm>
                </p:grpSpPr>
                <p:sp>
                  <p:nvSpPr>
                    <p:cNvPr id="60434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6" y="3067"/>
                      <a:ext cx="363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60435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9" y="3067"/>
                      <a:ext cx="771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6043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60437" name="Group 21"/>
                <p:cNvGrpSpPr>
                  <a:grpSpLocks/>
                </p:cNvGrpSpPr>
                <p:nvPr/>
              </p:nvGrpSpPr>
              <p:grpSpPr bwMode="auto">
                <a:xfrm>
                  <a:off x="3016" y="3339"/>
                  <a:ext cx="1134" cy="136"/>
                  <a:chOff x="3016" y="3067"/>
                  <a:chExt cx="1134" cy="136"/>
                </a:xfrm>
              </p:grpSpPr>
              <p:grpSp>
                <p:nvGrpSpPr>
                  <p:cNvPr id="60438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3016" y="3067"/>
                    <a:ext cx="1134" cy="136"/>
                    <a:chOff x="3016" y="3067"/>
                    <a:chExt cx="1134" cy="136"/>
                  </a:xfrm>
                </p:grpSpPr>
                <p:sp>
                  <p:nvSpPr>
                    <p:cNvPr id="60439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6" y="3067"/>
                      <a:ext cx="363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60440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9" y="3067"/>
                      <a:ext cx="771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6044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60442" name="Group 26"/>
                <p:cNvGrpSpPr>
                  <a:grpSpLocks/>
                </p:cNvGrpSpPr>
                <p:nvPr/>
              </p:nvGrpSpPr>
              <p:grpSpPr bwMode="auto">
                <a:xfrm>
                  <a:off x="3016" y="3657"/>
                  <a:ext cx="1134" cy="136"/>
                  <a:chOff x="3016" y="3067"/>
                  <a:chExt cx="1134" cy="136"/>
                </a:xfrm>
              </p:grpSpPr>
              <p:grpSp>
                <p:nvGrpSpPr>
                  <p:cNvPr id="60443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16" y="3067"/>
                    <a:ext cx="1134" cy="136"/>
                    <a:chOff x="3016" y="3067"/>
                    <a:chExt cx="1134" cy="136"/>
                  </a:xfrm>
                </p:grpSpPr>
                <p:sp>
                  <p:nvSpPr>
                    <p:cNvPr id="60444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6" y="3067"/>
                      <a:ext cx="363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60445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9" y="3067"/>
                      <a:ext cx="771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60446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0447" name="Rectangle 31"/>
                <p:cNvSpPr>
                  <a:spLocks noChangeArrowheads="1"/>
                </p:cNvSpPr>
                <p:nvPr/>
              </p:nvSpPr>
              <p:spPr bwMode="auto">
                <a:xfrm>
                  <a:off x="3016" y="3475"/>
                  <a:ext cx="1134" cy="18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800"/>
                    <a:t>…</a:t>
                  </a:r>
                </a:p>
              </p:txBody>
            </p:sp>
            <p:sp>
              <p:nvSpPr>
                <p:cNvPr id="60448" name="Rectangle 32"/>
                <p:cNvSpPr>
                  <a:spLocks noChangeArrowheads="1"/>
                </p:cNvSpPr>
                <p:nvPr/>
              </p:nvSpPr>
              <p:spPr bwMode="auto">
                <a:xfrm>
                  <a:off x="3016" y="3793"/>
                  <a:ext cx="1134" cy="18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800"/>
                    <a:t>…</a:t>
                  </a:r>
                </a:p>
              </p:txBody>
            </p:sp>
            <p:sp>
              <p:nvSpPr>
                <p:cNvPr id="6044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744" y="3067"/>
                  <a:ext cx="26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/>
                    <a:t>fd 0</a:t>
                  </a:r>
                </a:p>
              </p:txBody>
            </p:sp>
            <p:sp>
              <p:nvSpPr>
                <p:cNvPr id="6045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744" y="3203"/>
                  <a:ext cx="26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/>
                    <a:t>fd 1</a:t>
                  </a:r>
                </a:p>
              </p:txBody>
            </p:sp>
            <p:sp>
              <p:nvSpPr>
                <p:cNvPr id="6045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744" y="3339"/>
                  <a:ext cx="26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/>
                    <a:t>fd 2</a:t>
                  </a:r>
                </a:p>
              </p:txBody>
            </p:sp>
          </p:grpSp>
        </p:grpSp>
        <p:grpSp>
          <p:nvGrpSpPr>
            <p:cNvPr id="60452" name="Group 36"/>
            <p:cNvGrpSpPr>
              <a:grpSpLocks/>
            </p:cNvGrpSpPr>
            <p:nvPr/>
          </p:nvGrpSpPr>
          <p:grpSpPr bwMode="auto">
            <a:xfrm>
              <a:off x="2336" y="2886"/>
              <a:ext cx="771" cy="952"/>
              <a:chOff x="2699" y="2115"/>
              <a:chExt cx="771" cy="952"/>
            </a:xfrm>
          </p:grpSpPr>
          <p:sp>
            <p:nvSpPr>
              <p:cNvPr id="60453" name="Rectangle 37"/>
              <p:cNvSpPr>
                <a:spLocks noChangeArrowheads="1"/>
              </p:cNvSpPr>
              <p:nvPr/>
            </p:nvSpPr>
            <p:spPr bwMode="auto">
              <a:xfrm>
                <a:off x="2699" y="2387"/>
                <a:ext cx="77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status flags</a:t>
                </a:r>
              </a:p>
            </p:txBody>
          </p:sp>
          <p:sp>
            <p:nvSpPr>
              <p:cNvPr id="60454" name="Rectangle 38"/>
              <p:cNvSpPr>
                <a:spLocks noChangeArrowheads="1"/>
              </p:cNvSpPr>
              <p:nvPr/>
            </p:nvSpPr>
            <p:spPr bwMode="auto">
              <a:xfrm>
                <a:off x="2699" y="2614"/>
                <a:ext cx="77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offset</a:t>
                </a:r>
              </a:p>
            </p:txBody>
          </p:sp>
          <p:sp>
            <p:nvSpPr>
              <p:cNvPr id="60455" name="Rectangle 39"/>
              <p:cNvSpPr>
                <a:spLocks noChangeArrowheads="1"/>
              </p:cNvSpPr>
              <p:nvPr/>
            </p:nvSpPr>
            <p:spPr bwMode="auto">
              <a:xfrm>
                <a:off x="2699" y="2840"/>
                <a:ext cx="77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inode ptr.</a:t>
                </a:r>
              </a:p>
            </p:txBody>
          </p:sp>
          <p:sp>
            <p:nvSpPr>
              <p:cNvPr id="60456" name="Text Box 40"/>
              <p:cNvSpPr txBox="1">
                <a:spLocks noChangeArrowheads="1"/>
              </p:cNvSpPr>
              <p:nvPr/>
            </p:nvSpPr>
            <p:spPr bwMode="auto">
              <a:xfrm>
                <a:off x="2699" y="2115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/>
                  <a:t>file table</a:t>
                </a:r>
              </a:p>
            </p:txBody>
          </p:sp>
        </p:grpSp>
        <p:sp>
          <p:nvSpPr>
            <p:cNvPr id="60457" name="Line 41"/>
            <p:cNvSpPr>
              <a:spLocks noChangeShapeType="1"/>
            </p:cNvSpPr>
            <p:nvPr/>
          </p:nvSpPr>
          <p:spPr bwMode="auto">
            <a:xfrm flipV="1">
              <a:off x="1474" y="3158"/>
              <a:ext cx="862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58" name="Rectangle 42"/>
            <p:cNvSpPr>
              <a:spLocks noChangeArrowheads="1"/>
            </p:cNvSpPr>
            <p:nvPr/>
          </p:nvSpPr>
          <p:spPr bwMode="auto">
            <a:xfrm>
              <a:off x="249" y="1888"/>
              <a:ext cx="3266" cy="2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459" name="Text Box 43"/>
            <p:cNvSpPr txBox="1">
              <a:spLocks noChangeArrowheads="1"/>
            </p:cNvSpPr>
            <p:nvPr/>
          </p:nvSpPr>
          <p:spPr bwMode="auto">
            <a:xfrm>
              <a:off x="2562" y="1979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/>
                <a:t>memory</a:t>
              </a:r>
            </a:p>
          </p:txBody>
        </p:sp>
        <p:grpSp>
          <p:nvGrpSpPr>
            <p:cNvPr id="60460" name="Group 44"/>
            <p:cNvGrpSpPr>
              <a:grpSpLocks/>
            </p:cNvGrpSpPr>
            <p:nvPr/>
          </p:nvGrpSpPr>
          <p:grpSpPr bwMode="auto">
            <a:xfrm>
              <a:off x="3787" y="1888"/>
              <a:ext cx="1815" cy="2177"/>
              <a:chOff x="3787" y="1888"/>
              <a:chExt cx="1815" cy="2177"/>
            </a:xfrm>
          </p:grpSpPr>
          <p:grpSp>
            <p:nvGrpSpPr>
              <p:cNvPr id="60461" name="Group 45"/>
              <p:cNvGrpSpPr>
                <a:grpSpLocks/>
              </p:cNvGrpSpPr>
              <p:nvPr/>
            </p:nvGrpSpPr>
            <p:grpSpPr bwMode="auto">
              <a:xfrm>
                <a:off x="4377" y="2523"/>
                <a:ext cx="771" cy="635"/>
                <a:chOff x="4286" y="2523"/>
                <a:chExt cx="771" cy="635"/>
              </a:xfrm>
            </p:grpSpPr>
            <p:sp>
              <p:nvSpPr>
                <p:cNvPr id="60462" name="Rectangle 46"/>
                <p:cNvSpPr>
                  <a:spLocks noChangeArrowheads="1"/>
                </p:cNvSpPr>
                <p:nvPr/>
              </p:nvSpPr>
              <p:spPr bwMode="auto">
                <a:xfrm>
                  <a:off x="4286" y="2523"/>
                  <a:ext cx="771" cy="6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046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319" y="2536"/>
                  <a:ext cx="4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800"/>
                    <a:t>inode</a:t>
                  </a:r>
                </a:p>
              </p:txBody>
            </p:sp>
          </p:grpSp>
          <p:sp>
            <p:nvSpPr>
              <p:cNvPr id="60464" name="Rectangle 48"/>
              <p:cNvSpPr>
                <a:spLocks noChangeArrowheads="1"/>
              </p:cNvSpPr>
              <p:nvPr/>
            </p:nvSpPr>
            <p:spPr bwMode="auto">
              <a:xfrm>
                <a:off x="3787" y="1888"/>
                <a:ext cx="1815" cy="21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0465" name="Text Box 49"/>
              <p:cNvSpPr txBox="1">
                <a:spLocks noChangeArrowheads="1"/>
              </p:cNvSpPr>
              <p:nvPr/>
            </p:nvSpPr>
            <p:spPr bwMode="auto">
              <a:xfrm>
                <a:off x="3923" y="1964"/>
                <a:ext cx="3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/>
                  <a:t>disk</a:t>
                </a:r>
              </a:p>
            </p:txBody>
          </p:sp>
        </p:grpSp>
        <p:sp>
          <p:nvSpPr>
            <p:cNvPr id="60466" name="Line 50"/>
            <p:cNvSpPr>
              <a:spLocks noChangeShapeType="1"/>
            </p:cNvSpPr>
            <p:nvPr/>
          </p:nvSpPr>
          <p:spPr bwMode="auto">
            <a:xfrm flipV="1">
              <a:off x="2971" y="2704"/>
              <a:ext cx="1406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Review: How a UNIX program controls I/O device?</a:t>
            </a:r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1042988" y="1989138"/>
            <a:ext cx="4394200" cy="4248150"/>
            <a:chOff x="657" y="1253"/>
            <a:chExt cx="2768" cy="2676"/>
          </a:xfrm>
        </p:grpSpPr>
        <p:sp>
          <p:nvSpPr>
            <p:cNvPr id="69636" name="Rectangle 4"/>
            <p:cNvSpPr>
              <a:spLocks noChangeArrowheads="1"/>
            </p:cNvSpPr>
            <p:nvPr/>
          </p:nvSpPr>
          <p:spPr bwMode="auto">
            <a:xfrm>
              <a:off x="1519" y="1253"/>
              <a:ext cx="1679" cy="10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TW"/>
                <a:t>main ()</a:t>
              </a:r>
            </a:p>
            <a:p>
              <a:r>
                <a:rPr lang="en-US" altLang="zh-TW"/>
                <a:t>{</a:t>
              </a:r>
            </a:p>
            <a:p>
              <a:r>
                <a:rPr lang="en-US" altLang="zh-TW"/>
                <a:t>   …</a:t>
              </a:r>
            </a:p>
            <a:p>
              <a:r>
                <a:rPr lang="en-US" altLang="zh-TW"/>
                <a:t>   fd = open (“/dev/tty1”,…);</a:t>
              </a:r>
            </a:p>
            <a:p>
              <a:r>
                <a:rPr lang="en-US" altLang="zh-TW"/>
                <a:t>   write (fd, …);</a:t>
              </a:r>
            </a:p>
            <a:p>
              <a:r>
                <a:rPr lang="en-US" altLang="zh-TW"/>
                <a:t>   …</a:t>
              </a:r>
            </a:p>
            <a:p>
              <a:r>
                <a:rPr lang="en-US" altLang="zh-TW"/>
                <a:t>}</a:t>
              </a:r>
            </a:p>
          </p:txBody>
        </p:sp>
        <p:grpSp>
          <p:nvGrpSpPr>
            <p:cNvPr id="69637" name="Group 5"/>
            <p:cNvGrpSpPr>
              <a:grpSpLocks/>
            </p:cNvGrpSpPr>
            <p:nvPr/>
          </p:nvGrpSpPr>
          <p:grpSpPr bwMode="auto">
            <a:xfrm>
              <a:off x="657" y="2568"/>
              <a:ext cx="2768" cy="1361"/>
              <a:chOff x="657" y="2568"/>
              <a:chExt cx="2768" cy="1361"/>
            </a:xfrm>
          </p:grpSpPr>
          <p:sp>
            <p:nvSpPr>
              <p:cNvPr id="69638" name="Rectangle 6"/>
              <p:cNvSpPr>
                <a:spLocks noChangeArrowheads="1"/>
              </p:cNvSpPr>
              <p:nvPr/>
            </p:nvSpPr>
            <p:spPr bwMode="auto">
              <a:xfrm>
                <a:off x="1746" y="2568"/>
                <a:ext cx="590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/dev/tty1</a:t>
                </a:r>
              </a:p>
            </p:txBody>
          </p:sp>
          <p:sp>
            <p:nvSpPr>
              <p:cNvPr id="69639" name="Rectangle 7"/>
              <p:cNvSpPr>
                <a:spLocks noChangeArrowheads="1"/>
              </p:cNvSpPr>
              <p:nvPr/>
            </p:nvSpPr>
            <p:spPr bwMode="auto">
              <a:xfrm>
                <a:off x="2336" y="2568"/>
                <a:ext cx="63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/dev/hda1</a:t>
                </a:r>
              </a:p>
            </p:txBody>
          </p:sp>
          <p:sp>
            <p:nvSpPr>
              <p:cNvPr id="69640" name="Rectangle 8"/>
              <p:cNvSpPr>
                <a:spLocks noChangeArrowheads="1"/>
              </p:cNvSpPr>
              <p:nvPr/>
            </p:nvSpPr>
            <p:spPr bwMode="auto">
              <a:xfrm>
                <a:off x="1383" y="2568"/>
                <a:ext cx="36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…</a:t>
                </a:r>
              </a:p>
            </p:txBody>
          </p:sp>
          <p:sp>
            <p:nvSpPr>
              <p:cNvPr id="69641" name="Rectangle 9"/>
              <p:cNvSpPr>
                <a:spLocks noChangeArrowheads="1"/>
              </p:cNvSpPr>
              <p:nvPr/>
            </p:nvSpPr>
            <p:spPr bwMode="auto">
              <a:xfrm>
                <a:off x="2971" y="2568"/>
                <a:ext cx="454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…</a:t>
                </a:r>
              </a:p>
            </p:txBody>
          </p:sp>
          <p:sp>
            <p:nvSpPr>
              <p:cNvPr id="69642" name="Rectangle 10"/>
              <p:cNvSpPr>
                <a:spLocks noChangeArrowheads="1"/>
              </p:cNvSpPr>
              <p:nvPr/>
            </p:nvSpPr>
            <p:spPr bwMode="auto">
              <a:xfrm>
                <a:off x="1746" y="2840"/>
                <a:ext cx="589" cy="6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driver of</a:t>
                </a:r>
              </a:p>
              <a:p>
                <a:pPr algn="ctr"/>
                <a:r>
                  <a:rPr lang="en-US" altLang="zh-TW"/>
                  <a:t>/dev/tty1</a:t>
                </a:r>
              </a:p>
            </p:txBody>
          </p:sp>
          <p:sp>
            <p:nvSpPr>
              <p:cNvPr id="69643" name="Rectangle 11"/>
              <p:cNvSpPr>
                <a:spLocks noChangeArrowheads="1"/>
              </p:cNvSpPr>
              <p:nvPr/>
            </p:nvSpPr>
            <p:spPr bwMode="auto">
              <a:xfrm>
                <a:off x="2336" y="2840"/>
                <a:ext cx="635" cy="6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driver of</a:t>
                </a:r>
              </a:p>
              <a:p>
                <a:pPr algn="ctr"/>
                <a:r>
                  <a:rPr lang="en-US" altLang="zh-TW"/>
                  <a:t>/dev/hda1</a:t>
                </a:r>
              </a:p>
            </p:txBody>
          </p:sp>
          <p:sp>
            <p:nvSpPr>
              <p:cNvPr id="69644" name="Rectangle 12"/>
              <p:cNvSpPr>
                <a:spLocks noChangeArrowheads="1"/>
              </p:cNvSpPr>
              <p:nvPr/>
            </p:nvSpPr>
            <p:spPr bwMode="auto">
              <a:xfrm>
                <a:off x="1383" y="2840"/>
                <a:ext cx="2041" cy="108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9645" name="Text Box 13"/>
              <p:cNvSpPr txBox="1">
                <a:spLocks noChangeArrowheads="1"/>
              </p:cNvSpPr>
              <p:nvPr/>
            </p:nvSpPr>
            <p:spPr bwMode="auto">
              <a:xfrm>
                <a:off x="1461" y="3655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/>
                  <a:t>UNIX kernel</a:t>
                </a:r>
              </a:p>
            </p:txBody>
          </p:sp>
          <p:sp>
            <p:nvSpPr>
              <p:cNvPr id="69646" name="Text Box 14"/>
              <p:cNvSpPr txBox="1">
                <a:spLocks noChangeArrowheads="1"/>
              </p:cNvSpPr>
              <p:nvPr/>
            </p:nvSpPr>
            <p:spPr bwMode="auto">
              <a:xfrm>
                <a:off x="657" y="2568"/>
                <a:ext cx="6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file system</a:t>
                </a:r>
              </a:p>
            </p:txBody>
          </p:sp>
        </p:grp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064" y="2024"/>
              <a:ext cx="0" cy="5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9648" name="Group 16"/>
          <p:cNvGrpSpPr>
            <a:grpSpLocks/>
          </p:cNvGrpSpPr>
          <p:nvPr/>
        </p:nvGrpSpPr>
        <p:grpSpPr bwMode="auto">
          <a:xfrm>
            <a:off x="3924300" y="2852738"/>
            <a:ext cx="3435350" cy="396875"/>
            <a:chOff x="2472" y="1797"/>
            <a:chExt cx="2164" cy="250"/>
          </a:xfrm>
        </p:grpSpPr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3470" y="1797"/>
              <a:ext cx="11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hlink"/>
                  </a:solidFill>
                </a:rPr>
                <a:t>access like a file</a:t>
              </a:r>
            </a:p>
          </p:txBody>
        </p:sp>
        <p:sp>
          <p:nvSpPr>
            <p:cNvPr id="69650" name="Line 18"/>
            <p:cNvSpPr>
              <a:spLocks noChangeShapeType="1"/>
            </p:cNvSpPr>
            <p:nvPr/>
          </p:nvSpPr>
          <p:spPr bwMode="auto">
            <a:xfrm flipH="1" flipV="1">
              <a:off x="3061" y="1797"/>
              <a:ext cx="454" cy="13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51" name="Line 19"/>
            <p:cNvSpPr>
              <a:spLocks noChangeShapeType="1"/>
            </p:cNvSpPr>
            <p:nvPr/>
          </p:nvSpPr>
          <p:spPr bwMode="auto">
            <a:xfrm flipH="1">
              <a:off x="2472" y="1933"/>
              <a:ext cx="1043" cy="4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179388" y="5013325"/>
            <a:ext cx="2736850" cy="828675"/>
            <a:chOff x="113" y="3158"/>
            <a:chExt cx="1724" cy="522"/>
          </a:xfrm>
        </p:grpSpPr>
        <p:sp>
          <p:nvSpPr>
            <p:cNvPr id="69653" name="Text Box 21"/>
            <p:cNvSpPr txBox="1">
              <a:spLocks noChangeArrowheads="1"/>
            </p:cNvSpPr>
            <p:nvPr/>
          </p:nvSpPr>
          <p:spPr bwMode="auto">
            <a:xfrm>
              <a:off x="113" y="3430"/>
              <a:ext cx="12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hlink"/>
                  </a:solidFill>
                </a:rPr>
                <a:t>intercept to do I/O</a:t>
              </a:r>
            </a:p>
          </p:txBody>
        </p:sp>
        <p:sp>
          <p:nvSpPr>
            <p:cNvPr id="69654" name="Line 22"/>
            <p:cNvSpPr>
              <a:spLocks noChangeShapeType="1"/>
            </p:cNvSpPr>
            <p:nvPr/>
          </p:nvSpPr>
          <p:spPr bwMode="auto">
            <a:xfrm flipV="1">
              <a:off x="1383" y="3158"/>
              <a:ext cx="454" cy="4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“printf” sends out its string?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50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600"/>
              <a:t>fork sets up the process table entry as the parent process (the shell)</a:t>
            </a:r>
          </a:p>
          <a:p>
            <a:pPr>
              <a:lnSpc>
                <a:spcPct val="80000"/>
              </a:lnSpc>
            </a:pPr>
            <a:r>
              <a:rPr lang="en-US" altLang="zh-TW" sz="1600"/>
              <a:t>file descriptor 0, 1, 2 refers to STDOUT_FILENO, STDIN_FILENO, and STDERR_FILENO</a:t>
            </a:r>
          </a:p>
          <a:p>
            <a:pPr>
              <a:lnSpc>
                <a:spcPct val="80000"/>
              </a:lnSpc>
            </a:pPr>
            <a:r>
              <a:rPr lang="en-US" altLang="zh-TW" sz="1600"/>
              <a:t>try ls –l /dev/tty* or /dev/pts/*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1187450" y="3357563"/>
            <a:ext cx="7248525" cy="3279775"/>
            <a:chOff x="1066" y="1706"/>
            <a:chExt cx="4566" cy="2066"/>
          </a:xfrm>
        </p:grpSpPr>
        <p:sp>
          <p:nvSpPr>
            <p:cNvPr id="61445" name="Text Box 5"/>
            <p:cNvSpPr txBox="1">
              <a:spLocks noChangeArrowheads="1"/>
            </p:cNvSpPr>
            <p:nvPr/>
          </p:nvSpPr>
          <p:spPr bwMode="auto">
            <a:xfrm>
              <a:off x="1066" y="1706"/>
              <a:ext cx="1587" cy="20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main ()</a:t>
              </a:r>
            </a:p>
            <a:p>
              <a:r>
                <a:rPr lang="en-US" altLang="zh-TW"/>
                <a:t>{</a:t>
              </a:r>
            </a:p>
            <a:p>
              <a:r>
                <a:rPr lang="en-US" altLang="zh-TW"/>
                <a:t>   …</a:t>
              </a:r>
            </a:p>
            <a:p>
              <a:r>
                <a:rPr lang="en-US" altLang="zh-TW"/>
                <a:t>    printf (“Hello!\n”);</a:t>
              </a:r>
            </a:p>
            <a:p>
              <a:r>
                <a:rPr lang="en-US" altLang="zh-TW"/>
                <a:t>    …</a:t>
              </a:r>
            </a:p>
            <a:p>
              <a:r>
                <a:rPr lang="en-US" altLang="zh-TW"/>
                <a:t>}</a:t>
              </a:r>
            </a:p>
            <a:p>
              <a:endParaRPr lang="en-US" altLang="zh-TW"/>
            </a:p>
            <a:p>
              <a:r>
                <a:rPr lang="en-US" altLang="zh-TW"/>
                <a:t>printf (…)</a:t>
              </a:r>
            </a:p>
            <a:p>
              <a:r>
                <a:rPr lang="en-US" altLang="zh-TW"/>
                <a:t>{</a:t>
              </a:r>
            </a:p>
            <a:p>
              <a:r>
                <a:rPr lang="en-US" altLang="zh-TW"/>
                <a:t>   …</a:t>
              </a:r>
            </a:p>
            <a:p>
              <a:r>
                <a:rPr lang="en-US" altLang="zh-TW"/>
                <a:t>    write (0, …/* “Hello” */);</a:t>
              </a:r>
            </a:p>
            <a:p>
              <a:r>
                <a:rPr lang="en-US" altLang="zh-TW"/>
                <a:t>    …</a:t>
              </a:r>
            </a:p>
            <a:p>
              <a:r>
                <a:rPr lang="en-US" altLang="zh-TW"/>
                <a:t>}</a:t>
              </a:r>
            </a:p>
          </p:txBody>
        </p:sp>
        <p:grpSp>
          <p:nvGrpSpPr>
            <p:cNvPr id="61446" name="Group 6"/>
            <p:cNvGrpSpPr>
              <a:grpSpLocks/>
            </p:cNvGrpSpPr>
            <p:nvPr/>
          </p:nvGrpSpPr>
          <p:grpSpPr bwMode="auto">
            <a:xfrm>
              <a:off x="2880" y="1752"/>
              <a:ext cx="1633" cy="1905"/>
              <a:chOff x="1837" y="1979"/>
              <a:chExt cx="1633" cy="1905"/>
            </a:xfrm>
          </p:grpSpPr>
          <p:sp>
            <p:nvSpPr>
              <p:cNvPr id="61447" name="Rectangle 7"/>
              <p:cNvSpPr>
                <a:spLocks noChangeArrowheads="1"/>
              </p:cNvSpPr>
              <p:nvPr/>
            </p:nvSpPr>
            <p:spPr bwMode="auto">
              <a:xfrm>
                <a:off x="1837" y="1979"/>
                <a:ext cx="1633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48" name="Text Box 8"/>
              <p:cNvSpPr txBox="1">
                <a:spLocks noChangeArrowheads="1"/>
              </p:cNvSpPr>
              <p:nvPr/>
            </p:nvSpPr>
            <p:spPr bwMode="auto">
              <a:xfrm>
                <a:off x="1882" y="2069"/>
                <a:ext cx="1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/>
                  <a:t>process table entry</a:t>
                </a:r>
              </a:p>
            </p:txBody>
          </p:sp>
          <p:grpSp>
            <p:nvGrpSpPr>
              <p:cNvPr id="61449" name="Group 9"/>
              <p:cNvGrpSpPr>
                <a:grpSpLocks/>
              </p:cNvGrpSpPr>
              <p:nvPr/>
            </p:nvGrpSpPr>
            <p:grpSpPr bwMode="auto">
              <a:xfrm>
                <a:off x="1927" y="2478"/>
                <a:ext cx="1406" cy="1316"/>
                <a:chOff x="2744" y="2659"/>
                <a:chExt cx="1406" cy="1316"/>
              </a:xfrm>
            </p:grpSpPr>
            <p:sp>
              <p:nvSpPr>
                <p:cNvPr id="6145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016" y="2659"/>
                  <a:ext cx="366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/>
                    <a:t>fd</a:t>
                  </a:r>
                </a:p>
                <a:p>
                  <a:pPr algn="ctr"/>
                  <a:r>
                    <a:rPr lang="en-US" altLang="zh-TW"/>
                    <a:t>flags</a:t>
                  </a:r>
                </a:p>
              </p:txBody>
            </p:sp>
            <p:sp>
              <p:nvSpPr>
                <p:cNvPr id="6145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560" y="2659"/>
                  <a:ext cx="487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TW"/>
                    <a:t>file</a:t>
                  </a:r>
                </a:p>
                <a:p>
                  <a:pPr algn="ctr"/>
                  <a:r>
                    <a:rPr lang="en-US" altLang="zh-TW"/>
                    <a:t>pointor</a:t>
                  </a:r>
                </a:p>
              </p:txBody>
            </p:sp>
            <p:grpSp>
              <p:nvGrpSpPr>
                <p:cNvPr id="61452" name="Group 12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grpSp>
                <p:nvGrpSpPr>
                  <p:cNvPr id="61453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3016" y="3067"/>
                    <a:ext cx="1134" cy="136"/>
                    <a:chOff x="3016" y="3067"/>
                    <a:chExt cx="1134" cy="136"/>
                  </a:xfrm>
                </p:grpSpPr>
                <p:sp>
                  <p:nvSpPr>
                    <p:cNvPr id="61454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6" y="3067"/>
                      <a:ext cx="363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61455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9" y="3067"/>
                      <a:ext cx="771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6145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61457" name="Group 17"/>
                <p:cNvGrpSpPr>
                  <a:grpSpLocks/>
                </p:cNvGrpSpPr>
                <p:nvPr/>
              </p:nvGrpSpPr>
              <p:grpSpPr bwMode="auto">
                <a:xfrm>
                  <a:off x="3016" y="3203"/>
                  <a:ext cx="1134" cy="136"/>
                  <a:chOff x="3016" y="3067"/>
                  <a:chExt cx="1134" cy="136"/>
                </a:xfrm>
              </p:grpSpPr>
              <p:grpSp>
                <p:nvGrpSpPr>
                  <p:cNvPr id="6145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016" y="3067"/>
                    <a:ext cx="1134" cy="136"/>
                    <a:chOff x="3016" y="3067"/>
                    <a:chExt cx="1134" cy="136"/>
                  </a:xfrm>
                </p:grpSpPr>
                <p:sp>
                  <p:nvSpPr>
                    <p:cNvPr id="61459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6" y="3067"/>
                      <a:ext cx="363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61460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9" y="3067"/>
                      <a:ext cx="771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6146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61462" name="Group 22"/>
                <p:cNvGrpSpPr>
                  <a:grpSpLocks/>
                </p:cNvGrpSpPr>
                <p:nvPr/>
              </p:nvGrpSpPr>
              <p:grpSpPr bwMode="auto">
                <a:xfrm>
                  <a:off x="3016" y="3339"/>
                  <a:ext cx="1134" cy="136"/>
                  <a:chOff x="3016" y="3067"/>
                  <a:chExt cx="1134" cy="136"/>
                </a:xfrm>
              </p:grpSpPr>
              <p:grpSp>
                <p:nvGrpSpPr>
                  <p:cNvPr id="61463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3016" y="3067"/>
                    <a:ext cx="1134" cy="136"/>
                    <a:chOff x="3016" y="3067"/>
                    <a:chExt cx="1134" cy="136"/>
                  </a:xfrm>
                </p:grpSpPr>
                <p:sp>
                  <p:nvSpPr>
                    <p:cNvPr id="61464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6" y="3067"/>
                      <a:ext cx="363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61465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9" y="3067"/>
                      <a:ext cx="771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6146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61467" name="Group 27"/>
                <p:cNvGrpSpPr>
                  <a:grpSpLocks/>
                </p:cNvGrpSpPr>
                <p:nvPr/>
              </p:nvGrpSpPr>
              <p:grpSpPr bwMode="auto">
                <a:xfrm>
                  <a:off x="3016" y="3657"/>
                  <a:ext cx="1134" cy="136"/>
                  <a:chOff x="3016" y="3067"/>
                  <a:chExt cx="1134" cy="136"/>
                </a:xfrm>
              </p:grpSpPr>
              <p:grpSp>
                <p:nvGrpSpPr>
                  <p:cNvPr id="61468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3016" y="3067"/>
                    <a:ext cx="1134" cy="136"/>
                    <a:chOff x="3016" y="3067"/>
                    <a:chExt cx="1134" cy="136"/>
                  </a:xfrm>
                </p:grpSpPr>
                <p:sp>
                  <p:nvSpPr>
                    <p:cNvPr id="61469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6" y="3067"/>
                      <a:ext cx="363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61470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9" y="3067"/>
                      <a:ext cx="771" cy="13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6147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14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016" y="3475"/>
                  <a:ext cx="1134" cy="18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800"/>
                    <a:t>…</a:t>
                  </a:r>
                </a:p>
              </p:txBody>
            </p:sp>
            <p:sp>
              <p:nvSpPr>
                <p:cNvPr id="614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016" y="3793"/>
                  <a:ext cx="1134" cy="18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1800"/>
                    <a:t>…</a:t>
                  </a:r>
                </a:p>
              </p:txBody>
            </p:sp>
            <p:sp>
              <p:nvSpPr>
                <p:cNvPr id="6147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744" y="3067"/>
                  <a:ext cx="26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/>
                    <a:t>fd 0</a:t>
                  </a:r>
                </a:p>
              </p:txBody>
            </p:sp>
            <p:sp>
              <p:nvSpPr>
                <p:cNvPr id="614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744" y="3203"/>
                  <a:ext cx="26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/>
                    <a:t>fd 1</a:t>
                  </a:r>
                </a:p>
              </p:txBody>
            </p:sp>
            <p:sp>
              <p:nvSpPr>
                <p:cNvPr id="6147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44" y="3339"/>
                  <a:ext cx="268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/>
                    <a:t>fd 2</a:t>
                  </a:r>
                </a:p>
              </p:txBody>
            </p:sp>
          </p:grpSp>
        </p:grpSp>
        <p:pic>
          <p:nvPicPr>
            <p:cNvPr id="61477" name="Picture 37" descr="j020558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842"/>
              <a:ext cx="620" cy="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478" name="AutoShape 38"/>
            <p:cNvCxnSpPr>
              <a:cxnSpLocks noChangeShapeType="1"/>
              <a:endCxn id="61477" idx="1"/>
            </p:cNvCxnSpPr>
            <p:nvPr/>
          </p:nvCxnSpPr>
          <p:spPr bwMode="auto">
            <a:xfrm flipV="1">
              <a:off x="3977" y="2127"/>
              <a:ext cx="1035" cy="614"/>
            </a:xfrm>
            <a:prstGeom prst="bentConnector3">
              <a:avLst>
                <a:gd name="adj1" fmla="val 7169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redirect “printf”?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let STDOUT_FILENO points to the target file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system call </a:t>
            </a:r>
            <a:r>
              <a:rPr lang="en-US" altLang="zh-TW" sz="2800" i="1">
                <a:solidFill>
                  <a:schemeClr val="hlink"/>
                </a:solidFill>
              </a:rPr>
              <a:t>dup</a:t>
            </a:r>
            <a:r>
              <a:rPr lang="en-US" altLang="zh-TW" sz="2800"/>
              <a:t>, </a:t>
            </a:r>
            <a:r>
              <a:rPr lang="en-US" altLang="zh-TW" sz="2800" i="1">
                <a:solidFill>
                  <a:schemeClr val="hlink"/>
                </a:solidFill>
              </a:rPr>
              <a:t>dup2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692275" y="3068638"/>
            <a:ext cx="2519363" cy="3279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main ()</a:t>
            </a:r>
          </a:p>
          <a:p>
            <a:r>
              <a:rPr lang="en-US" altLang="zh-TW"/>
              <a:t>{</a:t>
            </a:r>
          </a:p>
          <a:p>
            <a:r>
              <a:rPr lang="en-US" altLang="zh-TW"/>
              <a:t>   …</a:t>
            </a:r>
          </a:p>
          <a:p>
            <a:r>
              <a:rPr lang="en-US" altLang="zh-TW"/>
              <a:t>    printf (“Hello!\n”);</a:t>
            </a:r>
          </a:p>
          <a:p>
            <a:r>
              <a:rPr lang="en-US" altLang="zh-TW"/>
              <a:t>    …</a:t>
            </a:r>
          </a:p>
          <a:p>
            <a:r>
              <a:rPr lang="en-US" altLang="zh-TW"/>
              <a:t>}</a:t>
            </a:r>
          </a:p>
          <a:p>
            <a:endParaRPr lang="en-US" altLang="zh-TW"/>
          </a:p>
          <a:p>
            <a:r>
              <a:rPr lang="en-US" altLang="zh-TW"/>
              <a:t>printf (…)</a:t>
            </a:r>
          </a:p>
          <a:p>
            <a:r>
              <a:rPr lang="en-US" altLang="zh-TW"/>
              <a:t>{</a:t>
            </a:r>
          </a:p>
          <a:p>
            <a:r>
              <a:rPr lang="en-US" altLang="zh-TW"/>
              <a:t>   …</a:t>
            </a:r>
          </a:p>
          <a:p>
            <a:r>
              <a:rPr lang="en-US" altLang="zh-TW"/>
              <a:t>    write (0, …/* “Hello” */);</a:t>
            </a:r>
          </a:p>
          <a:p>
            <a:r>
              <a:rPr lang="en-US" altLang="zh-TW"/>
              <a:t>    …</a:t>
            </a:r>
          </a:p>
          <a:p>
            <a:r>
              <a:rPr lang="en-US" altLang="zh-TW"/>
              <a:t>}</a:t>
            </a:r>
          </a:p>
        </p:txBody>
      </p:sp>
      <p:grpSp>
        <p:nvGrpSpPr>
          <p:cNvPr id="62469" name="Group 5"/>
          <p:cNvGrpSpPr>
            <a:grpSpLocks/>
          </p:cNvGrpSpPr>
          <p:nvPr/>
        </p:nvGrpSpPr>
        <p:grpSpPr bwMode="auto">
          <a:xfrm>
            <a:off x="4572000" y="3213100"/>
            <a:ext cx="2592388" cy="3024188"/>
            <a:chOff x="1837" y="1979"/>
            <a:chExt cx="1633" cy="1905"/>
          </a:xfrm>
        </p:grpSpPr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1837" y="1979"/>
              <a:ext cx="1633" cy="1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471" name="Text Box 7"/>
            <p:cNvSpPr txBox="1">
              <a:spLocks noChangeArrowheads="1"/>
            </p:cNvSpPr>
            <p:nvPr/>
          </p:nvSpPr>
          <p:spPr bwMode="auto">
            <a:xfrm>
              <a:off x="1882" y="2069"/>
              <a:ext cx="1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process table entry</a:t>
              </a:r>
            </a:p>
          </p:txBody>
        </p:sp>
        <p:grpSp>
          <p:nvGrpSpPr>
            <p:cNvPr id="62472" name="Group 8"/>
            <p:cNvGrpSpPr>
              <a:grpSpLocks/>
            </p:cNvGrpSpPr>
            <p:nvPr/>
          </p:nvGrpSpPr>
          <p:grpSpPr bwMode="auto">
            <a:xfrm>
              <a:off x="1927" y="2478"/>
              <a:ext cx="1406" cy="1316"/>
              <a:chOff x="2744" y="2659"/>
              <a:chExt cx="1406" cy="1316"/>
            </a:xfrm>
          </p:grpSpPr>
          <p:sp>
            <p:nvSpPr>
              <p:cNvPr id="62473" name="Text Box 9"/>
              <p:cNvSpPr txBox="1">
                <a:spLocks noChangeArrowheads="1"/>
              </p:cNvSpPr>
              <p:nvPr/>
            </p:nvSpPr>
            <p:spPr bwMode="auto">
              <a:xfrm>
                <a:off x="3016" y="2659"/>
                <a:ext cx="366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fd</a:t>
                </a:r>
              </a:p>
              <a:p>
                <a:pPr algn="ctr"/>
                <a:r>
                  <a:rPr lang="en-US" altLang="zh-TW"/>
                  <a:t>flags</a:t>
                </a:r>
              </a:p>
            </p:txBody>
          </p:sp>
          <p:sp>
            <p:nvSpPr>
              <p:cNvPr id="62474" name="Text Box 10"/>
              <p:cNvSpPr txBox="1">
                <a:spLocks noChangeArrowheads="1"/>
              </p:cNvSpPr>
              <p:nvPr/>
            </p:nvSpPr>
            <p:spPr bwMode="auto">
              <a:xfrm>
                <a:off x="3560" y="2659"/>
                <a:ext cx="487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file</a:t>
                </a:r>
              </a:p>
              <a:p>
                <a:pPr algn="ctr"/>
                <a:r>
                  <a:rPr lang="en-US" altLang="zh-TW"/>
                  <a:t>pointor</a:t>
                </a:r>
              </a:p>
            </p:txBody>
          </p:sp>
          <p:grpSp>
            <p:nvGrpSpPr>
              <p:cNvPr id="62475" name="Group 11"/>
              <p:cNvGrpSpPr>
                <a:grpSpLocks/>
              </p:cNvGrpSpPr>
              <p:nvPr/>
            </p:nvGrpSpPr>
            <p:grpSpPr bwMode="auto">
              <a:xfrm>
                <a:off x="3016" y="3067"/>
                <a:ext cx="1134" cy="136"/>
                <a:chOff x="3016" y="3067"/>
                <a:chExt cx="1134" cy="136"/>
              </a:xfrm>
            </p:grpSpPr>
            <p:grpSp>
              <p:nvGrpSpPr>
                <p:cNvPr id="62476" name="Group 12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247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247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2479" name="Rectangle 15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2480" name="Group 16"/>
              <p:cNvGrpSpPr>
                <a:grpSpLocks/>
              </p:cNvGrpSpPr>
              <p:nvPr/>
            </p:nvGrpSpPr>
            <p:grpSpPr bwMode="auto">
              <a:xfrm>
                <a:off x="3016" y="3203"/>
                <a:ext cx="1134" cy="136"/>
                <a:chOff x="3016" y="3067"/>
                <a:chExt cx="1134" cy="136"/>
              </a:xfrm>
            </p:grpSpPr>
            <p:grpSp>
              <p:nvGrpSpPr>
                <p:cNvPr id="62481" name="Group 17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248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248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2484" name="Rectangle 20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2485" name="Group 21"/>
              <p:cNvGrpSpPr>
                <a:grpSpLocks/>
              </p:cNvGrpSpPr>
              <p:nvPr/>
            </p:nvGrpSpPr>
            <p:grpSpPr bwMode="auto">
              <a:xfrm>
                <a:off x="3016" y="3339"/>
                <a:ext cx="1134" cy="136"/>
                <a:chOff x="3016" y="3067"/>
                <a:chExt cx="1134" cy="136"/>
              </a:xfrm>
            </p:grpSpPr>
            <p:grpSp>
              <p:nvGrpSpPr>
                <p:cNvPr id="62486" name="Group 22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248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248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2489" name="Rectangle 25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2490" name="Group 26"/>
              <p:cNvGrpSpPr>
                <a:grpSpLocks/>
              </p:cNvGrpSpPr>
              <p:nvPr/>
            </p:nvGrpSpPr>
            <p:grpSpPr bwMode="auto">
              <a:xfrm>
                <a:off x="3016" y="3657"/>
                <a:ext cx="1134" cy="136"/>
                <a:chOff x="3016" y="3067"/>
                <a:chExt cx="1134" cy="136"/>
              </a:xfrm>
            </p:grpSpPr>
            <p:grpSp>
              <p:nvGrpSpPr>
                <p:cNvPr id="62491" name="Group 27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249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249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2494" name="Rectangle 30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62495" name="Rectangle 31"/>
              <p:cNvSpPr>
                <a:spLocks noChangeArrowheads="1"/>
              </p:cNvSpPr>
              <p:nvPr/>
            </p:nvSpPr>
            <p:spPr bwMode="auto">
              <a:xfrm>
                <a:off x="3016" y="3475"/>
                <a:ext cx="1134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…</a:t>
                </a:r>
              </a:p>
            </p:txBody>
          </p:sp>
          <p:sp>
            <p:nvSpPr>
              <p:cNvPr id="62496" name="Rectangle 32"/>
              <p:cNvSpPr>
                <a:spLocks noChangeArrowheads="1"/>
              </p:cNvSpPr>
              <p:nvPr/>
            </p:nvSpPr>
            <p:spPr bwMode="auto">
              <a:xfrm>
                <a:off x="3016" y="3793"/>
                <a:ext cx="1134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…</a:t>
                </a:r>
              </a:p>
            </p:txBody>
          </p:sp>
          <p:sp>
            <p:nvSpPr>
              <p:cNvPr id="62497" name="Text Box 33"/>
              <p:cNvSpPr txBox="1">
                <a:spLocks noChangeArrowheads="1"/>
              </p:cNvSpPr>
              <p:nvPr/>
            </p:nvSpPr>
            <p:spPr bwMode="auto">
              <a:xfrm>
                <a:off x="2744" y="3067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0</a:t>
                </a:r>
              </a:p>
            </p:txBody>
          </p:sp>
          <p:sp>
            <p:nvSpPr>
              <p:cNvPr id="62498" name="Text Box 34"/>
              <p:cNvSpPr txBox="1">
                <a:spLocks noChangeArrowheads="1"/>
              </p:cNvSpPr>
              <p:nvPr/>
            </p:nvSpPr>
            <p:spPr bwMode="auto">
              <a:xfrm>
                <a:off x="2744" y="3203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1</a:t>
                </a:r>
              </a:p>
            </p:txBody>
          </p:sp>
          <p:sp>
            <p:nvSpPr>
              <p:cNvPr id="62499" name="Text Box 35"/>
              <p:cNvSpPr txBox="1">
                <a:spLocks noChangeArrowheads="1"/>
              </p:cNvSpPr>
              <p:nvPr/>
            </p:nvSpPr>
            <p:spPr bwMode="auto">
              <a:xfrm>
                <a:off x="2744" y="3339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2</a:t>
                </a:r>
              </a:p>
            </p:txBody>
          </p:sp>
        </p:grpSp>
      </p:grpSp>
      <p:pic>
        <p:nvPicPr>
          <p:cNvPr id="62500" name="Picture 36" descr="j02055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3355975"/>
            <a:ext cx="984250" cy="9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7956550" y="5373688"/>
            <a:ext cx="863600" cy="1081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target</a:t>
            </a:r>
          </a:p>
          <a:p>
            <a:pPr algn="ctr"/>
            <a:r>
              <a:rPr lang="en-US" altLang="zh-TW"/>
              <a:t>file</a:t>
            </a:r>
          </a:p>
        </p:txBody>
      </p:sp>
      <p:cxnSp>
        <p:nvCxnSpPr>
          <p:cNvPr id="62502" name="AutoShape 38"/>
          <p:cNvCxnSpPr>
            <a:cxnSpLocks noChangeShapeType="1"/>
            <a:endCxn id="62501" idx="0"/>
          </p:cNvCxnSpPr>
          <p:nvPr/>
        </p:nvCxnSpPr>
        <p:spPr bwMode="auto">
          <a:xfrm>
            <a:off x="6313488" y="4783138"/>
            <a:ext cx="2074862" cy="590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503" name="Line 39"/>
          <p:cNvSpPr>
            <a:spLocks noChangeShapeType="1"/>
          </p:cNvSpPr>
          <p:nvPr/>
        </p:nvSpPr>
        <p:spPr bwMode="auto">
          <a:xfrm>
            <a:off x="6372225" y="566102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a process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an instance of a executed program</a:t>
            </a:r>
          </a:p>
          <a:p>
            <a:pPr lvl="1"/>
            <a:r>
              <a:rPr lang="en-US" altLang="zh-TW"/>
              <a:t>Demo: check “top” of an infinite loop program</a:t>
            </a:r>
          </a:p>
          <a:p>
            <a:pPr lvl="1"/>
            <a:r>
              <a:rPr lang="en-US" altLang="zh-TW"/>
              <a:t>each process has its own process ID and </a:t>
            </a:r>
            <a:r>
              <a:rPr lang="en-US" altLang="zh-TW">
                <a:solidFill>
                  <a:schemeClr val="hlink"/>
                </a:solidFill>
              </a:rPr>
              <a:t>allocated resources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Steps to fork a process with I/O redirection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23850" y="2708275"/>
            <a:ext cx="4084638" cy="3279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shell ()</a:t>
            </a:r>
          </a:p>
          <a:p>
            <a:r>
              <a:rPr lang="en-US" altLang="zh-TW"/>
              <a:t>{</a:t>
            </a:r>
          </a:p>
          <a:p>
            <a:r>
              <a:rPr lang="en-US" altLang="zh-TW"/>
              <a:t>   …</a:t>
            </a:r>
          </a:p>
          <a:p>
            <a:r>
              <a:rPr lang="en-US" altLang="zh-TW"/>
              <a:t>   pid = fork (…);</a:t>
            </a:r>
          </a:p>
          <a:p>
            <a:r>
              <a:rPr lang="en-US" altLang="zh-TW"/>
              <a:t>   if (pid is child) {</a:t>
            </a:r>
          </a:p>
          <a:p>
            <a:r>
              <a:rPr lang="en-US" altLang="zh-TW"/>
              <a:t>       fd_target = open(target_file);</a:t>
            </a:r>
          </a:p>
          <a:p>
            <a:r>
              <a:rPr lang="en-US" altLang="zh-TW"/>
              <a:t>       set STDOUT_FILENO as fd_target; //dup2</a:t>
            </a:r>
          </a:p>
          <a:p>
            <a:r>
              <a:rPr lang="en-US" altLang="zh-TW"/>
              <a:t>       exec (“a.out”, …);</a:t>
            </a:r>
          </a:p>
          <a:p>
            <a:r>
              <a:rPr lang="en-US" altLang="zh-TW"/>
              <a:t>   }</a:t>
            </a:r>
          </a:p>
          <a:p>
            <a:r>
              <a:rPr lang="en-US" altLang="zh-TW"/>
              <a:t>   else (pid is parent) {</a:t>
            </a:r>
          </a:p>
          <a:p>
            <a:r>
              <a:rPr lang="en-US" altLang="zh-TW"/>
              <a:t>       …</a:t>
            </a:r>
          </a:p>
          <a:p>
            <a:r>
              <a:rPr lang="en-US" altLang="zh-TW"/>
              <a:t>   }</a:t>
            </a:r>
          </a:p>
          <a:p>
            <a:r>
              <a:rPr lang="en-US" altLang="zh-TW"/>
              <a:t>}</a:t>
            </a:r>
          </a:p>
        </p:txBody>
      </p:sp>
      <p:grpSp>
        <p:nvGrpSpPr>
          <p:cNvPr id="63492" name="Group 4"/>
          <p:cNvGrpSpPr>
            <a:grpSpLocks/>
          </p:cNvGrpSpPr>
          <p:nvPr/>
        </p:nvGrpSpPr>
        <p:grpSpPr bwMode="auto">
          <a:xfrm>
            <a:off x="4572000" y="2781300"/>
            <a:ext cx="2592388" cy="3024188"/>
            <a:chOff x="1837" y="1979"/>
            <a:chExt cx="1633" cy="1905"/>
          </a:xfrm>
        </p:grpSpPr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1837" y="1979"/>
              <a:ext cx="1633" cy="1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3494" name="Text Box 6"/>
            <p:cNvSpPr txBox="1">
              <a:spLocks noChangeArrowheads="1"/>
            </p:cNvSpPr>
            <p:nvPr/>
          </p:nvSpPr>
          <p:spPr bwMode="auto">
            <a:xfrm>
              <a:off x="1882" y="2069"/>
              <a:ext cx="1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process table entry</a:t>
              </a:r>
            </a:p>
          </p:txBody>
        </p:sp>
        <p:grpSp>
          <p:nvGrpSpPr>
            <p:cNvPr id="63495" name="Group 7"/>
            <p:cNvGrpSpPr>
              <a:grpSpLocks/>
            </p:cNvGrpSpPr>
            <p:nvPr/>
          </p:nvGrpSpPr>
          <p:grpSpPr bwMode="auto">
            <a:xfrm>
              <a:off x="1927" y="2478"/>
              <a:ext cx="1406" cy="1316"/>
              <a:chOff x="2744" y="2659"/>
              <a:chExt cx="1406" cy="1316"/>
            </a:xfrm>
          </p:grpSpPr>
          <p:sp>
            <p:nvSpPr>
              <p:cNvPr id="63496" name="Text Box 8"/>
              <p:cNvSpPr txBox="1">
                <a:spLocks noChangeArrowheads="1"/>
              </p:cNvSpPr>
              <p:nvPr/>
            </p:nvSpPr>
            <p:spPr bwMode="auto">
              <a:xfrm>
                <a:off x="3016" y="2659"/>
                <a:ext cx="366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fd</a:t>
                </a:r>
              </a:p>
              <a:p>
                <a:pPr algn="ctr"/>
                <a:r>
                  <a:rPr lang="en-US" altLang="zh-TW"/>
                  <a:t>flags</a:t>
                </a:r>
              </a:p>
            </p:txBody>
          </p:sp>
          <p:sp>
            <p:nvSpPr>
              <p:cNvPr id="63497" name="Text Box 9"/>
              <p:cNvSpPr txBox="1">
                <a:spLocks noChangeArrowheads="1"/>
              </p:cNvSpPr>
              <p:nvPr/>
            </p:nvSpPr>
            <p:spPr bwMode="auto">
              <a:xfrm>
                <a:off x="3560" y="2659"/>
                <a:ext cx="487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file</a:t>
                </a:r>
              </a:p>
              <a:p>
                <a:pPr algn="ctr"/>
                <a:r>
                  <a:rPr lang="en-US" altLang="zh-TW"/>
                  <a:t>pointor</a:t>
                </a:r>
              </a:p>
            </p:txBody>
          </p:sp>
          <p:grpSp>
            <p:nvGrpSpPr>
              <p:cNvPr id="63498" name="Group 10"/>
              <p:cNvGrpSpPr>
                <a:grpSpLocks/>
              </p:cNvGrpSpPr>
              <p:nvPr/>
            </p:nvGrpSpPr>
            <p:grpSpPr bwMode="auto">
              <a:xfrm>
                <a:off x="3016" y="3067"/>
                <a:ext cx="1134" cy="136"/>
                <a:chOff x="3016" y="3067"/>
                <a:chExt cx="1134" cy="136"/>
              </a:xfrm>
            </p:grpSpPr>
            <p:grpSp>
              <p:nvGrpSpPr>
                <p:cNvPr id="63499" name="Group 11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350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350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3502" name="Rectangle 14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3503" name="Group 15"/>
              <p:cNvGrpSpPr>
                <a:grpSpLocks/>
              </p:cNvGrpSpPr>
              <p:nvPr/>
            </p:nvGrpSpPr>
            <p:grpSpPr bwMode="auto">
              <a:xfrm>
                <a:off x="3016" y="3203"/>
                <a:ext cx="1134" cy="136"/>
                <a:chOff x="3016" y="3067"/>
                <a:chExt cx="1134" cy="136"/>
              </a:xfrm>
            </p:grpSpPr>
            <p:grpSp>
              <p:nvGrpSpPr>
                <p:cNvPr id="63504" name="Group 16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350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350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350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3508" name="Group 20"/>
              <p:cNvGrpSpPr>
                <a:grpSpLocks/>
              </p:cNvGrpSpPr>
              <p:nvPr/>
            </p:nvGrpSpPr>
            <p:grpSpPr bwMode="auto">
              <a:xfrm>
                <a:off x="3016" y="3339"/>
                <a:ext cx="1134" cy="136"/>
                <a:chOff x="3016" y="3067"/>
                <a:chExt cx="1134" cy="136"/>
              </a:xfrm>
            </p:grpSpPr>
            <p:grpSp>
              <p:nvGrpSpPr>
                <p:cNvPr id="63509" name="Group 21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351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351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3512" name="Rectangle 24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3513" name="Group 25"/>
              <p:cNvGrpSpPr>
                <a:grpSpLocks/>
              </p:cNvGrpSpPr>
              <p:nvPr/>
            </p:nvGrpSpPr>
            <p:grpSpPr bwMode="auto">
              <a:xfrm>
                <a:off x="3016" y="3657"/>
                <a:ext cx="1134" cy="136"/>
                <a:chOff x="3016" y="3067"/>
                <a:chExt cx="1134" cy="136"/>
              </a:xfrm>
            </p:grpSpPr>
            <p:grpSp>
              <p:nvGrpSpPr>
                <p:cNvPr id="63514" name="Group 26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351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351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3517" name="Rectangle 29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63518" name="Rectangle 30"/>
              <p:cNvSpPr>
                <a:spLocks noChangeArrowheads="1"/>
              </p:cNvSpPr>
              <p:nvPr/>
            </p:nvSpPr>
            <p:spPr bwMode="auto">
              <a:xfrm>
                <a:off x="3016" y="3475"/>
                <a:ext cx="1134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…</a:t>
                </a:r>
              </a:p>
            </p:txBody>
          </p:sp>
          <p:sp>
            <p:nvSpPr>
              <p:cNvPr id="63519" name="Rectangle 31"/>
              <p:cNvSpPr>
                <a:spLocks noChangeArrowheads="1"/>
              </p:cNvSpPr>
              <p:nvPr/>
            </p:nvSpPr>
            <p:spPr bwMode="auto">
              <a:xfrm>
                <a:off x="3016" y="3793"/>
                <a:ext cx="1134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…</a:t>
                </a:r>
              </a:p>
            </p:txBody>
          </p:sp>
          <p:sp>
            <p:nvSpPr>
              <p:cNvPr id="63520" name="Text Box 32"/>
              <p:cNvSpPr txBox="1">
                <a:spLocks noChangeArrowheads="1"/>
              </p:cNvSpPr>
              <p:nvPr/>
            </p:nvSpPr>
            <p:spPr bwMode="auto">
              <a:xfrm>
                <a:off x="2744" y="3067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0</a:t>
                </a:r>
              </a:p>
            </p:txBody>
          </p:sp>
          <p:sp>
            <p:nvSpPr>
              <p:cNvPr id="63521" name="Text Box 33"/>
              <p:cNvSpPr txBox="1">
                <a:spLocks noChangeArrowheads="1"/>
              </p:cNvSpPr>
              <p:nvPr/>
            </p:nvSpPr>
            <p:spPr bwMode="auto">
              <a:xfrm>
                <a:off x="2744" y="3203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1</a:t>
                </a:r>
              </a:p>
            </p:txBody>
          </p:sp>
          <p:sp>
            <p:nvSpPr>
              <p:cNvPr id="63522" name="Text Box 34"/>
              <p:cNvSpPr txBox="1">
                <a:spLocks noChangeArrowheads="1"/>
              </p:cNvSpPr>
              <p:nvPr/>
            </p:nvSpPr>
            <p:spPr bwMode="auto">
              <a:xfrm>
                <a:off x="2744" y="3339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2</a:t>
                </a:r>
              </a:p>
            </p:txBody>
          </p:sp>
        </p:grpSp>
      </p:grpSp>
      <p:pic>
        <p:nvPicPr>
          <p:cNvPr id="63523" name="Picture 35" descr="j02055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2924175"/>
            <a:ext cx="984250" cy="9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524" name="Rectangle 36"/>
          <p:cNvSpPr>
            <a:spLocks noChangeArrowheads="1"/>
          </p:cNvSpPr>
          <p:nvPr/>
        </p:nvSpPr>
        <p:spPr bwMode="auto">
          <a:xfrm>
            <a:off x="7956550" y="4941888"/>
            <a:ext cx="863600" cy="1081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target</a:t>
            </a:r>
          </a:p>
          <a:p>
            <a:pPr algn="ctr"/>
            <a:r>
              <a:rPr lang="en-US" altLang="zh-TW"/>
              <a:t>file</a:t>
            </a:r>
          </a:p>
        </p:txBody>
      </p:sp>
      <p:cxnSp>
        <p:nvCxnSpPr>
          <p:cNvPr id="63525" name="AutoShape 37"/>
          <p:cNvCxnSpPr>
            <a:cxnSpLocks noChangeShapeType="1"/>
            <a:endCxn id="63523" idx="1"/>
          </p:cNvCxnSpPr>
          <p:nvPr/>
        </p:nvCxnSpPr>
        <p:spPr bwMode="auto">
          <a:xfrm flipV="1">
            <a:off x="6313488" y="3376613"/>
            <a:ext cx="1643062" cy="974725"/>
          </a:xfrm>
          <a:prstGeom prst="bentConnector3">
            <a:avLst>
              <a:gd name="adj1" fmla="val 6820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26" name="Line 38"/>
          <p:cNvSpPr>
            <a:spLocks noChangeShapeType="1"/>
          </p:cNvSpPr>
          <p:nvPr/>
        </p:nvSpPr>
        <p:spPr bwMode="auto">
          <a:xfrm>
            <a:off x="6372225" y="522922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303213" y="2322513"/>
            <a:ext cx="1254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child process</a:t>
            </a:r>
          </a:p>
        </p:txBody>
      </p:sp>
      <p:sp>
        <p:nvSpPr>
          <p:cNvPr id="63528" name="Line 40"/>
          <p:cNvSpPr>
            <a:spLocks noChangeShapeType="1"/>
          </p:cNvSpPr>
          <p:nvPr/>
        </p:nvSpPr>
        <p:spPr bwMode="auto">
          <a:xfrm>
            <a:off x="395288" y="4365625"/>
            <a:ext cx="35877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Steps to fork a process with I/O redirection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23850" y="2708275"/>
            <a:ext cx="4084638" cy="3279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shell ()</a:t>
            </a:r>
          </a:p>
          <a:p>
            <a:r>
              <a:rPr lang="en-US" altLang="zh-TW"/>
              <a:t>{</a:t>
            </a:r>
          </a:p>
          <a:p>
            <a:r>
              <a:rPr lang="en-US" altLang="zh-TW"/>
              <a:t>   …</a:t>
            </a:r>
          </a:p>
          <a:p>
            <a:r>
              <a:rPr lang="en-US" altLang="zh-TW"/>
              <a:t>   pid = fork (…);</a:t>
            </a:r>
          </a:p>
          <a:p>
            <a:r>
              <a:rPr lang="en-US" altLang="zh-TW"/>
              <a:t>   if (pid is child) {</a:t>
            </a:r>
          </a:p>
          <a:p>
            <a:r>
              <a:rPr lang="en-US" altLang="zh-TW"/>
              <a:t>       fd_target = open(target_file);</a:t>
            </a:r>
          </a:p>
          <a:p>
            <a:r>
              <a:rPr lang="en-US" altLang="zh-TW"/>
              <a:t>       set STDOUT_FILENO as fd_target; //dup2</a:t>
            </a:r>
          </a:p>
          <a:p>
            <a:r>
              <a:rPr lang="en-US" altLang="zh-TW"/>
              <a:t>       exec (“a.out”, …);</a:t>
            </a:r>
          </a:p>
          <a:p>
            <a:r>
              <a:rPr lang="en-US" altLang="zh-TW"/>
              <a:t>   }</a:t>
            </a:r>
          </a:p>
          <a:p>
            <a:r>
              <a:rPr lang="en-US" altLang="zh-TW"/>
              <a:t>   else (pid is parent) {</a:t>
            </a:r>
          </a:p>
          <a:p>
            <a:r>
              <a:rPr lang="en-US" altLang="zh-TW"/>
              <a:t>       …</a:t>
            </a:r>
          </a:p>
          <a:p>
            <a:r>
              <a:rPr lang="en-US" altLang="zh-TW"/>
              <a:t>   }</a:t>
            </a:r>
          </a:p>
          <a:p>
            <a:r>
              <a:rPr lang="en-US" altLang="zh-TW"/>
              <a:t>}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4572000" y="2781300"/>
            <a:ext cx="2592388" cy="3024188"/>
            <a:chOff x="1837" y="1979"/>
            <a:chExt cx="1633" cy="1905"/>
          </a:xfrm>
        </p:grpSpPr>
        <p:sp>
          <p:nvSpPr>
            <p:cNvPr id="64517" name="Rectangle 5"/>
            <p:cNvSpPr>
              <a:spLocks noChangeArrowheads="1"/>
            </p:cNvSpPr>
            <p:nvPr/>
          </p:nvSpPr>
          <p:spPr bwMode="auto">
            <a:xfrm>
              <a:off x="1837" y="1979"/>
              <a:ext cx="1633" cy="1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18" name="Text Box 6"/>
            <p:cNvSpPr txBox="1">
              <a:spLocks noChangeArrowheads="1"/>
            </p:cNvSpPr>
            <p:nvPr/>
          </p:nvSpPr>
          <p:spPr bwMode="auto">
            <a:xfrm>
              <a:off x="1882" y="2069"/>
              <a:ext cx="1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process table entry</a:t>
              </a:r>
            </a:p>
          </p:txBody>
        </p:sp>
        <p:grpSp>
          <p:nvGrpSpPr>
            <p:cNvPr id="64519" name="Group 7"/>
            <p:cNvGrpSpPr>
              <a:grpSpLocks/>
            </p:cNvGrpSpPr>
            <p:nvPr/>
          </p:nvGrpSpPr>
          <p:grpSpPr bwMode="auto">
            <a:xfrm>
              <a:off x="1927" y="2478"/>
              <a:ext cx="1406" cy="1316"/>
              <a:chOff x="2744" y="2659"/>
              <a:chExt cx="1406" cy="1316"/>
            </a:xfrm>
          </p:grpSpPr>
          <p:sp>
            <p:nvSpPr>
              <p:cNvPr id="64520" name="Text Box 8"/>
              <p:cNvSpPr txBox="1">
                <a:spLocks noChangeArrowheads="1"/>
              </p:cNvSpPr>
              <p:nvPr/>
            </p:nvSpPr>
            <p:spPr bwMode="auto">
              <a:xfrm>
                <a:off x="3016" y="2659"/>
                <a:ext cx="366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fd</a:t>
                </a:r>
              </a:p>
              <a:p>
                <a:pPr algn="ctr"/>
                <a:r>
                  <a:rPr lang="en-US" altLang="zh-TW"/>
                  <a:t>flags</a:t>
                </a:r>
              </a:p>
            </p:txBody>
          </p:sp>
          <p:sp>
            <p:nvSpPr>
              <p:cNvPr id="64521" name="Text Box 9"/>
              <p:cNvSpPr txBox="1">
                <a:spLocks noChangeArrowheads="1"/>
              </p:cNvSpPr>
              <p:nvPr/>
            </p:nvSpPr>
            <p:spPr bwMode="auto">
              <a:xfrm>
                <a:off x="3560" y="2659"/>
                <a:ext cx="487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file</a:t>
                </a:r>
              </a:p>
              <a:p>
                <a:pPr algn="ctr"/>
                <a:r>
                  <a:rPr lang="en-US" altLang="zh-TW"/>
                  <a:t>pointor</a:t>
                </a:r>
              </a:p>
            </p:txBody>
          </p:sp>
          <p:grpSp>
            <p:nvGrpSpPr>
              <p:cNvPr id="64522" name="Group 10"/>
              <p:cNvGrpSpPr>
                <a:grpSpLocks/>
              </p:cNvGrpSpPr>
              <p:nvPr/>
            </p:nvGrpSpPr>
            <p:grpSpPr bwMode="auto">
              <a:xfrm>
                <a:off x="3016" y="3067"/>
                <a:ext cx="1134" cy="136"/>
                <a:chOff x="3016" y="3067"/>
                <a:chExt cx="1134" cy="136"/>
              </a:xfrm>
            </p:grpSpPr>
            <p:grpSp>
              <p:nvGrpSpPr>
                <p:cNvPr id="64523" name="Group 11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452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452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4526" name="Rectangle 14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4527" name="Group 15"/>
              <p:cNvGrpSpPr>
                <a:grpSpLocks/>
              </p:cNvGrpSpPr>
              <p:nvPr/>
            </p:nvGrpSpPr>
            <p:grpSpPr bwMode="auto">
              <a:xfrm>
                <a:off x="3016" y="3203"/>
                <a:ext cx="1134" cy="136"/>
                <a:chOff x="3016" y="3067"/>
                <a:chExt cx="1134" cy="136"/>
              </a:xfrm>
            </p:grpSpPr>
            <p:grpSp>
              <p:nvGrpSpPr>
                <p:cNvPr id="64528" name="Group 16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452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453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4531" name="Rectangle 19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4532" name="Group 20"/>
              <p:cNvGrpSpPr>
                <a:grpSpLocks/>
              </p:cNvGrpSpPr>
              <p:nvPr/>
            </p:nvGrpSpPr>
            <p:grpSpPr bwMode="auto">
              <a:xfrm>
                <a:off x="3016" y="3339"/>
                <a:ext cx="1134" cy="136"/>
                <a:chOff x="3016" y="3067"/>
                <a:chExt cx="1134" cy="136"/>
              </a:xfrm>
            </p:grpSpPr>
            <p:grpSp>
              <p:nvGrpSpPr>
                <p:cNvPr id="64533" name="Group 21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453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453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4536" name="Rectangle 24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4537" name="Group 25"/>
              <p:cNvGrpSpPr>
                <a:grpSpLocks/>
              </p:cNvGrpSpPr>
              <p:nvPr/>
            </p:nvGrpSpPr>
            <p:grpSpPr bwMode="auto">
              <a:xfrm>
                <a:off x="3016" y="3657"/>
                <a:ext cx="1134" cy="136"/>
                <a:chOff x="3016" y="3067"/>
                <a:chExt cx="1134" cy="136"/>
              </a:xfrm>
            </p:grpSpPr>
            <p:grpSp>
              <p:nvGrpSpPr>
                <p:cNvPr id="64538" name="Group 26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453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4540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4541" name="Rectangle 29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64542" name="Rectangle 30"/>
              <p:cNvSpPr>
                <a:spLocks noChangeArrowheads="1"/>
              </p:cNvSpPr>
              <p:nvPr/>
            </p:nvSpPr>
            <p:spPr bwMode="auto">
              <a:xfrm>
                <a:off x="3016" y="3475"/>
                <a:ext cx="1134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…</a:t>
                </a:r>
              </a:p>
            </p:txBody>
          </p:sp>
          <p:sp>
            <p:nvSpPr>
              <p:cNvPr id="64543" name="Rectangle 31"/>
              <p:cNvSpPr>
                <a:spLocks noChangeArrowheads="1"/>
              </p:cNvSpPr>
              <p:nvPr/>
            </p:nvSpPr>
            <p:spPr bwMode="auto">
              <a:xfrm>
                <a:off x="3016" y="3793"/>
                <a:ext cx="1134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…</a:t>
                </a:r>
              </a:p>
            </p:txBody>
          </p:sp>
          <p:sp>
            <p:nvSpPr>
              <p:cNvPr id="64544" name="Text Box 32"/>
              <p:cNvSpPr txBox="1">
                <a:spLocks noChangeArrowheads="1"/>
              </p:cNvSpPr>
              <p:nvPr/>
            </p:nvSpPr>
            <p:spPr bwMode="auto">
              <a:xfrm>
                <a:off x="2744" y="3067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0</a:t>
                </a:r>
              </a:p>
            </p:txBody>
          </p:sp>
          <p:sp>
            <p:nvSpPr>
              <p:cNvPr id="64545" name="Text Box 33"/>
              <p:cNvSpPr txBox="1">
                <a:spLocks noChangeArrowheads="1"/>
              </p:cNvSpPr>
              <p:nvPr/>
            </p:nvSpPr>
            <p:spPr bwMode="auto">
              <a:xfrm>
                <a:off x="2744" y="3203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1</a:t>
                </a:r>
              </a:p>
            </p:txBody>
          </p:sp>
          <p:sp>
            <p:nvSpPr>
              <p:cNvPr id="64546" name="Text Box 34"/>
              <p:cNvSpPr txBox="1">
                <a:spLocks noChangeArrowheads="1"/>
              </p:cNvSpPr>
              <p:nvPr/>
            </p:nvSpPr>
            <p:spPr bwMode="auto">
              <a:xfrm>
                <a:off x="2744" y="3339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2</a:t>
                </a:r>
              </a:p>
            </p:txBody>
          </p:sp>
        </p:grpSp>
      </p:grpSp>
      <p:pic>
        <p:nvPicPr>
          <p:cNvPr id="64547" name="Picture 35" descr="j02055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2924175"/>
            <a:ext cx="984250" cy="9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7956550" y="4941888"/>
            <a:ext cx="863600" cy="1081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target</a:t>
            </a:r>
          </a:p>
          <a:p>
            <a:pPr algn="ctr"/>
            <a:r>
              <a:rPr lang="en-US" altLang="zh-TW"/>
              <a:t>file</a:t>
            </a:r>
          </a:p>
        </p:txBody>
      </p:sp>
      <p:cxnSp>
        <p:nvCxnSpPr>
          <p:cNvPr id="64549" name="AutoShape 37"/>
          <p:cNvCxnSpPr>
            <a:cxnSpLocks noChangeShapeType="1"/>
            <a:endCxn id="64548" idx="0"/>
          </p:cNvCxnSpPr>
          <p:nvPr/>
        </p:nvCxnSpPr>
        <p:spPr bwMode="auto">
          <a:xfrm>
            <a:off x="6313488" y="4351338"/>
            <a:ext cx="2074862" cy="590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50" name="Line 38"/>
          <p:cNvSpPr>
            <a:spLocks noChangeShapeType="1"/>
          </p:cNvSpPr>
          <p:nvPr/>
        </p:nvSpPr>
        <p:spPr bwMode="auto">
          <a:xfrm>
            <a:off x="6372225" y="522922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303213" y="2322513"/>
            <a:ext cx="1254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child process</a:t>
            </a:r>
          </a:p>
        </p:txBody>
      </p:sp>
      <p:sp>
        <p:nvSpPr>
          <p:cNvPr id="64552" name="Line 40"/>
          <p:cNvSpPr>
            <a:spLocks noChangeShapeType="1"/>
          </p:cNvSpPr>
          <p:nvPr/>
        </p:nvSpPr>
        <p:spPr bwMode="auto">
          <a:xfrm>
            <a:off x="395288" y="4581525"/>
            <a:ext cx="35877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Steps to fork a process with I/O redirection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23850" y="2708275"/>
            <a:ext cx="2519363" cy="3279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main ()</a:t>
            </a:r>
          </a:p>
          <a:p>
            <a:r>
              <a:rPr lang="en-US" altLang="zh-TW"/>
              <a:t>{</a:t>
            </a:r>
          </a:p>
          <a:p>
            <a:r>
              <a:rPr lang="en-US" altLang="zh-TW"/>
              <a:t>   …</a:t>
            </a:r>
          </a:p>
          <a:p>
            <a:r>
              <a:rPr lang="en-US" altLang="zh-TW"/>
              <a:t>    printf (“Hello!\n”);</a:t>
            </a:r>
          </a:p>
          <a:p>
            <a:r>
              <a:rPr lang="en-US" altLang="zh-TW"/>
              <a:t>    …</a:t>
            </a:r>
          </a:p>
          <a:p>
            <a:r>
              <a:rPr lang="en-US" altLang="zh-TW"/>
              <a:t>}</a:t>
            </a:r>
          </a:p>
          <a:p>
            <a:endParaRPr lang="en-US" altLang="zh-TW"/>
          </a:p>
          <a:p>
            <a:r>
              <a:rPr lang="en-US" altLang="zh-TW"/>
              <a:t>printf (…)</a:t>
            </a:r>
          </a:p>
          <a:p>
            <a:r>
              <a:rPr lang="en-US" altLang="zh-TW"/>
              <a:t>{</a:t>
            </a:r>
          </a:p>
          <a:p>
            <a:r>
              <a:rPr lang="en-US" altLang="zh-TW"/>
              <a:t>   …</a:t>
            </a:r>
          </a:p>
          <a:p>
            <a:r>
              <a:rPr lang="en-US" altLang="zh-TW"/>
              <a:t>    write (0, …/* “Hello” */);</a:t>
            </a:r>
          </a:p>
          <a:p>
            <a:r>
              <a:rPr lang="en-US" altLang="zh-TW"/>
              <a:t>    …</a:t>
            </a:r>
          </a:p>
          <a:p>
            <a:r>
              <a:rPr lang="en-US" altLang="zh-TW"/>
              <a:t>}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4572000" y="2781300"/>
            <a:ext cx="2592388" cy="3024188"/>
            <a:chOff x="1837" y="1979"/>
            <a:chExt cx="1633" cy="1905"/>
          </a:xfrm>
        </p:grpSpPr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1837" y="1979"/>
              <a:ext cx="1633" cy="1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542" name="Text Box 6"/>
            <p:cNvSpPr txBox="1">
              <a:spLocks noChangeArrowheads="1"/>
            </p:cNvSpPr>
            <p:nvPr/>
          </p:nvSpPr>
          <p:spPr bwMode="auto">
            <a:xfrm>
              <a:off x="1882" y="2069"/>
              <a:ext cx="1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process table entry</a:t>
              </a:r>
            </a:p>
          </p:txBody>
        </p:sp>
        <p:grpSp>
          <p:nvGrpSpPr>
            <p:cNvPr id="65543" name="Group 7"/>
            <p:cNvGrpSpPr>
              <a:grpSpLocks/>
            </p:cNvGrpSpPr>
            <p:nvPr/>
          </p:nvGrpSpPr>
          <p:grpSpPr bwMode="auto">
            <a:xfrm>
              <a:off x="1927" y="2478"/>
              <a:ext cx="1406" cy="1316"/>
              <a:chOff x="2744" y="2659"/>
              <a:chExt cx="1406" cy="1316"/>
            </a:xfrm>
          </p:grpSpPr>
          <p:sp>
            <p:nvSpPr>
              <p:cNvPr id="65544" name="Text Box 8"/>
              <p:cNvSpPr txBox="1">
                <a:spLocks noChangeArrowheads="1"/>
              </p:cNvSpPr>
              <p:nvPr/>
            </p:nvSpPr>
            <p:spPr bwMode="auto">
              <a:xfrm>
                <a:off x="3016" y="2659"/>
                <a:ext cx="366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fd</a:t>
                </a:r>
              </a:p>
              <a:p>
                <a:pPr algn="ctr"/>
                <a:r>
                  <a:rPr lang="en-US" altLang="zh-TW"/>
                  <a:t>flags</a:t>
                </a:r>
              </a:p>
            </p:txBody>
          </p:sp>
          <p:sp>
            <p:nvSpPr>
              <p:cNvPr id="65545" name="Text Box 9"/>
              <p:cNvSpPr txBox="1">
                <a:spLocks noChangeArrowheads="1"/>
              </p:cNvSpPr>
              <p:nvPr/>
            </p:nvSpPr>
            <p:spPr bwMode="auto">
              <a:xfrm>
                <a:off x="3560" y="2659"/>
                <a:ext cx="487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file</a:t>
                </a:r>
              </a:p>
              <a:p>
                <a:pPr algn="ctr"/>
                <a:r>
                  <a:rPr lang="en-US" altLang="zh-TW"/>
                  <a:t>pointor</a:t>
                </a:r>
              </a:p>
            </p:txBody>
          </p:sp>
          <p:grpSp>
            <p:nvGrpSpPr>
              <p:cNvPr id="65546" name="Group 10"/>
              <p:cNvGrpSpPr>
                <a:grpSpLocks/>
              </p:cNvGrpSpPr>
              <p:nvPr/>
            </p:nvGrpSpPr>
            <p:grpSpPr bwMode="auto">
              <a:xfrm>
                <a:off x="3016" y="3067"/>
                <a:ext cx="1134" cy="136"/>
                <a:chOff x="3016" y="3067"/>
                <a:chExt cx="1134" cy="136"/>
              </a:xfrm>
            </p:grpSpPr>
            <p:grpSp>
              <p:nvGrpSpPr>
                <p:cNvPr id="65547" name="Group 11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554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554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5550" name="Rectangle 14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5551" name="Group 15"/>
              <p:cNvGrpSpPr>
                <a:grpSpLocks/>
              </p:cNvGrpSpPr>
              <p:nvPr/>
            </p:nvGrpSpPr>
            <p:grpSpPr bwMode="auto">
              <a:xfrm>
                <a:off x="3016" y="3203"/>
                <a:ext cx="1134" cy="136"/>
                <a:chOff x="3016" y="3067"/>
                <a:chExt cx="1134" cy="136"/>
              </a:xfrm>
            </p:grpSpPr>
            <p:grpSp>
              <p:nvGrpSpPr>
                <p:cNvPr id="65552" name="Group 16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555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555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5555" name="Rectangle 19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5556" name="Group 20"/>
              <p:cNvGrpSpPr>
                <a:grpSpLocks/>
              </p:cNvGrpSpPr>
              <p:nvPr/>
            </p:nvGrpSpPr>
            <p:grpSpPr bwMode="auto">
              <a:xfrm>
                <a:off x="3016" y="3339"/>
                <a:ext cx="1134" cy="136"/>
                <a:chOff x="3016" y="3067"/>
                <a:chExt cx="1134" cy="136"/>
              </a:xfrm>
            </p:grpSpPr>
            <p:grpSp>
              <p:nvGrpSpPr>
                <p:cNvPr id="65557" name="Group 21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555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555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5560" name="Rectangle 24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5561" name="Group 25"/>
              <p:cNvGrpSpPr>
                <a:grpSpLocks/>
              </p:cNvGrpSpPr>
              <p:nvPr/>
            </p:nvGrpSpPr>
            <p:grpSpPr bwMode="auto">
              <a:xfrm>
                <a:off x="3016" y="3657"/>
                <a:ext cx="1134" cy="136"/>
                <a:chOff x="3016" y="3067"/>
                <a:chExt cx="1134" cy="136"/>
              </a:xfrm>
            </p:grpSpPr>
            <p:grpSp>
              <p:nvGrpSpPr>
                <p:cNvPr id="65562" name="Group 26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1134" cy="136"/>
                  <a:chOff x="3016" y="3067"/>
                  <a:chExt cx="1134" cy="136"/>
                </a:xfrm>
              </p:grpSpPr>
              <p:sp>
                <p:nvSpPr>
                  <p:cNvPr id="6556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067"/>
                    <a:ext cx="363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556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067"/>
                    <a:ext cx="771" cy="1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65565" name="Rectangle 29"/>
                <p:cNvSpPr>
                  <a:spLocks noChangeArrowheads="1"/>
                </p:cNvSpPr>
                <p:nvPr/>
              </p:nvSpPr>
              <p:spPr bwMode="auto">
                <a:xfrm>
                  <a:off x="3016" y="3067"/>
                  <a:ext cx="363" cy="1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65566" name="Rectangle 30"/>
              <p:cNvSpPr>
                <a:spLocks noChangeArrowheads="1"/>
              </p:cNvSpPr>
              <p:nvPr/>
            </p:nvSpPr>
            <p:spPr bwMode="auto">
              <a:xfrm>
                <a:off x="3016" y="3475"/>
                <a:ext cx="1134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…</a:t>
                </a:r>
              </a:p>
            </p:txBody>
          </p:sp>
          <p:sp>
            <p:nvSpPr>
              <p:cNvPr id="65567" name="Rectangle 31"/>
              <p:cNvSpPr>
                <a:spLocks noChangeArrowheads="1"/>
              </p:cNvSpPr>
              <p:nvPr/>
            </p:nvSpPr>
            <p:spPr bwMode="auto">
              <a:xfrm>
                <a:off x="3016" y="3793"/>
                <a:ext cx="1134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800"/>
                  <a:t>…</a:t>
                </a:r>
              </a:p>
            </p:txBody>
          </p:sp>
          <p:sp>
            <p:nvSpPr>
              <p:cNvPr id="65568" name="Text Box 32"/>
              <p:cNvSpPr txBox="1">
                <a:spLocks noChangeArrowheads="1"/>
              </p:cNvSpPr>
              <p:nvPr/>
            </p:nvSpPr>
            <p:spPr bwMode="auto">
              <a:xfrm>
                <a:off x="2744" y="3067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0</a:t>
                </a:r>
              </a:p>
            </p:txBody>
          </p:sp>
          <p:sp>
            <p:nvSpPr>
              <p:cNvPr id="65569" name="Text Box 33"/>
              <p:cNvSpPr txBox="1">
                <a:spLocks noChangeArrowheads="1"/>
              </p:cNvSpPr>
              <p:nvPr/>
            </p:nvSpPr>
            <p:spPr bwMode="auto">
              <a:xfrm>
                <a:off x="2744" y="3203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1</a:t>
                </a:r>
              </a:p>
            </p:txBody>
          </p:sp>
          <p:sp>
            <p:nvSpPr>
              <p:cNvPr id="65570" name="Text Box 34"/>
              <p:cNvSpPr txBox="1">
                <a:spLocks noChangeArrowheads="1"/>
              </p:cNvSpPr>
              <p:nvPr/>
            </p:nvSpPr>
            <p:spPr bwMode="auto">
              <a:xfrm>
                <a:off x="2744" y="3339"/>
                <a:ext cx="26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fd 2</a:t>
                </a:r>
              </a:p>
            </p:txBody>
          </p:sp>
        </p:grpSp>
      </p:grpSp>
      <p:pic>
        <p:nvPicPr>
          <p:cNvPr id="65571" name="Picture 35" descr="j02055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2924175"/>
            <a:ext cx="984250" cy="9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72" name="Rectangle 36"/>
          <p:cNvSpPr>
            <a:spLocks noChangeArrowheads="1"/>
          </p:cNvSpPr>
          <p:nvPr/>
        </p:nvSpPr>
        <p:spPr bwMode="auto">
          <a:xfrm>
            <a:off x="7956550" y="4941888"/>
            <a:ext cx="863600" cy="1081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target</a:t>
            </a:r>
          </a:p>
          <a:p>
            <a:pPr algn="ctr"/>
            <a:r>
              <a:rPr lang="en-US" altLang="zh-TW"/>
              <a:t>file</a:t>
            </a:r>
          </a:p>
        </p:txBody>
      </p:sp>
      <p:cxnSp>
        <p:nvCxnSpPr>
          <p:cNvPr id="65573" name="AutoShape 37"/>
          <p:cNvCxnSpPr>
            <a:cxnSpLocks noChangeShapeType="1"/>
            <a:endCxn id="65572" idx="0"/>
          </p:cNvCxnSpPr>
          <p:nvPr/>
        </p:nvCxnSpPr>
        <p:spPr bwMode="auto">
          <a:xfrm>
            <a:off x="6313488" y="4351338"/>
            <a:ext cx="2074862" cy="590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574" name="Line 38"/>
          <p:cNvSpPr>
            <a:spLocks noChangeShapeType="1"/>
          </p:cNvSpPr>
          <p:nvPr/>
        </p:nvSpPr>
        <p:spPr bwMode="auto">
          <a:xfrm>
            <a:off x="6372225" y="522922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75" name="Text Box 39"/>
          <p:cNvSpPr txBox="1">
            <a:spLocks noChangeArrowheads="1"/>
          </p:cNvSpPr>
          <p:nvPr/>
        </p:nvSpPr>
        <p:spPr bwMode="auto">
          <a:xfrm>
            <a:off x="303213" y="2322513"/>
            <a:ext cx="1254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child process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Example 2: setup initial status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fork and send data through FIFO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the demo </a:t>
            </a:r>
            <a:r>
              <a:rPr lang="en-US" altLang="zh-TW" i="1"/>
              <a:t>fork_fifo</a:t>
            </a:r>
            <a:r>
              <a:rPr lang="en-US" altLang="zh-TW"/>
              <a:t> does?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/>
              <a:t>Parent process: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1. fork a child process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2. create a fifo “test.fifo”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/>
              <a:t>3. send a string to child through “test.fifo”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/>
              <a:t>Child process: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/>
              <a:t>read a string from “test.fifo”</a:t>
            </a:r>
          </a:p>
          <a:p>
            <a:pPr marL="990600" lvl="1" indent="-533400">
              <a:lnSpc>
                <a:spcPct val="90000"/>
              </a:lnSpc>
            </a:pPr>
            <a:endParaRPr lang="en-US" altLang="zh-TW" sz="2400"/>
          </a:p>
          <a:p>
            <a:pPr marL="609600" indent="-609600">
              <a:lnSpc>
                <a:spcPct val="90000"/>
              </a:lnSpc>
            </a:pPr>
            <a:r>
              <a:rPr lang="en-US" altLang="zh-TW" sz="2800"/>
              <a:t>Q: How to ensure that the child process reads “test.fifo” after the parent creates it?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synchronization for the demo </a:t>
            </a:r>
            <a:r>
              <a:rPr lang="en-US" altLang="zh-TW" i="1"/>
              <a:t>fork_fifo</a:t>
            </a:r>
          </a:p>
        </p:txBody>
      </p:sp>
      <p:grpSp>
        <p:nvGrpSpPr>
          <p:cNvPr id="67587" name="Group 3"/>
          <p:cNvGrpSpPr>
            <a:grpSpLocks/>
          </p:cNvGrpSpPr>
          <p:nvPr/>
        </p:nvGrpSpPr>
        <p:grpSpPr bwMode="auto">
          <a:xfrm>
            <a:off x="1676400" y="1981200"/>
            <a:ext cx="4329113" cy="4343400"/>
            <a:chOff x="1104" y="1344"/>
            <a:chExt cx="2727" cy="2736"/>
          </a:xfrm>
        </p:grpSpPr>
        <p:grpSp>
          <p:nvGrpSpPr>
            <p:cNvPr id="67588" name="Group 4"/>
            <p:cNvGrpSpPr>
              <a:grpSpLocks/>
            </p:cNvGrpSpPr>
            <p:nvPr/>
          </p:nvGrpSpPr>
          <p:grpSpPr bwMode="auto">
            <a:xfrm>
              <a:off x="1104" y="2832"/>
              <a:ext cx="345" cy="404"/>
              <a:chOff x="384" y="2976"/>
              <a:chExt cx="345" cy="404"/>
            </a:xfrm>
          </p:grpSpPr>
          <p:sp>
            <p:nvSpPr>
              <p:cNvPr id="67589" name="Line 5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590" name="Text Box 6"/>
              <p:cNvSpPr txBox="1">
                <a:spLocks noChangeArrowheads="1"/>
              </p:cNvSpPr>
              <p:nvPr/>
            </p:nvSpPr>
            <p:spPr bwMode="auto">
              <a:xfrm>
                <a:off x="384" y="3168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67591" name="Text Box 7"/>
            <p:cNvSpPr txBox="1">
              <a:spLocks noChangeArrowheads="1"/>
            </p:cNvSpPr>
            <p:nvPr/>
          </p:nvSpPr>
          <p:spPr bwMode="auto">
            <a:xfrm>
              <a:off x="1296" y="1344"/>
              <a:ext cx="10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cs typeface="新細明體" panose="02020500000000000000" pitchFamily="18" charset="-120"/>
                </a:rPr>
                <a:t>Parent Process</a:t>
              </a:r>
            </a:p>
          </p:txBody>
        </p:sp>
        <p:sp>
          <p:nvSpPr>
            <p:cNvPr id="67592" name="Text Box 8"/>
            <p:cNvSpPr txBox="1">
              <a:spLocks noChangeArrowheads="1"/>
            </p:cNvSpPr>
            <p:nvPr/>
          </p:nvSpPr>
          <p:spPr bwMode="auto">
            <a:xfrm>
              <a:off x="2832" y="1344"/>
              <a:ext cx="9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cs typeface="新細明體" panose="02020500000000000000" pitchFamily="18" charset="-120"/>
                </a:rPr>
                <a:t>Child Process</a:t>
              </a:r>
            </a:p>
          </p:txBody>
        </p:sp>
        <p:sp>
          <p:nvSpPr>
            <p:cNvPr id="67593" name="Text Box 9"/>
            <p:cNvSpPr txBox="1">
              <a:spLocks noChangeArrowheads="1"/>
            </p:cNvSpPr>
            <p:nvPr/>
          </p:nvSpPr>
          <p:spPr bwMode="auto">
            <a:xfrm>
              <a:off x="1584" y="1680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67594" name="Text Box 10"/>
            <p:cNvSpPr txBox="1">
              <a:spLocks noChangeArrowheads="1"/>
            </p:cNvSpPr>
            <p:nvPr/>
          </p:nvSpPr>
          <p:spPr bwMode="auto">
            <a:xfrm>
              <a:off x="1536" y="2064"/>
              <a:ext cx="5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mkfifo ()</a:t>
              </a:r>
            </a:p>
          </p:txBody>
        </p:sp>
        <p:sp>
          <p:nvSpPr>
            <p:cNvPr id="67595" name="Text Box 11"/>
            <p:cNvSpPr txBox="1">
              <a:spLocks noChangeArrowheads="1"/>
            </p:cNvSpPr>
            <p:nvPr/>
          </p:nvSpPr>
          <p:spPr bwMode="auto">
            <a:xfrm>
              <a:off x="1584" y="2448"/>
              <a:ext cx="4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kill ()</a:t>
              </a:r>
            </a:p>
          </p:txBody>
        </p:sp>
        <p:sp>
          <p:nvSpPr>
            <p:cNvPr id="67596" name="Text Box 12"/>
            <p:cNvSpPr txBox="1">
              <a:spLocks noChangeArrowheads="1"/>
            </p:cNvSpPr>
            <p:nvPr/>
          </p:nvSpPr>
          <p:spPr bwMode="auto">
            <a:xfrm>
              <a:off x="1536" y="2976"/>
              <a:ext cx="5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sender ()</a:t>
              </a:r>
            </a:p>
          </p:txBody>
        </p:sp>
        <p:sp>
          <p:nvSpPr>
            <p:cNvPr id="67597" name="Text Box 13"/>
            <p:cNvSpPr txBox="1">
              <a:spLocks noChangeArrowheads="1"/>
            </p:cNvSpPr>
            <p:nvPr/>
          </p:nvSpPr>
          <p:spPr bwMode="auto">
            <a:xfrm>
              <a:off x="2928" y="2064"/>
              <a:ext cx="7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while (flag);</a:t>
              </a:r>
            </a:p>
          </p:txBody>
        </p:sp>
        <p:sp>
          <p:nvSpPr>
            <p:cNvPr id="67598" name="Text Box 14"/>
            <p:cNvSpPr txBox="1">
              <a:spLocks noChangeArrowheads="1"/>
            </p:cNvSpPr>
            <p:nvPr/>
          </p:nvSpPr>
          <p:spPr bwMode="auto">
            <a:xfrm>
              <a:off x="3024" y="2928"/>
              <a:ext cx="6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receiver ()</a:t>
              </a:r>
            </a:p>
          </p:txBody>
        </p:sp>
        <p:sp>
          <p:nvSpPr>
            <p:cNvPr id="67599" name="AutoShape 15"/>
            <p:cNvSpPr>
              <a:spLocks noChangeArrowheads="1"/>
            </p:cNvSpPr>
            <p:nvPr/>
          </p:nvSpPr>
          <p:spPr bwMode="auto">
            <a:xfrm>
              <a:off x="1536" y="3840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FINISH</a:t>
              </a:r>
            </a:p>
          </p:txBody>
        </p:sp>
        <p:sp>
          <p:nvSpPr>
            <p:cNvPr id="67600" name="AutoShape 16"/>
            <p:cNvSpPr>
              <a:spLocks noChangeArrowheads="1"/>
            </p:cNvSpPr>
            <p:nvPr/>
          </p:nvSpPr>
          <p:spPr bwMode="auto">
            <a:xfrm>
              <a:off x="2976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FINISH</a:t>
              </a:r>
            </a:p>
          </p:txBody>
        </p:sp>
        <p:sp>
          <p:nvSpPr>
            <p:cNvPr id="67601" name="Line 17"/>
            <p:cNvSpPr>
              <a:spLocks noChangeShapeType="1"/>
            </p:cNvSpPr>
            <p:nvPr/>
          </p:nvSpPr>
          <p:spPr bwMode="auto">
            <a:xfrm>
              <a:off x="1776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2016" y="1872"/>
              <a:ext cx="96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3" name="Text Box 19"/>
            <p:cNvSpPr txBox="1">
              <a:spLocks noChangeArrowheads="1"/>
            </p:cNvSpPr>
            <p:nvPr/>
          </p:nvSpPr>
          <p:spPr bwMode="auto">
            <a:xfrm>
              <a:off x="1584" y="350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67604" name="Line 20"/>
            <p:cNvSpPr>
              <a:spLocks noChangeShapeType="1"/>
            </p:cNvSpPr>
            <p:nvPr/>
          </p:nvSpPr>
          <p:spPr bwMode="auto">
            <a:xfrm>
              <a:off x="1776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5" name="Line 21"/>
            <p:cNvSpPr>
              <a:spLocks noChangeShapeType="1"/>
            </p:cNvSpPr>
            <p:nvPr/>
          </p:nvSpPr>
          <p:spPr bwMode="auto">
            <a:xfrm>
              <a:off x="1968" y="2592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>
              <a:off x="3216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7" name="Text Box 23"/>
            <p:cNvSpPr txBox="1">
              <a:spLocks noChangeArrowheads="1"/>
            </p:cNvSpPr>
            <p:nvPr/>
          </p:nvSpPr>
          <p:spPr bwMode="auto">
            <a:xfrm>
              <a:off x="3072" y="2592"/>
              <a:ext cx="5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flag = 0;</a:t>
              </a:r>
            </a:p>
          </p:txBody>
        </p:sp>
        <p:sp>
          <p:nvSpPr>
            <p:cNvPr id="67608" name="Line 24"/>
            <p:cNvSpPr>
              <a:spLocks noChangeShapeType="1"/>
            </p:cNvSpPr>
            <p:nvPr/>
          </p:nvSpPr>
          <p:spPr bwMode="auto">
            <a:xfrm>
              <a:off x="3264" y="28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9" name="Line 25"/>
            <p:cNvSpPr>
              <a:spLocks noChangeShapeType="1"/>
            </p:cNvSpPr>
            <p:nvPr/>
          </p:nvSpPr>
          <p:spPr bwMode="auto">
            <a:xfrm>
              <a:off x="1776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7610" name="Group 26"/>
            <p:cNvGrpSpPr>
              <a:grpSpLocks/>
            </p:cNvGrpSpPr>
            <p:nvPr/>
          </p:nvGrpSpPr>
          <p:grpSpPr bwMode="auto">
            <a:xfrm>
              <a:off x="2256" y="2976"/>
              <a:ext cx="498" cy="180"/>
              <a:chOff x="2562" y="2478"/>
              <a:chExt cx="498" cy="180"/>
            </a:xfrm>
          </p:grpSpPr>
          <p:sp>
            <p:nvSpPr>
              <p:cNvPr id="67611" name="Line 27"/>
              <p:cNvSpPr>
                <a:spLocks noChangeShapeType="1"/>
              </p:cNvSpPr>
              <p:nvPr/>
            </p:nvSpPr>
            <p:spPr bwMode="auto">
              <a:xfrm>
                <a:off x="2562" y="2478"/>
                <a:ext cx="499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12" name="Line 28"/>
              <p:cNvSpPr>
                <a:spLocks noChangeShapeType="1"/>
              </p:cNvSpPr>
              <p:nvPr/>
            </p:nvSpPr>
            <p:spPr bwMode="auto">
              <a:xfrm>
                <a:off x="3061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13" name="Line 29"/>
              <p:cNvSpPr>
                <a:spLocks noChangeShapeType="1"/>
              </p:cNvSpPr>
              <p:nvPr/>
            </p:nvSpPr>
            <p:spPr bwMode="auto">
              <a:xfrm>
                <a:off x="2562" y="2659"/>
                <a:ext cx="499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14" name="Line 30"/>
              <p:cNvSpPr>
                <a:spLocks noChangeShapeType="1"/>
              </p:cNvSpPr>
              <p:nvPr/>
            </p:nvSpPr>
            <p:spPr bwMode="auto">
              <a:xfrm>
                <a:off x="2925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15" name="Line 31"/>
              <p:cNvSpPr>
                <a:spLocks noChangeShapeType="1"/>
              </p:cNvSpPr>
              <p:nvPr/>
            </p:nvSpPr>
            <p:spPr bwMode="auto">
              <a:xfrm>
                <a:off x="2789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616" name="Line 32"/>
              <p:cNvSpPr>
                <a:spLocks noChangeShapeType="1"/>
              </p:cNvSpPr>
              <p:nvPr/>
            </p:nvSpPr>
            <p:spPr bwMode="auto">
              <a:xfrm>
                <a:off x="2653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7617" name="Line 33"/>
            <p:cNvSpPr>
              <a:spLocks noChangeShapeType="1"/>
            </p:cNvSpPr>
            <p:nvPr/>
          </p:nvSpPr>
          <p:spPr bwMode="auto">
            <a:xfrm>
              <a:off x="2064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8" name="Line 34"/>
            <p:cNvSpPr>
              <a:spLocks noChangeShapeType="1"/>
            </p:cNvSpPr>
            <p:nvPr/>
          </p:nvSpPr>
          <p:spPr bwMode="auto">
            <a:xfrm>
              <a:off x="2736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19" name="Text Box 35"/>
            <p:cNvSpPr txBox="1">
              <a:spLocks noChangeArrowheads="1"/>
            </p:cNvSpPr>
            <p:nvPr/>
          </p:nvSpPr>
          <p:spPr bwMode="auto">
            <a:xfrm>
              <a:off x="2160" y="2736"/>
              <a:ext cx="5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test.fifo</a:t>
              </a:r>
            </a:p>
          </p:txBody>
        </p:sp>
        <p:sp>
          <p:nvSpPr>
            <p:cNvPr id="67620" name="Line 36"/>
            <p:cNvSpPr>
              <a:spLocks noChangeShapeType="1"/>
            </p:cNvSpPr>
            <p:nvPr/>
          </p:nvSpPr>
          <p:spPr bwMode="auto">
            <a:xfrm>
              <a:off x="3264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1" name="Line 37"/>
            <p:cNvSpPr>
              <a:spLocks noChangeShapeType="1"/>
            </p:cNvSpPr>
            <p:nvPr/>
          </p:nvSpPr>
          <p:spPr bwMode="auto">
            <a:xfrm>
              <a:off x="1776" y="3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2" name="Line 38"/>
            <p:cNvSpPr>
              <a:spLocks noChangeShapeType="1"/>
            </p:cNvSpPr>
            <p:nvPr/>
          </p:nvSpPr>
          <p:spPr bwMode="auto">
            <a:xfrm flipH="1">
              <a:off x="2016" y="3408"/>
              <a:ext cx="96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23" name="Line 39"/>
            <p:cNvSpPr>
              <a:spLocks noChangeShapeType="1"/>
            </p:cNvSpPr>
            <p:nvPr/>
          </p:nvSpPr>
          <p:spPr bwMode="auto">
            <a:xfrm>
              <a:off x="1776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synchronization for the demo </a:t>
            </a:r>
            <a:r>
              <a:rPr lang="en-US" altLang="zh-TW" i="1"/>
              <a:t>fork_fifo</a:t>
            </a:r>
          </a:p>
        </p:txBody>
      </p:sp>
      <p:grpSp>
        <p:nvGrpSpPr>
          <p:cNvPr id="72707" name="Group 3"/>
          <p:cNvGrpSpPr>
            <a:grpSpLocks/>
          </p:cNvGrpSpPr>
          <p:nvPr/>
        </p:nvGrpSpPr>
        <p:grpSpPr bwMode="auto">
          <a:xfrm>
            <a:off x="1676400" y="1981200"/>
            <a:ext cx="4329113" cy="4343400"/>
            <a:chOff x="1104" y="1344"/>
            <a:chExt cx="2727" cy="2736"/>
          </a:xfrm>
        </p:grpSpPr>
        <p:grpSp>
          <p:nvGrpSpPr>
            <p:cNvPr id="72708" name="Group 4"/>
            <p:cNvGrpSpPr>
              <a:grpSpLocks/>
            </p:cNvGrpSpPr>
            <p:nvPr/>
          </p:nvGrpSpPr>
          <p:grpSpPr bwMode="auto">
            <a:xfrm>
              <a:off x="1104" y="2832"/>
              <a:ext cx="345" cy="404"/>
              <a:chOff x="384" y="2976"/>
              <a:chExt cx="345" cy="404"/>
            </a:xfrm>
          </p:grpSpPr>
          <p:sp>
            <p:nvSpPr>
              <p:cNvPr id="72709" name="Line 5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10" name="Text Box 6"/>
              <p:cNvSpPr txBox="1">
                <a:spLocks noChangeArrowheads="1"/>
              </p:cNvSpPr>
              <p:nvPr/>
            </p:nvSpPr>
            <p:spPr bwMode="auto">
              <a:xfrm>
                <a:off x="384" y="3168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72711" name="Text Box 7"/>
            <p:cNvSpPr txBox="1">
              <a:spLocks noChangeArrowheads="1"/>
            </p:cNvSpPr>
            <p:nvPr/>
          </p:nvSpPr>
          <p:spPr bwMode="auto">
            <a:xfrm>
              <a:off x="1296" y="1344"/>
              <a:ext cx="10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cs typeface="新細明體" panose="02020500000000000000" pitchFamily="18" charset="-120"/>
                </a:rPr>
                <a:t>Parent Process</a:t>
              </a:r>
            </a:p>
          </p:txBody>
        </p:sp>
        <p:sp>
          <p:nvSpPr>
            <p:cNvPr id="72712" name="Text Box 8"/>
            <p:cNvSpPr txBox="1">
              <a:spLocks noChangeArrowheads="1"/>
            </p:cNvSpPr>
            <p:nvPr/>
          </p:nvSpPr>
          <p:spPr bwMode="auto">
            <a:xfrm>
              <a:off x="2832" y="1344"/>
              <a:ext cx="9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cs typeface="新細明體" panose="02020500000000000000" pitchFamily="18" charset="-120"/>
                </a:rPr>
                <a:t>Child Process</a:t>
              </a:r>
            </a:p>
          </p:txBody>
        </p:sp>
        <p:sp>
          <p:nvSpPr>
            <p:cNvPr id="72713" name="Text Box 9"/>
            <p:cNvSpPr txBox="1">
              <a:spLocks noChangeArrowheads="1"/>
            </p:cNvSpPr>
            <p:nvPr/>
          </p:nvSpPr>
          <p:spPr bwMode="auto">
            <a:xfrm>
              <a:off x="1584" y="1680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72714" name="Text Box 10"/>
            <p:cNvSpPr txBox="1">
              <a:spLocks noChangeArrowheads="1"/>
            </p:cNvSpPr>
            <p:nvPr/>
          </p:nvSpPr>
          <p:spPr bwMode="auto">
            <a:xfrm>
              <a:off x="1536" y="2064"/>
              <a:ext cx="5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mkfifo ()</a:t>
              </a:r>
            </a:p>
          </p:txBody>
        </p:sp>
        <p:sp>
          <p:nvSpPr>
            <p:cNvPr id="72715" name="Text Box 11"/>
            <p:cNvSpPr txBox="1">
              <a:spLocks noChangeArrowheads="1"/>
            </p:cNvSpPr>
            <p:nvPr/>
          </p:nvSpPr>
          <p:spPr bwMode="auto">
            <a:xfrm>
              <a:off x="1584" y="2448"/>
              <a:ext cx="4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kill ()</a:t>
              </a:r>
            </a:p>
          </p:txBody>
        </p:sp>
        <p:sp>
          <p:nvSpPr>
            <p:cNvPr id="72716" name="Text Box 12"/>
            <p:cNvSpPr txBox="1">
              <a:spLocks noChangeArrowheads="1"/>
            </p:cNvSpPr>
            <p:nvPr/>
          </p:nvSpPr>
          <p:spPr bwMode="auto">
            <a:xfrm>
              <a:off x="1536" y="2976"/>
              <a:ext cx="5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sender ()</a:t>
              </a:r>
            </a:p>
          </p:txBody>
        </p:sp>
        <p:sp>
          <p:nvSpPr>
            <p:cNvPr id="72717" name="Text Box 13"/>
            <p:cNvSpPr txBox="1">
              <a:spLocks noChangeArrowheads="1"/>
            </p:cNvSpPr>
            <p:nvPr/>
          </p:nvSpPr>
          <p:spPr bwMode="auto">
            <a:xfrm>
              <a:off x="2928" y="2064"/>
              <a:ext cx="7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while (flag);</a:t>
              </a:r>
            </a:p>
          </p:txBody>
        </p:sp>
        <p:sp>
          <p:nvSpPr>
            <p:cNvPr id="72718" name="Text Box 14"/>
            <p:cNvSpPr txBox="1">
              <a:spLocks noChangeArrowheads="1"/>
            </p:cNvSpPr>
            <p:nvPr/>
          </p:nvSpPr>
          <p:spPr bwMode="auto">
            <a:xfrm>
              <a:off x="3024" y="2928"/>
              <a:ext cx="6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receiver ()</a:t>
              </a:r>
            </a:p>
          </p:txBody>
        </p:sp>
        <p:sp>
          <p:nvSpPr>
            <p:cNvPr id="72719" name="AutoShape 15"/>
            <p:cNvSpPr>
              <a:spLocks noChangeArrowheads="1"/>
            </p:cNvSpPr>
            <p:nvPr/>
          </p:nvSpPr>
          <p:spPr bwMode="auto">
            <a:xfrm>
              <a:off x="1536" y="3840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FINISH</a:t>
              </a:r>
            </a:p>
          </p:txBody>
        </p:sp>
        <p:sp>
          <p:nvSpPr>
            <p:cNvPr id="72720" name="AutoShape 16"/>
            <p:cNvSpPr>
              <a:spLocks noChangeArrowheads="1"/>
            </p:cNvSpPr>
            <p:nvPr/>
          </p:nvSpPr>
          <p:spPr bwMode="auto">
            <a:xfrm>
              <a:off x="2976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FINISH</a:t>
              </a:r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1776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016" y="1872"/>
              <a:ext cx="96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23" name="Text Box 19"/>
            <p:cNvSpPr txBox="1">
              <a:spLocks noChangeArrowheads="1"/>
            </p:cNvSpPr>
            <p:nvPr/>
          </p:nvSpPr>
          <p:spPr bwMode="auto">
            <a:xfrm>
              <a:off x="1584" y="350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1776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1968" y="2592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3216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27" name="Text Box 23"/>
            <p:cNvSpPr txBox="1">
              <a:spLocks noChangeArrowheads="1"/>
            </p:cNvSpPr>
            <p:nvPr/>
          </p:nvSpPr>
          <p:spPr bwMode="auto">
            <a:xfrm>
              <a:off x="3072" y="2592"/>
              <a:ext cx="5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flag = 0;</a:t>
              </a:r>
            </a:p>
          </p:txBody>
        </p:sp>
        <p:sp>
          <p:nvSpPr>
            <p:cNvPr id="72728" name="Line 24"/>
            <p:cNvSpPr>
              <a:spLocks noChangeShapeType="1"/>
            </p:cNvSpPr>
            <p:nvPr/>
          </p:nvSpPr>
          <p:spPr bwMode="auto">
            <a:xfrm>
              <a:off x="3264" y="28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1776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2730" name="Group 26"/>
            <p:cNvGrpSpPr>
              <a:grpSpLocks/>
            </p:cNvGrpSpPr>
            <p:nvPr/>
          </p:nvGrpSpPr>
          <p:grpSpPr bwMode="auto">
            <a:xfrm>
              <a:off x="2256" y="2976"/>
              <a:ext cx="498" cy="180"/>
              <a:chOff x="2562" y="2478"/>
              <a:chExt cx="498" cy="180"/>
            </a:xfrm>
          </p:grpSpPr>
          <p:sp>
            <p:nvSpPr>
              <p:cNvPr id="72731" name="Line 27"/>
              <p:cNvSpPr>
                <a:spLocks noChangeShapeType="1"/>
              </p:cNvSpPr>
              <p:nvPr/>
            </p:nvSpPr>
            <p:spPr bwMode="auto">
              <a:xfrm>
                <a:off x="2562" y="2478"/>
                <a:ext cx="499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32" name="Line 28"/>
              <p:cNvSpPr>
                <a:spLocks noChangeShapeType="1"/>
              </p:cNvSpPr>
              <p:nvPr/>
            </p:nvSpPr>
            <p:spPr bwMode="auto">
              <a:xfrm>
                <a:off x="3061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33" name="Line 29"/>
              <p:cNvSpPr>
                <a:spLocks noChangeShapeType="1"/>
              </p:cNvSpPr>
              <p:nvPr/>
            </p:nvSpPr>
            <p:spPr bwMode="auto">
              <a:xfrm>
                <a:off x="2562" y="2659"/>
                <a:ext cx="499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34" name="Line 30"/>
              <p:cNvSpPr>
                <a:spLocks noChangeShapeType="1"/>
              </p:cNvSpPr>
              <p:nvPr/>
            </p:nvSpPr>
            <p:spPr bwMode="auto">
              <a:xfrm>
                <a:off x="2925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35" name="Line 31"/>
              <p:cNvSpPr>
                <a:spLocks noChangeShapeType="1"/>
              </p:cNvSpPr>
              <p:nvPr/>
            </p:nvSpPr>
            <p:spPr bwMode="auto">
              <a:xfrm>
                <a:off x="2789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736" name="Line 32"/>
              <p:cNvSpPr>
                <a:spLocks noChangeShapeType="1"/>
              </p:cNvSpPr>
              <p:nvPr/>
            </p:nvSpPr>
            <p:spPr bwMode="auto">
              <a:xfrm>
                <a:off x="2653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2737" name="Line 33"/>
            <p:cNvSpPr>
              <a:spLocks noChangeShapeType="1"/>
            </p:cNvSpPr>
            <p:nvPr/>
          </p:nvSpPr>
          <p:spPr bwMode="auto">
            <a:xfrm>
              <a:off x="2064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38" name="Line 34"/>
            <p:cNvSpPr>
              <a:spLocks noChangeShapeType="1"/>
            </p:cNvSpPr>
            <p:nvPr/>
          </p:nvSpPr>
          <p:spPr bwMode="auto">
            <a:xfrm>
              <a:off x="2736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2160" y="2736"/>
              <a:ext cx="5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test.fifo</a:t>
              </a:r>
            </a:p>
          </p:txBody>
        </p:sp>
        <p:sp>
          <p:nvSpPr>
            <p:cNvPr id="72740" name="Line 36"/>
            <p:cNvSpPr>
              <a:spLocks noChangeShapeType="1"/>
            </p:cNvSpPr>
            <p:nvPr/>
          </p:nvSpPr>
          <p:spPr bwMode="auto">
            <a:xfrm>
              <a:off x="3264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41" name="Line 37"/>
            <p:cNvSpPr>
              <a:spLocks noChangeShapeType="1"/>
            </p:cNvSpPr>
            <p:nvPr/>
          </p:nvSpPr>
          <p:spPr bwMode="auto">
            <a:xfrm>
              <a:off x="1776" y="3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42" name="Line 38"/>
            <p:cNvSpPr>
              <a:spLocks noChangeShapeType="1"/>
            </p:cNvSpPr>
            <p:nvPr/>
          </p:nvSpPr>
          <p:spPr bwMode="auto">
            <a:xfrm flipH="1">
              <a:off x="2016" y="3408"/>
              <a:ext cx="96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43" name="Line 39"/>
            <p:cNvSpPr>
              <a:spLocks noChangeShapeType="1"/>
            </p:cNvSpPr>
            <p:nvPr/>
          </p:nvSpPr>
          <p:spPr bwMode="auto">
            <a:xfrm>
              <a:off x="1776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2744" name="AutoShape 40"/>
          <p:cNvSpPr>
            <a:spLocks noChangeArrowheads="1"/>
          </p:cNvSpPr>
          <p:nvPr/>
        </p:nvSpPr>
        <p:spPr bwMode="auto">
          <a:xfrm>
            <a:off x="5638800" y="2286000"/>
            <a:ext cx="2514600" cy="762000"/>
          </a:xfrm>
          <a:prstGeom prst="wedgeRoundRectCallout">
            <a:avLst>
              <a:gd name="adj1" fmla="val -47537"/>
              <a:gd name="adj2" fmla="val 7666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busy waiting</a:t>
            </a:r>
          </a:p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(flag is initailed to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synchronization for the demo </a:t>
            </a:r>
            <a:r>
              <a:rPr lang="en-US" altLang="zh-TW" i="1"/>
              <a:t>fork_fifo</a:t>
            </a:r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1676400" y="1981200"/>
            <a:ext cx="4329113" cy="4343400"/>
            <a:chOff x="1104" y="1344"/>
            <a:chExt cx="2727" cy="2736"/>
          </a:xfrm>
        </p:grpSpPr>
        <p:grpSp>
          <p:nvGrpSpPr>
            <p:cNvPr id="73732" name="Group 4"/>
            <p:cNvGrpSpPr>
              <a:grpSpLocks/>
            </p:cNvGrpSpPr>
            <p:nvPr/>
          </p:nvGrpSpPr>
          <p:grpSpPr bwMode="auto">
            <a:xfrm>
              <a:off x="1104" y="2832"/>
              <a:ext cx="345" cy="404"/>
              <a:chOff x="384" y="2976"/>
              <a:chExt cx="345" cy="404"/>
            </a:xfrm>
          </p:grpSpPr>
          <p:sp>
            <p:nvSpPr>
              <p:cNvPr id="73733" name="Line 5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34" name="Text Box 6"/>
              <p:cNvSpPr txBox="1">
                <a:spLocks noChangeArrowheads="1"/>
              </p:cNvSpPr>
              <p:nvPr/>
            </p:nvSpPr>
            <p:spPr bwMode="auto">
              <a:xfrm>
                <a:off x="384" y="3168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73735" name="Text Box 7"/>
            <p:cNvSpPr txBox="1">
              <a:spLocks noChangeArrowheads="1"/>
            </p:cNvSpPr>
            <p:nvPr/>
          </p:nvSpPr>
          <p:spPr bwMode="auto">
            <a:xfrm>
              <a:off x="1296" y="1344"/>
              <a:ext cx="10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cs typeface="新細明體" panose="02020500000000000000" pitchFamily="18" charset="-120"/>
                </a:rPr>
                <a:t>Parent Process</a:t>
              </a:r>
            </a:p>
          </p:txBody>
        </p:sp>
        <p:sp>
          <p:nvSpPr>
            <p:cNvPr id="73736" name="Text Box 8"/>
            <p:cNvSpPr txBox="1">
              <a:spLocks noChangeArrowheads="1"/>
            </p:cNvSpPr>
            <p:nvPr/>
          </p:nvSpPr>
          <p:spPr bwMode="auto">
            <a:xfrm>
              <a:off x="2832" y="1344"/>
              <a:ext cx="9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cs typeface="新細明體" panose="02020500000000000000" pitchFamily="18" charset="-120"/>
                </a:rPr>
                <a:t>Child Process</a:t>
              </a:r>
            </a:p>
          </p:txBody>
        </p:sp>
        <p:sp>
          <p:nvSpPr>
            <p:cNvPr id="73737" name="Text Box 9"/>
            <p:cNvSpPr txBox="1">
              <a:spLocks noChangeArrowheads="1"/>
            </p:cNvSpPr>
            <p:nvPr/>
          </p:nvSpPr>
          <p:spPr bwMode="auto">
            <a:xfrm>
              <a:off x="1584" y="1680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73738" name="Text Box 10"/>
            <p:cNvSpPr txBox="1">
              <a:spLocks noChangeArrowheads="1"/>
            </p:cNvSpPr>
            <p:nvPr/>
          </p:nvSpPr>
          <p:spPr bwMode="auto">
            <a:xfrm>
              <a:off x="1536" y="2064"/>
              <a:ext cx="5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mkfifo ()</a:t>
              </a:r>
            </a:p>
          </p:txBody>
        </p:sp>
        <p:sp>
          <p:nvSpPr>
            <p:cNvPr id="73739" name="Text Box 11"/>
            <p:cNvSpPr txBox="1">
              <a:spLocks noChangeArrowheads="1"/>
            </p:cNvSpPr>
            <p:nvPr/>
          </p:nvSpPr>
          <p:spPr bwMode="auto">
            <a:xfrm>
              <a:off x="1584" y="2448"/>
              <a:ext cx="4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kill ()</a:t>
              </a:r>
            </a:p>
          </p:txBody>
        </p: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1536" y="2976"/>
              <a:ext cx="5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sender ()</a:t>
              </a:r>
            </a:p>
          </p:txBody>
        </p:sp>
        <p:sp>
          <p:nvSpPr>
            <p:cNvPr id="73741" name="Text Box 13"/>
            <p:cNvSpPr txBox="1">
              <a:spLocks noChangeArrowheads="1"/>
            </p:cNvSpPr>
            <p:nvPr/>
          </p:nvSpPr>
          <p:spPr bwMode="auto">
            <a:xfrm>
              <a:off x="2928" y="2064"/>
              <a:ext cx="7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while (flag);</a:t>
              </a: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3024" y="2928"/>
              <a:ext cx="6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receiver ()</a:t>
              </a:r>
            </a:p>
          </p:txBody>
        </p:sp>
        <p:sp>
          <p:nvSpPr>
            <p:cNvPr id="73743" name="AutoShape 15"/>
            <p:cNvSpPr>
              <a:spLocks noChangeArrowheads="1"/>
            </p:cNvSpPr>
            <p:nvPr/>
          </p:nvSpPr>
          <p:spPr bwMode="auto">
            <a:xfrm>
              <a:off x="1536" y="3840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FINISH</a:t>
              </a:r>
            </a:p>
          </p:txBody>
        </p:sp>
        <p:sp>
          <p:nvSpPr>
            <p:cNvPr id="73744" name="AutoShape 16"/>
            <p:cNvSpPr>
              <a:spLocks noChangeArrowheads="1"/>
            </p:cNvSpPr>
            <p:nvPr/>
          </p:nvSpPr>
          <p:spPr bwMode="auto">
            <a:xfrm>
              <a:off x="2976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FINISH</a:t>
              </a:r>
            </a:p>
          </p:txBody>
        </p:sp>
        <p:sp>
          <p:nvSpPr>
            <p:cNvPr id="73745" name="Line 17"/>
            <p:cNvSpPr>
              <a:spLocks noChangeShapeType="1"/>
            </p:cNvSpPr>
            <p:nvPr/>
          </p:nvSpPr>
          <p:spPr bwMode="auto">
            <a:xfrm>
              <a:off x="1776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46" name="Line 18"/>
            <p:cNvSpPr>
              <a:spLocks noChangeShapeType="1"/>
            </p:cNvSpPr>
            <p:nvPr/>
          </p:nvSpPr>
          <p:spPr bwMode="auto">
            <a:xfrm>
              <a:off x="2016" y="1872"/>
              <a:ext cx="96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47" name="Text Box 19"/>
            <p:cNvSpPr txBox="1">
              <a:spLocks noChangeArrowheads="1"/>
            </p:cNvSpPr>
            <p:nvPr/>
          </p:nvSpPr>
          <p:spPr bwMode="auto">
            <a:xfrm>
              <a:off x="1584" y="350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73748" name="Line 20"/>
            <p:cNvSpPr>
              <a:spLocks noChangeShapeType="1"/>
            </p:cNvSpPr>
            <p:nvPr/>
          </p:nvSpPr>
          <p:spPr bwMode="auto">
            <a:xfrm>
              <a:off x="1776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49" name="Line 21"/>
            <p:cNvSpPr>
              <a:spLocks noChangeShapeType="1"/>
            </p:cNvSpPr>
            <p:nvPr/>
          </p:nvSpPr>
          <p:spPr bwMode="auto">
            <a:xfrm>
              <a:off x="1968" y="2592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50" name="Line 22"/>
            <p:cNvSpPr>
              <a:spLocks noChangeShapeType="1"/>
            </p:cNvSpPr>
            <p:nvPr/>
          </p:nvSpPr>
          <p:spPr bwMode="auto">
            <a:xfrm>
              <a:off x="3216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51" name="Text Box 23"/>
            <p:cNvSpPr txBox="1">
              <a:spLocks noChangeArrowheads="1"/>
            </p:cNvSpPr>
            <p:nvPr/>
          </p:nvSpPr>
          <p:spPr bwMode="auto">
            <a:xfrm>
              <a:off x="3072" y="2592"/>
              <a:ext cx="5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flag = 0;</a:t>
              </a:r>
            </a:p>
          </p:txBody>
        </p:sp>
        <p:sp>
          <p:nvSpPr>
            <p:cNvPr id="73752" name="Line 24"/>
            <p:cNvSpPr>
              <a:spLocks noChangeShapeType="1"/>
            </p:cNvSpPr>
            <p:nvPr/>
          </p:nvSpPr>
          <p:spPr bwMode="auto">
            <a:xfrm>
              <a:off x="3264" y="28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53" name="Line 25"/>
            <p:cNvSpPr>
              <a:spLocks noChangeShapeType="1"/>
            </p:cNvSpPr>
            <p:nvPr/>
          </p:nvSpPr>
          <p:spPr bwMode="auto">
            <a:xfrm>
              <a:off x="1776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3754" name="Group 26"/>
            <p:cNvGrpSpPr>
              <a:grpSpLocks/>
            </p:cNvGrpSpPr>
            <p:nvPr/>
          </p:nvGrpSpPr>
          <p:grpSpPr bwMode="auto">
            <a:xfrm>
              <a:off x="2256" y="2976"/>
              <a:ext cx="498" cy="180"/>
              <a:chOff x="2562" y="2478"/>
              <a:chExt cx="498" cy="180"/>
            </a:xfrm>
          </p:grpSpPr>
          <p:sp>
            <p:nvSpPr>
              <p:cNvPr id="73755" name="Line 27"/>
              <p:cNvSpPr>
                <a:spLocks noChangeShapeType="1"/>
              </p:cNvSpPr>
              <p:nvPr/>
            </p:nvSpPr>
            <p:spPr bwMode="auto">
              <a:xfrm>
                <a:off x="2562" y="2478"/>
                <a:ext cx="499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56" name="Line 28"/>
              <p:cNvSpPr>
                <a:spLocks noChangeShapeType="1"/>
              </p:cNvSpPr>
              <p:nvPr/>
            </p:nvSpPr>
            <p:spPr bwMode="auto">
              <a:xfrm>
                <a:off x="3061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57" name="Line 29"/>
              <p:cNvSpPr>
                <a:spLocks noChangeShapeType="1"/>
              </p:cNvSpPr>
              <p:nvPr/>
            </p:nvSpPr>
            <p:spPr bwMode="auto">
              <a:xfrm>
                <a:off x="2562" y="2659"/>
                <a:ext cx="499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58" name="Line 30"/>
              <p:cNvSpPr>
                <a:spLocks noChangeShapeType="1"/>
              </p:cNvSpPr>
              <p:nvPr/>
            </p:nvSpPr>
            <p:spPr bwMode="auto">
              <a:xfrm>
                <a:off x="2925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59" name="Line 31"/>
              <p:cNvSpPr>
                <a:spLocks noChangeShapeType="1"/>
              </p:cNvSpPr>
              <p:nvPr/>
            </p:nvSpPr>
            <p:spPr bwMode="auto">
              <a:xfrm>
                <a:off x="2789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60" name="Line 32"/>
              <p:cNvSpPr>
                <a:spLocks noChangeShapeType="1"/>
              </p:cNvSpPr>
              <p:nvPr/>
            </p:nvSpPr>
            <p:spPr bwMode="auto">
              <a:xfrm>
                <a:off x="2653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3761" name="Line 33"/>
            <p:cNvSpPr>
              <a:spLocks noChangeShapeType="1"/>
            </p:cNvSpPr>
            <p:nvPr/>
          </p:nvSpPr>
          <p:spPr bwMode="auto">
            <a:xfrm>
              <a:off x="2064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62" name="Line 34"/>
            <p:cNvSpPr>
              <a:spLocks noChangeShapeType="1"/>
            </p:cNvSpPr>
            <p:nvPr/>
          </p:nvSpPr>
          <p:spPr bwMode="auto">
            <a:xfrm>
              <a:off x="2736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63" name="Text Box 35"/>
            <p:cNvSpPr txBox="1">
              <a:spLocks noChangeArrowheads="1"/>
            </p:cNvSpPr>
            <p:nvPr/>
          </p:nvSpPr>
          <p:spPr bwMode="auto">
            <a:xfrm>
              <a:off x="2160" y="2736"/>
              <a:ext cx="5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test.fifo</a:t>
              </a:r>
            </a:p>
          </p:txBody>
        </p:sp>
        <p:sp>
          <p:nvSpPr>
            <p:cNvPr id="73764" name="Line 36"/>
            <p:cNvSpPr>
              <a:spLocks noChangeShapeType="1"/>
            </p:cNvSpPr>
            <p:nvPr/>
          </p:nvSpPr>
          <p:spPr bwMode="auto">
            <a:xfrm>
              <a:off x="3264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65" name="Line 37"/>
            <p:cNvSpPr>
              <a:spLocks noChangeShapeType="1"/>
            </p:cNvSpPr>
            <p:nvPr/>
          </p:nvSpPr>
          <p:spPr bwMode="auto">
            <a:xfrm>
              <a:off x="1776" y="3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66" name="Line 38"/>
            <p:cNvSpPr>
              <a:spLocks noChangeShapeType="1"/>
            </p:cNvSpPr>
            <p:nvPr/>
          </p:nvSpPr>
          <p:spPr bwMode="auto">
            <a:xfrm flipH="1">
              <a:off x="2016" y="3408"/>
              <a:ext cx="96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67" name="Line 39"/>
            <p:cNvSpPr>
              <a:spLocks noChangeShapeType="1"/>
            </p:cNvSpPr>
            <p:nvPr/>
          </p:nvSpPr>
          <p:spPr bwMode="auto">
            <a:xfrm>
              <a:off x="1776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3768" name="AutoShape 40"/>
          <p:cNvSpPr>
            <a:spLocks noChangeArrowheads="1"/>
          </p:cNvSpPr>
          <p:nvPr/>
        </p:nvSpPr>
        <p:spPr bwMode="auto">
          <a:xfrm>
            <a:off x="457200" y="2286000"/>
            <a:ext cx="1828800" cy="533400"/>
          </a:xfrm>
          <a:prstGeom prst="wedgeRoundRectCallout">
            <a:avLst>
              <a:gd name="adj1" fmla="val 59287"/>
              <a:gd name="adj2" fmla="val 11220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create the fifo</a:t>
            </a:r>
          </a:p>
        </p:txBody>
      </p:sp>
      <p:sp>
        <p:nvSpPr>
          <p:cNvPr id="73769" name="AutoShape 41"/>
          <p:cNvSpPr>
            <a:spLocks noChangeArrowheads="1"/>
          </p:cNvSpPr>
          <p:nvPr/>
        </p:nvSpPr>
        <p:spPr bwMode="auto">
          <a:xfrm>
            <a:off x="609600" y="4572000"/>
            <a:ext cx="1828800" cy="838200"/>
          </a:xfrm>
          <a:prstGeom prst="wedgeRoundRectCallout">
            <a:avLst>
              <a:gd name="adj1" fmla="val 60505"/>
              <a:gd name="adj2" fmla="val -11022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send signal after</a:t>
            </a:r>
          </a:p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the fifo created</a:t>
            </a:r>
          </a:p>
        </p:txBody>
      </p:sp>
      <p:sp>
        <p:nvSpPr>
          <p:cNvPr id="73770" name="AutoShape 42"/>
          <p:cNvSpPr>
            <a:spLocks noChangeArrowheads="1"/>
          </p:cNvSpPr>
          <p:nvPr/>
        </p:nvSpPr>
        <p:spPr bwMode="auto">
          <a:xfrm>
            <a:off x="5562600" y="4724400"/>
            <a:ext cx="2209800" cy="990600"/>
          </a:xfrm>
          <a:prstGeom prst="wedgeRoundRectCallout">
            <a:avLst>
              <a:gd name="adj1" fmla="val -42528"/>
              <a:gd name="adj2" fmla="val -8669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the signal handler release the flag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Startup synchronization for the demo </a:t>
            </a:r>
            <a:r>
              <a:rPr lang="en-US" altLang="zh-TW" i="1"/>
              <a:t>fork_fifo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676400" y="1981200"/>
            <a:ext cx="4329113" cy="4343400"/>
            <a:chOff x="1104" y="1344"/>
            <a:chExt cx="2727" cy="2736"/>
          </a:xfrm>
        </p:grpSpPr>
        <p:grpSp>
          <p:nvGrpSpPr>
            <p:cNvPr id="74756" name="Group 4"/>
            <p:cNvGrpSpPr>
              <a:grpSpLocks/>
            </p:cNvGrpSpPr>
            <p:nvPr/>
          </p:nvGrpSpPr>
          <p:grpSpPr bwMode="auto">
            <a:xfrm>
              <a:off x="1104" y="2832"/>
              <a:ext cx="345" cy="404"/>
              <a:chOff x="384" y="2976"/>
              <a:chExt cx="345" cy="404"/>
            </a:xfrm>
          </p:grpSpPr>
          <p:sp>
            <p:nvSpPr>
              <p:cNvPr id="74757" name="Line 5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58" name="Text Box 6"/>
              <p:cNvSpPr txBox="1">
                <a:spLocks noChangeArrowheads="1"/>
              </p:cNvSpPr>
              <p:nvPr/>
            </p:nvSpPr>
            <p:spPr bwMode="auto">
              <a:xfrm>
                <a:off x="384" y="3168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1296" y="1344"/>
              <a:ext cx="10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cs typeface="新細明體" panose="02020500000000000000" pitchFamily="18" charset="-120"/>
                </a:rPr>
                <a:t>Parent Process</a:t>
              </a:r>
            </a:p>
          </p:txBody>
        </p:sp>
        <p:sp>
          <p:nvSpPr>
            <p:cNvPr id="74760" name="Text Box 8"/>
            <p:cNvSpPr txBox="1">
              <a:spLocks noChangeArrowheads="1"/>
            </p:cNvSpPr>
            <p:nvPr/>
          </p:nvSpPr>
          <p:spPr bwMode="auto">
            <a:xfrm>
              <a:off x="2832" y="1344"/>
              <a:ext cx="9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cs typeface="新細明體" panose="02020500000000000000" pitchFamily="18" charset="-120"/>
                </a:rPr>
                <a:t>Child Process</a:t>
              </a:r>
            </a:p>
          </p:txBody>
        </p:sp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1584" y="1680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fork ()</a:t>
              </a:r>
            </a:p>
          </p:txBody>
        </p:sp>
        <p:sp>
          <p:nvSpPr>
            <p:cNvPr id="74762" name="Text Box 10"/>
            <p:cNvSpPr txBox="1">
              <a:spLocks noChangeArrowheads="1"/>
            </p:cNvSpPr>
            <p:nvPr/>
          </p:nvSpPr>
          <p:spPr bwMode="auto">
            <a:xfrm>
              <a:off x="1536" y="2064"/>
              <a:ext cx="5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mkfifo ()</a:t>
              </a:r>
            </a:p>
          </p:txBody>
        </p:sp>
        <p:sp>
          <p:nvSpPr>
            <p:cNvPr id="74763" name="Text Box 11"/>
            <p:cNvSpPr txBox="1">
              <a:spLocks noChangeArrowheads="1"/>
            </p:cNvSpPr>
            <p:nvPr/>
          </p:nvSpPr>
          <p:spPr bwMode="auto">
            <a:xfrm>
              <a:off x="1584" y="2448"/>
              <a:ext cx="4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kill ()</a:t>
              </a:r>
            </a:p>
          </p:txBody>
        </p:sp>
        <p:sp>
          <p:nvSpPr>
            <p:cNvPr id="74764" name="Text Box 12"/>
            <p:cNvSpPr txBox="1">
              <a:spLocks noChangeArrowheads="1"/>
            </p:cNvSpPr>
            <p:nvPr/>
          </p:nvSpPr>
          <p:spPr bwMode="auto">
            <a:xfrm>
              <a:off x="1536" y="2976"/>
              <a:ext cx="5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sender ()</a:t>
              </a:r>
            </a:p>
          </p:txBody>
        </p:sp>
        <p:sp>
          <p:nvSpPr>
            <p:cNvPr id="74765" name="Text Box 13"/>
            <p:cNvSpPr txBox="1">
              <a:spLocks noChangeArrowheads="1"/>
            </p:cNvSpPr>
            <p:nvPr/>
          </p:nvSpPr>
          <p:spPr bwMode="auto">
            <a:xfrm>
              <a:off x="2928" y="2064"/>
              <a:ext cx="7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while (flag);</a:t>
              </a:r>
            </a:p>
          </p:txBody>
        </p:sp>
        <p:sp>
          <p:nvSpPr>
            <p:cNvPr id="74766" name="Text Box 14"/>
            <p:cNvSpPr txBox="1">
              <a:spLocks noChangeArrowheads="1"/>
            </p:cNvSpPr>
            <p:nvPr/>
          </p:nvSpPr>
          <p:spPr bwMode="auto">
            <a:xfrm>
              <a:off x="3024" y="2928"/>
              <a:ext cx="6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receiver ()</a:t>
              </a:r>
            </a:p>
          </p:txBody>
        </p:sp>
        <p:sp>
          <p:nvSpPr>
            <p:cNvPr id="74767" name="AutoShape 15"/>
            <p:cNvSpPr>
              <a:spLocks noChangeArrowheads="1"/>
            </p:cNvSpPr>
            <p:nvPr/>
          </p:nvSpPr>
          <p:spPr bwMode="auto">
            <a:xfrm>
              <a:off x="1536" y="3840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FINISH</a:t>
              </a:r>
            </a:p>
          </p:txBody>
        </p:sp>
        <p:sp>
          <p:nvSpPr>
            <p:cNvPr id="74768" name="AutoShape 16"/>
            <p:cNvSpPr>
              <a:spLocks noChangeArrowheads="1"/>
            </p:cNvSpPr>
            <p:nvPr/>
          </p:nvSpPr>
          <p:spPr bwMode="auto">
            <a:xfrm>
              <a:off x="2976" y="326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FINISH</a:t>
              </a:r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>
              <a:off x="1776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>
              <a:off x="2016" y="1872"/>
              <a:ext cx="96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71" name="Text Box 19"/>
            <p:cNvSpPr txBox="1">
              <a:spLocks noChangeArrowheads="1"/>
            </p:cNvSpPr>
            <p:nvPr/>
          </p:nvSpPr>
          <p:spPr bwMode="auto">
            <a:xfrm>
              <a:off x="1584" y="350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wait ()</a:t>
              </a:r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>
              <a:off x="1776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>
              <a:off x="1968" y="2592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>
              <a:off x="3216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75" name="Text Box 23"/>
            <p:cNvSpPr txBox="1">
              <a:spLocks noChangeArrowheads="1"/>
            </p:cNvSpPr>
            <p:nvPr/>
          </p:nvSpPr>
          <p:spPr bwMode="auto">
            <a:xfrm>
              <a:off x="3072" y="2592"/>
              <a:ext cx="5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flag = 0;</a:t>
              </a:r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>
              <a:off x="3264" y="28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>
              <a:off x="1776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4778" name="Group 26"/>
            <p:cNvGrpSpPr>
              <a:grpSpLocks/>
            </p:cNvGrpSpPr>
            <p:nvPr/>
          </p:nvGrpSpPr>
          <p:grpSpPr bwMode="auto">
            <a:xfrm>
              <a:off x="2256" y="2976"/>
              <a:ext cx="498" cy="180"/>
              <a:chOff x="2562" y="2478"/>
              <a:chExt cx="498" cy="180"/>
            </a:xfrm>
          </p:grpSpPr>
          <p:sp>
            <p:nvSpPr>
              <p:cNvPr id="74779" name="Line 27"/>
              <p:cNvSpPr>
                <a:spLocks noChangeShapeType="1"/>
              </p:cNvSpPr>
              <p:nvPr/>
            </p:nvSpPr>
            <p:spPr bwMode="auto">
              <a:xfrm>
                <a:off x="2562" y="2478"/>
                <a:ext cx="499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80" name="Line 28"/>
              <p:cNvSpPr>
                <a:spLocks noChangeShapeType="1"/>
              </p:cNvSpPr>
              <p:nvPr/>
            </p:nvSpPr>
            <p:spPr bwMode="auto">
              <a:xfrm>
                <a:off x="3061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81" name="Line 29"/>
              <p:cNvSpPr>
                <a:spLocks noChangeShapeType="1"/>
              </p:cNvSpPr>
              <p:nvPr/>
            </p:nvSpPr>
            <p:spPr bwMode="auto">
              <a:xfrm>
                <a:off x="2562" y="2659"/>
                <a:ext cx="499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82" name="Line 30"/>
              <p:cNvSpPr>
                <a:spLocks noChangeShapeType="1"/>
              </p:cNvSpPr>
              <p:nvPr/>
            </p:nvSpPr>
            <p:spPr bwMode="auto">
              <a:xfrm>
                <a:off x="2925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83" name="Line 31"/>
              <p:cNvSpPr>
                <a:spLocks noChangeShapeType="1"/>
              </p:cNvSpPr>
              <p:nvPr/>
            </p:nvSpPr>
            <p:spPr bwMode="auto">
              <a:xfrm>
                <a:off x="2789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84" name="Line 32"/>
              <p:cNvSpPr>
                <a:spLocks noChangeShapeType="1"/>
              </p:cNvSpPr>
              <p:nvPr/>
            </p:nvSpPr>
            <p:spPr bwMode="auto">
              <a:xfrm>
                <a:off x="2653" y="2478"/>
                <a:ext cx="1" cy="18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2064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>
              <a:off x="2736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87" name="Text Box 35"/>
            <p:cNvSpPr txBox="1">
              <a:spLocks noChangeArrowheads="1"/>
            </p:cNvSpPr>
            <p:nvPr/>
          </p:nvSpPr>
          <p:spPr bwMode="auto">
            <a:xfrm>
              <a:off x="2160" y="2736"/>
              <a:ext cx="5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test.fifo</a:t>
              </a:r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>
              <a:off x="3264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>
              <a:off x="1776" y="3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flipH="1">
              <a:off x="2016" y="3408"/>
              <a:ext cx="96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>
              <a:off x="1776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4794" name="AutoShape 42"/>
          <p:cNvSpPr>
            <a:spLocks noChangeArrowheads="1"/>
          </p:cNvSpPr>
          <p:nvPr/>
        </p:nvSpPr>
        <p:spPr bwMode="auto">
          <a:xfrm>
            <a:off x="5486400" y="5257800"/>
            <a:ext cx="2209800" cy="990600"/>
          </a:xfrm>
          <a:prstGeom prst="wedgeRoundRectCallout">
            <a:avLst>
              <a:gd name="adj1" fmla="val -42528"/>
              <a:gd name="adj2" fmla="val -8669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the child always reads the fifo after created</a:t>
            </a:r>
          </a:p>
        </p:txBody>
      </p:sp>
      <p:sp>
        <p:nvSpPr>
          <p:cNvPr id="74796" name="Freeform 44"/>
          <p:cNvSpPr>
            <a:spLocks/>
          </p:cNvSpPr>
          <p:nvPr/>
        </p:nvSpPr>
        <p:spPr bwMode="auto">
          <a:xfrm>
            <a:off x="2641600" y="3505200"/>
            <a:ext cx="2692400" cy="1143000"/>
          </a:xfrm>
          <a:custGeom>
            <a:avLst/>
            <a:gdLst>
              <a:gd name="T0" fmla="*/ 208 w 1696"/>
              <a:gd name="T1" fmla="*/ 0 h 720"/>
              <a:gd name="T2" fmla="*/ 208 w 1696"/>
              <a:gd name="T3" fmla="*/ 192 h 720"/>
              <a:gd name="T4" fmla="*/ 1456 w 1696"/>
              <a:gd name="T5" fmla="*/ 336 h 720"/>
              <a:gd name="T6" fmla="*/ 1648 w 1696"/>
              <a:gd name="T7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720">
                <a:moveTo>
                  <a:pt x="208" y="0"/>
                </a:moveTo>
                <a:cubicBezTo>
                  <a:pt x="104" y="68"/>
                  <a:pt x="0" y="136"/>
                  <a:pt x="208" y="192"/>
                </a:cubicBezTo>
                <a:cubicBezTo>
                  <a:pt x="416" y="248"/>
                  <a:pt x="1216" y="248"/>
                  <a:pt x="1456" y="336"/>
                </a:cubicBezTo>
                <a:cubicBezTo>
                  <a:pt x="1696" y="424"/>
                  <a:pt x="1672" y="572"/>
                  <a:pt x="1648" y="72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Next Lecture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How to make a process get terminal control privilege</a:t>
            </a:r>
          </a:p>
          <a:p>
            <a:pPr lvl="1"/>
            <a:r>
              <a:rPr lang="en-US" altLang="zh-TW"/>
              <a:t>Chap. 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Resources of a process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separate virtual memory space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process control block (PCB)</a:t>
            </a:r>
          </a:p>
        </p:txBody>
      </p:sp>
      <p:pic>
        <p:nvPicPr>
          <p:cNvPr id="81941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1957388" cy="32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949" name="Group 29"/>
          <p:cNvGrpSpPr>
            <a:grpSpLocks/>
          </p:cNvGrpSpPr>
          <p:nvPr/>
        </p:nvGrpSpPr>
        <p:grpSpPr bwMode="auto">
          <a:xfrm>
            <a:off x="6553200" y="2667000"/>
            <a:ext cx="1524000" cy="3900488"/>
            <a:chOff x="3696" y="1671"/>
            <a:chExt cx="960" cy="2457"/>
          </a:xfrm>
        </p:grpSpPr>
        <p:sp>
          <p:nvSpPr>
            <p:cNvPr id="81942" name="Rectangle 22"/>
            <p:cNvSpPr>
              <a:spLocks noChangeArrowheads="1"/>
            </p:cNvSpPr>
            <p:nvPr/>
          </p:nvSpPr>
          <p:spPr bwMode="auto">
            <a:xfrm>
              <a:off x="3696" y="1920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process state</a:t>
              </a:r>
            </a:p>
          </p:txBody>
        </p:sp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3696" y="2160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process number</a:t>
              </a:r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3696" y="2400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program counter</a:t>
              </a: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3696" y="2640"/>
              <a:ext cx="96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registers</a:t>
              </a:r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3696" y="3312"/>
              <a:ext cx="96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list of open files</a:t>
              </a:r>
            </a:p>
          </p:txBody>
        </p:sp>
        <p:sp>
          <p:nvSpPr>
            <p:cNvPr id="81947" name="Rectangle 27"/>
            <p:cNvSpPr>
              <a:spLocks noChangeArrowheads="1"/>
            </p:cNvSpPr>
            <p:nvPr/>
          </p:nvSpPr>
          <p:spPr bwMode="auto">
            <a:xfrm>
              <a:off x="3696" y="3600"/>
              <a:ext cx="96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81948" name="Text Box 28"/>
            <p:cNvSpPr txBox="1">
              <a:spLocks noChangeArrowheads="1"/>
            </p:cNvSpPr>
            <p:nvPr/>
          </p:nvSpPr>
          <p:spPr bwMode="auto">
            <a:xfrm>
              <a:off x="3926" y="1671"/>
              <a:ext cx="3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PCB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Issues on creating a process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/>
              <a:t>allocate resources and pass data to the created process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/>
              <a:t>create the address space and setup the content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/>
              <a:t>setup PCB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/>
              <a:t>coordination between parent process and the child process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/>
              <a:t>Option 1: the parent process wait for termination of child process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TW" sz="2400"/>
              <a:t>Option 2: the parent process runs in parallel with the child process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UNIX approach to create a process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/>
              <a:t>allocate resources and pass data to the created process</a:t>
            </a:r>
          </a:p>
          <a:p>
            <a:pPr marL="990600" lvl="1" indent="-533400"/>
            <a:r>
              <a:rPr lang="en-US" altLang="zh-TW">
                <a:solidFill>
                  <a:schemeClr val="hlink"/>
                </a:solidFill>
              </a:rPr>
              <a:t>copy the content of (almost) the whole address space and PCB</a:t>
            </a:r>
          </a:p>
          <a:p>
            <a:pPr marL="609600" indent="-609600">
              <a:buFont typeface="Wingdings" panose="05000000000000000000" pitchFamily="2" charset="2"/>
              <a:buAutoNum type="arabicParenBoth"/>
            </a:pPr>
            <a:r>
              <a:rPr lang="en-US" altLang="zh-TW"/>
              <a:t>coordination between parent process and the child process</a:t>
            </a:r>
          </a:p>
          <a:p>
            <a:pPr marL="990600" lvl="1" indent="-533400"/>
            <a:r>
              <a:rPr lang="en-US" altLang="zh-TW">
                <a:solidFill>
                  <a:schemeClr val="hlink"/>
                </a:solidFill>
              </a:rPr>
              <a:t>Option 2: the parent process runs in parallel with the child process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Create a process and execute a program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overall flow of using system calls fork(), wait(), and exec family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170</TotalTime>
  <Words>2501</Words>
  <Application>Microsoft Office PowerPoint</Application>
  <PresentationFormat>如螢幕大小 (4:3)</PresentationFormat>
  <Paragraphs>590</Paragraphs>
  <Slides>59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6" baseType="lpstr">
      <vt:lpstr>Arial</vt:lpstr>
      <vt:lpstr>新細明體</vt:lpstr>
      <vt:lpstr>Times New Roman</vt:lpstr>
      <vt:lpstr>標楷體</vt:lpstr>
      <vt:lpstr>Tahoma</vt:lpstr>
      <vt:lpstr>Wingdings</vt:lpstr>
      <vt:lpstr>Blends</vt:lpstr>
      <vt:lpstr>Process Creation</vt:lpstr>
      <vt:lpstr>The Goal</vt:lpstr>
      <vt:lpstr>Goal: Job control that a shell provides</vt:lpstr>
      <vt:lpstr>Basics about a process</vt:lpstr>
      <vt:lpstr>What is a process</vt:lpstr>
      <vt:lpstr>Resources of a process</vt:lpstr>
      <vt:lpstr>Issues on creating a process</vt:lpstr>
      <vt:lpstr>The UNIX approach to create a process</vt:lpstr>
      <vt:lpstr>Create a process and execute a program</vt:lpstr>
      <vt:lpstr>Scheme to create a new process and execute a desired program</vt:lpstr>
      <vt:lpstr>Scheme to create a new process and execute a desired program</vt:lpstr>
      <vt:lpstr>Scheme to create a new process and execute a desired program</vt:lpstr>
      <vt:lpstr>Scheme to create a new process and execute a desired program</vt:lpstr>
      <vt:lpstr>The fork() system call</vt:lpstr>
      <vt:lpstr>The UNIX approach to create a process</vt:lpstr>
      <vt:lpstr>How to create a new process?</vt:lpstr>
      <vt:lpstr>How to create a new process? (cont’d)</vt:lpstr>
      <vt:lpstr>Demo: fork</vt:lpstr>
      <vt:lpstr>Demo: fork</vt:lpstr>
      <vt:lpstr>Demo: fork</vt:lpstr>
      <vt:lpstr>Demo: fork</vt:lpstr>
      <vt:lpstr>Demo: fork</vt:lpstr>
      <vt:lpstr>The exec family system calls</vt:lpstr>
      <vt:lpstr>The UNIX approach to create a process</vt:lpstr>
      <vt:lpstr>Scheme to create a new process and execute a desired program</vt:lpstr>
      <vt:lpstr>Scheme to create a new process and execute a desired program</vt:lpstr>
      <vt:lpstr>How to create a process and execute a desired program</vt:lpstr>
      <vt:lpstr>How to create a new process?</vt:lpstr>
      <vt:lpstr>How to create a new process? (cont’d)</vt:lpstr>
      <vt:lpstr>How to create a new process? (cont’d)</vt:lpstr>
      <vt:lpstr>exec family functions</vt:lpstr>
      <vt:lpstr>exec family functions</vt:lpstr>
      <vt:lpstr>Demo: fork_exec</vt:lpstr>
      <vt:lpstr>Demo: fork_exec</vt:lpstr>
      <vt:lpstr>The wait () system call</vt:lpstr>
      <vt:lpstr>The UNIX approach to create a process</vt:lpstr>
      <vt:lpstr>Scheme to create a new process and execute a desired program</vt:lpstr>
      <vt:lpstr>Scheme to create a new process and execute a desired program</vt:lpstr>
      <vt:lpstr>System calls</vt:lpstr>
      <vt:lpstr>Demo: fork_exec</vt:lpstr>
      <vt:lpstr>A short summary and the next step</vt:lpstr>
      <vt:lpstr>Example 1: setup initial status after fork</vt:lpstr>
      <vt:lpstr>The UNIX approach to create a process</vt:lpstr>
      <vt:lpstr>Demo: fork_redirect</vt:lpstr>
      <vt:lpstr>How to do fork_redirect?</vt:lpstr>
      <vt:lpstr>Review: What “open” does?</vt:lpstr>
      <vt:lpstr>Review: How a UNIX program controls I/O device?</vt:lpstr>
      <vt:lpstr>How “printf” sends out its string?</vt:lpstr>
      <vt:lpstr>How to redirect “printf”?</vt:lpstr>
      <vt:lpstr>Steps to fork a process with I/O redirection</vt:lpstr>
      <vt:lpstr>Steps to fork a process with I/O redirection</vt:lpstr>
      <vt:lpstr>Steps to fork a process with I/O redirection</vt:lpstr>
      <vt:lpstr>Example 2: setup initial status</vt:lpstr>
      <vt:lpstr>What the demo fork_fifo does?</vt:lpstr>
      <vt:lpstr>Startup synchronization for the demo fork_fifo</vt:lpstr>
      <vt:lpstr>Startup synchronization for the demo fork_fifo</vt:lpstr>
      <vt:lpstr>Startup synchronization for the demo fork_fifo</vt:lpstr>
      <vt:lpstr>Startup synchronization for the demo fork_fifo</vt:lpstr>
      <vt:lpstr>Next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37</cp:revision>
  <cp:lastPrinted>1601-01-01T00:00:00Z</cp:lastPrinted>
  <dcterms:created xsi:type="dcterms:W3CDTF">1601-01-01T00:00:00Z</dcterms:created>
  <dcterms:modified xsi:type="dcterms:W3CDTF">2017-11-04T18:12:41Z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