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91" r:id="rId3"/>
    <p:sldId id="292" r:id="rId4"/>
    <p:sldId id="257" r:id="rId5"/>
    <p:sldId id="258" r:id="rId6"/>
    <p:sldId id="293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304" r:id="rId16"/>
    <p:sldId id="305" r:id="rId17"/>
    <p:sldId id="306" r:id="rId18"/>
    <p:sldId id="294" r:id="rId19"/>
    <p:sldId id="295" r:id="rId20"/>
    <p:sldId id="272" r:id="rId21"/>
    <p:sldId id="273" r:id="rId22"/>
    <p:sldId id="274" r:id="rId23"/>
    <p:sldId id="275" r:id="rId24"/>
    <p:sldId id="296" r:id="rId25"/>
    <p:sldId id="297" r:id="rId26"/>
    <p:sldId id="298" r:id="rId27"/>
    <p:sldId id="299" r:id="rId28"/>
    <p:sldId id="276" r:id="rId29"/>
    <p:sldId id="277" r:id="rId30"/>
    <p:sldId id="300" r:id="rId31"/>
    <p:sldId id="301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302" r:id="rId40"/>
    <p:sldId id="303" r:id="rId41"/>
    <p:sldId id="307" r:id="rId42"/>
    <p:sldId id="308" r:id="rId43"/>
    <p:sldId id="309" r:id="rId44"/>
    <p:sldId id="310" r:id="rId45"/>
    <p:sldId id="311" r:id="rId46"/>
    <p:sldId id="312" r:id="rId47"/>
    <p:sldId id="288" r:id="rId48"/>
    <p:sldId id="287" r:id="rId49"/>
    <p:sldId id="289" r:id="rId50"/>
    <p:sldId id="290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5" autoAdjust="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1E5E49-659F-4CFE-A3CE-09B22E8C4A1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450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46810-B3B5-41CF-BDF6-4596DB4E780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DC1FE-5303-4313-80BA-33D4F6B8A36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670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7FB9A-E07A-49BC-A27F-C529E8D5D89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799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AD60C4-F7E5-4151-B772-90D24DBC1A2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315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63F266-544F-4ED3-AA75-D83B588585E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687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AFA24-99AF-44F4-92E7-3366C015F09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34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923BA-3DE8-4A3C-8AEE-8CC426363FA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785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F3E56-480D-4559-A8EF-40995C200A2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563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E7B15-EE5D-4039-9DD2-6A8789BFDC0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203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8BC76-6C90-4E35-9310-A41CE898C6E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496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7C07A62D-A291-4822-A520-71B8AB625FD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Group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271463" indent="-271463" algn="l" eaLnBrk="1" hangingPunct="1">
              <a:buFont typeface="Wingdings" panose="05000000000000000000" pitchFamily="2" charset="2"/>
              <a:buChar char="n"/>
            </a:pPr>
            <a:r>
              <a:rPr lang="en-US" altLang="zh-TW" smtClean="0"/>
              <a:t>How to write a job-control shell</a:t>
            </a:r>
          </a:p>
          <a:p>
            <a:pPr marL="271463" indent="-271463" algn="l" eaLnBrk="1" hangingPunct="1">
              <a:buFont typeface="Wingdings" panose="05000000000000000000" pitchFamily="2" charset="2"/>
              <a:buChar char="n"/>
            </a:pPr>
            <a:r>
              <a:rPr lang="en-US" altLang="zh-TW" smtClean="0"/>
              <a:t>process groups and controlling terminals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23938" y="1139825"/>
            <a:ext cx="2482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600" u="sng"/>
              <a:t>Lecture 09A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groups in a login session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250825" y="1962150"/>
            <a:ext cx="8634413" cy="4346575"/>
            <a:chOff x="158" y="1236"/>
            <a:chExt cx="5439" cy="2738"/>
          </a:xfrm>
        </p:grpSpPr>
        <p:grpSp>
          <p:nvGrpSpPr>
            <p:cNvPr id="12296" name="Group 4"/>
            <p:cNvGrpSpPr>
              <a:grpSpLocks/>
            </p:cNvGrpSpPr>
            <p:nvPr/>
          </p:nvGrpSpPr>
          <p:grpSpPr bwMode="auto">
            <a:xfrm>
              <a:off x="1791" y="1842"/>
              <a:ext cx="1089" cy="545"/>
              <a:chOff x="1791" y="1842"/>
              <a:chExt cx="1089" cy="545"/>
            </a:xfrm>
          </p:grpSpPr>
          <p:sp>
            <p:nvSpPr>
              <p:cNvPr id="12315" name="Rectangle 5"/>
              <p:cNvSpPr>
                <a:spLocks noChangeArrowheads="1"/>
              </p:cNvSpPr>
              <p:nvPr/>
            </p:nvSpPr>
            <p:spPr bwMode="auto">
              <a:xfrm>
                <a:off x="1837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1</a:t>
                </a:r>
              </a:p>
            </p:txBody>
          </p:sp>
          <p:sp>
            <p:nvSpPr>
              <p:cNvPr id="12316" name="Rectangle 6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2</a:t>
                </a:r>
              </a:p>
            </p:txBody>
          </p:sp>
          <p:sp>
            <p:nvSpPr>
              <p:cNvPr id="12317" name="Rectangle 7"/>
              <p:cNvSpPr>
                <a:spLocks noChangeArrowheads="1"/>
              </p:cNvSpPr>
              <p:nvPr/>
            </p:nvSpPr>
            <p:spPr bwMode="auto">
              <a:xfrm>
                <a:off x="1791" y="1842"/>
                <a:ext cx="108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2297" name="Group 8"/>
            <p:cNvGrpSpPr>
              <a:grpSpLocks/>
            </p:cNvGrpSpPr>
            <p:nvPr/>
          </p:nvGrpSpPr>
          <p:grpSpPr bwMode="auto">
            <a:xfrm>
              <a:off x="657" y="1842"/>
              <a:ext cx="863" cy="545"/>
              <a:chOff x="657" y="1842"/>
              <a:chExt cx="863" cy="545"/>
            </a:xfrm>
          </p:grpSpPr>
          <p:sp>
            <p:nvSpPr>
              <p:cNvPr id="12313" name="Rectangle 9"/>
              <p:cNvSpPr>
                <a:spLocks noChangeArrowheads="1"/>
              </p:cNvSpPr>
              <p:nvPr/>
            </p:nvSpPr>
            <p:spPr bwMode="auto">
              <a:xfrm>
                <a:off x="748" y="1933"/>
                <a:ext cx="635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login shell</a:t>
                </a:r>
              </a:p>
            </p:txBody>
          </p:sp>
          <p:sp>
            <p:nvSpPr>
              <p:cNvPr id="12314" name="Rectangle 10"/>
              <p:cNvSpPr>
                <a:spLocks noChangeArrowheads="1"/>
              </p:cNvSpPr>
              <p:nvPr/>
            </p:nvSpPr>
            <p:spPr bwMode="auto">
              <a:xfrm>
                <a:off x="657" y="1842"/>
                <a:ext cx="863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2298" name="Group 11"/>
            <p:cNvGrpSpPr>
              <a:grpSpLocks/>
            </p:cNvGrpSpPr>
            <p:nvPr/>
          </p:nvGrpSpPr>
          <p:grpSpPr bwMode="auto">
            <a:xfrm>
              <a:off x="3152" y="1842"/>
              <a:ext cx="1134" cy="998"/>
              <a:chOff x="3152" y="1842"/>
              <a:chExt cx="1134" cy="998"/>
            </a:xfrm>
          </p:grpSpPr>
          <p:sp>
            <p:nvSpPr>
              <p:cNvPr id="12309" name="Rectangle 12"/>
              <p:cNvSpPr>
                <a:spLocks noChangeArrowheads="1"/>
              </p:cNvSpPr>
              <p:nvPr/>
            </p:nvSpPr>
            <p:spPr bwMode="auto">
              <a:xfrm>
                <a:off x="3198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3</a:t>
                </a:r>
              </a:p>
            </p:txBody>
          </p:sp>
          <p:sp>
            <p:nvSpPr>
              <p:cNvPr id="12310" name="Rectangle 13"/>
              <p:cNvSpPr>
                <a:spLocks noChangeArrowheads="1"/>
              </p:cNvSpPr>
              <p:nvPr/>
            </p:nvSpPr>
            <p:spPr bwMode="auto">
              <a:xfrm>
                <a:off x="3696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4</a:t>
                </a:r>
              </a:p>
            </p:txBody>
          </p:sp>
          <p:sp>
            <p:nvSpPr>
              <p:cNvPr id="12311" name="Rectangle 14"/>
              <p:cNvSpPr>
                <a:spLocks noChangeArrowheads="1"/>
              </p:cNvSpPr>
              <p:nvPr/>
            </p:nvSpPr>
            <p:spPr bwMode="auto">
              <a:xfrm>
                <a:off x="3424" y="2387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5</a:t>
                </a:r>
              </a:p>
            </p:txBody>
          </p:sp>
          <p:sp>
            <p:nvSpPr>
              <p:cNvPr id="12312" name="Rectangle 15"/>
              <p:cNvSpPr>
                <a:spLocks noChangeArrowheads="1"/>
              </p:cNvSpPr>
              <p:nvPr/>
            </p:nvSpPr>
            <p:spPr bwMode="auto">
              <a:xfrm>
                <a:off x="3152" y="1842"/>
                <a:ext cx="1134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12299" name="Oval 16"/>
            <p:cNvSpPr>
              <a:spLocks noChangeArrowheads="1"/>
            </p:cNvSpPr>
            <p:nvPr/>
          </p:nvSpPr>
          <p:spPr bwMode="auto">
            <a:xfrm>
              <a:off x="1882" y="3430"/>
              <a:ext cx="953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controlling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12300" name="Line 17"/>
            <p:cNvSpPr>
              <a:spLocks noChangeShapeType="1"/>
            </p:cNvSpPr>
            <p:nvPr/>
          </p:nvSpPr>
          <p:spPr bwMode="auto">
            <a:xfrm flipV="1">
              <a:off x="2562" y="2840"/>
              <a:ext cx="90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1" name="Line 18"/>
            <p:cNvSpPr>
              <a:spLocks noChangeShapeType="1"/>
            </p:cNvSpPr>
            <p:nvPr/>
          </p:nvSpPr>
          <p:spPr bwMode="auto">
            <a:xfrm flipH="1" flipV="1">
              <a:off x="1156" y="2341"/>
              <a:ext cx="908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2" name="Text Box 19"/>
            <p:cNvSpPr txBox="1">
              <a:spLocks noChangeArrowheads="1"/>
            </p:cNvSpPr>
            <p:nvPr/>
          </p:nvSpPr>
          <p:spPr bwMode="auto">
            <a:xfrm>
              <a:off x="567" y="2976"/>
              <a:ext cx="1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network disconnect</a:t>
              </a:r>
            </a:p>
          </p:txBody>
        </p:sp>
        <p:sp>
          <p:nvSpPr>
            <p:cNvPr id="12303" name="Text Box 20"/>
            <p:cNvSpPr txBox="1">
              <a:spLocks noChangeArrowheads="1"/>
            </p:cNvSpPr>
            <p:nvPr/>
          </p:nvSpPr>
          <p:spPr bwMode="auto">
            <a:xfrm>
              <a:off x="3049" y="3096"/>
              <a:ext cx="25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inputs and</a:t>
              </a:r>
            </a:p>
            <a:p>
              <a:pPr eaLnBrk="1" hangingPunct="1"/>
              <a:r>
                <a:rPr lang="en-US" altLang="zh-TW"/>
                <a:t>terminal generated signals (CTRL-C, CTRL-Z)</a:t>
              </a:r>
            </a:p>
          </p:txBody>
        </p:sp>
        <p:sp>
          <p:nvSpPr>
            <p:cNvPr id="12304" name="Text Box 21"/>
            <p:cNvSpPr txBox="1">
              <a:spLocks noChangeArrowheads="1"/>
            </p:cNvSpPr>
            <p:nvPr/>
          </p:nvSpPr>
          <p:spPr bwMode="auto">
            <a:xfrm>
              <a:off x="3185" y="1599"/>
              <a:ext cx="1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12305" name="Text Box 22"/>
            <p:cNvSpPr txBox="1">
              <a:spLocks noChangeArrowheads="1"/>
            </p:cNvSpPr>
            <p:nvPr/>
          </p:nvSpPr>
          <p:spPr bwMode="auto">
            <a:xfrm>
              <a:off x="1701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12306" name="Text Box 23"/>
            <p:cNvSpPr txBox="1">
              <a:spLocks noChangeArrowheads="1"/>
            </p:cNvSpPr>
            <p:nvPr/>
          </p:nvSpPr>
          <p:spPr bwMode="auto">
            <a:xfrm>
              <a:off x="158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12307" name="Rectangle 24"/>
            <p:cNvSpPr>
              <a:spLocks noChangeArrowheads="1"/>
            </p:cNvSpPr>
            <p:nvPr/>
          </p:nvSpPr>
          <p:spPr bwMode="auto">
            <a:xfrm>
              <a:off x="158" y="1480"/>
              <a:ext cx="4491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2308" name="Text Box 25"/>
            <p:cNvSpPr txBox="1">
              <a:spLocks noChangeArrowheads="1"/>
            </p:cNvSpPr>
            <p:nvPr/>
          </p:nvSpPr>
          <p:spPr bwMode="auto">
            <a:xfrm>
              <a:off x="735" y="1236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session</a:t>
              </a:r>
            </a:p>
          </p:txBody>
        </p:sp>
      </p:grpSp>
      <p:sp>
        <p:nvSpPr>
          <p:cNvPr id="12292" name="Text Box 26"/>
          <p:cNvSpPr txBox="1">
            <a:spLocks noChangeArrowheads="1"/>
          </p:cNvSpPr>
          <p:nvPr/>
        </p:nvSpPr>
        <p:spPr bwMode="auto">
          <a:xfrm>
            <a:off x="2627313" y="1916113"/>
            <a:ext cx="4676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session leader, the proc. ID is the session ID</a:t>
            </a:r>
          </a:p>
        </p:txBody>
      </p:sp>
      <p:sp>
        <p:nvSpPr>
          <p:cNvPr id="12293" name="Line 27"/>
          <p:cNvSpPr>
            <a:spLocks noChangeShapeType="1"/>
          </p:cNvSpPr>
          <p:nvPr/>
        </p:nvSpPr>
        <p:spPr bwMode="auto">
          <a:xfrm flipH="1">
            <a:off x="2051050" y="2276475"/>
            <a:ext cx="649288" cy="7921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4" name="Line 28"/>
          <p:cNvSpPr>
            <a:spLocks noChangeShapeType="1"/>
          </p:cNvSpPr>
          <p:nvPr/>
        </p:nvSpPr>
        <p:spPr bwMode="auto">
          <a:xfrm flipH="1" flipV="1">
            <a:off x="2051050" y="3716338"/>
            <a:ext cx="1368425" cy="18002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5" name="Text Box 29"/>
          <p:cNvSpPr txBox="1">
            <a:spLocks noChangeArrowheads="1"/>
          </p:cNvSpPr>
          <p:nvPr/>
        </p:nvSpPr>
        <p:spPr bwMode="auto">
          <a:xfrm>
            <a:off x="2627313" y="4076700"/>
            <a:ext cx="1684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hang-up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groups in a login session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250825" y="1962150"/>
            <a:ext cx="8634413" cy="4346575"/>
            <a:chOff x="158" y="1236"/>
            <a:chExt cx="5439" cy="2738"/>
          </a:xfrm>
        </p:grpSpPr>
        <p:grpSp>
          <p:nvGrpSpPr>
            <p:cNvPr id="13317" name="Group 4"/>
            <p:cNvGrpSpPr>
              <a:grpSpLocks/>
            </p:cNvGrpSpPr>
            <p:nvPr/>
          </p:nvGrpSpPr>
          <p:grpSpPr bwMode="auto">
            <a:xfrm>
              <a:off x="1791" y="1842"/>
              <a:ext cx="1089" cy="545"/>
              <a:chOff x="1791" y="1842"/>
              <a:chExt cx="1089" cy="545"/>
            </a:xfrm>
          </p:grpSpPr>
          <p:sp>
            <p:nvSpPr>
              <p:cNvPr id="13336" name="Rectangle 5"/>
              <p:cNvSpPr>
                <a:spLocks noChangeArrowheads="1"/>
              </p:cNvSpPr>
              <p:nvPr/>
            </p:nvSpPr>
            <p:spPr bwMode="auto">
              <a:xfrm>
                <a:off x="1837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1</a:t>
                </a:r>
              </a:p>
            </p:txBody>
          </p:sp>
          <p:sp>
            <p:nvSpPr>
              <p:cNvPr id="13337" name="Rectangle 6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2</a:t>
                </a:r>
              </a:p>
            </p:txBody>
          </p:sp>
          <p:sp>
            <p:nvSpPr>
              <p:cNvPr id="13338" name="Rectangle 7"/>
              <p:cNvSpPr>
                <a:spLocks noChangeArrowheads="1"/>
              </p:cNvSpPr>
              <p:nvPr/>
            </p:nvSpPr>
            <p:spPr bwMode="auto">
              <a:xfrm>
                <a:off x="1791" y="1842"/>
                <a:ext cx="108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3318" name="Group 8"/>
            <p:cNvGrpSpPr>
              <a:grpSpLocks/>
            </p:cNvGrpSpPr>
            <p:nvPr/>
          </p:nvGrpSpPr>
          <p:grpSpPr bwMode="auto">
            <a:xfrm>
              <a:off x="657" y="1842"/>
              <a:ext cx="863" cy="545"/>
              <a:chOff x="657" y="1842"/>
              <a:chExt cx="863" cy="545"/>
            </a:xfrm>
          </p:grpSpPr>
          <p:sp>
            <p:nvSpPr>
              <p:cNvPr id="13334" name="Rectangle 9"/>
              <p:cNvSpPr>
                <a:spLocks noChangeArrowheads="1"/>
              </p:cNvSpPr>
              <p:nvPr/>
            </p:nvSpPr>
            <p:spPr bwMode="auto">
              <a:xfrm>
                <a:off x="748" y="1933"/>
                <a:ext cx="635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login shell</a:t>
                </a:r>
              </a:p>
            </p:txBody>
          </p:sp>
          <p:sp>
            <p:nvSpPr>
              <p:cNvPr id="13335" name="Rectangle 10"/>
              <p:cNvSpPr>
                <a:spLocks noChangeArrowheads="1"/>
              </p:cNvSpPr>
              <p:nvPr/>
            </p:nvSpPr>
            <p:spPr bwMode="auto">
              <a:xfrm>
                <a:off x="657" y="1842"/>
                <a:ext cx="863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3319" name="Group 11"/>
            <p:cNvGrpSpPr>
              <a:grpSpLocks/>
            </p:cNvGrpSpPr>
            <p:nvPr/>
          </p:nvGrpSpPr>
          <p:grpSpPr bwMode="auto">
            <a:xfrm>
              <a:off x="3152" y="1842"/>
              <a:ext cx="1134" cy="998"/>
              <a:chOff x="3152" y="1842"/>
              <a:chExt cx="1134" cy="998"/>
            </a:xfrm>
          </p:grpSpPr>
          <p:sp>
            <p:nvSpPr>
              <p:cNvPr id="13330" name="Rectangle 12"/>
              <p:cNvSpPr>
                <a:spLocks noChangeArrowheads="1"/>
              </p:cNvSpPr>
              <p:nvPr/>
            </p:nvSpPr>
            <p:spPr bwMode="auto">
              <a:xfrm>
                <a:off x="3198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3</a:t>
                </a:r>
              </a:p>
            </p:txBody>
          </p:sp>
          <p:sp>
            <p:nvSpPr>
              <p:cNvPr id="13331" name="Rectangle 13"/>
              <p:cNvSpPr>
                <a:spLocks noChangeArrowheads="1"/>
              </p:cNvSpPr>
              <p:nvPr/>
            </p:nvSpPr>
            <p:spPr bwMode="auto">
              <a:xfrm>
                <a:off x="3696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4</a:t>
                </a:r>
              </a:p>
            </p:txBody>
          </p:sp>
          <p:sp>
            <p:nvSpPr>
              <p:cNvPr id="13332" name="Rectangle 14"/>
              <p:cNvSpPr>
                <a:spLocks noChangeArrowheads="1"/>
              </p:cNvSpPr>
              <p:nvPr/>
            </p:nvSpPr>
            <p:spPr bwMode="auto">
              <a:xfrm>
                <a:off x="3424" y="2387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5</a:t>
                </a:r>
              </a:p>
            </p:txBody>
          </p:sp>
          <p:sp>
            <p:nvSpPr>
              <p:cNvPr id="13333" name="Rectangle 15"/>
              <p:cNvSpPr>
                <a:spLocks noChangeArrowheads="1"/>
              </p:cNvSpPr>
              <p:nvPr/>
            </p:nvSpPr>
            <p:spPr bwMode="auto">
              <a:xfrm>
                <a:off x="3152" y="1842"/>
                <a:ext cx="1134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13320" name="Oval 16"/>
            <p:cNvSpPr>
              <a:spLocks noChangeArrowheads="1"/>
            </p:cNvSpPr>
            <p:nvPr/>
          </p:nvSpPr>
          <p:spPr bwMode="auto">
            <a:xfrm>
              <a:off x="1882" y="3430"/>
              <a:ext cx="953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controlling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13321" name="Line 17"/>
            <p:cNvSpPr>
              <a:spLocks noChangeShapeType="1"/>
            </p:cNvSpPr>
            <p:nvPr/>
          </p:nvSpPr>
          <p:spPr bwMode="auto">
            <a:xfrm flipV="1">
              <a:off x="2562" y="2840"/>
              <a:ext cx="90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2" name="Line 18"/>
            <p:cNvSpPr>
              <a:spLocks noChangeShapeType="1"/>
            </p:cNvSpPr>
            <p:nvPr/>
          </p:nvSpPr>
          <p:spPr bwMode="auto">
            <a:xfrm flipH="1" flipV="1">
              <a:off x="1156" y="2341"/>
              <a:ext cx="908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3" name="Text Box 19"/>
            <p:cNvSpPr txBox="1">
              <a:spLocks noChangeArrowheads="1"/>
            </p:cNvSpPr>
            <p:nvPr/>
          </p:nvSpPr>
          <p:spPr bwMode="auto">
            <a:xfrm>
              <a:off x="567" y="2976"/>
              <a:ext cx="1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network disconnect</a:t>
              </a:r>
            </a:p>
          </p:txBody>
        </p:sp>
        <p:sp>
          <p:nvSpPr>
            <p:cNvPr id="13324" name="Text Box 20"/>
            <p:cNvSpPr txBox="1">
              <a:spLocks noChangeArrowheads="1"/>
            </p:cNvSpPr>
            <p:nvPr/>
          </p:nvSpPr>
          <p:spPr bwMode="auto">
            <a:xfrm>
              <a:off x="3049" y="3096"/>
              <a:ext cx="25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inputs and</a:t>
              </a:r>
            </a:p>
            <a:p>
              <a:pPr eaLnBrk="1" hangingPunct="1"/>
              <a:r>
                <a:rPr lang="en-US" altLang="zh-TW"/>
                <a:t>terminal generated signals (CTRL-C, CTRL-Z)</a:t>
              </a:r>
            </a:p>
          </p:txBody>
        </p:sp>
        <p:sp>
          <p:nvSpPr>
            <p:cNvPr id="13325" name="Text Box 21"/>
            <p:cNvSpPr txBox="1">
              <a:spLocks noChangeArrowheads="1"/>
            </p:cNvSpPr>
            <p:nvPr/>
          </p:nvSpPr>
          <p:spPr bwMode="auto">
            <a:xfrm>
              <a:off x="3185" y="1599"/>
              <a:ext cx="1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13326" name="Text Box 22"/>
            <p:cNvSpPr txBox="1">
              <a:spLocks noChangeArrowheads="1"/>
            </p:cNvSpPr>
            <p:nvPr/>
          </p:nvSpPr>
          <p:spPr bwMode="auto">
            <a:xfrm>
              <a:off x="1701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13327" name="Text Box 23"/>
            <p:cNvSpPr txBox="1">
              <a:spLocks noChangeArrowheads="1"/>
            </p:cNvSpPr>
            <p:nvPr/>
          </p:nvSpPr>
          <p:spPr bwMode="auto">
            <a:xfrm>
              <a:off x="158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13328" name="Rectangle 24"/>
            <p:cNvSpPr>
              <a:spLocks noChangeArrowheads="1"/>
            </p:cNvSpPr>
            <p:nvPr/>
          </p:nvSpPr>
          <p:spPr bwMode="auto">
            <a:xfrm>
              <a:off x="158" y="1480"/>
              <a:ext cx="4491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29" name="Text Box 25"/>
            <p:cNvSpPr txBox="1">
              <a:spLocks noChangeArrowheads="1"/>
            </p:cNvSpPr>
            <p:nvPr/>
          </p:nvSpPr>
          <p:spPr bwMode="auto">
            <a:xfrm>
              <a:off x="735" y="1236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session</a:t>
              </a:r>
            </a:p>
          </p:txBody>
        </p:sp>
      </p:grpSp>
      <p:sp>
        <p:nvSpPr>
          <p:cNvPr id="13316" name="AutoShape 26"/>
          <p:cNvSpPr>
            <a:spLocks noChangeArrowheads="1"/>
          </p:cNvSpPr>
          <p:nvPr/>
        </p:nvSpPr>
        <p:spPr bwMode="auto">
          <a:xfrm>
            <a:off x="3995738" y="4221163"/>
            <a:ext cx="3455987" cy="576262"/>
          </a:xfrm>
          <a:prstGeom prst="wedgeRoundRectCallout">
            <a:avLst>
              <a:gd name="adj1" fmla="val -43384"/>
              <a:gd name="adj2" fmla="val -13237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cat test.txt | enscript –p - &amp;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groups in a login session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250825" y="1962150"/>
            <a:ext cx="8634413" cy="4346575"/>
            <a:chOff x="158" y="1236"/>
            <a:chExt cx="5439" cy="2738"/>
          </a:xfrm>
        </p:grpSpPr>
        <p:grpSp>
          <p:nvGrpSpPr>
            <p:cNvPr id="14342" name="Group 4"/>
            <p:cNvGrpSpPr>
              <a:grpSpLocks/>
            </p:cNvGrpSpPr>
            <p:nvPr/>
          </p:nvGrpSpPr>
          <p:grpSpPr bwMode="auto">
            <a:xfrm>
              <a:off x="1791" y="1842"/>
              <a:ext cx="1089" cy="545"/>
              <a:chOff x="1791" y="1842"/>
              <a:chExt cx="1089" cy="545"/>
            </a:xfrm>
          </p:grpSpPr>
          <p:sp>
            <p:nvSpPr>
              <p:cNvPr id="14361" name="Rectangle 5"/>
              <p:cNvSpPr>
                <a:spLocks noChangeArrowheads="1"/>
              </p:cNvSpPr>
              <p:nvPr/>
            </p:nvSpPr>
            <p:spPr bwMode="auto">
              <a:xfrm>
                <a:off x="1837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1</a:t>
                </a:r>
              </a:p>
            </p:txBody>
          </p:sp>
          <p:sp>
            <p:nvSpPr>
              <p:cNvPr id="14362" name="Rectangle 6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2</a:t>
                </a:r>
              </a:p>
            </p:txBody>
          </p:sp>
          <p:sp>
            <p:nvSpPr>
              <p:cNvPr id="14363" name="Rectangle 7"/>
              <p:cNvSpPr>
                <a:spLocks noChangeArrowheads="1"/>
              </p:cNvSpPr>
              <p:nvPr/>
            </p:nvSpPr>
            <p:spPr bwMode="auto">
              <a:xfrm>
                <a:off x="1791" y="1842"/>
                <a:ext cx="108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4343" name="Group 8"/>
            <p:cNvGrpSpPr>
              <a:grpSpLocks/>
            </p:cNvGrpSpPr>
            <p:nvPr/>
          </p:nvGrpSpPr>
          <p:grpSpPr bwMode="auto">
            <a:xfrm>
              <a:off x="657" y="1842"/>
              <a:ext cx="863" cy="545"/>
              <a:chOff x="657" y="1842"/>
              <a:chExt cx="863" cy="545"/>
            </a:xfrm>
          </p:grpSpPr>
          <p:sp>
            <p:nvSpPr>
              <p:cNvPr id="14359" name="Rectangle 9"/>
              <p:cNvSpPr>
                <a:spLocks noChangeArrowheads="1"/>
              </p:cNvSpPr>
              <p:nvPr/>
            </p:nvSpPr>
            <p:spPr bwMode="auto">
              <a:xfrm>
                <a:off x="748" y="1933"/>
                <a:ext cx="635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login shell</a:t>
                </a:r>
              </a:p>
            </p:txBody>
          </p:sp>
          <p:sp>
            <p:nvSpPr>
              <p:cNvPr id="14360" name="Rectangle 10"/>
              <p:cNvSpPr>
                <a:spLocks noChangeArrowheads="1"/>
              </p:cNvSpPr>
              <p:nvPr/>
            </p:nvSpPr>
            <p:spPr bwMode="auto">
              <a:xfrm>
                <a:off x="657" y="1842"/>
                <a:ext cx="863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4344" name="Group 11"/>
            <p:cNvGrpSpPr>
              <a:grpSpLocks/>
            </p:cNvGrpSpPr>
            <p:nvPr/>
          </p:nvGrpSpPr>
          <p:grpSpPr bwMode="auto">
            <a:xfrm>
              <a:off x="3152" y="1842"/>
              <a:ext cx="1134" cy="998"/>
              <a:chOff x="3152" y="1842"/>
              <a:chExt cx="1134" cy="998"/>
            </a:xfrm>
          </p:grpSpPr>
          <p:sp>
            <p:nvSpPr>
              <p:cNvPr id="14355" name="Rectangle 12"/>
              <p:cNvSpPr>
                <a:spLocks noChangeArrowheads="1"/>
              </p:cNvSpPr>
              <p:nvPr/>
            </p:nvSpPr>
            <p:spPr bwMode="auto">
              <a:xfrm>
                <a:off x="3198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3</a:t>
                </a:r>
              </a:p>
            </p:txBody>
          </p:sp>
          <p:sp>
            <p:nvSpPr>
              <p:cNvPr id="14356" name="Rectangle 13"/>
              <p:cNvSpPr>
                <a:spLocks noChangeArrowheads="1"/>
              </p:cNvSpPr>
              <p:nvPr/>
            </p:nvSpPr>
            <p:spPr bwMode="auto">
              <a:xfrm>
                <a:off x="3696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4</a:t>
                </a:r>
              </a:p>
            </p:txBody>
          </p:sp>
          <p:sp>
            <p:nvSpPr>
              <p:cNvPr id="14357" name="Rectangle 14"/>
              <p:cNvSpPr>
                <a:spLocks noChangeArrowheads="1"/>
              </p:cNvSpPr>
              <p:nvPr/>
            </p:nvSpPr>
            <p:spPr bwMode="auto">
              <a:xfrm>
                <a:off x="3424" y="2387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5</a:t>
                </a:r>
              </a:p>
            </p:txBody>
          </p:sp>
          <p:sp>
            <p:nvSpPr>
              <p:cNvPr id="14358" name="Rectangle 15"/>
              <p:cNvSpPr>
                <a:spLocks noChangeArrowheads="1"/>
              </p:cNvSpPr>
              <p:nvPr/>
            </p:nvSpPr>
            <p:spPr bwMode="auto">
              <a:xfrm>
                <a:off x="3152" y="1842"/>
                <a:ext cx="1134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14345" name="Oval 16"/>
            <p:cNvSpPr>
              <a:spLocks noChangeArrowheads="1"/>
            </p:cNvSpPr>
            <p:nvPr/>
          </p:nvSpPr>
          <p:spPr bwMode="auto">
            <a:xfrm>
              <a:off x="1882" y="3430"/>
              <a:ext cx="953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controlling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14346" name="Line 17"/>
            <p:cNvSpPr>
              <a:spLocks noChangeShapeType="1"/>
            </p:cNvSpPr>
            <p:nvPr/>
          </p:nvSpPr>
          <p:spPr bwMode="auto">
            <a:xfrm flipV="1">
              <a:off x="2562" y="2840"/>
              <a:ext cx="90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7" name="Line 18"/>
            <p:cNvSpPr>
              <a:spLocks noChangeShapeType="1"/>
            </p:cNvSpPr>
            <p:nvPr/>
          </p:nvSpPr>
          <p:spPr bwMode="auto">
            <a:xfrm flipH="1" flipV="1">
              <a:off x="1156" y="2341"/>
              <a:ext cx="908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8" name="Text Box 19"/>
            <p:cNvSpPr txBox="1">
              <a:spLocks noChangeArrowheads="1"/>
            </p:cNvSpPr>
            <p:nvPr/>
          </p:nvSpPr>
          <p:spPr bwMode="auto">
            <a:xfrm>
              <a:off x="567" y="2976"/>
              <a:ext cx="1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network disconnect</a:t>
              </a:r>
            </a:p>
          </p:txBody>
        </p:sp>
        <p:sp>
          <p:nvSpPr>
            <p:cNvPr id="14349" name="Text Box 20"/>
            <p:cNvSpPr txBox="1">
              <a:spLocks noChangeArrowheads="1"/>
            </p:cNvSpPr>
            <p:nvPr/>
          </p:nvSpPr>
          <p:spPr bwMode="auto">
            <a:xfrm>
              <a:off x="3049" y="3096"/>
              <a:ext cx="25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inputs and</a:t>
              </a:r>
            </a:p>
            <a:p>
              <a:pPr eaLnBrk="1" hangingPunct="1"/>
              <a:r>
                <a:rPr lang="en-US" altLang="zh-TW"/>
                <a:t>terminal generated signals (CTRL-C, CTRL-Z)</a:t>
              </a:r>
            </a:p>
          </p:txBody>
        </p:sp>
        <p:sp>
          <p:nvSpPr>
            <p:cNvPr id="14350" name="Text Box 21"/>
            <p:cNvSpPr txBox="1">
              <a:spLocks noChangeArrowheads="1"/>
            </p:cNvSpPr>
            <p:nvPr/>
          </p:nvSpPr>
          <p:spPr bwMode="auto">
            <a:xfrm>
              <a:off x="3185" y="1599"/>
              <a:ext cx="1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14351" name="Text Box 22"/>
            <p:cNvSpPr txBox="1">
              <a:spLocks noChangeArrowheads="1"/>
            </p:cNvSpPr>
            <p:nvPr/>
          </p:nvSpPr>
          <p:spPr bwMode="auto">
            <a:xfrm>
              <a:off x="1701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14352" name="Text Box 23"/>
            <p:cNvSpPr txBox="1">
              <a:spLocks noChangeArrowheads="1"/>
            </p:cNvSpPr>
            <p:nvPr/>
          </p:nvSpPr>
          <p:spPr bwMode="auto">
            <a:xfrm>
              <a:off x="158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14353" name="Rectangle 24"/>
            <p:cNvSpPr>
              <a:spLocks noChangeArrowheads="1"/>
            </p:cNvSpPr>
            <p:nvPr/>
          </p:nvSpPr>
          <p:spPr bwMode="auto">
            <a:xfrm>
              <a:off x="158" y="1480"/>
              <a:ext cx="4491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4354" name="Text Box 25"/>
            <p:cNvSpPr txBox="1">
              <a:spLocks noChangeArrowheads="1"/>
            </p:cNvSpPr>
            <p:nvPr/>
          </p:nvSpPr>
          <p:spPr bwMode="auto">
            <a:xfrm>
              <a:off x="735" y="1236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session</a:t>
              </a:r>
            </a:p>
          </p:txBody>
        </p:sp>
      </p:grpSp>
      <p:sp>
        <p:nvSpPr>
          <p:cNvPr id="14340" name="AutoShape 26"/>
          <p:cNvSpPr>
            <a:spLocks noChangeArrowheads="1"/>
          </p:cNvSpPr>
          <p:nvPr/>
        </p:nvSpPr>
        <p:spPr bwMode="auto">
          <a:xfrm>
            <a:off x="179388" y="1844675"/>
            <a:ext cx="4537075" cy="1223963"/>
          </a:xfrm>
          <a:prstGeom prst="wedgeRoundRectCallout">
            <a:avLst>
              <a:gd name="adj1" fmla="val 54551"/>
              <a:gd name="adj2" fmla="val 8631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unique foreground job</a:t>
            </a:r>
          </a:p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with connection to controlling terminal</a:t>
            </a:r>
          </a:p>
        </p:txBody>
      </p:sp>
      <p:sp>
        <p:nvSpPr>
          <p:cNvPr id="14341" name="Line 27"/>
          <p:cNvSpPr>
            <a:spLocks noChangeShapeType="1"/>
          </p:cNvSpPr>
          <p:nvPr/>
        </p:nvSpPr>
        <p:spPr bwMode="auto">
          <a:xfrm flipV="1">
            <a:off x="3995738" y="4508500"/>
            <a:ext cx="1368425" cy="9366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Signals coming from terminal driver</a:t>
            </a:r>
          </a:p>
        </p:txBody>
      </p:sp>
      <p:grpSp>
        <p:nvGrpSpPr>
          <p:cNvPr id="15363" name="Group 26"/>
          <p:cNvGrpSpPr>
            <a:grpSpLocks/>
          </p:cNvGrpSpPr>
          <p:nvPr/>
        </p:nvGrpSpPr>
        <p:grpSpPr bwMode="auto">
          <a:xfrm>
            <a:off x="1116013" y="2060575"/>
            <a:ext cx="6265862" cy="4608513"/>
            <a:chOff x="703" y="1298"/>
            <a:chExt cx="3947" cy="2903"/>
          </a:xfrm>
        </p:grpSpPr>
        <p:sp>
          <p:nvSpPr>
            <p:cNvPr id="15364" name="Rectangle 5"/>
            <p:cNvSpPr>
              <a:spLocks noChangeArrowheads="1"/>
            </p:cNvSpPr>
            <p:nvPr/>
          </p:nvSpPr>
          <p:spPr bwMode="auto">
            <a:xfrm>
              <a:off x="2336" y="1298"/>
              <a:ext cx="726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login shell</a:t>
              </a:r>
            </a:p>
          </p:txBody>
        </p:sp>
        <p:sp>
          <p:nvSpPr>
            <p:cNvPr id="15365" name="Rectangle 6"/>
            <p:cNvSpPr>
              <a:spLocks noChangeArrowheads="1"/>
            </p:cNvSpPr>
            <p:nvPr/>
          </p:nvSpPr>
          <p:spPr bwMode="auto">
            <a:xfrm>
              <a:off x="703" y="2115"/>
              <a:ext cx="14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15366" name="Rectangle 7"/>
            <p:cNvSpPr>
              <a:spLocks noChangeArrowheads="1"/>
            </p:cNvSpPr>
            <p:nvPr/>
          </p:nvSpPr>
          <p:spPr bwMode="auto">
            <a:xfrm>
              <a:off x="3198" y="2115"/>
              <a:ext cx="14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15367" name="Rectangle 8"/>
            <p:cNvSpPr>
              <a:spLocks noChangeArrowheads="1"/>
            </p:cNvSpPr>
            <p:nvPr/>
          </p:nvSpPr>
          <p:spPr bwMode="auto">
            <a:xfrm>
              <a:off x="1837" y="2976"/>
              <a:ext cx="1497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368" name="Text Box 9"/>
            <p:cNvSpPr txBox="1">
              <a:spLocks noChangeArrowheads="1"/>
            </p:cNvSpPr>
            <p:nvPr/>
          </p:nvSpPr>
          <p:spPr bwMode="auto">
            <a:xfrm>
              <a:off x="1837" y="3022"/>
              <a:ext cx="54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terminal</a:t>
              </a:r>
            </a:p>
            <a:p>
              <a:pPr eaLnBrk="1" hangingPunct="1"/>
              <a:r>
                <a:rPr lang="en-US" altLang="zh-TW"/>
                <a:t>driver</a:t>
              </a:r>
            </a:p>
          </p:txBody>
        </p:sp>
        <p:sp>
          <p:nvSpPr>
            <p:cNvPr id="15369" name="Oval 10"/>
            <p:cNvSpPr>
              <a:spLocks noChangeArrowheads="1"/>
            </p:cNvSpPr>
            <p:nvPr/>
          </p:nvSpPr>
          <p:spPr bwMode="auto">
            <a:xfrm>
              <a:off x="2064" y="3748"/>
              <a:ext cx="104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user at a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15370" name="Line 11"/>
            <p:cNvSpPr>
              <a:spLocks noChangeShapeType="1"/>
            </p:cNvSpPr>
            <p:nvPr/>
          </p:nvSpPr>
          <p:spPr bwMode="auto">
            <a:xfrm flipH="1" flipV="1">
              <a:off x="1701" y="2432"/>
              <a:ext cx="63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1" name="Text Box 12"/>
            <p:cNvSpPr txBox="1">
              <a:spLocks noChangeArrowheads="1"/>
            </p:cNvSpPr>
            <p:nvPr/>
          </p:nvSpPr>
          <p:spPr bwMode="auto">
            <a:xfrm>
              <a:off x="2018" y="2432"/>
              <a:ext cx="8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may generate</a:t>
              </a:r>
            </a:p>
            <a:p>
              <a:pPr eaLnBrk="1" hangingPunct="1"/>
              <a:r>
                <a:rPr lang="en-US" altLang="zh-TW"/>
                <a:t>SIGTTOU</a:t>
              </a:r>
            </a:p>
          </p:txBody>
        </p:sp>
        <p:sp>
          <p:nvSpPr>
            <p:cNvPr id="15372" name="Line 13"/>
            <p:cNvSpPr>
              <a:spLocks noChangeShapeType="1"/>
            </p:cNvSpPr>
            <p:nvPr/>
          </p:nvSpPr>
          <p:spPr bwMode="auto">
            <a:xfrm flipH="1" flipV="1">
              <a:off x="1565" y="2432"/>
              <a:ext cx="63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3" name="Text Box 14"/>
            <p:cNvSpPr txBox="1">
              <a:spLocks noChangeArrowheads="1"/>
            </p:cNvSpPr>
            <p:nvPr/>
          </p:nvSpPr>
          <p:spPr bwMode="auto">
            <a:xfrm>
              <a:off x="1020" y="2568"/>
              <a:ext cx="85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read generates</a:t>
              </a:r>
            </a:p>
            <a:p>
              <a:pPr eaLnBrk="1" hangingPunct="1"/>
              <a:r>
                <a:rPr lang="en-US" altLang="zh-TW"/>
                <a:t>SIGTTIN</a:t>
              </a:r>
            </a:p>
          </p:txBody>
        </p:sp>
        <p:sp>
          <p:nvSpPr>
            <p:cNvPr id="15374" name="Line 15"/>
            <p:cNvSpPr>
              <a:spLocks noChangeShapeType="1"/>
            </p:cNvSpPr>
            <p:nvPr/>
          </p:nvSpPr>
          <p:spPr bwMode="auto">
            <a:xfrm flipH="1">
              <a:off x="3016" y="2432"/>
              <a:ext cx="998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5" name="Text Box 16"/>
            <p:cNvSpPr txBox="1">
              <a:spLocks noChangeArrowheads="1"/>
            </p:cNvSpPr>
            <p:nvPr/>
          </p:nvSpPr>
          <p:spPr bwMode="auto">
            <a:xfrm>
              <a:off x="2789" y="2432"/>
              <a:ext cx="74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terminal</a:t>
              </a:r>
            </a:p>
            <a:p>
              <a:pPr eaLnBrk="1" hangingPunct="1"/>
              <a:r>
                <a:rPr lang="en-US" altLang="zh-TW"/>
                <a:t>input/output</a:t>
              </a:r>
            </a:p>
          </p:txBody>
        </p:sp>
        <p:sp>
          <p:nvSpPr>
            <p:cNvPr id="15376" name="Line 17"/>
            <p:cNvSpPr>
              <a:spLocks noChangeShapeType="1"/>
            </p:cNvSpPr>
            <p:nvPr/>
          </p:nvSpPr>
          <p:spPr bwMode="auto">
            <a:xfrm flipV="1">
              <a:off x="3198" y="2432"/>
              <a:ext cx="95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7" name="Text Box 18"/>
            <p:cNvSpPr txBox="1">
              <a:spLocks noChangeArrowheads="1"/>
            </p:cNvSpPr>
            <p:nvPr/>
          </p:nvSpPr>
          <p:spPr bwMode="auto">
            <a:xfrm>
              <a:off x="3560" y="2704"/>
              <a:ext cx="9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signals</a:t>
              </a:r>
            </a:p>
          </p:txBody>
        </p:sp>
        <p:sp>
          <p:nvSpPr>
            <p:cNvPr id="15378" name="Line 19"/>
            <p:cNvSpPr>
              <a:spLocks noChangeShapeType="1"/>
            </p:cNvSpPr>
            <p:nvPr/>
          </p:nvSpPr>
          <p:spPr bwMode="auto">
            <a:xfrm flipV="1">
              <a:off x="2608" y="343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9" name="Line 20"/>
            <p:cNvSpPr>
              <a:spLocks noChangeShapeType="1"/>
            </p:cNvSpPr>
            <p:nvPr/>
          </p:nvSpPr>
          <p:spPr bwMode="auto">
            <a:xfrm flipV="1">
              <a:off x="2608" y="2976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0" name="Line 21"/>
            <p:cNvSpPr>
              <a:spLocks noChangeShapeType="1"/>
            </p:cNvSpPr>
            <p:nvPr/>
          </p:nvSpPr>
          <p:spPr bwMode="auto">
            <a:xfrm flipH="1" flipV="1">
              <a:off x="2290" y="2976"/>
              <a:ext cx="31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1" name="Line 22"/>
            <p:cNvSpPr>
              <a:spLocks noChangeShapeType="1"/>
            </p:cNvSpPr>
            <p:nvPr/>
          </p:nvSpPr>
          <p:spPr bwMode="auto">
            <a:xfrm flipV="1">
              <a:off x="1383" y="1616"/>
              <a:ext cx="117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2" name="Line 23"/>
            <p:cNvSpPr>
              <a:spLocks noChangeShapeType="1"/>
            </p:cNvSpPr>
            <p:nvPr/>
          </p:nvSpPr>
          <p:spPr bwMode="auto">
            <a:xfrm flipH="1" flipV="1">
              <a:off x="2925" y="1616"/>
              <a:ext cx="99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3" name="Text Box 24"/>
            <p:cNvSpPr txBox="1">
              <a:spLocks noChangeArrowheads="1"/>
            </p:cNvSpPr>
            <p:nvPr/>
          </p:nvSpPr>
          <p:spPr bwMode="auto">
            <a:xfrm>
              <a:off x="1338" y="1661"/>
              <a:ext cx="8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status change</a:t>
              </a:r>
            </a:p>
          </p:txBody>
        </p:sp>
        <p:sp>
          <p:nvSpPr>
            <p:cNvPr id="15384" name="Text Box 25"/>
            <p:cNvSpPr txBox="1">
              <a:spLocks noChangeArrowheads="1"/>
            </p:cNvSpPr>
            <p:nvPr/>
          </p:nvSpPr>
          <p:spPr bwMode="auto">
            <a:xfrm>
              <a:off x="3288" y="1570"/>
              <a:ext cx="8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status change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setup process groups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cf. the demo “myshell”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main-loop of “my_shell”</a:t>
            </a:r>
          </a:p>
        </p:txBody>
      </p:sp>
      <p:pic>
        <p:nvPicPr>
          <p:cNvPr id="17411" name="Picture 4" descr="main_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60575"/>
            <a:ext cx="5472113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main-loop of “my_shell”</a:t>
            </a:r>
          </a:p>
        </p:txBody>
      </p:sp>
      <p:pic>
        <p:nvPicPr>
          <p:cNvPr id="18435" name="Picture 3" descr="main_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60575"/>
            <a:ext cx="5472113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2195513" y="2349500"/>
            <a:ext cx="3240087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6011863" y="2636838"/>
            <a:ext cx="2016125" cy="936625"/>
          </a:xfrm>
          <a:prstGeom prst="wedgeRoundRectCallout">
            <a:avLst>
              <a:gd name="adj1" fmla="val -76301"/>
              <a:gd name="adj2" fmla="val -5322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read a command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main-loop of “my_shell”</a:t>
            </a:r>
          </a:p>
        </p:txBody>
      </p:sp>
      <p:pic>
        <p:nvPicPr>
          <p:cNvPr id="19459" name="Picture 3" descr="main_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60575"/>
            <a:ext cx="5472113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2195513" y="4941888"/>
            <a:ext cx="3671887" cy="11509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5580063" y="3357563"/>
            <a:ext cx="2376487" cy="936625"/>
          </a:xfrm>
          <a:prstGeom prst="wedgeRoundRectCallout">
            <a:avLst>
              <a:gd name="adj1" fmla="val -80194"/>
              <a:gd name="adj2" fmla="val 11169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the key part of this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Setting up a process group (by a shell)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1: fork new processes</a:t>
            </a:r>
          </a:p>
          <a:p>
            <a:pPr eaLnBrk="1" hangingPunct="1"/>
            <a:r>
              <a:rPr lang="en-US" altLang="zh-TW" smtClean="0"/>
              <a:t>Step 2: assign a new process group</a:t>
            </a:r>
          </a:p>
          <a:p>
            <a:pPr eaLnBrk="1" hangingPunct="1"/>
            <a:r>
              <a:rPr lang="en-US" altLang="zh-TW" smtClean="0"/>
              <a:t>Step 3: (for fore-ground job) switching the control terminal</a:t>
            </a:r>
          </a:p>
          <a:p>
            <a:pPr eaLnBrk="1" hangingPunct="1"/>
            <a:r>
              <a:rPr lang="en-US" altLang="zh-TW" smtClean="0"/>
              <a:t>Step 4: wait for a process group terminated</a:t>
            </a:r>
          </a:p>
          <a:p>
            <a:pPr lvl="1" eaLnBrk="1" hangingPunct="1"/>
            <a:r>
              <a:rPr lang="en-US" altLang="zh-TW" smtClean="0"/>
              <a:t>and get back the control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Setting up a process group (by a shell)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1: fork new processes</a:t>
            </a:r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Step 2: assign a new process group</a:t>
            </a:r>
          </a:p>
          <a:p>
            <a:pPr eaLnBrk="1" hangingPunct="1"/>
            <a:r>
              <a:rPr lang="en-US" altLang="zh-TW" smtClean="0"/>
              <a:t>Step 3: (for fore-ground job) switching the control terminal</a:t>
            </a:r>
          </a:p>
          <a:p>
            <a:pPr eaLnBrk="1" hangingPunct="1"/>
            <a:r>
              <a:rPr lang="en-US" altLang="zh-TW" smtClean="0"/>
              <a:t>Step 4: wait for a process group terminated</a:t>
            </a:r>
          </a:p>
          <a:p>
            <a:pPr lvl="1" eaLnBrk="1" hangingPunct="1"/>
            <a:r>
              <a:rPr lang="en-US" altLang="zh-TW" smtClean="0"/>
              <a:t>and get back the control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Materials coming from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Chap. 9, “Process Relationships”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part of the signal concepts from Chap. 10</a:t>
            </a:r>
          </a:p>
          <a:p>
            <a:pPr lvl="1" eaLnBrk="1" hangingPunct="1"/>
            <a:r>
              <a:rPr lang="en-US" altLang="zh-TW" smtClean="0"/>
              <a:t>How to mask a signal</a:t>
            </a:r>
          </a:p>
          <a:p>
            <a:pPr lvl="1" eaLnBrk="1" hangingPunct="1"/>
            <a:r>
              <a:rPr lang="en-US" altLang="zh-TW" smtClean="0"/>
              <a:t>for terminal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groups in a login session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250825" y="1962150"/>
            <a:ext cx="8634413" cy="4346575"/>
            <a:chOff x="158" y="1236"/>
            <a:chExt cx="5439" cy="2738"/>
          </a:xfrm>
        </p:grpSpPr>
        <p:grpSp>
          <p:nvGrpSpPr>
            <p:cNvPr id="22534" name="Group 4"/>
            <p:cNvGrpSpPr>
              <a:grpSpLocks/>
            </p:cNvGrpSpPr>
            <p:nvPr/>
          </p:nvGrpSpPr>
          <p:grpSpPr bwMode="auto">
            <a:xfrm>
              <a:off x="1791" y="1842"/>
              <a:ext cx="1089" cy="545"/>
              <a:chOff x="1791" y="1842"/>
              <a:chExt cx="1089" cy="545"/>
            </a:xfrm>
          </p:grpSpPr>
          <p:sp>
            <p:nvSpPr>
              <p:cNvPr id="22553" name="Rectangle 5"/>
              <p:cNvSpPr>
                <a:spLocks noChangeArrowheads="1"/>
              </p:cNvSpPr>
              <p:nvPr/>
            </p:nvSpPr>
            <p:spPr bwMode="auto">
              <a:xfrm>
                <a:off x="1837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1</a:t>
                </a:r>
              </a:p>
            </p:txBody>
          </p:sp>
          <p:sp>
            <p:nvSpPr>
              <p:cNvPr id="22554" name="Rectangle 6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2</a:t>
                </a:r>
              </a:p>
            </p:txBody>
          </p:sp>
          <p:sp>
            <p:nvSpPr>
              <p:cNvPr id="22555" name="Rectangle 7"/>
              <p:cNvSpPr>
                <a:spLocks noChangeArrowheads="1"/>
              </p:cNvSpPr>
              <p:nvPr/>
            </p:nvSpPr>
            <p:spPr bwMode="auto">
              <a:xfrm>
                <a:off x="1791" y="1842"/>
                <a:ext cx="108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22535" name="Group 8"/>
            <p:cNvGrpSpPr>
              <a:grpSpLocks/>
            </p:cNvGrpSpPr>
            <p:nvPr/>
          </p:nvGrpSpPr>
          <p:grpSpPr bwMode="auto">
            <a:xfrm>
              <a:off x="657" y="1842"/>
              <a:ext cx="863" cy="545"/>
              <a:chOff x="657" y="1842"/>
              <a:chExt cx="863" cy="545"/>
            </a:xfrm>
          </p:grpSpPr>
          <p:sp>
            <p:nvSpPr>
              <p:cNvPr id="22551" name="Rectangle 9"/>
              <p:cNvSpPr>
                <a:spLocks noChangeArrowheads="1"/>
              </p:cNvSpPr>
              <p:nvPr/>
            </p:nvSpPr>
            <p:spPr bwMode="auto">
              <a:xfrm>
                <a:off x="748" y="1933"/>
                <a:ext cx="635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login shell</a:t>
                </a:r>
              </a:p>
            </p:txBody>
          </p:sp>
          <p:sp>
            <p:nvSpPr>
              <p:cNvPr id="22552" name="Rectangle 10"/>
              <p:cNvSpPr>
                <a:spLocks noChangeArrowheads="1"/>
              </p:cNvSpPr>
              <p:nvPr/>
            </p:nvSpPr>
            <p:spPr bwMode="auto">
              <a:xfrm>
                <a:off x="657" y="1842"/>
                <a:ext cx="863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22536" name="Group 11"/>
            <p:cNvGrpSpPr>
              <a:grpSpLocks/>
            </p:cNvGrpSpPr>
            <p:nvPr/>
          </p:nvGrpSpPr>
          <p:grpSpPr bwMode="auto">
            <a:xfrm>
              <a:off x="3152" y="1842"/>
              <a:ext cx="1134" cy="998"/>
              <a:chOff x="3152" y="1842"/>
              <a:chExt cx="1134" cy="998"/>
            </a:xfrm>
          </p:grpSpPr>
          <p:sp>
            <p:nvSpPr>
              <p:cNvPr id="22547" name="Rectangle 12"/>
              <p:cNvSpPr>
                <a:spLocks noChangeArrowheads="1"/>
              </p:cNvSpPr>
              <p:nvPr/>
            </p:nvSpPr>
            <p:spPr bwMode="auto">
              <a:xfrm>
                <a:off x="3198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3</a:t>
                </a:r>
              </a:p>
            </p:txBody>
          </p:sp>
          <p:sp>
            <p:nvSpPr>
              <p:cNvPr id="22548" name="Rectangle 13"/>
              <p:cNvSpPr>
                <a:spLocks noChangeArrowheads="1"/>
              </p:cNvSpPr>
              <p:nvPr/>
            </p:nvSpPr>
            <p:spPr bwMode="auto">
              <a:xfrm>
                <a:off x="3696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4</a:t>
                </a:r>
              </a:p>
            </p:txBody>
          </p:sp>
          <p:sp>
            <p:nvSpPr>
              <p:cNvPr id="22549" name="Rectangle 14"/>
              <p:cNvSpPr>
                <a:spLocks noChangeArrowheads="1"/>
              </p:cNvSpPr>
              <p:nvPr/>
            </p:nvSpPr>
            <p:spPr bwMode="auto">
              <a:xfrm>
                <a:off x="3424" y="2387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5</a:t>
                </a:r>
              </a:p>
            </p:txBody>
          </p:sp>
          <p:sp>
            <p:nvSpPr>
              <p:cNvPr id="22550" name="Rectangle 15"/>
              <p:cNvSpPr>
                <a:spLocks noChangeArrowheads="1"/>
              </p:cNvSpPr>
              <p:nvPr/>
            </p:nvSpPr>
            <p:spPr bwMode="auto">
              <a:xfrm>
                <a:off x="3152" y="1842"/>
                <a:ext cx="1134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22537" name="Oval 16"/>
            <p:cNvSpPr>
              <a:spLocks noChangeArrowheads="1"/>
            </p:cNvSpPr>
            <p:nvPr/>
          </p:nvSpPr>
          <p:spPr bwMode="auto">
            <a:xfrm>
              <a:off x="1882" y="3430"/>
              <a:ext cx="953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controlling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22538" name="Line 17"/>
            <p:cNvSpPr>
              <a:spLocks noChangeShapeType="1"/>
            </p:cNvSpPr>
            <p:nvPr/>
          </p:nvSpPr>
          <p:spPr bwMode="auto">
            <a:xfrm flipV="1">
              <a:off x="2562" y="2840"/>
              <a:ext cx="90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9" name="Line 18"/>
            <p:cNvSpPr>
              <a:spLocks noChangeShapeType="1"/>
            </p:cNvSpPr>
            <p:nvPr/>
          </p:nvSpPr>
          <p:spPr bwMode="auto">
            <a:xfrm flipH="1" flipV="1">
              <a:off x="1156" y="2341"/>
              <a:ext cx="908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0" name="Text Box 19"/>
            <p:cNvSpPr txBox="1">
              <a:spLocks noChangeArrowheads="1"/>
            </p:cNvSpPr>
            <p:nvPr/>
          </p:nvSpPr>
          <p:spPr bwMode="auto">
            <a:xfrm>
              <a:off x="567" y="2976"/>
              <a:ext cx="1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network disconnect</a:t>
              </a:r>
            </a:p>
          </p:txBody>
        </p:sp>
        <p:sp>
          <p:nvSpPr>
            <p:cNvPr id="22541" name="Text Box 20"/>
            <p:cNvSpPr txBox="1">
              <a:spLocks noChangeArrowheads="1"/>
            </p:cNvSpPr>
            <p:nvPr/>
          </p:nvSpPr>
          <p:spPr bwMode="auto">
            <a:xfrm>
              <a:off x="3049" y="3096"/>
              <a:ext cx="25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inputs and</a:t>
              </a:r>
            </a:p>
            <a:p>
              <a:pPr eaLnBrk="1" hangingPunct="1"/>
              <a:r>
                <a:rPr lang="en-US" altLang="zh-TW"/>
                <a:t>terminal generated signals (CTRL-C, CTRL-Z)</a:t>
              </a:r>
            </a:p>
          </p:txBody>
        </p:sp>
        <p:sp>
          <p:nvSpPr>
            <p:cNvPr id="22542" name="Text Box 21"/>
            <p:cNvSpPr txBox="1">
              <a:spLocks noChangeArrowheads="1"/>
            </p:cNvSpPr>
            <p:nvPr/>
          </p:nvSpPr>
          <p:spPr bwMode="auto">
            <a:xfrm>
              <a:off x="3185" y="1599"/>
              <a:ext cx="1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22543" name="Text Box 22"/>
            <p:cNvSpPr txBox="1">
              <a:spLocks noChangeArrowheads="1"/>
            </p:cNvSpPr>
            <p:nvPr/>
          </p:nvSpPr>
          <p:spPr bwMode="auto">
            <a:xfrm>
              <a:off x="1701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22544" name="Text Box 23"/>
            <p:cNvSpPr txBox="1">
              <a:spLocks noChangeArrowheads="1"/>
            </p:cNvSpPr>
            <p:nvPr/>
          </p:nvSpPr>
          <p:spPr bwMode="auto">
            <a:xfrm>
              <a:off x="158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22545" name="Rectangle 24"/>
            <p:cNvSpPr>
              <a:spLocks noChangeArrowheads="1"/>
            </p:cNvSpPr>
            <p:nvPr/>
          </p:nvSpPr>
          <p:spPr bwMode="auto">
            <a:xfrm>
              <a:off x="158" y="1480"/>
              <a:ext cx="4491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2546" name="Text Box 25"/>
            <p:cNvSpPr txBox="1">
              <a:spLocks noChangeArrowheads="1"/>
            </p:cNvSpPr>
            <p:nvPr/>
          </p:nvSpPr>
          <p:spPr bwMode="auto">
            <a:xfrm>
              <a:off x="735" y="1236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session</a:t>
              </a:r>
            </a:p>
          </p:txBody>
        </p:sp>
      </p:grpSp>
      <p:sp>
        <p:nvSpPr>
          <p:cNvPr id="22532" name="AutoShape 26"/>
          <p:cNvSpPr>
            <a:spLocks noChangeArrowheads="1"/>
          </p:cNvSpPr>
          <p:nvPr/>
        </p:nvSpPr>
        <p:spPr bwMode="auto">
          <a:xfrm>
            <a:off x="2484438" y="4149725"/>
            <a:ext cx="3024187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setup a session:</a:t>
            </a:r>
          </a:p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    pid_t setsid (void);</a:t>
            </a:r>
          </a:p>
          <a:p>
            <a:pPr eaLnBrk="1" hangingPunct="1"/>
            <a:endParaRPr lang="en-US" altLang="zh-TW">
              <a:solidFill>
                <a:schemeClr val="hlink"/>
              </a:solidFill>
            </a:endParaRPr>
          </a:p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to know which session I am in:</a:t>
            </a:r>
          </a:p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    pid_t getsid (pid_t pid);</a:t>
            </a:r>
          </a:p>
        </p:txBody>
      </p:sp>
      <p:sp>
        <p:nvSpPr>
          <p:cNvPr id="22533" name="Line 27"/>
          <p:cNvSpPr>
            <a:spLocks noChangeShapeType="1"/>
          </p:cNvSpPr>
          <p:nvPr/>
        </p:nvSpPr>
        <p:spPr bwMode="auto">
          <a:xfrm flipH="1" flipV="1">
            <a:off x="2124075" y="3644900"/>
            <a:ext cx="431800" cy="5762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Setting up a process group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250825" y="1962150"/>
            <a:ext cx="8634413" cy="4346575"/>
            <a:chOff x="158" y="1236"/>
            <a:chExt cx="5439" cy="2738"/>
          </a:xfrm>
        </p:grpSpPr>
        <p:grpSp>
          <p:nvGrpSpPr>
            <p:cNvPr id="23560" name="Group 4"/>
            <p:cNvGrpSpPr>
              <a:grpSpLocks/>
            </p:cNvGrpSpPr>
            <p:nvPr/>
          </p:nvGrpSpPr>
          <p:grpSpPr bwMode="auto">
            <a:xfrm>
              <a:off x="1791" y="1842"/>
              <a:ext cx="1089" cy="545"/>
              <a:chOff x="1791" y="1842"/>
              <a:chExt cx="1089" cy="545"/>
            </a:xfrm>
          </p:grpSpPr>
          <p:sp>
            <p:nvSpPr>
              <p:cNvPr id="23579" name="Rectangle 5"/>
              <p:cNvSpPr>
                <a:spLocks noChangeArrowheads="1"/>
              </p:cNvSpPr>
              <p:nvPr/>
            </p:nvSpPr>
            <p:spPr bwMode="auto">
              <a:xfrm>
                <a:off x="1837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1</a:t>
                </a:r>
              </a:p>
            </p:txBody>
          </p:sp>
          <p:sp>
            <p:nvSpPr>
              <p:cNvPr id="23580" name="Rectangle 6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2</a:t>
                </a:r>
              </a:p>
            </p:txBody>
          </p:sp>
          <p:sp>
            <p:nvSpPr>
              <p:cNvPr id="23581" name="Rectangle 7"/>
              <p:cNvSpPr>
                <a:spLocks noChangeArrowheads="1"/>
              </p:cNvSpPr>
              <p:nvPr/>
            </p:nvSpPr>
            <p:spPr bwMode="auto">
              <a:xfrm>
                <a:off x="1791" y="1842"/>
                <a:ext cx="108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23561" name="Group 8"/>
            <p:cNvGrpSpPr>
              <a:grpSpLocks/>
            </p:cNvGrpSpPr>
            <p:nvPr/>
          </p:nvGrpSpPr>
          <p:grpSpPr bwMode="auto">
            <a:xfrm>
              <a:off x="657" y="1842"/>
              <a:ext cx="863" cy="545"/>
              <a:chOff x="657" y="1842"/>
              <a:chExt cx="863" cy="545"/>
            </a:xfrm>
          </p:grpSpPr>
          <p:sp>
            <p:nvSpPr>
              <p:cNvPr id="23577" name="Rectangle 9"/>
              <p:cNvSpPr>
                <a:spLocks noChangeArrowheads="1"/>
              </p:cNvSpPr>
              <p:nvPr/>
            </p:nvSpPr>
            <p:spPr bwMode="auto">
              <a:xfrm>
                <a:off x="748" y="1933"/>
                <a:ext cx="635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login shell</a:t>
                </a:r>
              </a:p>
            </p:txBody>
          </p:sp>
          <p:sp>
            <p:nvSpPr>
              <p:cNvPr id="23578" name="Rectangle 10"/>
              <p:cNvSpPr>
                <a:spLocks noChangeArrowheads="1"/>
              </p:cNvSpPr>
              <p:nvPr/>
            </p:nvSpPr>
            <p:spPr bwMode="auto">
              <a:xfrm>
                <a:off x="657" y="1842"/>
                <a:ext cx="863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23562" name="Group 11"/>
            <p:cNvGrpSpPr>
              <a:grpSpLocks/>
            </p:cNvGrpSpPr>
            <p:nvPr/>
          </p:nvGrpSpPr>
          <p:grpSpPr bwMode="auto">
            <a:xfrm>
              <a:off x="3152" y="1842"/>
              <a:ext cx="1134" cy="998"/>
              <a:chOff x="3152" y="1842"/>
              <a:chExt cx="1134" cy="998"/>
            </a:xfrm>
          </p:grpSpPr>
          <p:sp>
            <p:nvSpPr>
              <p:cNvPr id="23573" name="Rectangle 12"/>
              <p:cNvSpPr>
                <a:spLocks noChangeArrowheads="1"/>
              </p:cNvSpPr>
              <p:nvPr/>
            </p:nvSpPr>
            <p:spPr bwMode="auto">
              <a:xfrm>
                <a:off x="3198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3</a:t>
                </a:r>
              </a:p>
            </p:txBody>
          </p:sp>
          <p:sp>
            <p:nvSpPr>
              <p:cNvPr id="23574" name="Rectangle 13"/>
              <p:cNvSpPr>
                <a:spLocks noChangeArrowheads="1"/>
              </p:cNvSpPr>
              <p:nvPr/>
            </p:nvSpPr>
            <p:spPr bwMode="auto">
              <a:xfrm>
                <a:off x="3696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4</a:t>
                </a:r>
              </a:p>
            </p:txBody>
          </p:sp>
          <p:sp>
            <p:nvSpPr>
              <p:cNvPr id="23575" name="Rectangle 14"/>
              <p:cNvSpPr>
                <a:spLocks noChangeArrowheads="1"/>
              </p:cNvSpPr>
              <p:nvPr/>
            </p:nvSpPr>
            <p:spPr bwMode="auto">
              <a:xfrm>
                <a:off x="3424" y="2387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5</a:t>
                </a:r>
              </a:p>
            </p:txBody>
          </p:sp>
          <p:sp>
            <p:nvSpPr>
              <p:cNvPr id="23576" name="Rectangle 15"/>
              <p:cNvSpPr>
                <a:spLocks noChangeArrowheads="1"/>
              </p:cNvSpPr>
              <p:nvPr/>
            </p:nvSpPr>
            <p:spPr bwMode="auto">
              <a:xfrm>
                <a:off x="3152" y="1842"/>
                <a:ext cx="1134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23563" name="Oval 16"/>
            <p:cNvSpPr>
              <a:spLocks noChangeArrowheads="1"/>
            </p:cNvSpPr>
            <p:nvPr/>
          </p:nvSpPr>
          <p:spPr bwMode="auto">
            <a:xfrm>
              <a:off x="1882" y="3430"/>
              <a:ext cx="953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controlling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23564" name="Line 17"/>
            <p:cNvSpPr>
              <a:spLocks noChangeShapeType="1"/>
            </p:cNvSpPr>
            <p:nvPr/>
          </p:nvSpPr>
          <p:spPr bwMode="auto">
            <a:xfrm flipV="1">
              <a:off x="2562" y="2840"/>
              <a:ext cx="90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5" name="Line 18"/>
            <p:cNvSpPr>
              <a:spLocks noChangeShapeType="1"/>
            </p:cNvSpPr>
            <p:nvPr/>
          </p:nvSpPr>
          <p:spPr bwMode="auto">
            <a:xfrm flipH="1" flipV="1">
              <a:off x="1156" y="2341"/>
              <a:ext cx="908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6" name="Text Box 19"/>
            <p:cNvSpPr txBox="1">
              <a:spLocks noChangeArrowheads="1"/>
            </p:cNvSpPr>
            <p:nvPr/>
          </p:nvSpPr>
          <p:spPr bwMode="auto">
            <a:xfrm>
              <a:off x="567" y="2976"/>
              <a:ext cx="1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network disconnect</a:t>
              </a:r>
            </a:p>
          </p:txBody>
        </p:sp>
        <p:sp>
          <p:nvSpPr>
            <p:cNvPr id="23567" name="Text Box 20"/>
            <p:cNvSpPr txBox="1">
              <a:spLocks noChangeArrowheads="1"/>
            </p:cNvSpPr>
            <p:nvPr/>
          </p:nvSpPr>
          <p:spPr bwMode="auto">
            <a:xfrm>
              <a:off x="3049" y="3096"/>
              <a:ext cx="25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inputs and</a:t>
              </a:r>
            </a:p>
            <a:p>
              <a:pPr eaLnBrk="1" hangingPunct="1"/>
              <a:r>
                <a:rPr lang="en-US" altLang="zh-TW"/>
                <a:t>terminal generated signals (CTRL-C, CTRL-Z)</a:t>
              </a:r>
            </a:p>
          </p:txBody>
        </p:sp>
        <p:sp>
          <p:nvSpPr>
            <p:cNvPr id="23568" name="Text Box 21"/>
            <p:cNvSpPr txBox="1">
              <a:spLocks noChangeArrowheads="1"/>
            </p:cNvSpPr>
            <p:nvPr/>
          </p:nvSpPr>
          <p:spPr bwMode="auto">
            <a:xfrm>
              <a:off x="3185" y="1599"/>
              <a:ext cx="1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23569" name="Text Box 22"/>
            <p:cNvSpPr txBox="1">
              <a:spLocks noChangeArrowheads="1"/>
            </p:cNvSpPr>
            <p:nvPr/>
          </p:nvSpPr>
          <p:spPr bwMode="auto">
            <a:xfrm>
              <a:off x="1701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23570" name="Text Box 23"/>
            <p:cNvSpPr txBox="1">
              <a:spLocks noChangeArrowheads="1"/>
            </p:cNvSpPr>
            <p:nvPr/>
          </p:nvSpPr>
          <p:spPr bwMode="auto">
            <a:xfrm>
              <a:off x="158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23571" name="Rectangle 24"/>
            <p:cNvSpPr>
              <a:spLocks noChangeArrowheads="1"/>
            </p:cNvSpPr>
            <p:nvPr/>
          </p:nvSpPr>
          <p:spPr bwMode="auto">
            <a:xfrm>
              <a:off x="158" y="1480"/>
              <a:ext cx="4491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572" name="Text Box 25"/>
            <p:cNvSpPr txBox="1">
              <a:spLocks noChangeArrowheads="1"/>
            </p:cNvSpPr>
            <p:nvPr/>
          </p:nvSpPr>
          <p:spPr bwMode="auto">
            <a:xfrm>
              <a:off x="735" y="1236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session</a:t>
              </a:r>
            </a:p>
          </p:txBody>
        </p:sp>
      </p:grpSp>
      <p:sp>
        <p:nvSpPr>
          <p:cNvPr id="23556" name="Line 26"/>
          <p:cNvSpPr>
            <a:spLocks noChangeShapeType="1"/>
          </p:cNvSpPr>
          <p:nvPr/>
        </p:nvSpPr>
        <p:spPr bwMode="auto">
          <a:xfrm>
            <a:off x="2195513" y="3357563"/>
            <a:ext cx="7207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7" name="Text Box 27"/>
          <p:cNvSpPr txBox="1">
            <a:spLocks noChangeArrowheads="1"/>
          </p:cNvSpPr>
          <p:nvPr/>
        </p:nvSpPr>
        <p:spPr bwMode="auto">
          <a:xfrm>
            <a:off x="1835150" y="3789363"/>
            <a:ext cx="20494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setpgid (pid, pgid)</a:t>
            </a:r>
          </a:p>
        </p:txBody>
      </p:sp>
      <p:sp>
        <p:nvSpPr>
          <p:cNvPr id="23558" name="Text Box 28"/>
          <p:cNvSpPr txBox="1">
            <a:spLocks noChangeArrowheads="1"/>
          </p:cNvSpPr>
          <p:nvPr/>
        </p:nvSpPr>
        <p:spPr bwMode="auto">
          <a:xfrm>
            <a:off x="3348038" y="2133600"/>
            <a:ext cx="1500187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getpgid (pid)</a:t>
            </a:r>
          </a:p>
        </p:txBody>
      </p:sp>
      <p:sp>
        <p:nvSpPr>
          <p:cNvPr id="34845" name="AutoShape 29"/>
          <p:cNvSpPr>
            <a:spLocks noChangeArrowheads="1"/>
          </p:cNvSpPr>
          <p:nvPr/>
        </p:nvSpPr>
        <p:spPr bwMode="auto">
          <a:xfrm>
            <a:off x="2700338" y="4437063"/>
            <a:ext cx="5905500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Limitation:</a:t>
            </a:r>
          </a:p>
          <a:p>
            <a:pPr eaLnBrk="1" hangingPunct="1"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</a:rPr>
              <a:t> a process can only set the pgid of itself or it’s child</a:t>
            </a:r>
          </a:p>
          <a:p>
            <a:pPr eaLnBrk="1" hangingPunct="1"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</a:rPr>
              <a:t> pgid cannot be changed after exec()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Q: How to do startup synchronization?</a:t>
            </a:r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1187450" y="3789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900113" y="4437063"/>
            <a:ext cx="547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time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2679700" y="2322513"/>
            <a:ext cx="693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parent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4211638" y="2276475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child</a:t>
            </a:r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2987675" y="27813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>
            <a:off x="2987675" y="3068638"/>
            <a:ext cx="15843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3348038" y="2852738"/>
            <a:ext cx="71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fork ()</a:t>
            </a:r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4211638" y="3860800"/>
            <a:ext cx="744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exec ()</a:t>
            </a:r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4572000" y="34290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8" name="Line 13"/>
          <p:cNvSpPr>
            <a:spLocks noChangeShapeType="1"/>
          </p:cNvSpPr>
          <p:nvPr/>
        </p:nvSpPr>
        <p:spPr bwMode="auto">
          <a:xfrm>
            <a:off x="2987675" y="3068638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9" name="Text Box 14"/>
          <p:cNvSpPr txBox="1">
            <a:spLocks noChangeArrowheads="1"/>
          </p:cNvSpPr>
          <p:nvPr/>
        </p:nvSpPr>
        <p:spPr bwMode="auto">
          <a:xfrm>
            <a:off x="2484438" y="4508500"/>
            <a:ext cx="1163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setpgid (…)</a:t>
            </a:r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>
            <a:off x="2987675" y="494188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>
            <a:off x="4643438" y="4149725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635375" y="4508500"/>
            <a:ext cx="3216275" cy="396875"/>
            <a:chOff x="2290" y="2840"/>
            <a:chExt cx="2026" cy="250"/>
          </a:xfrm>
        </p:grpSpPr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3198" y="2840"/>
              <a:ext cx="11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execute too late</a:t>
              </a:r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 flipH="1">
              <a:off x="2290" y="2976"/>
              <a:ext cx="907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How to do startup synchronization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2051050" y="3789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763713" y="4437063"/>
            <a:ext cx="547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time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679700" y="2322513"/>
            <a:ext cx="693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parent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211638" y="2276475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child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987675" y="27813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987675" y="3068638"/>
            <a:ext cx="15843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348038" y="2852738"/>
            <a:ext cx="71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fork ()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4140200" y="5516563"/>
            <a:ext cx="744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exec ()</a:t>
            </a: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4500563" y="378936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987675" y="30686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484438" y="4221163"/>
            <a:ext cx="1163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setpgid (…)</a:t>
            </a:r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2987675" y="537368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5" name="Text Box 19"/>
          <p:cNvSpPr txBox="1">
            <a:spLocks noChangeArrowheads="1"/>
          </p:cNvSpPr>
          <p:nvPr/>
        </p:nvSpPr>
        <p:spPr bwMode="auto">
          <a:xfrm>
            <a:off x="4140200" y="3429000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pause ()</a:t>
            </a:r>
          </a:p>
        </p:txBody>
      </p:sp>
      <p:sp>
        <p:nvSpPr>
          <p:cNvPr id="25616" name="Text Box 20"/>
          <p:cNvSpPr txBox="1">
            <a:spLocks noChangeArrowheads="1"/>
          </p:cNvSpPr>
          <p:nvPr/>
        </p:nvSpPr>
        <p:spPr bwMode="auto">
          <a:xfrm>
            <a:off x="2484438" y="4941888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kill (…)</a:t>
            </a:r>
          </a:p>
        </p:txBody>
      </p:sp>
      <p:sp>
        <p:nvSpPr>
          <p:cNvPr id="25617" name="Line 21"/>
          <p:cNvSpPr>
            <a:spLocks noChangeShapeType="1"/>
          </p:cNvSpPr>
          <p:nvPr/>
        </p:nvSpPr>
        <p:spPr bwMode="auto">
          <a:xfrm>
            <a:off x="2987675" y="45815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8" name="Text Box 22"/>
          <p:cNvSpPr txBox="1">
            <a:spLocks noChangeArrowheads="1"/>
          </p:cNvSpPr>
          <p:nvPr/>
        </p:nvSpPr>
        <p:spPr bwMode="auto">
          <a:xfrm>
            <a:off x="4500563" y="4292600"/>
            <a:ext cx="1362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wait for signal</a:t>
            </a:r>
          </a:p>
        </p:txBody>
      </p:sp>
      <p:sp>
        <p:nvSpPr>
          <p:cNvPr id="25619" name="Line 23"/>
          <p:cNvSpPr>
            <a:spLocks noChangeShapeType="1"/>
          </p:cNvSpPr>
          <p:nvPr/>
        </p:nvSpPr>
        <p:spPr bwMode="auto">
          <a:xfrm>
            <a:off x="3348038" y="5157788"/>
            <a:ext cx="10080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0" name="Line 24"/>
          <p:cNvSpPr>
            <a:spLocks noChangeShapeType="1"/>
          </p:cNvSpPr>
          <p:nvPr/>
        </p:nvSpPr>
        <p:spPr bwMode="auto">
          <a:xfrm>
            <a:off x="4500563" y="58054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13" name="AutoShape 25"/>
          <p:cNvSpPr>
            <a:spLocks noChangeArrowheads="1"/>
          </p:cNvSpPr>
          <p:nvPr/>
        </p:nvSpPr>
        <p:spPr bwMode="auto">
          <a:xfrm>
            <a:off x="5076825" y="2276475"/>
            <a:ext cx="2520950" cy="935038"/>
          </a:xfrm>
          <a:prstGeom prst="wedgeRoundRectCallout">
            <a:avLst>
              <a:gd name="adj1" fmla="val -56236"/>
              <a:gd name="adj2" fmla="val 9176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stop immediately after fork</a:t>
            </a:r>
          </a:p>
        </p:txBody>
      </p:sp>
      <p:sp>
        <p:nvSpPr>
          <p:cNvPr id="37914" name="AutoShape 26"/>
          <p:cNvSpPr>
            <a:spLocks noChangeArrowheads="1"/>
          </p:cNvSpPr>
          <p:nvPr/>
        </p:nvSpPr>
        <p:spPr bwMode="auto">
          <a:xfrm>
            <a:off x="468313" y="3429000"/>
            <a:ext cx="2520950" cy="935038"/>
          </a:xfrm>
          <a:prstGeom prst="wedgeRoundRectCallout">
            <a:avLst>
              <a:gd name="adj1" fmla="val 39356"/>
              <a:gd name="adj2" fmla="val 11417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a signal to enable child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3" grpId="0" animBg="1"/>
      <p:bldP spid="379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my_shell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to create a fore-ground process</a:t>
            </a:r>
          </a:p>
        </p:txBody>
      </p:sp>
      <p:pic>
        <p:nvPicPr>
          <p:cNvPr id="26628" name="Picture 4" descr="create_fg_pr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708275"/>
            <a:ext cx="56102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my_shell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to create a fore-ground process</a:t>
            </a:r>
          </a:p>
        </p:txBody>
      </p:sp>
      <p:pic>
        <p:nvPicPr>
          <p:cNvPr id="27652" name="Picture 4" descr="create_fg_pr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708275"/>
            <a:ext cx="56102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2339975" y="5013325"/>
            <a:ext cx="1584325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3851275" y="3789363"/>
            <a:ext cx="2665413" cy="935037"/>
          </a:xfrm>
          <a:prstGeom prst="wedgeRoundRectCallout">
            <a:avLst>
              <a:gd name="adj1" fmla="val -47380"/>
              <a:gd name="adj2" fmla="val 8344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assign a new process group</a:t>
            </a:r>
          </a:p>
          <a:p>
            <a:pPr algn="ctr" eaLnBrk="1" hangingPunct="1"/>
            <a:r>
              <a:rPr lang="en-US" altLang="zh-TW"/>
              <a:t>(by setting the child process as the group leader)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my_shell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to create a fore-ground process</a:t>
            </a:r>
          </a:p>
        </p:txBody>
      </p:sp>
      <p:pic>
        <p:nvPicPr>
          <p:cNvPr id="28676" name="Picture 4" descr="create_fg_pr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708275"/>
            <a:ext cx="56102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2339975" y="5516563"/>
            <a:ext cx="1584325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4572000" y="5300663"/>
            <a:ext cx="3744913" cy="792162"/>
          </a:xfrm>
          <a:prstGeom prst="wedgeRoundRectCallout">
            <a:avLst>
              <a:gd name="adj1" fmla="val -66194"/>
              <a:gd name="adj2" fmla="val -851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send a signal to make child running after everything is done</a:t>
            </a: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2268538" y="4292600"/>
            <a:ext cx="863600" cy="215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3708400" y="3141663"/>
            <a:ext cx="3959225" cy="792162"/>
          </a:xfrm>
          <a:prstGeom prst="wedgeRoundRectCallout">
            <a:avLst>
              <a:gd name="adj1" fmla="val -64556"/>
              <a:gd name="adj2" fmla="val 10410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the child process halt here</a:t>
            </a:r>
          </a:p>
          <a:p>
            <a:pPr algn="ctr" eaLnBrk="1" hangingPunct="1"/>
            <a:r>
              <a:rPr lang="en-US" altLang="zh-TW"/>
              <a:t>(to wait for the parent finishes its settings)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Setting up a process group (by a shell)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1: fork new processes</a:t>
            </a:r>
          </a:p>
          <a:p>
            <a:pPr eaLnBrk="1" hangingPunct="1"/>
            <a:r>
              <a:rPr lang="en-US" altLang="zh-TW" smtClean="0"/>
              <a:t>Step 2: assign a new process group</a:t>
            </a:r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Step 3: (for foreground job) switching the control terminal</a:t>
            </a:r>
          </a:p>
          <a:p>
            <a:pPr eaLnBrk="1" hangingPunct="1"/>
            <a:r>
              <a:rPr lang="en-US" altLang="zh-TW" smtClean="0"/>
              <a:t>Step 4: wait for a process group terminated</a:t>
            </a:r>
          </a:p>
          <a:p>
            <a:pPr lvl="1" eaLnBrk="1" hangingPunct="1"/>
            <a:r>
              <a:rPr lang="en-US" altLang="zh-TW" smtClean="0"/>
              <a:t>and get back the control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Transfer controlling terminal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250825" y="1962150"/>
            <a:ext cx="8634413" cy="4346575"/>
            <a:chOff x="158" y="1236"/>
            <a:chExt cx="5439" cy="2738"/>
          </a:xfrm>
        </p:grpSpPr>
        <p:grpSp>
          <p:nvGrpSpPr>
            <p:cNvPr id="30727" name="Group 4"/>
            <p:cNvGrpSpPr>
              <a:grpSpLocks/>
            </p:cNvGrpSpPr>
            <p:nvPr/>
          </p:nvGrpSpPr>
          <p:grpSpPr bwMode="auto">
            <a:xfrm>
              <a:off x="1791" y="1842"/>
              <a:ext cx="1089" cy="545"/>
              <a:chOff x="1791" y="1842"/>
              <a:chExt cx="1089" cy="545"/>
            </a:xfrm>
          </p:grpSpPr>
          <p:sp>
            <p:nvSpPr>
              <p:cNvPr id="30746" name="Rectangle 5"/>
              <p:cNvSpPr>
                <a:spLocks noChangeArrowheads="1"/>
              </p:cNvSpPr>
              <p:nvPr/>
            </p:nvSpPr>
            <p:spPr bwMode="auto">
              <a:xfrm>
                <a:off x="1837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1</a:t>
                </a:r>
              </a:p>
            </p:txBody>
          </p:sp>
          <p:sp>
            <p:nvSpPr>
              <p:cNvPr id="30747" name="Rectangle 6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2</a:t>
                </a:r>
              </a:p>
            </p:txBody>
          </p:sp>
          <p:sp>
            <p:nvSpPr>
              <p:cNvPr id="30748" name="Rectangle 7"/>
              <p:cNvSpPr>
                <a:spLocks noChangeArrowheads="1"/>
              </p:cNvSpPr>
              <p:nvPr/>
            </p:nvSpPr>
            <p:spPr bwMode="auto">
              <a:xfrm>
                <a:off x="1791" y="1842"/>
                <a:ext cx="108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30728" name="Group 8"/>
            <p:cNvGrpSpPr>
              <a:grpSpLocks/>
            </p:cNvGrpSpPr>
            <p:nvPr/>
          </p:nvGrpSpPr>
          <p:grpSpPr bwMode="auto">
            <a:xfrm>
              <a:off x="657" y="1842"/>
              <a:ext cx="863" cy="545"/>
              <a:chOff x="657" y="1842"/>
              <a:chExt cx="863" cy="545"/>
            </a:xfrm>
          </p:grpSpPr>
          <p:sp>
            <p:nvSpPr>
              <p:cNvPr id="30744" name="Rectangle 9"/>
              <p:cNvSpPr>
                <a:spLocks noChangeArrowheads="1"/>
              </p:cNvSpPr>
              <p:nvPr/>
            </p:nvSpPr>
            <p:spPr bwMode="auto">
              <a:xfrm>
                <a:off x="748" y="1933"/>
                <a:ext cx="635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login shell</a:t>
                </a:r>
              </a:p>
            </p:txBody>
          </p:sp>
          <p:sp>
            <p:nvSpPr>
              <p:cNvPr id="30745" name="Rectangle 10"/>
              <p:cNvSpPr>
                <a:spLocks noChangeArrowheads="1"/>
              </p:cNvSpPr>
              <p:nvPr/>
            </p:nvSpPr>
            <p:spPr bwMode="auto">
              <a:xfrm>
                <a:off x="657" y="1842"/>
                <a:ext cx="863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30729" name="Group 11"/>
            <p:cNvGrpSpPr>
              <a:grpSpLocks/>
            </p:cNvGrpSpPr>
            <p:nvPr/>
          </p:nvGrpSpPr>
          <p:grpSpPr bwMode="auto">
            <a:xfrm>
              <a:off x="3152" y="1842"/>
              <a:ext cx="1134" cy="998"/>
              <a:chOff x="3152" y="1842"/>
              <a:chExt cx="1134" cy="998"/>
            </a:xfrm>
          </p:grpSpPr>
          <p:sp>
            <p:nvSpPr>
              <p:cNvPr id="30740" name="Rectangle 12"/>
              <p:cNvSpPr>
                <a:spLocks noChangeArrowheads="1"/>
              </p:cNvSpPr>
              <p:nvPr/>
            </p:nvSpPr>
            <p:spPr bwMode="auto">
              <a:xfrm>
                <a:off x="3198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3</a:t>
                </a:r>
              </a:p>
            </p:txBody>
          </p:sp>
          <p:sp>
            <p:nvSpPr>
              <p:cNvPr id="30741" name="Rectangle 13"/>
              <p:cNvSpPr>
                <a:spLocks noChangeArrowheads="1"/>
              </p:cNvSpPr>
              <p:nvPr/>
            </p:nvSpPr>
            <p:spPr bwMode="auto">
              <a:xfrm>
                <a:off x="3696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4</a:t>
                </a:r>
              </a:p>
            </p:txBody>
          </p:sp>
          <p:sp>
            <p:nvSpPr>
              <p:cNvPr id="30742" name="Rectangle 14"/>
              <p:cNvSpPr>
                <a:spLocks noChangeArrowheads="1"/>
              </p:cNvSpPr>
              <p:nvPr/>
            </p:nvSpPr>
            <p:spPr bwMode="auto">
              <a:xfrm>
                <a:off x="3424" y="2387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5</a:t>
                </a:r>
              </a:p>
            </p:txBody>
          </p:sp>
          <p:sp>
            <p:nvSpPr>
              <p:cNvPr id="30743" name="Rectangle 15"/>
              <p:cNvSpPr>
                <a:spLocks noChangeArrowheads="1"/>
              </p:cNvSpPr>
              <p:nvPr/>
            </p:nvSpPr>
            <p:spPr bwMode="auto">
              <a:xfrm>
                <a:off x="3152" y="1842"/>
                <a:ext cx="1134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30730" name="Oval 16"/>
            <p:cNvSpPr>
              <a:spLocks noChangeArrowheads="1"/>
            </p:cNvSpPr>
            <p:nvPr/>
          </p:nvSpPr>
          <p:spPr bwMode="auto">
            <a:xfrm>
              <a:off x="1882" y="3430"/>
              <a:ext cx="953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controlling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30731" name="Line 17"/>
            <p:cNvSpPr>
              <a:spLocks noChangeShapeType="1"/>
            </p:cNvSpPr>
            <p:nvPr/>
          </p:nvSpPr>
          <p:spPr bwMode="auto">
            <a:xfrm flipV="1">
              <a:off x="2562" y="2840"/>
              <a:ext cx="90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2" name="Line 18"/>
            <p:cNvSpPr>
              <a:spLocks noChangeShapeType="1"/>
            </p:cNvSpPr>
            <p:nvPr/>
          </p:nvSpPr>
          <p:spPr bwMode="auto">
            <a:xfrm flipH="1" flipV="1">
              <a:off x="1156" y="2341"/>
              <a:ext cx="908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3" name="Text Box 19"/>
            <p:cNvSpPr txBox="1">
              <a:spLocks noChangeArrowheads="1"/>
            </p:cNvSpPr>
            <p:nvPr/>
          </p:nvSpPr>
          <p:spPr bwMode="auto">
            <a:xfrm>
              <a:off x="567" y="2976"/>
              <a:ext cx="1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network disconnect</a:t>
              </a:r>
            </a:p>
          </p:txBody>
        </p:sp>
        <p:sp>
          <p:nvSpPr>
            <p:cNvPr id="30734" name="Text Box 20"/>
            <p:cNvSpPr txBox="1">
              <a:spLocks noChangeArrowheads="1"/>
            </p:cNvSpPr>
            <p:nvPr/>
          </p:nvSpPr>
          <p:spPr bwMode="auto">
            <a:xfrm>
              <a:off x="3049" y="3096"/>
              <a:ext cx="25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inputs and</a:t>
              </a:r>
            </a:p>
            <a:p>
              <a:pPr eaLnBrk="1" hangingPunct="1"/>
              <a:r>
                <a:rPr lang="en-US" altLang="zh-TW"/>
                <a:t>terminal generated signals (CTRL-C, CTRL-Z)</a:t>
              </a:r>
            </a:p>
          </p:txBody>
        </p:sp>
        <p:sp>
          <p:nvSpPr>
            <p:cNvPr id="30735" name="Text Box 21"/>
            <p:cNvSpPr txBox="1">
              <a:spLocks noChangeArrowheads="1"/>
            </p:cNvSpPr>
            <p:nvPr/>
          </p:nvSpPr>
          <p:spPr bwMode="auto">
            <a:xfrm>
              <a:off x="3185" y="1599"/>
              <a:ext cx="1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30736" name="Text Box 22"/>
            <p:cNvSpPr txBox="1">
              <a:spLocks noChangeArrowheads="1"/>
            </p:cNvSpPr>
            <p:nvPr/>
          </p:nvSpPr>
          <p:spPr bwMode="auto">
            <a:xfrm>
              <a:off x="1701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30737" name="Text Box 23"/>
            <p:cNvSpPr txBox="1">
              <a:spLocks noChangeArrowheads="1"/>
            </p:cNvSpPr>
            <p:nvPr/>
          </p:nvSpPr>
          <p:spPr bwMode="auto">
            <a:xfrm>
              <a:off x="158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30738" name="Rectangle 24"/>
            <p:cNvSpPr>
              <a:spLocks noChangeArrowheads="1"/>
            </p:cNvSpPr>
            <p:nvPr/>
          </p:nvSpPr>
          <p:spPr bwMode="auto">
            <a:xfrm>
              <a:off x="158" y="1480"/>
              <a:ext cx="4491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0739" name="Text Box 25"/>
            <p:cNvSpPr txBox="1">
              <a:spLocks noChangeArrowheads="1"/>
            </p:cNvSpPr>
            <p:nvPr/>
          </p:nvSpPr>
          <p:spPr bwMode="auto">
            <a:xfrm>
              <a:off x="735" y="1236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session</a:t>
              </a:r>
            </a:p>
          </p:txBody>
        </p:sp>
      </p:grpSp>
      <p:sp>
        <p:nvSpPr>
          <p:cNvPr id="30724" name="Freeform 27"/>
          <p:cNvSpPr>
            <a:spLocks/>
          </p:cNvSpPr>
          <p:nvPr/>
        </p:nvSpPr>
        <p:spPr bwMode="auto">
          <a:xfrm>
            <a:off x="3059113" y="4868863"/>
            <a:ext cx="1368425" cy="431800"/>
          </a:xfrm>
          <a:custGeom>
            <a:avLst/>
            <a:gdLst>
              <a:gd name="T0" fmla="*/ 0 w 862"/>
              <a:gd name="T1" fmla="*/ 233 h 233"/>
              <a:gd name="T2" fmla="*/ 499 w 862"/>
              <a:gd name="T3" fmla="*/ 7 h 233"/>
              <a:gd name="T4" fmla="*/ 862 w 862"/>
              <a:gd name="T5" fmla="*/ 188 h 233"/>
              <a:gd name="T6" fmla="*/ 0 60000 65536"/>
              <a:gd name="T7" fmla="*/ 0 60000 65536"/>
              <a:gd name="T8" fmla="*/ 0 60000 65536"/>
              <a:gd name="T9" fmla="*/ 0 w 862"/>
              <a:gd name="T10" fmla="*/ 0 h 233"/>
              <a:gd name="T11" fmla="*/ 862 w 862"/>
              <a:gd name="T12" fmla="*/ 233 h 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2" h="233">
                <a:moveTo>
                  <a:pt x="0" y="233"/>
                </a:moveTo>
                <a:cubicBezTo>
                  <a:pt x="177" y="123"/>
                  <a:pt x="355" y="14"/>
                  <a:pt x="499" y="7"/>
                </a:cubicBezTo>
                <a:cubicBezTo>
                  <a:pt x="643" y="0"/>
                  <a:pt x="752" y="94"/>
                  <a:pt x="862" y="18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25" name="Text Box 28"/>
          <p:cNvSpPr txBox="1">
            <a:spLocks noChangeArrowheads="1"/>
          </p:cNvSpPr>
          <p:nvPr/>
        </p:nvSpPr>
        <p:spPr bwMode="auto">
          <a:xfrm>
            <a:off x="2627313" y="4292600"/>
            <a:ext cx="2597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tcsetpgrp (filedes, pgid)</a:t>
            </a:r>
          </a:p>
        </p:txBody>
      </p:sp>
      <p:sp>
        <p:nvSpPr>
          <p:cNvPr id="38941" name="AutoShape 29"/>
          <p:cNvSpPr>
            <a:spLocks noChangeArrowheads="1"/>
          </p:cNvSpPr>
          <p:nvPr/>
        </p:nvSpPr>
        <p:spPr bwMode="auto">
          <a:xfrm>
            <a:off x="3995738" y="2492375"/>
            <a:ext cx="4465637" cy="863600"/>
          </a:xfrm>
          <a:prstGeom prst="wedgeRoundRectCallout">
            <a:avLst>
              <a:gd name="adj1" fmla="val -42856"/>
              <a:gd name="adj2" fmla="val 15863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got from filedes = open (“/dev/tty”,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Remark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know who has the controlling terminal:</a:t>
            </a:r>
          </a:p>
          <a:p>
            <a:pPr eaLnBrk="1" hangingPunct="1"/>
            <a:endParaRPr lang="en-US" altLang="zh-TW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tcgetpgrp (filedes);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Task (Homework)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a shell capable executing </a:t>
            </a:r>
            <a:r>
              <a:rPr lang="en-US" altLang="zh-TW" smtClean="0">
                <a:solidFill>
                  <a:schemeClr val="hlink"/>
                </a:solidFill>
              </a:rPr>
              <a:t>background processes</a:t>
            </a:r>
          </a:p>
          <a:p>
            <a:pPr eaLnBrk="1" hangingPunct="1"/>
            <a:endParaRPr lang="en-US" altLang="zh-TW" smtClean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TW" smtClean="0"/>
              <a:t>You can select to write a complete shell program as your term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my_shell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to create a fore-ground process</a:t>
            </a:r>
          </a:p>
        </p:txBody>
      </p:sp>
      <p:pic>
        <p:nvPicPr>
          <p:cNvPr id="32772" name="Picture 4" descr="create_fg_pr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708275"/>
            <a:ext cx="56102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2411413" y="5373688"/>
            <a:ext cx="2305050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4716463" y="4365625"/>
            <a:ext cx="3744912" cy="792163"/>
          </a:xfrm>
          <a:prstGeom prst="wedgeRoundRectCallout">
            <a:avLst>
              <a:gd name="adj1" fmla="val -71787"/>
              <a:gd name="adj2" fmla="val 6963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transfer the control terminal to the child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Setting up a process group (by a shell)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1: fork new processes</a:t>
            </a:r>
          </a:p>
          <a:p>
            <a:pPr eaLnBrk="1" hangingPunct="1"/>
            <a:r>
              <a:rPr lang="en-US" altLang="zh-TW" smtClean="0"/>
              <a:t>Step 2: assign a new process group</a:t>
            </a:r>
          </a:p>
          <a:p>
            <a:pPr eaLnBrk="1" hangingPunct="1"/>
            <a:r>
              <a:rPr lang="en-US" altLang="zh-TW" smtClean="0"/>
              <a:t>Step 3: (for fore-ground job) switching the control terminal</a:t>
            </a:r>
          </a:p>
          <a:p>
            <a:pPr eaLnBrk="1" hangingPunct="1"/>
            <a:r>
              <a:rPr lang="en-US" altLang="zh-TW" smtClean="0">
                <a:solidFill>
                  <a:schemeClr val="tx2"/>
                </a:solidFill>
              </a:rPr>
              <a:t>Step 4: wait for a process group terminated</a:t>
            </a:r>
          </a:p>
          <a:p>
            <a:pPr lvl="1" eaLnBrk="1" hangingPunct="1"/>
            <a:r>
              <a:rPr lang="en-US" altLang="zh-TW" smtClean="0">
                <a:solidFill>
                  <a:schemeClr val="hlink"/>
                </a:solidFill>
              </a:rPr>
              <a:t>and get back the control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Limitation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50825" y="1962150"/>
            <a:ext cx="8634413" cy="4346575"/>
            <a:chOff x="158" y="1236"/>
            <a:chExt cx="5439" cy="2738"/>
          </a:xfrm>
        </p:grpSpPr>
        <p:grpSp>
          <p:nvGrpSpPr>
            <p:cNvPr id="34823" name="Group 4"/>
            <p:cNvGrpSpPr>
              <a:grpSpLocks/>
            </p:cNvGrpSpPr>
            <p:nvPr/>
          </p:nvGrpSpPr>
          <p:grpSpPr bwMode="auto">
            <a:xfrm>
              <a:off x="1791" y="1842"/>
              <a:ext cx="1089" cy="545"/>
              <a:chOff x="1791" y="1842"/>
              <a:chExt cx="1089" cy="545"/>
            </a:xfrm>
          </p:grpSpPr>
          <p:sp>
            <p:nvSpPr>
              <p:cNvPr id="34842" name="Rectangle 5"/>
              <p:cNvSpPr>
                <a:spLocks noChangeArrowheads="1"/>
              </p:cNvSpPr>
              <p:nvPr/>
            </p:nvSpPr>
            <p:spPr bwMode="auto">
              <a:xfrm>
                <a:off x="1837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1</a:t>
                </a:r>
              </a:p>
            </p:txBody>
          </p:sp>
          <p:sp>
            <p:nvSpPr>
              <p:cNvPr id="34843" name="Rectangle 6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2</a:t>
                </a:r>
              </a:p>
            </p:txBody>
          </p:sp>
          <p:sp>
            <p:nvSpPr>
              <p:cNvPr id="34844" name="Rectangle 7"/>
              <p:cNvSpPr>
                <a:spLocks noChangeArrowheads="1"/>
              </p:cNvSpPr>
              <p:nvPr/>
            </p:nvSpPr>
            <p:spPr bwMode="auto">
              <a:xfrm>
                <a:off x="1791" y="1842"/>
                <a:ext cx="108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34824" name="Group 8"/>
            <p:cNvGrpSpPr>
              <a:grpSpLocks/>
            </p:cNvGrpSpPr>
            <p:nvPr/>
          </p:nvGrpSpPr>
          <p:grpSpPr bwMode="auto">
            <a:xfrm>
              <a:off x="657" y="1842"/>
              <a:ext cx="863" cy="545"/>
              <a:chOff x="657" y="1842"/>
              <a:chExt cx="863" cy="545"/>
            </a:xfrm>
          </p:grpSpPr>
          <p:sp>
            <p:nvSpPr>
              <p:cNvPr id="34840" name="Rectangle 9"/>
              <p:cNvSpPr>
                <a:spLocks noChangeArrowheads="1"/>
              </p:cNvSpPr>
              <p:nvPr/>
            </p:nvSpPr>
            <p:spPr bwMode="auto">
              <a:xfrm>
                <a:off x="748" y="1933"/>
                <a:ext cx="635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login shell</a:t>
                </a:r>
              </a:p>
            </p:txBody>
          </p:sp>
          <p:sp>
            <p:nvSpPr>
              <p:cNvPr id="34841" name="Rectangle 10"/>
              <p:cNvSpPr>
                <a:spLocks noChangeArrowheads="1"/>
              </p:cNvSpPr>
              <p:nvPr/>
            </p:nvSpPr>
            <p:spPr bwMode="auto">
              <a:xfrm>
                <a:off x="657" y="1842"/>
                <a:ext cx="863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34825" name="Group 11"/>
            <p:cNvGrpSpPr>
              <a:grpSpLocks/>
            </p:cNvGrpSpPr>
            <p:nvPr/>
          </p:nvGrpSpPr>
          <p:grpSpPr bwMode="auto">
            <a:xfrm>
              <a:off x="3152" y="1842"/>
              <a:ext cx="1134" cy="998"/>
              <a:chOff x="3152" y="1842"/>
              <a:chExt cx="1134" cy="998"/>
            </a:xfrm>
          </p:grpSpPr>
          <p:sp>
            <p:nvSpPr>
              <p:cNvPr id="34836" name="Rectangle 12"/>
              <p:cNvSpPr>
                <a:spLocks noChangeArrowheads="1"/>
              </p:cNvSpPr>
              <p:nvPr/>
            </p:nvSpPr>
            <p:spPr bwMode="auto">
              <a:xfrm>
                <a:off x="3198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3</a:t>
                </a:r>
              </a:p>
            </p:txBody>
          </p:sp>
          <p:sp>
            <p:nvSpPr>
              <p:cNvPr id="34837" name="Rectangle 13"/>
              <p:cNvSpPr>
                <a:spLocks noChangeArrowheads="1"/>
              </p:cNvSpPr>
              <p:nvPr/>
            </p:nvSpPr>
            <p:spPr bwMode="auto">
              <a:xfrm>
                <a:off x="3696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4</a:t>
                </a:r>
              </a:p>
            </p:txBody>
          </p:sp>
          <p:sp>
            <p:nvSpPr>
              <p:cNvPr id="34838" name="Rectangle 14"/>
              <p:cNvSpPr>
                <a:spLocks noChangeArrowheads="1"/>
              </p:cNvSpPr>
              <p:nvPr/>
            </p:nvSpPr>
            <p:spPr bwMode="auto">
              <a:xfrm>
                <a:off x="3424" y="2387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5</a:t>
                </a:r>
              </a:p>
            </p:txBody>
          </p:sp>
          <p:sp>
            <p:nvSpPr>
              <p:cNvPr id="34839" name="Rectangle 15"/>
              <p:cNvSpPr>
                <a:spLocks noChangeArrowheads="1"/>
              </p:cNvSpPr>
              <p:nvPr/>
            </p:nvSpPr>
            <p:spPr bwMode="auto">
              <a:xfrm>
                <a:off x="3152" y="1842"/>
                <a:ext cx="1134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34826" name="Oval 16"/>
            <p:cNvSpPr>
              <a:spLocks noChangeArrowheads="1"/>
            </p:cNvSpPr>
            <p:nvPr/>
          </p:nvSpPr>
          <p:spPr bwMode="auto">
            <a:xfrm>
              <a:off x="1882" y="3430"/>
              <a:ext cx="953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controlling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34827" name="Line 17"/>
            <p:cNvSpPr>
              <a:spLocks noChangeShapeType="1"/>
            </p:cNvSpPr>
            <p:nvPr/>
          </p:nvSpPr>
          <p:spPr bwMode="auto">
            <a:xfrm flipV="1">
              <a:off x="2562" y="2840"/>
              <a:ext cx="90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8" name="Line 18"/>
            <p:cNvSpPr>
              <a:spLocks noChangeShapeType="1"/>
            </p:cNvSpPr>
            <p:nvPr/>
          </p:nvSpPr>
          <p:spPr bwMode="auto">
            <a:xfrm flipH="1" flipV="1">
              <a:off x="1156" y="2341"/>
              <a:ext cx="908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9" name="Text Box 19"/>
            <p:cNvSpPr txBox="1">
              <a:spLocks noChangeArrowheads="1"/>
            </p:cNvSpPr>
            <p:nvPr/>
          </p:nvSpPr>
          <p:spPr bwMode="auto">
            <a:xfrm>
              <a:off x="567" y="2976"/>
              <a:ext cx="1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network disconnect</a:t>
              </a:r>
            </a:p>
          </p:txBody>
        </p:sp>
        <p:sp>
          <p:nvSpPr>
            <p:cNvPr id="34830" name="Text Box 20"/>
            <p:cNvSpPr txBox="1">
              <a:spLocks noChangeArrowheads="1"/>
            </p:cNvSpPr>
            <p:nvPr/>
          </p:nvSpPr>
          <p:spPr bwMode="auto">
            <a:xfrm>
              <a:off x="3049" y="3096"/>
              <a:ext cx="25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inputs and</a:t>
              </a:r>
            </a:p>
            <a:p>
              <a:pPr eaLnBrk="1" hangingPunct="1"/>
              <a:r>
                <a:rPr lang="en-US" altLang="zh-TW"/>
                <a:t>terminal generated signals (CTRL-C, CTRL-Z)</a:t>
              </a:r>
            </a:p>
          </p:txBody>
        </p:sp>
        <p:sp>
          <p:nvSpPr>
            <p:cNvPr id="34831" name="Text Box 21"/>
            <p:cNvSpPr txBox="1">
              <a:spLocks noChangeArrowheads="1"/>
            </p:cNvSpPr>
            <p:nvPr/>
          </p:nvSpPr>
          <p:spPr bwMode="auto">
            <a:xfrm>
              <a:off x="3185" y="1599"/>
              <a:ext cx="1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34832" name="Text Box 22"/>
            <p:cNvSpPr txBox="1">
              <a:spLocks noChangeArrowheads="1"/>
            </p:cNvSpPr>
            <p:nvPr/>
          </p:nvSpPr>
          <p:spPr bwMode="auto">
            <a:xfrm>
              <a:off x="1701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34833" name="Text Box 23"/>
            <p:cNvSpPr txBox="1">
              <a:spLocks noChangeArrowheads="1"/>
            </p:cNvSpPr>
            <p:nvPr/>
          </p:nvSpPr>
          <p:spPr bwMode="auto">
            <a:xfrm>
              <a:off x="158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34834" name="Rectangle 24"/>
            <p:cNvSpPr>
              <a:spLocks noChangeArrowheads="1"/>
            </p:cNvSpPr>
            <p:nvPr/>
          </p:nvSpPr>
          <p:spPr bwMode="auto">
            <a:xfrm>
              <a:off x="158" y="1480"/>
              <a:ext cx="4491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4835" name="Text Box 25"/>
            <p:cNvSpPr txBox="1">
              <a:spLocks noChangeArrowheads="1"/>
            </p:cNvSpPr>
            <p:nvPr/>
          </p:nvSpPr>
          <p:spPr bwMode="auto">
            <a:xfrm>
              <a:off x="735" y="1236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session</a:t>
              </a:r>
            </a:p>
          </p:txBody>
        </p:sp>
      </p:grpSp>
      <p:sp>
        <p:nvSpPr>
          <p:cNvPr id="34820" name="Freeform 26"/>
          <p:cNvSpPr>
            <a:spLocks/>
          </p:cNvSpPr>
          <p:nvPr/>
        </p:nvSpPr>
        <p:spPr bwMode="auto">
          <a:xfrm>
            <a:off x="3059113" y="4868863"/>
            <a:ext cx="1368425" cy="431800"/>
          </a:xfrm>
          <a:custGeom>
            <a:avLst/>
            <a:gdLst>
              <a:gd name="T0" fmla="*/ 0 w 862"/>
              <a:gd name="T1" fmla="*/ 233 h 233"/>
              <a:gd name="T2" fmla="*/ 499 w 862"/>
              <a:gd name="T3" fmla="*/ 7 h 233"/>
              <a:gd name="T4" fmla="*/ 862 w 862"/>
              <a:gd name="T5" fmla="*/ 188 h 233"/>
              <a:gd name="T6" fmla="*/ 0 60000 65536"/>
              <a:gd name="T7" fmla="*/ 0 60000 65536"/>
              <a:gd name="T8" fmla="*/ 0 60000 65536"/>
              <a:gd name="T9" fmla="*/ 0 w 862"/>
              <a:gd name="T10" fmla="*/ 0 h 233"/>
              <a:gd name="T11" fmla="*/ 862 w 862"/>
              <a:gd name="T12" fmla="*/ 233 h 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2" h="233">
                <a:moveTo>
                  <a:pt x="0" y="233"/>
                </a:moveTo>
                <a:cubicBezTo>
                  <a:pt x="177" y="123"/>
                  <a:pt x="355" y="14"/>
                  <a:pt x="499" y="7"/>
                </a:cubicBezTo>
                <a:cubicBezTo>
                  <a:pt x="643" y="0"/>
                  <a:pt x="752" y="94"/>
                  <a:pt x="862" y="18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4821" name="Text Box 27"/>
          <p:cNvSpPr txBox="1">
            <a:spLocks noChangeArrowheads="1"/>
          </p:cNvSpPr>
          <p:nvPr/>
        </p:nvSpPr>
        <p:spPr bwMode="auto">
          <a:xfrm>
            <a:off x="2627313" y="4292600"/>
            <a:ext cx="2597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tcsetpgrp (filedes, pgid)</a:t>
            </a:r>
          </a:p>
        </p:txBody>
      </p:sp>
      <p:sp>
        <p:nvSpPr>
          <p:cNvPr id="40988" name="AutoShape 28"/>
          <p:cNvSpPr>
            <a:spLocks noChangeArrowheads="1"/>
          </p:cNvSpPr>
          <p:nvPr/>
        </p:nvSpPr>
        <p:spPr bwMode="auto">
          <a:xfrm>
            <a:off x="3995738" y="2420938"/>
            <a:ext cx="4465637" cy="935037"/>
          </a:xfrm>
          <a:prstGeom prst="wedgeRoundRectCallout">
            <a:avLst>
              <a:gd name="adj1" fmla="val -42856"/>
              <a:gd name="adj2" fmla="val 15033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can only be executed by who owns the controlling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How to get back the controlling terminal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250825" y="1962150"/>
            <a:ext cx="8634413" cy="4346575"/>
            <a:chOff x="158" y="1236"/>
            <a:chExt cx="5439" cy="2738"/>
          </a:xfrm>
        </p:grpSpPr>
        <p:grpSp>
          <p:nvGrpSpPr>
            <p:cNvPr id="35849" name="Group 4"/>
            <p:cNvGrpSpPr>
              <a:grpSpLocks/>
            </p:cNvGrpSpPr>
            <p:nvPr/>
          </p:nvGrpSpPr>
          <p:grpSpPr bwMode="auto">
            <a:xfrm>
              <a:off x="1791" y="1842"/>
              <a:ext cx="1089" cy="545"/>
              <a:chOff x="1791" y="1842"/>
              <a:chExt cx="1089" cy="545"/>
            </a:xfrm>
          </p:grpSpPr>
          <p:sp>
            <p:nvSpPr>
              <p:cNvPr id="35868" name="Rectangle 5"/>
              <p:cNvSpPr>
                <a:spLocks noChangeArrowheads="1"/>
              </p:cNvSpPr>
              <p:nvPr/>
            </p:nvSpPr>
            <p:spPr bwMode="auto">
              <a:xfrm>
                <a:off x="1837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1</a:t>
                </a:r>
              </a:p>
            </p:txBody>
          </p:sp>
          <p:sp>
            <p:nvSpPr>
              <p:cNvPr id="35869" name="Rectangle 6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2</a:t>
                </a:r>
              </a:p>
            </p:txBody>
          </p:sp>
          <p:sp>
            <p:nvSpPr>
              <p:cNvPr id="35870" name="Rectangle 7"/>
              <p:cNvSpPr>
                <a:spLocks noChangeArrowheads="1"/>
              </p:cNvSpPr>
              <p:nvPr/>
            </p:nvSpPr>
            <p:spPr bwMode="auto">
              <a:xfrm>
                <a:off x="1791" y="1842"/>
                <a:ext cx="108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35850" name="Group 8"/>
            <p:cNvGrpSpPr>
              <a:grpSpLocks/>
            </p:cNvGrpSpPr>
            <p:nvPr/>
          </p:nvGrpSpPr>
          <p:grpSpPr bwMode="auto">
            <a:xfrm>
              <a:off x="657" y="1842"/>
              <a:ext cx="863" cy="545"/>
              <a:chOff x="657" y="1842"/>
              <a:chExt cx="863" cy="545"/>
            </a:xfrm>
          </p:grpSpPr>
          <p:sp>
            <p:nvSpPr>
              <p:cNvPr id="35866" name="Rectangle 9"/>
              <p:cNvSpPr>
                <a:spLocks noChangeArrowheads="1"/>
              </p:cNvSpPr>
              <p:nvPr/>
            </p:nvSpPr>
            <p:spPr bwMode="auto">
              <a:xfrm>
                <a:off x="748" y="1933"/>
                <a:ext cx="635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login shell</a:t>
                </a:r>
              </a:p>
            </p:txBody>
          </p:sp>
          <p:sp>
            <p:nvSpPr>
              <p:cNvPr id="35867" name="Rectangle 10"/>
              <p:cNvSpPr>
                <a:spLocks noChangeArrowheads="1"/>
              </p:cNvSpPr>
              <p:nvPr/>
            </p:nvSpPr>
            <p:spPr bwMode="auto">
              <a:xfrm>
                <a:off x="657" y="1842"/>
                <a:ext cx="863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35851" name="Group 11"/>
            <p:cNvGrpSpPr>
              <a:grpSpLocks/>
            </p:cNvGrpSpPr>
            <p:nvPr/>
          </p:nvGrpSpPr>
          <p:grpSpPr bwMode="auto">
            <a:xfrm>
              <a:off x="3152" y="1842"/>
              <a:ext cx="1134" cy="998"/>
              <a:chOff x="3152" y="1842"/>
              <a:chExt cx="1134" cy="998"/>
            </a:xfrm>
          </p:grpSpPr>
          <p:sp>
            <p:nvSpPr>
              <p:cNvPr id="35862" name="Rectangle 12"/>
              <p:cNvSpPr>
                <a:spLocks noChangeArrowheads="1"/>
              </p:cNvSpPr>
              <p:nvPr/>
            </p:nvSpPr>
            <p:spPr bwMode="auto">
              <a:xfrm>
                <a:off x="3198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3</a:t>
                </a:r>
              </a:p>
            </p:txBody>
          </p:sp>
          <p:sp>
            <p:nvSpPr>
              <p:cNvPr id="35863" name="Rectangle 13"/>
              <p:cNvSpPr>
                <a:spLocks noChangeArrowheads="1"/>
              </p:cNvSpPr>
              <p:nvPr/>
            </p:nvSpPr>
            <p:spPr bwMode="auto">
              <a:xfrm>
                <a:off x="3696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4</a:t>
                </a:r>
              </a:p>
            </p:txBody>
          </p:sp>
          <p:sp>
            <p:nvSpPr>
              <p:cNvPr id="35864" name="Rectangle 14"/>
              <p:cNvSpPr>
                <a:spLocks noChangeArrowheads="1"/>
              </p:cNvSpPr>
              <p:nvPr/>
            </p:nvSpPr>
            <p:spPr bwMode="auto">
              <a:xfrm>
                <a:off x="3424" y="2387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5</a:t>
                </a:r>
              </a:p>
            </p:txBody>
          </p:sp>
          <p:sp>
            <p:nvSpPr>
              <p:cNvPr id="35865" name="Rectangle 15"/>
              <p:cNvSpPr>
                <a:spLocks noChangeArrowheads="1"/>
              </p:cNvSpPr>
              <p:nvPr/>
            </p:nvSpPr>
            <p:spPr bwMode="auto">
              <a:xfrm>
                <a:off x="3152" y="1842"/>
                <a:ext cx="1134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35852" name="Oval 16"/>
            <p:cNvSpPr>
              <a:spLocks noChangeArrowheads="1"/>
            </p:cNvSpPr>
            <p:nvPr/>
          </p:nvSpPr>
          <p:spPr bwMode="auto">
            <a:xfrm>
              <a:off x="1882" y="3430"/>
              <a:ext cx="953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controlling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35853" name="Line 17"/>
            <p:cNvSpPr>
              <a:spLocks noChangeShapeType="1"/>
            </p:cNvSpPr>
            <p:nvPr/>
          </p:nvSpPr>
          <p:spPr bwMode="auto">
            <a:xfrm flipV="1">
              <a:off x="2562" y="2840"/>
              <a:ext cx="90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4" name="Line 18"/>
            <p:cNvSpPr>
              <a:spLocks noChangeShapeType="1"/>
            </p:cNvSpPr>
            <p:nvPr/>
          </p:nvSpPr>
          <p:spPr bwMode="auto">
            <a:xfrm flipH="1" flipV="1">
              <a:off x="1156" y="2341"/>
              <a:ext cx="908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5" name="Text Box 19"/>
            <p:cNvSpPr txBox="1">
              <a:spLocks noChangeArrowheads="1"/>
            </p:cNvSpPr>
            <p:nvPr/>
          </p:nvSpPr>
          <p:spPr bwMode="auto">
            <a:xfrm>
              <a:off x="567" y="2976"/>
              <a:ext cx="1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network disconnect</a:t>
              </a:r>
            </a:p>
          </p:txBody>
        </p:sp>
        <p:sp>
          <p:nvSpPr>
            <p:cNvPr id="35856" name="Text Box 20"/>
            <p:cNvSpPr txBox="1">
              <a:spLocks noChangeArrowheads="1"/>
            </p:cNvSpPr>
            <p:nvPr/>
          </p:nvSpPr>
          <p:spPr bwMode="auto">
            <a:xfrm>
              <a:off x="3049" y="3096"/>
              <a:ext cx="25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inputs and</a:t>
              </a:r>
            </a:p>
            <a:p>
              <a:pPr eaLnBrk="1" hangingPunct="1"/>
              <a:r>
                <a:rPr lang="en-US" altLang="zh-TW"/>
                <a:t>terminal generated signals (CTRL-C, CTRL-Z)</a:t>
              </a:r>
            </a:p>
          </p:txBody>
        </p:sp>
        <p:sp>
          <p:nvSpPr>
            <p:cNvPr id="35857" name="Text Box 21"/>
            <p:cNvSpPr txBox="1">
              <a:spLocks noChangeArrowheads="1"/>
            </p:cNvSpPr>
            <p:nvPr/>
          </p:nvSpPr>
          <p:spPr bwMode="auto">
            <a:xfrm>
              <a:off x="3185" y="1599"/>
              <a:ext cx="1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35858" name="Text Box 22"/>
            <p:cNvSpPr txBox="1">
              <a:spLocks noChangeArrowheads="1"/>
            </p:cNvSpPr>
            <p:nvPr/>
          </p:nvSpPr>
          <p:spPr bwMode="auto">
            <a:xfrm>
              <a:off x="1701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35859" name="Text Box 23"/>
            <p:cNvSpPr txBox="1">
              <a:spLocks noChangeArrowheads="1"/>
            </p:cNvSpPr>
            <p:nvPr/>
          </p:nvSpPr>
          <p:spPr bwMode="auto">
            <a:xfrm>
              <a:off x="158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35860" name="Rectangle 24"/>
            <p:cNvSpPr>
              <a:spLocks noChangeArrowheads="1"/>
            </p:cNvSpPr>
            <p:nvPr/>
          </p:nvSpPr>
          <p:spPr bwMode="auto">
            <a:xfrm>
              <a:off x="158" y="1480"/>
              <a:ext cx="4491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61" name="Text Box 25"/>
            <p:cNvSpPr txBox="1">
              <a:spLocks noChangeArrowheads="1"/>
            </p:cNvSpPr>
            <p:nvPr/>
          </p:nvSpPr>
          <p:spPr bwMode="auto">
            <a:xfrm>
              <a:off x="735" y="1236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session</a:t>
              </a:r>
            </a:p>
          </p:txBody>
        </p:sp>
      </p:grpSp>
      <p:sp>
        <p:nvSpPr>
          <p:cNvPr id="35844" name="Freeform 26"/>
          <p:cNvSpPr>
            <a:spLocks/>
          </p:cNvSpPr>
          <p:nvPr/>
        </p:nvSpPr>
        <p:spPr bwMode="auto">
          <a:xfrm>
            <a:off x="3059113" y="4868863"/>
            <a:ext cx="1368425" cy="431800"/>
          </a:xfrm>
          <a:custGeom>
            <a:avLst/>
            <a:gdLst>
              <a:gd name="T0" fmla="*/ 0 w 862"/>
              <a:gd name="T1" fmla="*/ 233 h 233"/>
              <a:gd name="T2" fmla="*/ 499 w 862"/>
              <a:gd name="T3" fmla="*/ 7 h 233"/>
              <a:gd name="T4" fmla="*/ 862 w 862"/>
              <a:gd name="T5" fmla="*/ 188 h 233"/>
              <a:gd name="T6" fmla="*/ 0 60000 65536"/>
              <a:gd name="T7" fmla="*/ 0 60000 65536"/>
              <a:gd name="T8" fmla="*/ 0 60000 65536"/>
              <a:gd name="T9" fmla="*/ 0 w 862"/>
              <a:gd name="T10" fmla="*/ 0 h 233"/>
              <a:gd name="T11" fmla="*/ 862 w 862"/>
              <a:gd name="T12" fmla="*/ 233 h 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2" h="233">
                <a:moveTo>
                  <a:pt x="0" y="233"/>
                </a:moveTo>
                <a:cubicBezTo>
                  <a:pt x="177" y="123"/>
                  <a:pt x="355" y="14"/>
                  <a:pt x="499" y="7"/>
                </a:cubicBezTo>
                <a:cubicBezTo>
                  <a:pt x="643" y="0"/>
                  <a:pt x="752" y="94"/>
                  <a:pt x="862" y="18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5845" name="Text Box 27"/>
          <p:cNvSpPr txBox="1">
            <a:spLocks noChangeArrowheads="1"/>
          </p:cNvSpPr>
          <p:nvPr/>
        </p:nvSpPr>
        <p:spPr bwMode="auto">
          <a:xfrm>
            <a:off x="2627313" y="4292600"/>
            <a:ext cx="2597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tcsetpgrp (filedes, pgid)</a:t>
            </a:r>
          </a:p>
        </p:txBody>
      </p:sp>
      <p:sp>
        <p:nvSpPr>
          <p:cNvPr id="42012" name="AutoShape 28"/>
          <p:cNvSpPr>
            <a:spLocks noChangeArrowheads="1"/>
          </p:cNvSpPr>
          <p:nvPr/>
        </p:nvSpPr>
        <p:spPr bwMode="auto">
          <a:xfrm>
            <a:off x="2268538" y="1989138"/>
            <a:ext cx="4465637" cy="935037"/>
          </a:xfrm>
          <a:prstGeom prst="wedgeRoundRectCallout">
            <a:avLst>
              <a:gd name="adj1" fmla="val -51528"/>
              <a:gd name="adj2" fmla="val 10653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got SIGTTOU and stopped when turning back</a:t>
            </a:r>
          </a:p>
        </p:txBody>
      </p:sp>
      <p:sp>
        <p:nvSpPr>
          <p:cNvPr id="35847" name="Line 29"/>
          <p:cNvSpPr>
            <a:spLocks noChangeShapeType="1"/>
          </p:cNvSpPr>
          <p:nvPr/>
        </p:nvSpPr>
        <p:spPr bwMode="auto">
          <a:xfrm flipH="1" flipV="1">
            <a:off x="1692275" y="3716338"/>
            <a:ext cx="1511300" cy="18732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8" name="Text Box 30"/>
          <p:cNvSpPr txBox="1">
            <a:spLocks noChangeArrowheads="1"/>
          </p:cNvSpPr>
          <p:nvPr/>
        </p:nvSpPr>
        <p:spPr bwMode="auto">
          <a:xfrm>
            <a:off x="971550" y="4221163"/>
            <a:ext cx="1273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SIGTTOU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How to get back the controlling terminal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250825" y="1962150"/>
            <a:ext cx="8634413" cy="4346575"/>
            <a:chOff x="158" y="1236"/>
            <a:chExt cx="5439" cy="2738"/>
          </a:xfrm>
        </p:grpSpPr>
        <p:grpSp>
          <p:nvGrpSpPr>
            <p:cNvPr id="36873" name="Group 4"/>
            <p:cNvGrpSpPr>
              <a:grpSpLocks/>
            </p:cNvGrpSpPr>
            <p:nvPr/>
          </p:nvGrpSpPr>
          <p:grpSpPr bwMode="auto">
            <a:xfrm>
              <a:off x="1791" y="1842"/>
              <a:ext cx="1089" cy="545"/>
              <a:chOff x="1791" y="1842"/>
              <a:chExt cx="1089" cy="545"/>
            </a:xfrm>
          </p:grpSpPr>
          <p:sp>
            <p:nvSpPr>
              <p:cNvPr id="36892" name="Rectangle 5"/>
              <p:cNvSpPr>
                <a:spLocks noChangeArrowheads="1"/>
              </p:cNvSpPr>
              <p:nvPr/>
            </p:nvSpPr>
            <p:spPr bwMode="auto">
              <a:xfrm>
                <a:off x="1837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1</a:t>
                </a:r>
              </a:p>
            </p:txBody>
          </p:sp>
          <p:sp>
            <p:nvSpPr>
              <p:cNvPr id="36893" name="Rectangle 6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2</a:t>
                </a:r>
              </a:p>
            </p:txBody>
          </p:sp>
          <p:sp>
            <p:nvSpPr>
              <p:cNvPr id="36894" name="Rectangle 7"/>
              <p:cNvSpPr>
                <a:spLocks noChangeArrowheads="1"/>
              </p:cNvSpPr>
              <p:nvPr/>
            </p:nvSpPr>
            <p:spPr bwMode="auto">
              <a:xfrm>
                <a:off x="1791" y="1842"/>
                <a:ext cx="108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36874" name="Group 8"/>
            <p:cNvGrpSpPr>
              <a:grpSpLocks/>
            </p:cNvGrpSpPr>
            <p:nvPr/>
          </p:nvGrpSpPr>
          <p:grpSpPr bwMode="auto">
            <a:xfrm>
              <a:off x="657" y="1842"/>
              <a:ext cx="863" cy="545"/>
              <a:chOff x="657" y="1842"/>
              <a:chExt cx="863" cy="545"/>
            </a:xfrm>
          </p:grpSpPr>
          <p:sp>
            <p:nvSpPr>
              <p:cNvPr id="36890" name="Rectangle 9"/>
              <p:cNvSpPr>
                <a:spLocks noChangeArrowheads="1"/>
              </p:cNvSpPr>
              <p:nvPr/>
            </p:nvSpPr>
            <p:spPr bwMode="auto">
              <a:xfrm>
                <a:off x="748" y="1933"/>
                <a:ext cx="635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login shell</a:t>
                </a:r>
              </a:p>
            </p:txBody>
          </p:sp>
          <p:sp>
            <p:nvSpPr>
              <p:cNvPr id="36891" name="Rectangle 10"/>
              <p:cNvSpPr>
                <a:spLocks noChangeArrowheads="1"/>
              </p:cNvSpPr>
              <p:nvPr/>
            </p:nvSpPr>
            <p:spPr bwMode="auto">
              <a:xfrm>
                <a:off x="657" y="1842"/>
                <a:ext cx="863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36875" name="Group 11"/>
            <p:cNvGrpSpPr>
              <a:grpSpLocks/>
            </p:cNvGrpSpPr>
            <p:nvPr/>
          </p:nvGrpSpPr>
          <p:grpSpPr bwMode="auto">
            <a:xfrm>
              <a:off x="3152" y="1842"/>
              <a:ext cx="1134" cy="998"/>
              <a:chOff x="3152" y="1842"/>
              <a:chExt cx="1134" cy="998"/>
            </a:xfrm>
          </p:grpSpPr>
          <p:sp>
            <p:nvSpPr>
              <p:cNvPr id="36886" name="Rectangle 12"/>
              <p:cNvSpPr>
                <a:spLocks noChangeArrowheads="1"/>
              </p:cNvSpPr>
              <p:nvPr/>
            </p:nvSpPr>
            <p:spPr bwMode="auto">
              <a:xfrm>
                <a:off x="3198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3</a:t>
                </a:r>
              </a:p>
            </p:txBody>
          </p:sp>
          <p:sp>
            <p:nvSpPr>
              <p:cNvPr id="36887" name="Rectangle 13"/>
              <p:cNvSpPr>
                <a:spLocks noChangeArrowheads="1"/>
              </p:cNvSpPr>
              <p:nvPr/>
            </p:nvSpPr>
            <p:spPr bwMode="auto">
              <a:xfrm>
                <a:off x="3696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4</a:t>
                </a:r>
              </a:p>
            </p:txBody>
          </p:sp>
          <p:sp>
            <p:nvSpPr>
              <p:cNvPr id="36888" name="Rectangle 14"/>
              <p:cNvSpPr>
                <a:spLocks noChangeArrowheads="1"/>
              </p:cNvSpPr>
              <p:nvPr/>
            </p:nvSpPr>
            <p:spPr bwMode="auto">
              <a:xfrm>
                <a:off x="3424" y="2387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5</a:t>
                </a:r>
              </a:p>
            </p:txBody>
          </p:sp>
          <p:sp>
            <p:nvSpPr>
              <p:cNvPr id="36889" name="Rectangle 15"/>
              <p:cNvSpPr>
                <a:spLocks noChangeArrowheads="1"/>
              </p:cNvSpPr>
              <p:nvPr/>
            </p:nvSpPr>
            <p:spPr bwMode="auto">
              <a:xfrm>
                <a:off x="3152" y="1842"/>
                <a:ext cx="1134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36876" name="Oval 16"/>
            <p:cNvSpPr>
              <a:spLocks noChangeArrowheads="1"/>
            </p:cNvSpPr>
            <p:nvPr/>
          </p:nvSpPr>
          <p:spPr bwMode="auto">
            <a:xfrm>
              <a:off x="1882" y="3430"/>
              <a:ext cx="953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controlling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36877" name="Line 17"/>
            <p:cNvSpPr>
              <a:spLocks noChangeShapeType="1"/>
            </p:cNvSpPr>
            <p:nvPr/>
          </p:nvSpPr>
          <p:spPr bwMode="auto">
            <a:xfrm flipV="1">
              <a:off x="2562" y="2840"/>
              <a:ext cx="90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8" name="Line 18"/>
            <p:cNvSpPr>
              <a:spLocks noChangeShapeType="1"/>
            </p:cNvSpPr>
            <p:nvPr/>
          </p:nvSpPr>
          <p:spPr bwMode="auto">
            <a:xfrm flipH="1" flipV="1">
              <a:off x="1156" y="2341"/>
              <a:ext cx="908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9" name="Text Box 19"/>
            <p:cNvSpPr txBox="1">
              <a:spLocks noChangeArrowheads="1"/>
            </p:cNvSpPr>
            <p:nvPr/>
          </p:nvSpPr>
          <p:spPr bwMode="auto">
            <a:xfrm>
              <a:off x="567" y="2976"/>
              <a:ext cx="1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network disconnect</a:t>
              </a:r>
            </a:p>
          </p:txBody>
        </p:sp>
        <p:sp>
          <p:nvSpPr>
            <p:cNvPr id="36880" name="Text Box 20"/>
            <p:cNvSpPr txBox="1">
              <a:spLocks noChangeArrowheads="1"/>
            </p:cNvSpPr>
            <p:nvPr/>
          </p:nvSpPr>
          <p:spPr bwMode="auto">
            <a:xfrm>
              <a:off x="3049" y="3096"/>
              <a:ext cx="25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inputs and</a:t>
              </a:r>
            </a:p>
            <a:p>
              <a:pPr eaLnBrk="1" hangingPunct="1"/>
              <a:r>
                <a:rPr lang="en-US" altLang="zh-TW"/>
                <a:t>terminal generated signals (CTRL-C, CTRL-Z)</a:t>
              </a:r>
            </a:p>
          </p:txBody>
        </p:sp>
        <p:sp>
          <p:nvSpPr>
            <p:cNvPr id="36881" name="Text Box 21"/>
            <p:cNvSpPr txBox="1">
              <a:spLocks noChangeArrowheads="1"/>
            </p:cNvSpPr>
            <p:nvPr/>
          </p:nvSpPr>
          <p:spPr bwMode="auto">
            <a:xfrm>
              <a:off x="3185" y="1599"/>
              <a:ext cx="1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36882" name="Text Box 22"/>
            <p:cNvSpPr txBox="1">
              <a:spLocks noChangeArrowheads="1"/>
            </p:cNvSpPr>
            <p:nvPr/>
          </p:nvSpPr>
          <p:spPr bwMode="auto">
            <a:xfrm>
              <a:off x="1701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36883" name="Text Box 23"/>
            <p:cNvSpPr txBox="1">
              <a:spLocks noChangeArrowheads="1"/>
            </p:cNvSpPr>
            <p:nvPr/>
          </p:nvSpPr>
          <p:spPr bwMode="auto">
            <a:xfrm>
              <a:off x="158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36884" name="Rectangle 24"/>
            <p:cNvSpPr>
              <a:spLocks noChangeArrowheads="1"/>
            </p:cNvSpPr>
            <p:nvPr/>
          </p:nvSpPr>
          <p:spPr bwMode="auto">
            <a:xfrm>
              <a:off x="158" y="1480"/>
              <a:ext cx="4491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6885" name="Text Box 25"/>
            <p:cNvSpPr txBox="1">
              <a:spLocks noChangeArrowheads="1"/>
            </p:cNvSpPr>
            <p:nvPr/>
          </p:nvSpPr>
          <p:spPr bwMode="auto">
            <a:xfrm>
              <a:off x="735" y="1236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session</a:t>
              </a:r>
            </a:p>
          </p:txBody>
        </p:sp>
      </p:grpSp>
      <p:sp>
        <p:nvSpPr>
          <p:cNvPr id="36868" name="Freeform 26"/>
          <p:cNvSpPr>
            <a:spLocks/>
          </p:cNvSpPr>
          <p:nvPr/>
        </p:nvSpPr>
        <p:spPr bwMode="auto">
          <a:xfrm>
            <a:off x="3059113" y="4868863"/>
            <a:ext cx="1368425" cy="431800"/>
          </a:xfrm>
          <a:custGeom>
            <a:avLst/>
            <a:gdLst>
              <a:gd name="T0" fmla="*/ 0 w 862"/>
              <a:gd name="T1" fmla="*/ 233 h 233"/>
              <a:gd name="T2" fmla="*/ 499 w 862"/>
              <a:gd name="T3" fmla="*/ 7 h 233"/>
              <a:gd name="T4" fmla="*/ 862 w 862"/>
              <a:gd name="T5" fmla="*/ 188 h 233"/>
              <a:gd name="T6" fmla="*/ 0 60000 65536"/>
              <a:gd name="T7" fmla="*/ 0 60000 65536"/>
              <a:gd name="T8" fmla="*/ 0 60000 65536"/>
              <a:gd name="T9" fmla="*/ 0 w 862"/>
              <a:gd name="T10" fmla="*/ 0 h 233"/>
              <a:gd name="T11" fmla="*/ 862 w 862"/>
              <a:gd name="T12" fmla="*/ 233 h 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2" h="233">
                <a:moveTo>
                  <a:pt x="0" y="233"/>
                </a:moveTo>
                <a:cubicBezTo>
                  <a:pt x="177" y="123"/>
                  <a:pt x="355" y="14"/>
                  <a:pt x="499" y="7"/>
                </a:cubicBezTo>
                <a:cubicBezTo>
                  <a:pt x="643" y="0"/>
                  <a:pt x="752" y="94"/>
                  <a:pt x="862" y="18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869" name="Text Box 27"/>
          <p:cNvSpPr txBox="1">
            <a:spLocks noChangeArrowheads="1"/>
          </p:cNvSpPr>
          <p:nvPr/>
        </p:nvSpPr>
        <p:spPr bwMode="auto">
          <a:xfrm>
            <a:off x="2627313" y="4292600"/>
            <a:ext cx="2597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tcsetpgrp (filedes, pgid)</a:t>
            </a:r>
          </a:p>
        </p:txBody>
      </p:sp>
      <p:sp>
        <p:nvSpPr>
          <p:cNvPr id="43036" name="AutoShape 28"/>
          <p:cNvSpPr>
            <a:spLocks noChangeArrowheads="1"/>
          </p:cNvSpPr>
          <p:nvPr/>
        </p:nvSpPr>
        <p:spPr bwMode="auto">
          <a:xfrm>
            <a:off x="2268538" y="1989138"/>
            <a:ext cx="4465637" cy="935037"/>
          </a:xfrm>
          <a:prstGeom prst="wedgeRoundRectCallout">
            <a:avLst>
              <a:gd name="adj1" fmla="val -51528"/>
              <a:gd name="adj2" fmla="val 106537"/>
              <a:gd name="adj3" fmla="val 16667"/>
            </a:avLst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folHlink"/>
                </a:solidFill>
              </a:rPr>
              <a:t>The Solution: block the signal!</a:t>
            </a:r>
          </a:p>
        </p:txBody>
      </p:sp>
      <p:sp>
        <p:nvSpPr>
          <p:cNvPr id="36871" name="Line 29"/>
          <p:cNvSpPr>
            <a:spLocks noChangeShapeType="1"/>
          </p:cNvSpPr>
          <p:nvPr/>
        </p:nvSpPr>
        <p:spPr bwMode="auto">
          <a:xfrm flipH="1" flipV="1">
            <a:off x="1692275" y="3716338"/>
            <a:ext cx="1511300" cy="18732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2" name="Text Box 30"/>
          <p:cNvSpPr txBox="1">
            <a:spLocks noChangeArrowheads="1"/>
          </p:cNvSpPr>
          <p:nvPr/>
        </p:nvSpPr>
        <p:spPr bwMode="auto">
          <a:xfrm>
            <a:off x="971550" y="4221163"/>
            <a:ext cx="1273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SIGTTOU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block a signal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materials from Chap.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system call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1042988" y="2565400"/>
            <a:ext cx="593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/>
              <a:t>int sigprocmask (int how, sigset_t *set, sigset_t *oldset);</a:t>
            </a: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5435600" y="4005263"/>
            <a:ext cx="307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the bit mask to block signals</a:t>
            </a:r>
          </a:p>
        </p:txBody>
      </p:sp>
      <p:sp>
        <p:nvSpPr>
          <p:cNvPr id="38917" name="Text Box 7"/>
          <p:cNvSpPr txBox="1">
            <a:spLocks noChangeArrowheads="1"/>
          </p:cNvSpPr>
          <p:nvPr/>
        </p:nvSpPr>
        <p:spPr bwMode="auto">
          <a:xfrm>
            <a:off x="6877050" y="3284538"/>
            <a:ext cx="1436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old bit mask</a:t>
            </a:r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5508625" y="4724400"/>
            <a:ext cx="1952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SIG_BLOCK</a:t>
            </a:r>
          </a:p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SIG_UNBLOCK</a:t>
            </a:r>
          </a:p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SIG_SETMASK</a:t>
            </a:r>
          </a:p>
        </p:txBody>
      </p:sp>
      <p:cxnSp>
        <p:nvCxnSpPr>
          <p:cNvPr id="38919" name="AutoShape 9"/>
          <p:cNvCxnSpPr>
            <a:cxnSpLocks noChangeShapeType="1"/>
            <a:endCxn id="38917" idx="1"/>
          </p:cNvCxnSpPr>
          <p:nvPr/>
        </p:nvCxnSpPr>
        <p:spPr bwMode="auto">
          <a:xfrm rot="16200000" flipH="1">
            <a:off x="6381751" y="2987675"/>
            <a:ext cx="538162" cy="452437"/>
          </a:xfrm>
          <a:prstGeom prst="bentConnector2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0" name="AutoShape 10"/>
          <p:cNvCxnSpPr>
            <a:cxnSpLocks noChangeShapeType="1"/>
            <a:endCxn id="38916" idx="1"/>
          </p:cNvCxnSpPr>
          <p:nvPr/>
        </p:nvCxnSpPr>
        <p:spPr bwMode="auto">
          <a:xfrm rot="16200000" flipH="1">
            <a:off x="4507706" y="3275807"/>
            <a:ext cx="1279525" cy="576262"/>
          </a:xfrm>
          <a:prstGeom prst="bentConnector2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1" name="AutoShape 11"/>
          <p:cNvCxnSpPr>
            <a:cxnSpLocks noChangeShapeType="1"/>
            <a:endCxn id="38918" idx="1"/>
          </p:cNvCxnSpPr>
          <p:nvPr/>
        </p:nvCxnSpPr>
        <p:spPr bwMode="auto">
          <a:xfrm rot="16200000" flipH="1">
            <a:off x="3348831" y="3067844"/>
            <a:ext cx="2230438" cy="2089150"/>
          </a:xfrm>
          <a:prstGeom prst="bentConnector2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prepare the bitmask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 sigemptyset (sigset_t *set)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int sigfillset (sigset_t *set)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int sigaddset (sigset_t *set, int signo)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int sigdelset (sigset_t *set, int signo)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Code</a:t>
            </a:r>
          </a:p>
        </p:txBody>
      </p:sp>
      <p:pic>
        <p:nvPicPr>
          <p:cNvPr id="40963" name="Picture 5" descr="block_s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81300"/>
            <a:ext cx="6265863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my_shell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main-loop to accept commands</a:t>
            </a:r>
          </a:p>
        </p:txBody>
      </p:sp>
      <p:pic>
        <p:nvPicPr>
          <p:cNvPr id="41988" name="Picture 4" descr="main_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781300"/>
            <a:ext cx="4681538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Job control that a shell provides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my_shell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main-loop to accept commands</a:t>
            </a:r>
          </a:p>
        </p:txBody>
      </p:sp>
      <p:pic>
        <p:nvPicPr>
          <p:cNvPr id="43012" name="Picture 4" descr="main_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781300"/>
            <a:ext cx="4681538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2627313" y="5516563"/>
            <a:ext cx="3097212" cy="7207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5580063" y="4149725"/>
            <a:ext cx="3095625" cy="865188"/>
          </a:xfrm>
          <a:prstGeom prst="wedgeRoundRectCallout">
            <a:avLst>
              <a:gd name="adj1" fmla="val -45384"/>
              <a:gd name="adj2" fmla="val 11733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get back the control terminal after child process terminated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shell project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choice for your term project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project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TW" sz="2800" smtClean="0"/>
              <a:t>a shell has the following functions: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executing a foreground process</a:t>
            </a:r>
          </a:p>
          <a:p>
            <a:pPr marL="1371600" lvl="2" indent="-457200" eaLnBrk="1" hangingPunct="1"/>
            <a:r>
              <a:rPr lang="en-US" altLang="zh-TW" sz="2000" smtClean="0"/>
              <a:t>$&gt; ./a.out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executing a background process</a:t>
            </a:r>
          </a:p>
          <a:p>
            <a:pPr marL="1371600" lvl="2" indent="-457200" eaLnBrk="1" hangingPunct="1"/>
            <a:r>
              <a:rPr lang="en-US" altLang="zh-TW" sz="2000" smtClean="0"/>
              <a:t>$&gt;./a.out &amp;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switch a background process to foreground</a:t>
            </a:r>
          </a:p>
          <a:p>
            <a:pPr marL="1371600" lvl="2" indent="-457200" eaLnBrk="1" hangingPunct="1"/>
            <a:r>
              <a:rPr lang="en-US" altLang="zh-TW" sz="2000" smtClean="0"/>
              <a:t>$&gt; fg</a:t>
            </a:r>
          </a:p>
          <a:p>
            <a:pPr marL="609600" indent="-609600" eaLnBrk="1" hangingPunct="1"/>
            <a:r>
              <a:rPr lang="en-US" altLang="zh-TW" sz="2800" smtClean="0"/>
              <a:t>Remark: the complete job-control shell is left as your term project (if you want)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login shell started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50913" y="974725"/>
            <a:ext cx="1787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/>
              <a:t>Appendix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Starting a login-shell at console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3563938" y="2205038"/>
            <a:ext cx="1639887" cy="4175125"/>
            <a:chOff x="2245" y="1389"/>
            <a:chExt cx="1033" cy="2630"/>
          </a:xfrm>
        </p:grpSpPr>
        <p:sp>
          <p:nvSpPr>
            <p:cNvPr id="47110" name="Rectangle 4"/>
            <p:cNvSpPr>
              <a:spLocks noChangeArrowheads="1"/>
            </p:cNvSpPr>
            <p:nvPr/>
          </p:nvSpPr>
          <p:spPr bwMode="auto">
            <a:xfrm>
              <a:off x="2381" y="1389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init</a:t>
              </a:r>
            </a:p>
            <a:p>
              <a:pPr algn="ctr" eaLnBrk="1" hangingPunct="1"/>
              <a:r>
                <a:rPr lang="en-US" altLang="zh-TW"/>
                <a:t>(pid 1)</a:t>
              </a:r>
            </a:p>
          </p:txBody>
        </p:sp>
        <p:sp>
          <p:nvSpPr>
            <p:cNvPr id="47111" name="Rectangle 5"/>
            <p:cNvSpPr>
              <a:spLocks noChangeArrowheads="1"/>
            </p:cNvSpPr>
            <p:nvPr/>
          </p:nvSpPr>
          <p:spPr bwMode="auto">
            <a:xfrm>
              <a:off x="2381" y="2069"/>
              <a:ext cx="59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init</a:t>
              </a:r>
            </a:p>
          </p:txBody>
        </p:sp>
        <p:sp>
          <p:nvSpPr>
            <p:cNvPr id="47112" name="Rectangle 6"/>
            <p:cNvSpPr>
              <a:spLocks noChangeArrowheads="1"/>
            </p:cNvSpPr>
            <p:nvPr/>
          </p:nvSpPr>
          <p:spPr bwMode="auto">
            <a:xfrm>
              <a:off x="2381" y="2568"/>
              <a:ext cx="59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mgetty</a:t>
              </a:r>
            </a:p>
          </p:txBody>
        </p:sp>
        <p:sp>
          <p:nvSpPr>
            <p:cNvPr id="47113" name="Rectangle 7"/>
            <p:cNvSpPr>
              <a:spLocks noChangeArrowheads="1"/>
            </p:cNvSpPr>
            <p:nvPr/>
          </p:nvSpPr>
          <p:spPr bwMode="auto">
            <a:xfrm>
              <a:off x="2381" y="3113"/>
              <a:ext cx="59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login</a:t>
              </a:r>
            </a:p>
          </p:txBody>
        </p:sp>
        <p:sp>
          <p:nvSpPr>
            <p:cNvPr id="47114" name="Rectangle 8"/>
            <p:cNvSpPr>
              <a:spLocks noChangeArrowheads="1"/>
            </p:cNvSpPr>
            <p:nvPr/>
          </p:nvSpPr>
          <p:spPr bwMode="auto">
            <a:xfrm>
              <a:off x="2245" y="3702"/>
              <a:ext cx="86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shell</a:t>
              </a:r>
            </a:p>
            <a:p>
              <a:pPr algn="ctr" eaLnBrk="1" hangingPunct="1"/>
              <a:r>
                <a:rPr lang="en-US" altLang="zh-TW"/>
                <a:t>(e.g. /bin/bash)</a:t>
              </a:r>
            </a:p>
          </p:txBody>
        </p:sp>
        <p:sp>
          <p:nvSpPr>
            <p:cNvPr id="47115" name="Rectangle 9"/>
            <p:cNvSpPr>
              <a:spLocks noChangeArrowheads="1"/>
            </p:cNvSpPr>
            <p:nvPr/>
          </p:nvSpPr>
          <p:spPr bwMode="auto">
            <a:xfrm>
              <a:off x="2245" y="1979"/>
              <a:ext cx="862" cy="15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7116" name="Line 10"/>
            <p:cNvSpPr>
              <a:spLocks noChangeShapeType="1"/>
            </p:cNvSpPr>
            <p:nvPr/>
          </p:nvSpPr>
          <p:spPr bwMode="auto">
            <a:xfrm>
              <a:off x="2653" y="179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7" name="Text Box 11"/>
            <p:cNvSpPr txBox="1">
              <a:spLocks noChangeArrowheads="1"/>
            </p:cNvSpPr>
            <p:nvPr/>
          </p:nvSpPr>
          <p:spPr bwMode="auto">
            <a:xfrm>
              <a:off x="2686" y="1780"/>
              <a:ext cx="3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fork</a:t>
              </a:r>
            </a:p>
          </p:txBody>
        </p:sp>
        <p:sp>
          <p:nvSpPr>
            <p:cNvPr id="47118" name="Line 12"/>
            <p:cNvSpPr>
              <a:spLocks noChangeShapeType="1"/>
            </p:cNvSpPr>
            <p:nvPr/>
          </p:nvSpPr>
          <p:spPr bwMode="auto">
            <a:xfrm>
              <a:off x="2653" y="238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9" name="Text Box 13"/>
            <p:cNvSpPr txBox="1">
              <a:spLocks noChangeArrowheads="1"/>
            </p:cNvSpPr>
            <p:nvPr/>
          </p:nvSpPr>
          <p:spPr bwMode="auto">
            <a:xfrm>
              <a:off x="2653" y="2387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exec</a:t>
              </a:r>
            </a:p>
          </p:txBody>
        </p:sp>
        <p:sp>
          <p:nvSpPr>
            <p:cNvPr id="47120" name="Line 14"/>
            <p:cNvSpPr>
              <a:spLocks noChangeShapeType="1"/>
            </p:cNvSpPr>
            <p:nvPr/>
          </p:nvSpPr>
          <p:spPr bwMode="auto">
            <a:xfrm>
              <a:off x="2653" y="288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1" name="Text Box 15"/>
            <p:cNvSpPr txBox="1">
              <a:spLocks noChangeArrowheads="1"/>
            </p:cNvSpPr>
            <p:nvPr/>
          </p:nvSpPr>
          <p:spPr bwMode="auto">
            <a:xfrm>
              <a:off x="2653" y="2886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exec</a:t>
              </a:r>
            </a:p>
          </p:txBody>
        </p:sp>
        <p:sp>
          <p:nvSpPr>
            <p:cNvPr id="47122" name="Line 16"/>
            <p:cNvSpPr>
              <a:spLocks noChangeShapeType="1"/>
            </p:cNvSpPr>
            <p:nvPr/>
          </p:nvSpPr>
          <p:spPr bwMode="auto">
            <a:xfrm>
              <a:off x="2653" y="343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3" name="Text Box 17"/>
            <p:cNvSpPr txBox="1">
              <a:spLocks noChangeArrowheads="1"/>
            </p:cNvSpPr>
            <p:nvPr/>
          </p:nvSpPr>
          <p:spPr bwMode="auto">
            <a:xfrm>
              <a:off x="2641" y="3504"/>
              <a:ext cx="6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fork+exec</a:t>
              </a:r>
            </a:p>
          </p:txBody>
        </p:sp>
      </p:grpSp>
      <p:sp>
        <p:nvSpPr>
          <p:cNvPr id="47108" name="Text Box 18"/>
          <p:cNvSpPr txBox="1">
            <a:spLocks noChangeArrowheads="1"/>
          </p:cNvSpPr>
          <p:nvPr/>
        </p:nvSpPr>
        <p:spPr bwMode="auto">
          <a:xfrm>
            <a:off x="5651500" y="3357563"/>
            <a:ext cx="3081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to startup the terminal driver</a:t>
            </a:r>
          </a:p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for console</a:t>
            </a:r>
          </a:p>
        </p:txBody>
      </p:sp>
      <p:sp>
        <p:nvSpPr>
          <p:cNvPr id="47109" name="Line 19"/>
          <p:cNvSpPr>
            <a:spLocks noChangeShapeType="1"/>
          </p:cNvSpPr>
          <p:nvPr/>
        </p:nvSpPr>
        <p:spPr bwMode="auto">
          <a:xfrm flipH="1">
            <a:off x="4572000" y="3644900"/>
            <a:ext cx="1079500" cy="6477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Starting a remote login shell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1331913" y="2349500"/>
            <a:ext cx="6869112" cy="3311525"/>
            <a:chOff x="839" y="1480"/>
            <a:chExt cx="4327" cy="2086"/>
          </a:xfrm>
        </p:grpSpPr>
        <p:grpSp>
          <p:nvGrpSpPr>
            <p:cNvPr id="48132" name="Group 4"/>
            <p:cNvGrpSpPr>
              <a:grpSpLocks/>
            </p:cNvGrpSpPr>
            <p:nvPr/>
          </p:nvGrpSpPr>
          <p:grpSpPr bwMode="auto">
            <a:xfrm>
              <a:off x="2426" y="1480"/>
              <a:ext cx="909" cy="2086"/>
              <a:chOff x="2426" y="1480"/>
              <a:chExt cx="909" cy="2086"/>
            </a:xfrm>
          </p:grpSpPr>
          <p:sp>
            <p:nvSpPr>
              <p:cNvPr id="48137" name="Rectangle 5"/>
              <p:cNvSpPr>
                <a:spLocks noChangeArrowheads="1"/>
              </p:cNvSpPr>
              <p:nvPr/>
            </p:nvSpPr>
            <p:spPr bwMode="auto">
              <a:xfrm>
                <a:off x="2426" y="1480"/>
                <a:ext cx="54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</a:t>
                </a:r>
              </a:p>
            </p:txBody>
          </p:sp>
          <p:sp>
            <p:nvSpPr>
              <p:cNvPr id="48138" name="Rectangle 6"/>
              <p:cNvSpPr>
                <a:spLocks noChangeArrowheads="1"/>
              </p:cNvSpPr>
              <p:nvPr/>
            </p:nvSpPr>
            <p:spPr bwMode="auto">
              <a:xfrm>
                <a:off x="2426" y="2069"/>
                <a:ext cx="545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xinetd</a:t>
                </a:r>
              </a:p>
            </p:txBody>
          </p:sp>
          <p:sp>
            <p:nvSpPr>
              <p:cNvPr id="48139" name="Rectangle 7"/>
              <p:cNvSpPr>
                <a:spLocks noChangeArrowheads="1"/>
              </p:cNvSpPr>
              <p:nvPr/>
            </p:nvSpPr>
            <p:spPr bwMode="auto">
              <a:xfrm>
                <a:off x="2426" y="2659"/>
                <a:ext cx="545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telnetd/</a:t>
                </a:r>
              </a:p>
              <a:p>
                <a:pPr algn="ctr" eaLnBrk="1" hangingPunct="1"/>
                <a:r>
                  <a:rPr lang="en-US" altLang="zh-TW"/>
                  <a:t>sshd</a:t>
                </a:r>
              </a:p>
            </p:txBody>
          </p:sp>
          <p:sp>
            <p:nvSpPr>
              <p:cNvPr id="48140" name="Rectangle 8"/>
              <p:cNvSpPr>
                <a:spLocks noChangeArrowheads="1"/>
              </p:cNvSpPr>
              <p:nvPr/>
            </p:nvSpPr>
            <p:spPr bwMode="auto">
              <a:xfrm>
                <a:off x="2426" y="3249"/>
                <a:ext cx="545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shell</a:t>
                </a:r>
              </a:p>
              <a:p>
                <a:pPr algn="ctr" eaLnBrk="1" hangingPunct="1"/>
                <a:r>
                  <a:rPr lang="en-US" altLang="zh-TW"/>
                  <a:t>(/bin/bash)</a:t>
                </a:r>
              </a:p>
            </p:txBody>
          </p:sp>
          <p:sp>
            <p:nvSpPr>
              <p:cNvPr id="48141" name="Line 9"/>
              <p:cNvSpPr>
                <a:spLocks noChangeShapeType="1"/>
              </p:cNvSpPr>
              <p:nvPr/>
            </p:nvSpPr>
            <p:spPr bwMode="auto">
              <a:xfrm>
                <a:off x="2698" y="175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42" name="Line 10"/>
              <p:cNvSpPr>
                <a:spLocks noChangeShapeType="1"/>
              </p:cNvSpPr>
              <p:nvPr/>
            </p:nvSpPr>
            <p:spPr bwMode="auto">
              <a:xfrm>
                <a:off x="2698" y="2387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43" name="Line 11"/>
              <p:cNvSpPr>
                <a:spLocks noChangeShapeType="1"/>
              </p:cNvSpPr>
              <p:nvPr/>
            </p:nvSpPr>
            <p:spPr bwMode="auto">
              <a:xfrm>
                <a:off x="2698" y="2977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44" name="Text Box 12"/>
              <p:cNvSpPr txBox="1">
                <a:spLocks noChangeArrowheads="1"/>
              </p:cNvSpPr>
              <p:nvPr/>
            </p:nvSpPr>
            <p:spPr bwMode="auto">
              <a:xfrm>
                <a:off x="2698" y="2432"/>
                <a:ext cx="6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fork+exec</a:t>
                </a:r>
              </a:p>
            </p:txBody>
          </p:sp>
          <p:sp>
            <p:nvSpPr>
              <p:cNvPr id="48145" name="Text Box 13"/>
              <p:cNvSpPr txBox="1">
                <a:spLocks noChangeArrowheads="1"/>
              </p:cNvSpPr>
              <p:nvPr/>
            </p:nvSpPr>
            <p:spPr bwMode="auto">
              <a:xfrm>
                <a:off x="2698" y="2977"/>
                <a:ext cx="63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fork+exec</a:t>
                </a:r>
              </a:p>
            </p:txBody>
          </p:sp>
          <p:sp>
            <p:nvSpPr>
              <p:cNvPr id="48146" name="Text Box 14"/>
              <p:cNvSpPr txBox="1">
                <a:spLocks noChangeArrowheads="1"/>
              </p:cNvSpPr>
              <p:nvPr/>
            </p:nvSpPr>
            <p:spPr bwMode="auto">
              <a:xfrm>
                <a:off x="2699" y="1797"/>
                <a:ext cx="63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see /etc/rc</a:t>
                </a:r>
              </a:p>
            </p:txBody>
          </p:sp>
        </p:grpSp>
        <p:sp>
          <p:nvSpPr>
            <p:cNvPr id="48133" name="Text Box 15"/>
            <p:cNvSpPr txBox="1">
              <a:spLocks noChangeArrowheads="1"/>
            </p:cNvSpPr>
            <p:nvPr/>
          </p:nvSpPr>
          <p:spPr bwMode="auto">
            <a:xfrm>
              <a:off x="839" y="2024"/>
              <a:ext cx="115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TCP connection</a:t>
              </a:r>
            </a:p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from Internet</a:t>
              </a:r>
            </a:p>
          </p:txBody>
        </p:sp>
        <p:sp>
          <p:nvSpPr>
            <p:cNvPr id="48134" name="Line 16"/>
            <p:cNvSpPr>
              <a:spLocks noChangeShapeType="1"/>
            </p:cNvSpPr>
            <p:nvPr/>
          </p:nvSpPr>
          <p:spPr bwMode="auto">
            <a:xfrm>
              <a:off x="2018" y="2205"/>
              <a:ext cx="4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35" name="Text Box 17"/>
            <p:cNvSpPr txBox="1">
              <a:spLocks noChangeArrowheads="1"/>
            </p:cNvSpPr>
            <p:nvPr/>
          </p:nvSpPr>
          <p:spPr bwMode="auto">
            <a:xfrm>
              <a:off x="3379" y="2614"/>
              <a:ext cx="17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allocate a pseudo terminal</a:t>
              </a:r>
            </a:p>
          </p:txBody>
        </p:sp>
        <p:sp>
          <p:nvSpPr>
            <p:cNvPr id="48136" name="Line 18"/>
            <p:cNvSpPr>
              <a:spLocks noChangeShapeType="1"/>
            </p:cNvSpPr>
            <p:nvPr/>
          </p:nvSpPr>
          <p:spPr bwMode="auto">
            <a:xfrm flipH="1">
              <a:off x="2925" y="2750"/>
              <a:ext cx="45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Scripts to start login terminal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90562"/>
          </a:xfrm>
        </p:spPr>
        <p:txBody>
          <a:bodyPr/>
          <a:lstStyle/>
          <a:p>
            <a:pPr eaLnBrk="1" hangingPunct="1"/>
            <a:r>
              <a:rPr lang="en-US" altLang="zh-TW" smtClean="0"/>
              <a:t>/etc/inittab</a:t>
            </a:r>
          </a:p>
        </p:txBody>
      </p:sp>
      <p:pic>
        <p:nvPicPr>
          <p:cNvPr id="49156" name="Picture 4" descr="initt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924175"/>
            <a:ext cx="5256212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Appendix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other implementation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 to organize all process groups</a:t>
            </a:r>
          </a:p>
        </p:txBody>
      </p:sp>
      <p:sp>
        <p:nvSpPr>
          <p:cNvPr id="51203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50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use linked list to organize the dynamically changing process groups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learn how to use malloc() and free()</a:t>
            </a:r>
          </a:p>
        </p:txBody>
      </p:sp>
      <p:grpSp>
        <p:nvGrpSpPr>
          <p:cNvPr id="51204" name="Group 37"/>
          <p:cNvGrpSpPr>
            <a:grpSpLocks/>
          </p:cNvGrpSpPr>
          <p:nvPr/>
        </p:nvGrpSpPr>
        <p:grpSpPr bwMode="auto">
          <a:xfrm>
            <a:off x="1835150" y="3141663"/>
            <a:ext cx="4968875" cy="2593975"/>
            <a:chOff x="839" y="1298"/>
            <a:chExt cx="3130" cy="1634"/>
          </a:xfrm>
        </p:grpSpPr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839" y="1525"/>
              <a:ext cx="86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proc. group 1</a:t>
              </a:r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839" y="2069"/>
              <a:ext cx="86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proc. group 2</a:t>
              </a:r>
            </a:p>
          </p:txBody>
        </p:sp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839" y="2614"/>
              <a:ext cx="86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proc. group 3</a:t>
              </a:r>
            </a:p>
          </p:txBody>
        </p:sp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>
              <a:off x="1202" y="184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1202" y="238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10" name="Group 13"/>
            <p:cNvGrpSpPr>
              <a:grpSpLocks/>
            </p:cNvGrpSpPr>
            <p:nvPr/>
          </p:nvGrpSpPr>
          <p:grpSpPr bwMode="auto">
            <a:xfrm>
              <a:off x="1973" y="1525"/>
              <a:ext cx="545" cy="272"/>
              <a:chOff x="2426" y="1888"/>
              <a:chExt cx="545" cy="272"/>
            </a:xfrm>
          </p:grpSpPr>
          <p:sp>
            <p:nvSpPr>
              <p:cNvPr id="51234" name="Rectangle 10"/>
              <p:cNvSpPr>
                <a:spLocks noChangeArrowheads="1"/>
              </p:cNvSpPr>
              <p:nvPr/>
            </p:nvSpPr>
            <p:spPr bwMode="auto">
              <a:xfrm>
                <a:off x="2426" y="1888"/>
                <a:ext cx="40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1024</a:t>
                </a:r>
              </a:p>
            </p:txBody>
          </p:sp>
          <p:sp>
            <p:nvSpPr>
              <p:cNvPr id="51235" name="Rectangle 12"/>
              <p:cNvSpPr>
                <a:spLocks noChangeArrowheads="1"/>
              </p:cNvSpPr>
              <p:nvPr/>
            </p:nvSpPr>
            <p:spPr bwMode="auto">
              <a:xfrm>
                <a:off x="2835" y="1888"/>
                <a:ext cx="13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51211" name="Group 14"/>
            <p:cNvGrpSpPr>
              <a:grpSpLocks/>
            </p:cNvGrpSpPr>
            <p:nvPr/>
          </p:nvGrpSpPr>
          <p:grpSpPr bwMode="auto">
            <a:xfrm>
              <a:off x="2699" y="1525"/>
              <a:ext cx="545" cy="272"/>
              <a:chOff x="2426" y="1888"/>
              <a:chExt cx="545" cy="272"/>
            </a:xfrm>
          </p:grpSpPr>
          <p:sp>
            <p:nvSpPr>
              <p:cNvPr id="51232" name="Rectangle 15"/>
              <p:cNvSpPr>
                <a:spLocks noChangeArrowheads="1"/>
              </p:cNvSpPr>
              <p:nvPr/>
            </p:nvSpPr>
            <p:spPr bwMode="auto">
              <a:xfrm>
                <a:off x="2426" y="1888"/>
                <a:ext cx="40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1025</a:t>
                </a:r>
              </a:p>
            </p:txBody>
          </p:sp>
          <p:sp>
            <p:nvSpPr>
              <p:cNvPr id="51233" name="Rectangle 16"/>
              <p:cNvSpPr>
                <a:spLocks noChangeArrowheads="1"/>
              </p:cNvSpPr>
              <p:nvPr/>
            </p:nvSpPr>
            <p:spPr bwMode="auto">
              <a:xfrm>
                <a:off x="2835" y="1888"/>
                <a:ext cx="13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51212" name="Line 17"/>
            <p:cNvSpPr>
              <a:spLocks noChangeShapeType="1"/>
            </p:cNvSpPr>
            <p:nvPr/>
          </p:nvSpPr>
          <p:spPr bwMode="auto">
            <a:xfrm>
              <a:off x="1701" y="16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3" name="Line 18"/>
            <p:cNvSpPr>
              <a:spLocks noChangeShapeType="1"/>
            </p:cNvSpPr>
            <p:nvPr/>
          </p:nvSpPr>
          <p:spPr bwMode="auto">
            <a:xfrm>
              <a:off x="2472" y="166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4" name="Text Box 19"/>
            <p:cNvSpPr txBox="1">
              <a:spLocks noChangeArrowheads="1"/>
            </p:cNvSpPr>
            <p:nvPr/>
          </p:nvSpPr>
          <p:spPr bwMode="auto">
            <a:xfrm>
              <a:off x="1973" y="1298"/>
              <a:ext cx="4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1</a:t>
              </a:r>
            </a:p>
          </p:txBody>
        </p:sp>
        <p:sp>
          <p:nvSpPr>
            <p:cNvPr id="51215" name="Text Box 20"/>
            <p:cNvSpPr txBox="1">
              <a:spLocks noChangeArrowheads="1"/>
            </p:cNvSpPr>
            <p:nvPr/>
          </p:nvSpPr>
          <p:spPr bwMode="auto">
            <a:xfrm>
              <a:off x="2699" y="1298"/>
              <a:ext cx="4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proc. 2</a:t>
              </a:r>
            </a:p>
          </p:txBody>
        </p:sp>
        <p:grpSp>
          <p:nvGrpSpPr>
            <p:cNvPr id="51216" name="Group 21"/>
            <p:cNvGrpSpPr>
              <a:grpSpLocks/>
            </p:cNvGrpSpPr>
            <p:nvPr/>
          </p:nvGrpSpPr>
          <p:grpSpPr bwMode="auto">
            <a:xfrm>
              <a:off x="1973" y="2069"/>
              <a:ext cx="545" cy="272"/>
              <a:chOff x="2426" y="1888"/>
              <a:chExt cx="545" cy="272"/>
            </a:xfrm>
          </p:grpSpPr>
          <p:sp>
            <p:nvSpPr>
              <p:cNvPr id="51230" name="Rectangle 22"/>
              <p:cNvSpPr>
                <a:spLocks noChangeArrowheads="1"/>
              </p:cNvSpPr>
              <p:nvPr/>
            </p:nvSpPr>
            <p:spPr bwMode="auto">
              <a:xfrm>
                <a:off x="2426" y="1888"/>
                <a:ext cx="40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1037</a:t>
                </a:r>
              </a:p>
            </p:txBody>
          </p:sp>
          <p:sp>
            <p:nvSpPr>
              <p:cNvPr id="51231" name="Rectangle 23"/>
              <p:cNvSpPr>
                <a:spLocks noChangeArrowheads="1"/>
              </p:cNvSpPr>
              <p:nvPr/>
            </p:nvSpPr>
            <p:spPr bwMode="auto">
              <a:xfrm>
                <a:off x="2835" y="1888"/>
                <a:ext cx="13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51217" name="Group 24"/>
            <p:cNvGrpSpPr>
              <a:grpSpLocks/>
            </p:cNvGrpSpPr>
            <p:nvPr/>
          </p:nvGrpSpPr>
          <p:grpSpPr bwMode="auto">
            <a:xfrm>
              <a:off x="2699" y="2069"/>
              <a:ext cx="545" cy="272"/>
              <a:chOff x="2426" y="1888"/>
              <a:chExt cx="545" cy="272"/>
            </a:xfrm>
          </p:grpSpPr>
          <p:sp>
            <p:nvSpPr>
              <p:cNvPr id="51228" name="Rectangle 25"/>
              <p:cNvSpPr>
                <a:spLocks noChangeArrowheads="1"/>
              </p:cNvSpPr>
              <p:nvPr/>
            </p:nvSpPr>
            <p:spPr bwMode="auto">
              <a:xfrm>
                <a:off x="2426" y="1888"/>
                <a:ext cx="40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1039</a:t>
                </a:r>
              </a:p>
            </p:txBody>
          </p:sp>
          <p:sp>
            <p:nvSpPr>
              <p:cNvPr id="51229" name="Rectangle 26"/>
              <p:cNvSpPr>
                <a:spLocks noChangeArrowheads="1"/>
              </p:cNvSpPr>
              <p:nvPr/>
            </p:nvSpPr>
            <p:spPr bwMode="auto">
              <a:xfrm>
                <a:off x="2835" y="1888"/>
                <a:ext cx="13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51218" name="Line 27"/>
            <p:cNvSpPr>
              <a:spLocks noChangeShapeType="1"/>
            </p:cNvSpPr>
            <p:nvPr/>
          </p:nvSpPr>
          <p:spPr bwMode="auto">
            <a:xfrm>
              <a:off x="1701" y="220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9" name="Line 28"/>
            <p:cNvSpPr>
              <a:spLocks noChangeShapeType="1"/>
            </p:cNvSpPr>
            <p:nvPr/>
          </p:nvSpPr>
          <p:spPr bwMode="auto">
            <a:xfrm>
              <a:off x="2472" y="220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20" name="Group 29"/>
            <p:cNvGrpSpPr>
              <a:grpSpLocks/>
            </p:cNvGrpSpPr>
            <p:nvPr/>
          </p:nvGrpSpPr>
          <p:grpSpPr bwMode="auto">
            <a:xfrm>
              <a:off x="3424" y="2069"/>
              <a:ext cx="545" cy="272"/>
              <a:chOff x="2426" y="1888"/>
              <a:chExt cx="545" cy="272"/>
            </a:xfrm>
          </p:grpSpPr>
          <p:sp>
            <p:nvSpPr>
              <p:cNvPr id="51226" name="Rectangle 30"/>
              <p:cNvSpPr>
                <a:spLocks noChangeArrowheads="1"/>
              </p:cNvSpPr>
              <p:nvPr/>
            </p:nvSpPr>
            <p:spPr bwMode="auto">
              <a:xfrm>
                <a:off x="2426" y="1888"/>
                <a:ext cx="40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1040</a:t>
                </a:r>
              </a:p>
            </p:txBody>
          </p:sp>
          <p:sp>
            <p:nvSpPr>
              <p:cNvPr id="51227" name="Rectangle 31"/>
              <p:cNvSpPr>
                <a:spLocks noChangeArrowheads="1"/>
              </p:cNvSpPr>
              <p:nvPr/>
            </p:nvSpPr>
            <p:spPr bwMode="auto">
              <a:xfrm>
                <a:off x="2835" y="1888"/>
                <a:ext cx="13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51221" name="Line 32"/>
            <p:cNvSpPr>
              <a:spLocks noChangeShapeType="1"/>
            </p:cNvSpPr>
            <p:nvPr/>
          </p:nvSpPr>
          <p:spPr bwMode="auto">
            <a:xfrm>
              <a:off x="3197" y="220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22" name="Group 33"/>
            <p:cNvGrpSpPr>
              <a:grpSpLocks/>
            </p:cNvGrpSpPr>
            <p:nvPr/>
          </p:nvGrpSpPr>
          <p:grpSpPr bwMode="auto">
            <a:xfrm>
              <a:off x="1973" y="2659"/>
              <a:ext cx="545" cy="272"/>
              <a:chOff x="2426" y="1888"/>
              <a:chExt cx="545" cy="272"/>
            </a:xfrm>
          </p:grpSpPr>
          <p:sp>
            <p:nvSpPr>
              <p:cNvPr id="51224" name="Rectangle 34"/>
              <p:cNvSpPr>
                <a:spLocks noChangeArrowheads="1"/>
              </p:cNvSpPr>
              <p:nvPr/>
            </p:nvSpPr>
            <p:spPr bwMode="auto">
              <a:xfrm>
                <a:off x="2426" y="1888"/>
                <a:ext cx="40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1046</a:t>
                </a:r>
              </a:p>
            </p:txBody>
          </p:sp>
          <p:sp>
            <p:nvSpPr>
              <p:cNvPr id="51225" name="Rectangle 35"/>
              <p:cNvSpPr>
                <a:spLocks noChangeArrowheads="1"/>
              </p:cNvSpPr>
              <p:nvPr/>
            </p:nvSpPr>
            <p:spPr bwMode="auto">
              <a:xfrm>
                <a:off x="2835" y="1888"/>
                <a:ext cx="13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51223" name="Line 36"/>
            <p:cNvSpPr>
              <a:spLocks noChangeShapeType="1"/>
            </p:cNvSpPr>
            <p:nvPr/>
          </p:nvSpPr>
          <p:spPr bwMode="auto">
            <a:xfrm>
              <a:off x="1701" y="279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know the status of a child?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please man the two system calls</a:t>
            </a:r>
          </a:p>
          <a:p>
            <a:pPr lvl="1" eaLnBrk="1" hangingPunct="1"/>
            <a:r>
              <a:rPr lang="en-US" altLang="zh-TW" smtClean="0"/>
              <a:t>wait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waitpid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for waiting background process, use wait/waitpid as non-blocking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Job control that a shell provides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piped job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$&gt; cat test.txt | enscript –p - | ps2pdf – test.pdf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background job and may submit multiple jobs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$&gt; make all &gt; make.out &amp;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[1] 12345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$&gt; cat test.txt | enscript –p - | ps2pdf – test.pdf &amp;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[2] 12567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$&gt; vim README.txt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switch background job to foreground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$&gt; fg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keep execution after logout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$&gt; nohup make &amp;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$&gt; logout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read a line?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Please man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lvl="1" eaLnBrk="1" hangingPunct="1"/>
            <a:r>
              <a:rPr lang="en-US" altLang="zh-TW" smtClean="0"/>
              <a:t>readline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background job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a set of processes not associated with a </a:t>
            </a:r>
            <a:r>
              <a:rPr lang="en-US" altLang="zh-TW" sz="2800" smtClean="0">
                <a:solidFill>
                  <a:schemeClr val="hlink"/>
                </a:solidFill>
              </a:rPr>
              <a:t>controlling terminal</a:t>
            </a:r>
          </a:p>
          <a:p>
            <a:pPr lvl="1" eaLnBrk="1" hangingPunct="1"/>
            <a:r>
              <a:rPr lang="en-US" altLang="zh-TW" sz="2400" smtClean="0"/>
              <a:t>may still display on some terminal</a:t>
            </a:r>
          </a:p>
          <a:p>
            <a:pPr lvl="1" eaLnBrk="1" hangingPunct="1"/>
            <a:r>
              <a:rPr lang="en-US" altLang="zh-TW" sz="2400" smtClean="0"/>
              <a:t>but cannot accept inputs from the keyboard</a:t>
            </a:r>
          </a:p>
          <a:p>
            <a:pPr lvl="1" eaLnBrk="1" hangingPunct="1"/>
            <a:endParaRPr lang="en-US" altLang="zh-TW" sz="2400" smtClean="0"/>
          </a:p>
          <a:p>
            <a:pPr eaLnBrk="1" hangingPunct="1"/>
            <a:r>
              <a:rPr lang="en-US" altLang="zh-TW" sz="2800" smtClean="0"/>
              <a:t>Examples:</a:t>
            </a:r>
          </a:p>
          <a:p>
            <a:pPr lvl="1" eaLnBrk="1" hangingPunct="1"/>
            <a:r>
              <a:rPr lang="en-US" altLang="zh-TW" sz="2400" smtClean="0"/>
              <a:t>$&gt; xterm &amp;</a:t>
            </a:r>
          </a:p>
          <a:p>
            <a:pPr lvl="1" eaLnBrk="1" hangingPunct="1"/>
            <a:r>
              <a:rPr lang="en-US" altLang="zh-TW" sz="2400" smtClean="0"/>
              <a:t>$&gt; sig10 &amp;</a:t>
            </a:r>
          </a:p>
          <a:p>
            <a:pPr lvl="1" eaLnBrk="1" hangingPunct="1"/>
            <a:r>
              <a:rPr lang="en-US" altLang="zh-TW" sz="2400" smtClean="0"/>
              <a:t>$&gt; fg (switch a background process to foreground)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you need to know for this HW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session, process group, and </a:t>
            </a:r>
            <a:r>
              <a:rPr lang="en-US" altLang="zh-TW" smtClean="0">
                <a:solidFill>
                  <a:schemeClr val="hlink"/>
                </a:solidFill>
              </a:rPr>
              <a:t>controlling terminals</a:t>
            </a:r>
            <a:r>
              <a:rPr lang="en-US" altLang="zh-TW" smtClean="0"/>
              <a:t> associated with a login shell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parallel processes synchronization</a:t>
            </a:r>
          </a:p>
          <a:p>
            <a:pPr lvl="1" eaLnBrk="1" hangingPunct="1"/>
            <a:r>
              <a:rPr lang="en-US" altLang="zh-TW" smtClean="0"/>
              <a:t>at startup</a:t>
            </a:r>
          </a:p>
          <a:p>
            <a:pPr lvl="1" eaLnBrk="1" hangingPunct="1"/>
            <a:r>
              <a:rPr lang="en-US" altLang="zh-TW" smtClean="0"/>
              <a:t>using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Login session and process groups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en-US" altLang="zh-TW" smtClean="0"/>
              <a:t>the set of jobs associated with a login shell and a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groups in a login session</a:t>
            </a:r>
          </a:p>
        </p:txBody>
      </p:sp>
      <p:grpSp>
        <p:nvGrpSpPr>
          <p:cNvPr id="11267" name="Group 29"/>
          <p:cNvGrpSpPr>
            <a:grpSpLocks/>
          </p:cNvGrpSpPr>
          <p:nvPr/>
        </p:nvGrpSpPr>
        <p:grpSpPr bwMode="auto">
          <a:xfrm>
            <a:off x="250825" y="1962150"/>
            <a:ext cx="8634413" cy="4346575"/>
            <a:chOff x="158" y="1236"/>
            <a:chExt cx="5439" cy="2738"/>
          </a:xfrm>
        </p:grpSpPr>
        <p:grpSp>
          <p:nvGrpSpPr>
            <p:cNvPr id="11268" name="Group 15"/>
            <p:cNvGrpSpPr>
              <a:grpSpLocks/>
            </p:cNvGrpSpPr>
            <p:nvPr/>
          </p:nvGrpSpPr>
          <p:grpSpPr bwMode="auto">
            <a:xfrm>
              <a:off x="1791" y="1842"/>
              <a:ext cx="1089" cy="545"/>
              <a:chOff x="1791" y="1842"/>
              <a:chExt cx="1089" cy="545"/>
            </a:xfrm>
          </p:grpSpPr>
          <p:sp>
            <p:nvSpPr>
              <p:cNvPr id="11287" name="Rectangle 6"/>
              <p:cNvSpPr>
                <a:spLocks noChangeArrowheads="1"/>
              </p:cNvSpPr>
              <p:nvPr/>
            </p:nvSpPr>
            <p:spPr bwMode="auto">
              <a:xfrm>
                <a:off x="1837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1</a:t>
                </a:r>
              </a:p>
            </p:txBody>
          </p:sp>
          <p:sp>
            <p:nvSpPr>
              <p:cNvPr id="11288" name="Rectangle 7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2</a:t>
                </a:r>
              </a:p>
            </p:txBody>
          </p:sp>
          <p:sp>
            <p:nvSpPr>
              <p:cNvPr id="11289" name="Rectangle 8"/>
              <p:cNvSpPr>
                <a:spLocks noChangeArrowheads="1"/>
              </p:cNvSpPr>
              <p:nvPr/>
            </p:nvSpPr>
            <p:spPr bwMode="auto">
              <a:xfrm>
                <a:off x="1791" y="1842"/>
                <a:ext cx="1089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1269" name="Group 16"/>
            <p:cNvGrpSpPr>
              <a:grpSpLocks/>
            </p:cNvGrpSpPr>
            <p:nvPr/>
          </p:nvGrpSpPr>
          <p:grpSpPr bwMode="auto">
            <a:xfrm>
              <a:off x="657" y="1842"/>
              <a:ext cx="863" cy="545"/>
              <a:chOff x="657" y="1842"/>
              <a:chExt cx="863" cy="545"/>
            </a:xfrm>
          </p:grpSpPr>
          <p:sp>
            <p:nvSpPr>
              <p:cNvPr id="11285" name="Rectangle 5"/>
              <p:cNvSpPr>
                <a:spLocks noChangeArrowheads="1"/>
              </p:cNvSpPr>
              <p:nvPr/>
            </p:nvSpPr>
            <p:spPr bwMode="auto">
              <a:xfrm>
                <a:off x="748" y="1933"/>
                <a:ext cx="635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login shell</a:t>
                </a:r>
              </a:p>
            </p:txBody>
          </p:sp>
          <p:sp>
            <p:nvSpPr>
              <p:cNvPr id="11286" name="Rectangle 12"/>
              <p:cNvSpPr>
                <a:spLocks noChangeArrowheads="1"/>
              </p:cNvSpPr>
              <p:nvPr/>
            </p:nvSpPr>
            <p:spPr bwMode="auto">
              <a:xfrm>
                <a:off x="657" y="1842"/>
                <a:ext cx="863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1270" name="Group 14"/>
            <p:cNvGrpSpPr>
              <a:grpSpLocks/>
            </p:cNvGrpSpPr>
            <p:nvPr/>
          </p:nvGrpSpPr>
          <p:grpSpPr bwMode="auto">
            <a:xfrm>
              <a:off x="3152" y="1842"/>
              <a:ext cx="1134" cy="998"/>
              <a:chOff x="3152" y="1842"/>
              <a:chExt cx="1134" cy="998"/>
            </a:xfrm>
          </p:grpSpPr>
          <p:sp>
            <p:nvSpPr>
              <p:cNvPr id="11281" name="Rectangle 9"/>
              <p:cNvSpPr>
                <a:spLocks noChangeArrowheads="1"/>
              </p:cNvSpPr>
              <p:nvPr/>
            </p:nvSpPr>
            <p:spPr bwMode="auto">
              <a:xfrm>
                <a:off x="3198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3</a:t>
                </a:r>
              </a:p>
            </p:txBody>
          </p:sp>
          <p:sp>
            <p:nvSpPr>
              <p:cNvPr id="11282" name="Rectangle 10"/>
              <p:cNvSpPr>
                <a:spLocks noChangeArrowheads="1"/>
              </p:cNvSpPr>
              <p:nvPr/>
            </p:nvSpPr>
            <p:spPr bwMode="auto">
              <a:xfrm>
                <a:off x="3696" y="1933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4</a:t>
                </a:r>
              </a:p>
            </p:txBody>
          </p:sp>
          <p:sp>
            <p:nvSpPr>
              <p:cNvPr id="11283" name="Rectangle 11"/>
              <p:cNvSpPr>
                <a:spLocks noChangeArrowheads="1"/>
              </p:cNvSpPr>
              <p:nvPr/>
            </p:nvSpPr>
            <p:spPr bwMode="auto">
              <a:xfrm>
                <a:off x="3424" y="2387"/>
                <a:ext cx="45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proc 5</a:t>
                </a:r>
              </a:p>
            </p:txBody>
          </p:sp>
          <p:sp>
            <p:nvSpPr>
              <p:cNvPr id="11284" name="Rectangle 13"/>
              <p:cNvSpPr>
                <a:spLocks noChangeArrowheads="1"/>
              </p:cNvSpPr>
              <p:nvPr/>
            </p:nvSpPr>
            <p:spPr bwMode="auto">
              <a:xfrm>
                <a:off x="3152" y="1842"/>
                <a:ext cx="1134" cy="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11271" name="Oval 17"/>
            <p:cNvSpPr>
              <a:spLocks noChangeArrowheads="1"/>
            </p:cNvSpPr>
            <p:nvPr/>
          </p:nvSpPr>
          <p:spPr bwMode="auto">
            <a:xfrm>
              <a:off x="1882" y="3430"/>
              <a:ext cx="953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controlling</a:t>
              </a:r>
            </a:p>
            <a:p>
              <a:pPr algn="ctr" eaLnBrk="1" hangingPunct="1"/>
              <a:r>
                <a:rPr lang="en-US" altLang="zh-TW"/>
                <a:t>terminal</a:t>
              </a:r>
            </a:p>
          </p:txBody>
        </p:sp>
        <p:sp>
          <p:nvSpPr>
            <p:cNvPr id="11272" name="Line 18"/>
            <p:cNvSpPr>
              <a:spLocks noChangeShapeType="1"/>
            </p:cNvSpPr>
            <p:nvPr/>
          </p:nvSpPr>
          <p:spPr bwMode="auto">
            <a:xfrm flipV="1">
              <a:off x="2562" y="2840"/>
              <a:ext cx="90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3" name="Line 19"/>
            <p:cNvSpPr>
              <a:spLocks noChangeShapeType="1"/>
            </p:cNvSpPr>
            <p:nvPr/>
          </p:nvSpPr>
          <p:spPr bwMode="auto">
            <a:xfrm flipH="1" flipV="1">
              <a:off x="1156" y="2341"/>
              <a:ext cx="908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4" name="Text Box 20"/>
            <p:cNvSpPr txBox="1">
              <a:spLocks noChangeArrowheads="1"/>
            </p:cNvSpPr>
            <p:nvPr/>
          </p:nvSpPr>
          <p:spPr bwMode="auto">
            <a:xfrm>
              <a:off x="567" y="2976"/>
              <a:ext cx="1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network disconnect</a:t>
              </a:r>
            </a:p>
          </p:txBody>
        </p:sp>
        <p:sp>
          <p:nvSpPr>
            <p:cNvPr id="11275" name="Text Box 21"/>
            <p:cNvSpPr txBox="1">
              <a:spLocks noChangeArrowheads="1"/>
            </p:cNvSpPr>
            <p:nvPr/>
          </p:nvSpPr>
          <p:spPr bwMode="auto">
            <a:xfrm>
              <a:off x="3049" y="3096"/>
              <a:ext cx="25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keyboard inputs and</a:t>
              </a:r>
            </a:p>
            <a:p>
              <a:pPr eaLnBrk="1" hangingPunct="1"/>
              <a:r>
                <a:rPr lang="en-US" altLang="zh-TW"/>
                <a:t>terminal generated signals (CTRL-C, CTRL-Z)</a:t>
              </a:r>
            </a:p>
          </p:txBody>
        </p:sp>
        <p:sp>
          <p:nvSpPr>
            <p:cNvPr id="11276" name="Text Box 23"/>
            <p:cNvSpPr txBox="1">
              <a:spLocks noChangeArrowheads="1"/>
            </p:cNvSpPr>
            <p:nvPr/>
          </p:nvSpPr>
          <p:spPr bwMode="auto">
            <a:xfrm>
              <a:off x="3185" y="1599"/>
              <a:ext cx="1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foreground process group</a:t>
              </a:r>
            </a:p>
          </p:txBody>
        </p:sp>
        <p:sp>
          <p:nvSpPr>
            <p:cNvPr id="11277" name="Text Box 24"/>
            <p:cNvSpPr txBox="1">
              <a:spLocks noChangeArrowheads="1"/>
            </p:cNvSpPr>
            <p:nvPr/>
          </p:nvSpPr>
          <p:spPr bwMode="auto">
            <a:xfrm>
              <a:off x="1701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11278" name="Text Box 25"/>
            <p:cNvSpPr txBox="1">
              <a:spLocks noChangeArrowheads="1"/>
            </p:cNvSpPr>
            <p:nvPr/>
          </p:nvSpPr>
          <p:spPr bwMode="auto">
            <a:xfrm>
              <a:off x="158" y="1616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background process group</a:t>
              </a:r>
            </a:p>
          </p:txBody>
        </p:sp>
        <p:sp>
          <p:nvSpPr>
            <p:cNvPr id="11279" name="Rectangle 27"/>
            <p:cNvSpPr>
              <a:spLocks noChangeArrowheads="1"/>
            </p:cNvSpPr>
            <p:nvPr/>
          </p:nvSpPr>
          <p:spPr bwMode="auto">
            <a:xfrm>
              <a:off x="158" y="1480"/>
              <a:ext cx="4491" cy="14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280" name="Text Box 28"/>
            <p:cNvSpPr txBox="1">
              <a:spLocks noChangeArrowheads="1"/>
            </p:cNvSpPr>
            <p:nvPr/>
          </p:nvSpPr>
          <p:spPr bwMode="auto">
            <a:xfrm>
              <a:off x="735" y="1236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session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</Template>
  <TotalTime>255</TotalTime>
  <Words>1560</Words>
  <Application>Microsoft Office PowerPoint</Application>
  <PresentationFormat>如螢幕大小 (4:3)</PresentationFormat>
  <Paragraphs>410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6" baseType="lpstr">
      <vt:lpstr>Times New Roman</vt:lpstr>
      <vt:lpstr>標楷體</vt:lpstr>
      <vt:lpstr>Arial</vt:lpstr>
      <vt:lpstr>Wingdings</vt:lpstr>
      <vt:lpstr>Calibri</vt:lpstr>
      <vt:lpstr>Blends</vt:lpstr>
      <vt:lpstr>Process Group</vt:lpstr>
      <vt:lpstr>Materials coming from</vt:lpstr>
      <vt:lpstr>Your Task (Homework)</vt:lpstr>
      <vt:lpstr>Job control that a shell provides</vt:lpstr>
      <vt:lpstr>Job control that a shell provides</vt:lpstr>
      <vt:lpstr>What is a background job</vt:lpstr>
      <vt:lpstr>What you need to know for this HW</vt:lpstr>
      <vt:lpstr>Login session and process groups</vt:lpstr>
      <vt:lpstr>Process groups in a login session</vt:lpstr>
      <vt:lpstr>Process groups in a login session</vt:lpstr>
      <vt:lpstr>Process groups in a login session</vt:lpstr>
      <vt:lpstr>Process groups in a login session</vt:lpstr>
      <vt:lpstr>Signals coming from terminal driver</vt:lpstr>
      <vt:lpstr>How to setup process groups</vt:lpstr>
      <vt:lpstr>The main-loop of “my_shell”</vt:lpstr>
      <vt:lpstr>The main-loop of “my_shell”</vt:lpstr>
      <vt:lpstr>The main-loop of “my_shell”</vt:lpstr>
      <vt:lpstr>Setting up a process group (by a shell)</vt:lpstr>
      <vt:lpstr>Setting up a process group (by a shell)</vt:lpstr>
      <vt:lpstr>Process groups in a login session</vt:lpstr>
      <vt:lpstr>Setting up a process group</vt:lpstr>
      <vt:lpstr>Q: How to do startup synchronization?</vt:lpstr>
      <vt:lpstr>How to do startup synchronization</vt:lpstr>
      <vt:lpstr>Demo: my_shell</vt:lpstr>
      <vt:lpstr>Demo: my_shell</vt:lpstr>
      <vt:lpstr>Demo: my_shell</vt:lpstr>
      <vt:lpstr>Setting up a process group (by a shell)</vt:lpstr>
      <vt:lpstr>Transfer controlling terminal</vt:lpstr>
      <vt:lpstr>Remark</vt:lpstr>
      <vt:lpstr>Demo: my_shell</vt:lpstr>
      <vt:lpstr>Setting up a process group (by a shell)</vt:lpstr>
      <vt:lpstr>Limitation</vt:lpstr>
      <vt:lpstr>Q: How to get back the controlling terminal</vt:lpstr>
      <vt:lpstr>Q: How to get back the controlling terminal</vt:lpstr>
      <vt:lpstr>How to block a signal</vt:lpstr>
      <vt:lpstr>The system call</vt:lpstr>
      <vt:lpstr>How to prepare the bitmask</vt:lpstr>
      <vt:lpstr>The Code</vt:lpstr>
      <vt:lpstr>Demo: my_shell</vt:lpstr>
      <vt:lpstr>Demo: my_shell</vt:lpstr>
      <vt:lpstr>The shell project</vt:lpstr>
      <vt:lpstr>Spec of the project</vt:lpstr>
      <vt:lpstr>How a login shell started</vt:lpstr>
      <vt:lpstr>Starting a login-shell at console</vt:lpstr>
      <vt:lpstr>Starting a remote login shell</vt:lpstr>
      <vt:lpstr>Scripts to start login terminal</vt:lpstr>
      <vt:lpstr>Appendix</vt:lpstr>
      <vt:lpstr>Data structure to organize all process groups</vt:lpstr>
      <vt:lpstr>How to know the status of a child?</vt:lpstr>
      <vt:lpstr>How to read a line?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74</cp:revision>
  <dcterms:created xsi:type="dcterms:W3CDTF">1601-01-01T00:00:00Z</dcterms:created>
  <dcterms:modified xsi:type="dcterms:W3CDTF">2017-11-04T18:12:25Z</dcterms:modified>
</cp:coreProperties>
</file>