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9" r:id="rId2"/>
    <p:sldId id="271" r:id="rId3"/>
    <p:sldId id="290" r:id="rId4"/>
    <p:sldId id="306" r:id="rId5"/>
    <p:sldId id="282" r:id="rId6"/>
    <p:sldId id="291" r:id="rId7"/>
    <p:sldId id="284" r:id="rId8"/>
    <p:sldId id="292" r:id="rId9"/>
    <p:sldId id="293" r:id="rId10"/>
    <p:sldId id="295" r:id="rId11"/>
    <p:sldId id="296" r:id="rId12"/>
    <p:sldId id="297" r:id="rId13"/>
    <p:sldId id="298" r:id="rId14"/>
    <p:sldId id="301" r:id="rId15"/>
    <p:sldId id="299" r:id="rId16"/>
    <p:sldId id="302" r:id="rId17"/>
    <p:sldId id="304" r:id="rId18"/>
    <p:sldId id="305" r:id="rId19"/>
    <p:sldId id="300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5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464"/>
    <a:srgbClr val="C8C4BC"/>
    <a:srgbClr val="131426"/>
    <a:srgbClr val="E74C2E"/>
    <a:srgbClr val="333F50"/>
    <a:srgbClr val="F7D9D3"/>
    <a:srgbClr val="6E6C67"/>
    <a:srgbClr val="7F82BF"/>
    <a:srgbClr val="F8CDC4"/>
    <a:srgbClr val="F3A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84211" autoAdjust="0"/>
  </p:normalViewPr>
  <p:slideViewPr>
    <p:cSldViewPr snapToGrid="0">
      <p:cViewPr varScale="1">
        <p:scale>
          <a:sx n="38" d="100"/>
          <a:sy n="38" d="100"/>
        </p:scale>
        <p:origin x="540" y="54"/>
      </p:cViewPr>
      <p:guideLst>
        <p:guide orient="horz" pos="1888"/>
        <p:guide pos="54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45DA-0080-42C9-8730-37295CBDB36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3946D-74E5-4299-8FB5-C27367E69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35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3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Good morning everyone.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It's my honor to speak here, and I’m very glad to share our work with you.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 paper’s title is Lighting Image/Video Style Transfer Methods by Iterative Channel Pruning.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04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S’(S prime)</a:t>
            </a:r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b="1" dirty="0"/>
              <a:t>The last function</a:t>
            </a:r>
            <a:r>
              <a:rPr lang="en-US" altLang="zh-CN" dirty="0"/>
              <a:t>),where </a:t>
            </a:r>
            <a:r>
              <a:rPr lang="en-US" altLang="zh-CN" dirty="0" err="1"/>
              <a:t>Lstylized</a:t>
            </a:r>
            <a:r>
              <a:rPr lang="en-US" altLang="zh-CN" dirty="0"/>
              <a:t> is the style transfer loss, γ(gamma) is the scale factor of Batch normalization layer, | | (double vertical bar) denotes L1 regularization, λ(</a:t>
            </a:r>
            <a:r>
              <a:rPr lang="en-US" altLang="zh-CN" dirty="0" err="1"/>
              <a:t>lamda</a:t>
            </a:r>
            <a:r>
              <a:rPr lang="en-US" altLang="zh-CN" dirty="0"/>
              <a:t>) and η</a:t>
            </a:r>
            <a:r>
              <a:rPr lang="zh-CN" altLang="en-US" dirty="0"/>
              <a:t>（</a:t>
            </a:r>
            <a:r>
              <a:rPr lang="en-US" altLang="zh-CN" dirty="0"/>
              <a:t>eta</a:t>
            </a:r>
            <a:r>
              <a:rPr lang="zh-CN" altLang="en-US" dirty="0"/>
              <a:t>） </a:t>
            </a:r>
            <a:r>
              <a:rPr lang="en-US" altLang="zh-CN" dirty="0"/>
              <a:t>are weight factors</a:t>
            </a:r>
          </a:p>
          <a:p>
            <a:endParaRPr lang="en-US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50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 we propose Iterative Layer-wise Pruning Strategy.</a:t>
            </a:r>
          </a:p>
          <a:p>
            <a:endParaRPr lang="en-US" altLang="zh-CN" dirty="0"/>
          </a:p>
          <a:p>
            <a:r>
              <a:rPr lang="en-US" altLang="zh-CN" dirty="0"/>
              <a:t>Specifically, we prune E and D alternatively and increases the prune ratio gradually until it reaches the desired value.</a:t>
            </a:r>
          </a:p>
          <a:p>
            <a:endParaRPr lang="en-US" altLang="zh-CN" dirty="0"/>
          </a:p>
          <a:p>
            <a:r>
              <a:rPr lang="en-US" altLang="zh-CN" dirty="0"/>
              <a:t>We prune each layer separately to avoid affecting the correlation among channels of each layer.</a:t>
            </a:r>
          </a:p>
          <a:p>
            <a:endParaRPr lang="en-US" altLang="zh-CN" dirty="0"/>
          </a:p>
          <a:p>
            <a:r>
              <a:rPr lang="en-US" altLang="zh-CN" dirty="0"/>
              <a:t>As shown in left figure and Algorithm 1, we set the number of iterations N_I equal to 2, </a:t>
            </a:r>
            <a:r>
              <a:rPr lang="en-US" altLang="zh-CN" dirty="0" err="1"/>
              <a:t>ri</a:t>
            </a:r>
            <a:r>
              <a:rPr lang="en-US" altLang="zh-CN" dirty="0"/>
              <a:t> is the</a:t>
            </a:r>
            <a:r>
              <a:rPr lang="zh-CN" altLang="en-US" dirty="0"/>
              <a:t> </a:t>
            </a:r>
            <a:r>
              <a:rPr lang="en-US" altLang="zh-CN" dirty="0"/>
              <a:t>prune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of different iterations.</a:t>
            </a:r>
          </a:p>
          <a:p>
            <a:endParaRPr lang="en-US" altLang="zh-CN" dirty="0"/>
          </a:p>
          <a:p>
            <a:r>
              <a:rPr lang="en-US" altLang="zh-CN" dirty="0"/>
              <a:t>Each time E or D is processed, the training, pruning, fine-tuning process is included.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78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the third part, we introduce the experiments, which mainly include visual quality assessment and efficiency analysis, proving the effectiveness of our method from a qualitative and quantitative perspective, respectively.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0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MCCNet</a:t>
            </a:r>
            <a:r>
              <a:rPr lang="en-US" altLang="zh-CN" dirty="0"/>
              <a:t> is a basic visual stylization approach</a:t>
            </a:r>
          </a:p>
          <a:p>
            <a:endParaRPr lang="en-US" altLang="zh-CN" dirty="0"/>
          </a:p>
          <a:p>
            <a:r>
              <a:rPr lang="en-US" altLang="zh-CN" dirty="0" err="1"/>
              <a:t>NetSlim</a:t>
            </a:r>
            <a:r>
              <a:rPr lang="en-US" altLang="zh-CN" dirty="0"/>
              <a:t>, AKECP, CHIP and CPST are contrast pruning methods to prune </a:t>
            </a:r>
            <a:r>
              <a:rPr lang="en-US" altLang="zh-CN" dirty="0" err="1"/>
              <a:t>MCCNet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Visual comparisons for different pruning methods are as shown in Fig.4.</a:t>
            </a:r>
          </a:p>
          <a:p>
            <a:endParaRPr lang="en-US" altLang="zh-CN" dirty="0"/>
          </a:p>
          <a:p>
            <a:r>
              <a:rPr lang="en-US" altLang="zh-CN" dirty="0"/>
              <a:t>It should be noted that CPST is a channel pruning method specially designed for style transfer.</a:t>
            </a:r>
          </a:p>
          <a:p>
            <a:endParaRPr lang="en-US" altLang="zh-CN" dirty="0"/>
          </a:p>
          <a:p>
            <a:r>
              <a:rPr lang="en-US" altLang="zh-CN" dirty="0" err="1"/>
              <a:t>NetSlim</a:t>
            </a:r>
            <a:r>
              <a:rPr lang="en-US" altLang="zh-CN" dirty="0"/>
              <a:t> and CPST fail to generate stylized results for layer collapsing during pruning.</a:t>
            </a:r>
          </a:p>
          <a:p>
            <a:endParaRPr lang="en-US" altLang="zh-CN" dirty="0"/>
          </a:p>
          <a:p>
            <a:r>
              <a:rPr lang="en-US" altLang="zh-CN" dirty="0"/>
              <a:t>AKECP does not reduce the parameters.</a:t>
            </a:r>
          </a:p>
          <a:p>
            <a:endParaRPr lang="en-US" altLang="zh-CN" dirty="0"/>
          </a:p>
          <a:p>
            <a:r>
              <a:rPr lang="en-US" altLang="zh-CN" dirty="0"/>
              <a:t>CHIP produces unexpected color shifts compared with the results of </a:t>
            </a:r>
            <a:r>
              <a:rPr lang="en-US" altLang="zh-CN" dirty="0" err="1"/>
              <a:t>MCCNet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Our ICCP can generate visually appealing results compared with other pruning methods.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Furthermore, we compare the image style transfer result of our pruned model with several SOTA image stylization methods.</a:t>
            </a:r>
          </a:p>
          <a:p>
            <a:endParaRPr lang="en-US" altLang="zh-CN" dirty="0"/>
          </a:p>
          <a:p>
            <a:r>
              <a:rPr lang="en-US" altLang="zh-CN" dirty="0"/>
              <a:t>As shown in Fig.5, our ICCP yields competitive and comparable results to the aforementioned SOTA methods.</a:t>
            </a:r>
          </a:p>
          <a:p>
            <a:endParaRPr lang="en-US" altLang="zh-CN" dirty="0"/>
          </a:p>
          <a:p>
            <a:r>
              <a:rPr lang="en-US" altLang="zh-CN" dirty="0"/>
              <a:t>Specifically, our ICCP effectively transfers the given styles for all the shown cases while accurately preserving the input content structure/patterns. </a:t>
            </a:r>
          </a:p>
          <a:p>
            <a:endParaRPr lang="en-US" altLang="zh-CN" dirty="0"/>
          </a:p>
          <a:p>
            <a:r>
              <a:rPr lang="en-US" altLang="zh-CN" dirty="0"/>
              <a:t>In certain instances, our ICCP performs even better. </a:t>
            </a:r>
          </a:p>
          <a:p>
            <a:endParaRPr lang="en-US" altLang="zh-CN" dirty="0"/>
          </a:p>
          <a:p>
            <a:r>
              <a:rPr lang="en-US" altLang="zh-CN" dirty="0"/>
              <a:t>For example, as exemplified in the first row, our ICCP can generate a more realistic, closer-to-reference style (vs. </a:t>
            </a:r>
            <a:r>
              <a:rPr lang="en-US" altLang="zh-CN" dirty="0" err="1"/>
              <a:t>AdaAttN</a:t>
            </a:r>
            <a:r>
              <a:rPr lang="en-US" altLang="zh-CN" dirty="0"/>
              <a:t>) and without noise (vs. </a:t>
            </a:r>
            <a:r>
              <a:rPr lang="en-US" altLang="zh-CN" dirty="0" err="1"/>
              <a:t>AdaIN</a:t>
            </a:r>
            <a:r>
              <a:rPr lang="en-US" altLang="zh-CN" dirty="0"/>
              <a:t> and </a:t>
            </a:r>
            <a:r>
              <a:rPr lang="en-US" altLang="zh-CN" dirty="0" err="1"/>
              <a:t>Artflow</a:t>
            </a:r>
            <a:r>
              <a:rPr lang="en-US" altLang="zh-CN" dirty="0"/>
              <a:t>) on the girl’s face. </a:t>
            </a:r>
          </a:p>
          <a:p>
            <a:endParaRPr lang="en-US" altLang="zh-CN" dirty="0"/>
          </a:p>
          <a:p>
            <a:r>
              <a:rPr lang="en-US" altLang="zh-CN" dirty="0"/>
              <a:t>In the second row, the generated image of </a:t>
            </a:r>
            <a:r>
              <a:rPr lang="en-US" altLang="zh-CN" dirty="0" err="1"/>
              <a:t>MCCNet</a:t>
            </a:r>
            <a:r>
              <a:rPr lang="en-US" altLang="zh-CN" dirty="0"/>
              <a:t> has a highlight around the bird’s body, but not in our approach.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90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next is efficiency analysis.</a:t>
            </a:r>
          </a:p>
          <a:p>
            <a:endParaRPr lang="en-US" altLang="zh-CN" dirty="0"/>
          </a:p>
          <a:p>
            <a:r>
              <a:rPr lang="en-US" altLang="zh-CN" dirty="0"/>
              <a:t>We compare the parameters and FLOPs of </a:t>
            </a:r>
            <a:r>
              <a:rPr lang="en-US" altLang="zh-CN" dirty="0" err="1"/>
              <a:t>MCCNet</a:t>
            </a:r>
            <a:r>
              <a:rPr lang="en-US" altLang="zh-CN" dirty="0"/>
              <a:t> before pruning and after using pruning methods. </a:t>
            </a:r>
          </a:p>
          <a:p>
            <a:endParaRPr lang="en-US" altLang="zh-CN" dirty="0"/>
          </a:p>
          <a:p>
            <a:r>
              <a:rPr lang="en-US" altLang="zh-CN" dirty="0"/>
              <a:t>The comprehensive result is shown in Table 1.</a:t>
            </a:r>
          </a:p>
          <a:p>
            <a:endParaRPr lang="en-US" altLang="zh-CN" dirty="0"/>
          </a:p>
          <a:p>
            <a:r>
              <a:rPr lang="en-US" altLang="zh-CN" dirty="0"/>
              <a:t>In total, ICCP achieves the lowest FLOPs and parameters. </a:t>
            </a:r>
          </a:p>
          <a:p>
            <a:endParaRPr lang="en-US" altLang="zh-CN" dirty="0"/>
          </a:p>
          <a:p>
            <a:r>
              <a:rPr lang="en-US" altLang="zh-CN" dirty="0"/>
              <a:t>The encoder, decoder, and transform module parameters have been reduced by 99.15%(Ninety-nine point one five percent), 99.15%(Ninety-nine point one five percent) and 99.05%(Ninety-nine point zero five percent), respectively. </a:t>
            </a:r>
          </a:p>
          <a:p>
            <a:endParaRPr lang="en-US" altLang="zh-CN" dirty="0"/>
          </a:p>
          <a:p>
            <a:r>
              <a:rPr lang="en-US" altLang="zh-CN" dirty="0"/>
              <a:t>Likewise, FLOPs have been reduced by 98.99%(Ninety-eight point nine </a:t>
            </a:r>
            <a:r>
              <a:rPr lang="en-US" altLang="zh-CN" dirty="0" err="1"/>
              <a:t>nine</a:t>
            </a:r>
            <a:r>
              <a:rPr lang="en-US" altLang="zh-CN" dirty="0"/>
              <a:t> percent) when using our ICCP. </a:t>
            </a:r>
          </a:p>
          <a:p>
            <a:endParaRPr lang="en-US" altLang="zh-CN" dirty="0"/>
          </a:p>
          <a:p>
            <a:r>
              <a:rPr lang="en-US" altLang="zh-CN" dirty="0"/>
              <a:t>AKECP achieves compression by setting some parameters to zero, exhibiting similar parameters and FLOPs to </a:t>
            </a:r>
            <a:r>
              <a:rPr lang="en-US" altLang="zh-CN" dirty="0" err="1"/>
              <a:t>MCCNet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CHIP and CPST remove the channels directly but reserve higher parameters and FLOPs than our ICCP.</a:t>
            </a:r>
          </a:p>
          <a:p>
            <a:endParaRPr lang="en-US" altLang="zh-CN" dirty="0"/>
          </a:p>
          <a:p>
            <a:r>
              <a:rPr lang="en-US" altLang="zh-CN" dirty="0"/>
              <a:t>To measure the coherence of the videos generated from different pruning methods, we calculate temporal loss, the calculation method is as shown in the formula, where O is an occlusion mask and any position that doesn’t satisfy the condition will be set to zero:</a:t>
            </a:r>
          </a:p>
          <a:p>
            <a:endParaRPr lang="en-US" altLang="zh-CN" dirty="0"/>
          </a:p>
          <a:p>
            <a:r>
              <a:rPr lang="en-US" altLang="zh-CN" dirty="0"/>
              <a:t>We observe a small difference between these values, demonstrating that our method can generate relatively stable videos even if the number of parameters and memory requirement is reduced significantly.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0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 we compare the inference time with three input sizes on mobile device Samsung Galaxy S10, as shown in Table.2.</a:t>
            </a:r>
          </a:p>
          <a:p>
            <a:endParaRPr lang="en-US" altLang="zh-CN" dirty="0"/>
          </a:p>
          <a:p>
            <a:r>
              <a:rPr lang="en-US" altLang="zh-CN" dirty="0"/>
              <a:t>Our ICCP achieves the fastest inference time (0.032s, 0.072s, and 0.199s)( Zero point zero three two seconds, Zero point zero seven two seconds and Zero point one nine </a:t>
            </a:r>
            <a:r>
              <a:rPr lang="en-US" altLang="zh-CN" dirty="0" err="1"/>
              <a:t>nine</a:t>
            </a:r>
            <a:r>
              <a:rPr lang="en-US" altLang="zh-CN" dirty="0"/>
              <a:t> seconds).</a:t>
            </a:r>
          </a:p>
          <a:p>
            <a:endParaRPr lang="en-US" altLang="zh-CN" dirty="0"/>
          </a:p>
          <a:p>
            <a:r>
              <a:rPr lang="en-US" altLang="zh-CN" dirty="0"/>
              <a:t>For an input size of 512 × 512(five hundred twelve multiplied by five hundred twelve), our inference speed is improved by 92.78%(ninety-two point seven eight percent) compared to the original </a:t>
            </a:r>
            <a:r>
              <a:rPr lang="en-US" altLang="zh-CN" dirty="0" err="1"/>
              <a:t>MCCNet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All of the above experiments demonstrate the validity of our method.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3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Finally, we summarized our 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46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22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These are the references.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4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will divide into the following parts to introduce.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0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That’s all, thank you.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1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first part is Introduction.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Firstly I will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briefly </a:t>
            </a:r>
            <a:r>
              <a:rPr lang="en-US" altLang="zh-CN" dirty="0"/>
              <a:t>introduce the visual style transfer task.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 shown in Figures, input a content image and a style image</a:t>
            </a:r>
            <a:r>
              <a:rPr lang="en-US" altLang="zh-CN"/>
              <a:t>, the </a:t>
            </a:r>
            <a:r>
              <a:rPr lang="en-US" altLang="zh-CN" dirty="0"/>
              <a:t>VST model can output an image with the corresponding content and style.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7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the high memory usage and latency prevent VST methods from being widely used on resource constrained mobile devices. </a:t>
            </a:r>
          </a:p>
          <a:p>
            <a:endParaRPr lang="en-US" altLang="zh-CN" dirty="0"/>
          </a:p>
          <a:p>
            <a:r>
              <a:rPr lang="en-US" altLang="zh-CN" dirty="0"/>
              <a:t>Although there are many lightweight methods, most of them are designed for classification and object detection, which are not suitable for VST tasks.</a:t>
            </a:r>
          </a:p>
          <a:p>
            <a:endParaRPr lang="en-US" altLang="zh-CN" dirty="0"/>
          </a:p>
          <a:p>
            <a:r>
              <a:rPr lang="en-US" altLang="zh-CN" dirty="0"/>
              <a:t>As shown in Fig. 1(c), when pruning 80%(eighty percent) parameters of </a:t>
            </a:r>
            <a:r>
              <a:rPr lang="en-US" altLang="zh-CN" dirty="0" err="1"/>
              <a:t>MCCNet</a:t>
            </a:r>
            <a:r>
              <a:rPr lang="en-US" altLang="zh-CN" dirty="0"/>
              <a:t> by </a:t>
            </a:r>
            <a:r>
              <a:rPr lang="en-US" altLang="zh-CN" dirty="0" err="1"/>
              <a:t>NetSlim</a:t>
            </a:r>
            <a:r>
              <a:rPr lang="en-US" altLang="zh-CN" dirty="0"/>
              <a:t>, the outputs fail to maintain style consistency with the input style reference (as shown on the top left of the content image). </a:t>
            </a:r>
          </a:p>
          <a:p>
            <a:endParaRPr lang="en-US" altLang="zh-CN" dirty="0"/>
          </a:p>
          <a:p>
            <a:r>
              <a:rPr lang="en-US" altLang="zh-CN" dirty="0"/>
              <a:t>The reasons are twofold:</a:t>
            </a:r>
          </a:p>
          <a:p>
            <a:endParaRPr lang="en-US" altLang="zh-CN" dirty="0"/>
          </a:p>
          <a:p>
            <a:r>
              <a:rPr lang="en-US" altLang="zh-CN" dirty="0"/>
              <a:t>The first one, VST methods usually employ an encoder decoder-based backbone, which is more complex than plain CNN networks;</a:t>
            </a:r>
          </a:p>
          <a:p>
            <a:endParaRPr lang="en-US" altLang="zh-CN" dirty="0"/>
          </a:p>
          <a:p>
            <a:r>
              <a:rPr lang="en-US" altLang="zh-CN" dirty="0"/>
              <a:t>The second one, VST tasks rely on the distribution of features across different channels to measure style information. </a:t>
            </a:r>
          </a:p>
          <a:p>
            <a:endParaRPr lang="en-US" altLang="zh-CN" dirty="0"/>
          </a:p>
          <a:p>
            <a:r>
              <a:rPr lang="en-US" altLang="zh-CN" dirty="0"/>
              <a:t>Pruning based on single-channel method could potentially compromise the preservation of valuable style information. </a:t>
            </a:r>
          </a:p>
          <a:p>
            <a:endParaRPr lang="en-US" altLang="zh-CN" dirty="0"/>
          </a:p>
          <a:p>
            <a:r>
              <a:rPr lang="en-US" altLang="zh-CN" dirty="0"/>
              <a:t>Therefore, we propose our method.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5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this study, we present a novel approach to generate lightweight VST models that are suitable for mobile devices.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0" i="0" dirty="0">
                <a:solidFill>
                  <a:srgbClr val="5A75E0"/>
                </a:solidFill>
                <a:effectLst/>
                <a:highlight>
                  <a:srgbClr val="FFFFFF"/>
                </a:highlight>
                <a:latin typeface="PingFangSC-Regular"/>
              </a:rPr>
              <a:t>Specifically</a:t>
            </a:r>
            <a:r>
              <a:rPr lang="zh-CN" altLang="en-US" b="0" i="0" dirty="0">
                <a:solidFill>
                  <a:srgbClr val="5A75E0"/>
                </a:solidFill>
                <a:effectLst/>
                <a:highlight>
                  <a:srgbClr val="FFFFFF"/>
                </a:highlight>
                <a:latin typeface="PingFangSC-Regular"/>
              </a:rPr>
              <a:t>，</a:t>
            </a:r>
            <a:r>
              <a:rPr lang="en-US" altLang="zh-CN" b="0" i="0" dirty="0">
                <a:solidFill>
                  <a:srgbClr val="5A75E0"/>
                </a:solidFill>
                <a:effectLst/>
                <a:highlight>
                  <a:srgbClr val="FFFFFF"/>
                </a:highlight>
                <a:latin typeface="PingFangSC-Regular"/>
              </a:rPr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3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second part we will introduce our methods.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3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Firstly, I will introduce the Problem Definition. </a:t>
            </a:r>
          </a:p>
          <a:p>
            <a:endParaRPr lang="en-US" altLang="zh-CN" dirty="0"/>
          </a:p>
          <a:p>
            <a:r>
              <a:rPr lang="en-US" altLang="zh-CN" dirty="0"/>
              <a:t>As shown in Fig.2, giving a content reference </a:t>
            </a:r>
            <a:r>
              <a:rPr lang="en-US" altLang="zh-CN" dirty="0" err="1"/>
              <a:t>Ic</a:t>
            </a:r>
            <a:r>
              <a:rPr lang="en-US" altLang="zh-CN" dirty="0"/>
              <a:t> and a style reference Is, the style transfer is to generate a re-stylized image </a:t>
            </a:r>
            <a:r>
              <a:rPr lang="en-US" altLang="zh-CN" dirty="0" err="1"/>
              <a:t>Ics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Our target is to generate a lightweight model M′(with E′-T′-D′) that allows us to generate similar visual effects to M, but reduces the needed resources when computed on mobile devices.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 prime),  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 prime), 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 prime), 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 prime)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26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 propose Correlation-based Channel Regularization as loss when training. </a:t>
            </a: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Specifically, as shown in Fig.3 …</a:t>
            </a:r>
          </a:p>
          <a:p>
            <a:endParaRPr lang="en-US" altLang="zh-CN" dirty="0"/>
          </a:p>
          <a:p>
            <a:r>
              <a:rPr lang="en-US" altLang="zh-CN" b="1" dirty="0"/>
              <a:t>(The second function)</a:t>
            </a:r>
            <a:r>
              <a:rPr lang="en-US" altLang="zh-CN" dirty="0"/>
              <a:t>, where  </a:t>
            </a:r>
            <a:r>
              <a:rPr lang="en-US" altLang="zh-CN" dirty="0" err="1"/>
              <a:t>γi</a:t>
            </a:r>
            <a:r>
              <a:rPr lang="en-US" altLang="zh-CN" dirty="0"/>
              <a:t>   is the scale factor of batch normalization layer corresponding to the </a:t>
            </a:r>
            <a:r>
              <a:rPr lang="en-US" altLang="zh-CN" i="1" dirty="0" err="1"/>
              <a:t>i</a:t>
            </a:r>
            <a:r>
              <a:rPr lang="en-US" altLang="zh-CN" dirty="0" err="1"/>
              <a:t>-th</a:t>
            </a:r>
            <a:r>
              <a:rPr lang="en-US" altLang="zh-CN" dirty="0"/>
              <a:t> channel of current convolutional layer, </a:t>
            </a:r>
            <a:r>
              <a:rPr lang="en-US" altLang="zh-CN" i="1" dirty="0"/>
              <a:t>t </a:t>
            </a:r>
            <a:r>
              <a:rPr lang="en-US" altLang="zh-CN" dirty="0"/>
              <a:t>is threshold, whose value depends on the prune ratio </a:t>
            </a:r>
            <a:r>
              <a:rPr lang="en-US" altLang="zh-CN" i="1" dirty="0"/>
              <a:t>r</a:t>
            </a:r>
          </a:p>
          <a:p>
            <a:endParaRPr lang="zh-CN" altLang="en-US" i="1" dirty="0"/>
          </a:p>
          <a:p>
            <a:r>
              <a:rPr lang="en-US" altLang="zh-CN" dirty="0"/>
              <a:t>F’(F prime) C(C prime)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8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76B-CB53-46BE-BF91-3A439ACFC05E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1943-482A-40BE-B7B8-1C7E5449FB09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FD1A-915B-47E2-91B0-4C76205B6BDA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5653-281B-4802-BAB1-42A4826C32BD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7111" y="6475104"/>
            <a:ext cx="2743200" cy="365125"/>
          </a:xfrm>
        </p:spPr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98-A0D8-4DBD-BCC8-3B4CFF1EBC85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FF27-B5D8-4AF4-A34F-634F0A3BA685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2CFF-CC80-4B14-B1FB-DA9BC01C236D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3993-C4F7-4ED7-B3EE-75CACC3982DD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8019-6E3A-48DF-8A78-BD782B0CF732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A6AD-021F-470E-8B6E-955E89AE4374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B1D-C5C4-4942-A1D8-5EA96E8F33D4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5DC8-1933-463D-A5DF-B9964D3E9E72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605"/>
            <a:ext cx="12191999" cy="419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5"/>
            <a:ext cx="1062446" cy="4190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9300"/>
            <a:ext cx="12192000" cy="1447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Image/Video Style Transfer Methods by Iterative Channel Pruning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流程图: 手动输入 18"/>
          <p:cNvSpPr/>
          <p:nvPr/>
        </p:nvSpPr>
        <p:spPr>
          <a:xfrm rot="5400000">
            <a:off x="3884295" y="-410847"/>
            <a:ext cx="609602" cy="83781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791"/>
              <a:gd name="connsiteX1" fmla="*/ 10000 w 10000"/>
              <a:gd name="connsiteY1" fmla="*/ 791 h 10791"/>
              <a:gd name="connsiteX2" fmla="*/ 10000 w 10000"/>
              <a:gd name="connsiteY2" fmla="*/ 10791 h 10791"/>
              <a:gd name="connsiteX3" fmla="*/ 0 w 10000"/>
              <a:gd name="connsiteY3" fmla="*/ 10791 h 10791"/>
              <a:gd name="connsiteX4" fmla="*/ 0 w 10000"/>
              <a:gd name="connsiteY4" fmla="*/ 0 h 10791"/>
              <a:gd name="connsiteX0" fmla="*/ 0 w 10000"/>
              <a:gd name="connsiteY0" fmla="*/ 0 h 10791"/>
              <a:gd name="connsiteX1" fmla="*/ 10000 w 10000"/>
              <a:gd name="connsiteY1" fmla="*/ 325 h 10791"/>
              <a:gd name="connsiteX2" fmla="*/ 10000 w 10000"/>
              <a:gd name="connsiteY2" fmla="*/ 10791 h 10791"/>
              <a:gd name="connsiteX3" fmla="*/ 0 w 10000"/>
              <a:gd name="connsiteY3" fmla="*/ 10791 h 10791"/>
              <a:gd name="connsiteX4" fmla="*/ 0 w 10000"/>
              <a:gd name="connsiteY4" fmla="*/ 0 h 1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 rot="16200000" flipH="1">
            <a:off x="9870952" y="1762006"/>
            <a:ext cx="609847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52"/>
              <a:gd name="connsiteY0" fmla="*/ 481 h 10000"/>
              <a:gd name="connsiteX1" fmla="*/ 10052 w 10052"/>
              <a:gd name="connsiteY1" fmla="*/ 0 h 10000"/>
              <a:gd name="connsiteX2" fmla="*/ 10052 w 10052"/>
              <a:gd name="connsiteY2" fmla="*/ 10000 h 10000"/>
              <a:gd name="connsiteX3" fmla="*/ 52 w 10052"/>
              <a:gd name="connsiteY3" fmla="*/ 10000 h 10000"/>
              <a:gd name="connsiteX4" fmla="*/ 0 w 10052"/>
              <a:gd name="connsiteY4" fmla="*/ 481 h 10000"/>
              <a:gd name="connsiteX0" fmla="*/ 30 w 10004"/>
              <a:gd name="connsiteY0" fmla="*/ 643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30 w 10004"/>
              <a:gd name="connsiteY4" fmla="*/ 64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F9507E-D214-4E56-9C1B-7E954E21F86B}"/>
              </a:ext>
            </a:extLst>
          </p:cNvPr>
          <p:cNvSpPr txBox="1"/>
          <p:nvPr/>
        </p:nvSpPr>
        <p:spPr>
          <a:xfrm>
            <a:off x="7159018" y="4089403"/>
            <a:ext cx="5026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Kexin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 , Jilin University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Tang*, ICT-CAS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Ning Liu,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Midea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Oliver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Deussen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University of Konstanz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Thi-ngoc-hanh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Le, National Cheng Kung University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Weiming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Dong, CASIA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Tong-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National Cheng Kung University</a:t>
            </a:r>
          </a:p>
        </p:txBody>
      </p:sp>
    </p:spTree>
    <p:extLst>
      <p:ext uri="{BB962C8B-B14F-4D97-AF65-F5344CB8AC3E}">
        <p14:creationId xmlns:p14="http://schemas.microsoft.com/office/powerpoint/2010/main" val="35028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>
                <a:latin typeface="+mj-lt"/>
              </a:rPr>
              <a:t>10</a:t>
            </a:fld>
            <a:endParaRPr lang="zh-CN" altLang="en-US"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BD2D24-24CF-5C78-0426-318F941749E2}"/>
              </a:ext>
            </a:extLst>
          </p:cNvPr>
          <p:cNvGrpSpPr/>
          <p:nvPr/>
        </p:nvGrpSpPr>
        <p:grpSpPr>
          <a:xfrm>
            <a:off x="0" y="400001"/>
            <a:ext cx="3901189" cy="707886"/>
            <a:chOff x="0" y="400001"/>
            <a:chExt cx="3901189" cy="70788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40A58BF-02BA-1AD9-F2A1-77DDF67FDB9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0C44-1837-2799-6196-B1EF9A05EE38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0D00DBFF-60BC-E726-9C80-8E74C572241F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27B7D5-9894-1506-27C1-7256551FFEB2}"/>
                </a:ext>
              </a:extLst>
            </p:cNvPr>
            <p:cNvSpPr txBox="1"/>
            <p:nvPr/>
          </p:nvSpPr>
          <p:spPr>
            <a:xfrm>
              <a:off x="530972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Methods</a:t>
              </a:r>
              <a:endParaRPr lang="zh-CN" altLang="en-US" sz="4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D6541-8FDB-E965-1C09-084D4A32A8BF}"/>
              </a:ext>
            </a:extLst>
          </p:cNvPr>
          <p:cNvSpPr txBox="1"/>
          <p:nvPr/>
        </p:nvSpPr>
        <p:spPr>
          <a:xfrm>
            <a:off x="214492" y="1286537"/>
            <a:ext cx="475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j-lt"/>
              </a:rPr>
              <a:t>Correlation-based Channel Regularization</a:t>
            </a:r>
            <a:endParaRPr lang="zh-CN" altLang="en-US" dirty="0">
              <a:latin typeface="+mj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CFEA556-0EC4-A81A-C02B-CB9D0A1E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" y="1961626"/>
            <a:ext cx="7867366" cy="3313434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EAB92D61-E1B0-BD09-9F09-E5EC3E7FC6A0}"/>
              </a:ext>
            </a:extLst>
          </p:cNvPr>
          <p:cNvSpPr txBox="1"/>
          <p:nvPr/>
        </p:nvSpPr>
        <p:spPr>
          <a:xfrm>
            <a:off x="7946007" y="1476576"/>
            <a:ext cx="4031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Calculate the similarities among the          </a:t>
            </a:r>
          </a:p>
          <a:p>
            <a:r>
              <a:rPr lang="en-US" altLang="zh-CN" dirty="0">
                <a:latin typeface="+mj-lt"/>
              </a:rPr>
              <a:t>          channels: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1968254-E7AC-6B65-33BC-A2198F4B3980}"/>
                  </a:ext>
                </a:extLst>
              </p:cNvPr>
              <p:cNvSpPr txBox="1"/>
              <p:nvPr/>
            </p:nvSpPr>
            <p:spPr>
              <a:xfrm>
                <a:off x="8194006" y="1748312"/>
                <a:ext cx="513135" cy="39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1968254-E7AC-6B65-33BC-A2198F4B3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006" y="1748312"/>
                <a:ext cx="513135" cy="390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2CBFD4-84F3-6A13-A854-3983A58FE04A}"/>
                  </a:ext>
                </a:extLst>
              </p:cNvPr>
              <p:cNvSpPr txBox="1"/>
              <p:nvPr/>
            </p:nvSpPr>
            <p:spPr>
              <a:xfrm>
                <a:off x="8515984" y="2015222"/>
                <a:ext cx="2891546" cy="473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2CBFD4-84F3-6A13-A854-3983A58F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84" y="2015222"/>
                <a:ext cx="2891546" cy="473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3AB92B0-344B-021D-264F-584B84FFCA7A}"/>
              </a:ext>
            </a:extLst>
          </p:cNvPr>
          <p:cNvSpPr txBox="1"/>
          <p:nvPr/>
        </p:nvSpPr>
        <p:spPr>
          <a:xfrm>
            <a:off x="7946007" y="2454272"/>
            <a:ext cx="4031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Add the values of all dimensions of </a:t>
            </a:r>
            <a:r>
              <a:rPr lang="en-US" altLang="zh-CN" i="1" dirty="0">
                <a:latin typeface="+mj-lt"/>
              </a:rPr>
              <a:t>S </a:t>
            </a:r>
            <a:r>
              <a:rPr lang="en-US" altLang="zh-CN" dirty="0">
                <a:latin typeface="+mj-lt"/>
              </a:rPr>
              <a:t>to get a value 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D13270-790B-3ED3-1069-26F3096C4FAC}"/>
                  </a:ext>
                </a:extLst>
              </p:cNvPr>
              <p:cNvSpPr txBox="1"/>
              <p:nvPr/>
            </p:nvSpPr>
            <p:spPr>
              <a:xfrm>
                <a:off x="9426005" y="2731271"/>
                <a:ext cx="1065486" cy="39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D13270-790B-3ED3-1069-26F3096C4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005" y="2731271"/>
                <a:ext cx="1065486" cy="390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8B5011F-D44B-B239-32DE-29D863D9E3DF}"/>
              </a:ext>
            </a:extLst>
          </p:cNvPr>
          <p:cNvSpPr txBox="1"/>
          <p:nvPr/>
        </p:nvSpPr>
        <p:spPr>
          <a:xfrm>
            <a:off x="7946007" y="3174602"/>
            <a:ext cx="4330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Add all layers’ similarity values, we get: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B5724DB-2FE6-43DF-0B70-D9EA26DADE72}"/>
                  </a:ext>
                </a:extLst>
              </p:cNvPr>
              <p:cNvSpPr txBox="1"/>
              <p:nvPr/>
            </p:nvSpPr>
            <p:spPr>
              <a:xfrm>
                <a:off x="9196595" y="3429000"/>
                <a:ext cx="1479546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B5724DB-2FE6-43DF-0B70-D9EA26DAD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595" y="3429000"/>
                <a:ext cx="1479546" cy="8712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0B0FCCEF-20CC-F055-482D-C67FD0CC8642}"/>
              </a:ext>
            </a:extLst>
          </p:cNvPr>
          <p:cNvSpPr txBox="1"/>
          <p:nvPr/>
        </p:nvSpPr>
        <p:spPr>
          <a:xfrm>
            <a:off x="7946007" y="4332378"/>
            <a:ext cx="4330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Add an L1 regularization on       to get correlation based regularization term: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B2803DF-6827-60F1-E70F-E48AB6F05756}"/>
                  </a:ext>
                </a:extLst>
              </p:cNvPr>
              <p:cNvSpPr txBox="1"/>
              <p:nvPr/>
            </p:nvSpPr>
            <p:spPr>
              <a:xfrm>
                <a:off x="10805362" y="4332378"/>
                <a:ext cx="61527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B2803DF-6827-60F1-E70F-E48AB6F05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362" y="4332378"/>
                <a:ext cx="615274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2578B06-1C14-C922-C6BE-89CF15723D59}"/>
                  </a:ext>
                </a:extLst>
              </p:cNvPr>
              <p:cNvSpPr txBox="1"/>
              <p:nvPr/>
            </p:nvSpPr>
            <p:spPr>
              <a:xfrm>
                <a:off x="9207814" y="4927156"/>
                <a:ext cx="150788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2578B06-1C14-C922-C6BE-89CF15723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814" y="4927156"/>
                <a:ext cx="1507885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B77EA-0F66-D313-F045-BFC564649E03}"/>
              </a:ext>
            </a:extLst>
          </p:cNvPr>
          <p:cNvSpPr txBox="1"/>
          <p:nvPr/>
        </p:nvSpPr>
        <p:spPr>
          <a:xfrm>
            <a:off x="104572" y="5756083"/>
            <a:ext cx="6840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The whole optimization object for image-stylized approaches is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5F93DA1-44A5-6180-9B29-5612E0B6A60D}"/>
                  </a:ext>
                </a:extLst>
              </p:cNvPr>
              <p:cNvSpPr txBox="1"/>
              <p:nvPr/>
            </p:nvSpPr>
            <p:spPr>
              <a:xfrm>
                <a:off x="5743123" y="5594250"/>
                <a:ext cx="6162472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𝑠𝑡𝑦𝑙𝑖𝑧𝑒𝑑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5F93DA1-44A5-6180-9B29-5612E0B6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23" y="5594250"/>
                <a:ext cx="6162472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955D749-6BC8-9234-B0D2-14A18A3E7CA6}"/>
              </a:ext>
            </a:extLst>
          </p:cNvPr>
          <p:cNvSpPr txBox="1"/>
          <p:nvPr/>
        </p:nvSpPr>
        <p:spPr>
          <a:xfrm>
            <a:off x="1669541" y="5275060"/>
            <a:ext cx="4587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Fig.3. </a:t>
            </a:r>
            <a:r>
              <a:rPr lang="en-US" altLang="zh-CN" dirty="0"/>
              <a:t>Correlation-based channel regularization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2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>
                <a:latin typeface="+mj-lt"/>
              </a:rPr>
              <a:t>11</a:t>
            </a:fld>
            <a:endParaRPr lang="zh-CN" altLang="en-US"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BD2D24-24CF-5C78-0426-318F941749E2}"/>
              </a:ext>
            </a:extLst>
          </p:cNvPr>
          <p:cNvGrpSpPr/>
          <p:nvPr/>
        </p:nvGrpSpPr>
        <p:grpSpPr>
          <a:xfrm>
            <a:off x="0" y="400001"/>
            <a:ext cx="3901189" cy="707886"/>
            <a:chOff x="0" y="400001"/>
            <a:chExt cx="3901189" cy="70788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40A58BF-02BA-1AD9-F2A1-77DDF67FDB9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0C44-1837-2799-6196-B1EF9A05EE38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0D00DBFF-60BC-E726-9C80-8E74C572241F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27B7D5-9894-1506-27C1-7256551FFEB2}"/>
                </a:ext>
              </a:extLst>
            </p:cNvPr>
            <p:cNvSpPr txBox="1"/>
            <p:nvPr/>
          </p:nvSpPr>
          <p:spPr>
            <a:xfrm>
              <a:off x="530972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Methods</a:t>
              </a:r>
              <a:endParaRPr lang="zh-CN" altLang="en-US" sz="4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D6541-8FDB-E965-1C09-084D4A32A8BF}"/>
              </a:ext>
            </a:extLst>
          </p:cNvPr>
          <p:cNvSpPr txBox="1"/>
          <p:nvPr/>
        </p:nvSpPr>
        <p:spPr>
          <a:xfrm>
            <a:off x="214492" y="1286537"/>
            <a:ext cx="4454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j-lt"/>
              </a:rPr>
              <a:t> Iterative Layer-wise Pruning Strategy</a:t>
            </a:r>
            <a:endParaRPr lang="zh-CN" altLang="en-US" dirty="0">
              <a:latin typeface="+mj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16EF4E6-5C0E-6D86-C72E-F7E68771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80" y="1974482"/>
            <a:ext cx="4391444" cy="359485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2880D0B-7627-C0DA-5AB3-D6CEE878FDDA}"/>
              </a:ext>
            </a:extLst>
          </p:cNvPr>
          <p:cNvSpPr txBox="1"/>
          <p:nvPr/>
        </p:nvSpPr>
        <p:spPr>
          <a:xfrm>
            <a:off x="6513800" y="3422022"/>
            <a:ext cx="5015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set the number of iterations      equal to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E0D3A09-03B8-792A-8E7A-BDDB99398642}"/>
                  </a:ext>
                </a:extLst>
              </p:cNvPr>
              <p:cNvSpPr txBox="1"/>
              <p:nvPr/>
            </p:nvSpPr>
            <p:spPr>
              <a:xfrm>
                <a:off x="9675430" y="3422074"/>
                <a:ext cx="530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E0D3A09-03B8-792A-8E7A-BDDB99398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430" y="3422074"/>
                <a:ext cx="5309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27F8DD8-A5F2-DC7E-14FC-69F61D59D0C3}"/>
                  </a:ext>
                </a:extLst>
              </p:cNvPr>
              <p:cNvSpPr txBox="1"/>
              <p:nvPr/>
            </p:nvSpPr>
            <p:spPr>
              <a:xfrm>
                <a:off x="6668163" y="3705754"/>
                <a:ext cx="655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27F8DD8-A5F2-DC7E-14FC-69F61D59D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63" y="3705754"/>
                <a:ext cx="65524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0BA515DE-58C1-F4B9-1DE7-02148BC83226}"/>
              </a:ext>
            </a:extLst>
          </p:cNvPr>
          <p:cNvSpPr txBox="1"/>
          <p:nvPr/>
        </p:nvSpPr>
        <p:spPr>
          <a:xfrm>
            <a:off x="7101319" y="3725209"/>
            <a:ext cx="384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 the prune ratio of different iterations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5D0E44A-64C9-2B67-AE7A-C95736D6DC47}"/>
              </a:ext>
            </a:extLst>
          </p:cNvPr>
          <p:cNvSpPr txBox="1"/>
          <p:nvPr/>
        </p:nvSpPr>
        <p:spPr>
          <a:xfrm>
            <a:off x="6513802" y="2201656"/>
            <a:ext cx="5433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prune E and D </a:t>
            </a:r>
            <a:r>
              <a:rPr lang="en-US" altLang="zh-CN" b="1" dirty="0">
                <a:solidFill>
                  <a:srgbClr val="FF0000"/>
                </a:solidFill>
              </a:rPr>
              <a:t>alternatively</a:t>
            </a:r>
            <a:r>
              <a:rPr lang="en-US" altLang="zh-CN" dirty="0"/>
              <a:t> and increases the prune ratio gradually until it reaches the desired value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52135E-21E9-E1F3-A4CF-79C94F90707C}"/>
              </a:ext>
            </a:extLst>
          </p:cNvPr>
          <p:cNvSpPr txBox="1"/>
          <p:nvPr/>
        </p:nvSpPr>
        <p:spPr>
          <a:xfrm>
            <a:off x="6535067" y="4080784"/>
            <a:ext cx="5361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time E or D is processed, the training, pruning, fine-tuning process is included</a:t>
            </a:r>
            <a:endParaRPr lang="zh-CN" altLang="en-US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FE6AE275-3F7A-7973-98CF-205C0FF6D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98" y="1999844"/>
            <a:ext cx="1714282" cy="3544134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8B3B5F3B-0A7C-AE20-2EC9-C69FB0638A4A}"/>
              </a:ext>
            </a:extLst>
          </p:cNvPr>
          <p:cNvSpPr txBox="1"/>
          <p:nvPr/>
        </p:nvSpPr>
        <p:spPr>
          <a:xfrm>
            <a:off x="6529511" y="2824933"/>
            <a:ext cx="5488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prune each layer </a:t>
            </a:r>
            <a:r>
              <a:rPr lang="en-US" altLang="zh-CN" b="1" dirty="0">
                <a:solidFill>
                  <a:srgbClr val="FF0000"/>
                </a:solidFill>
              </a:rPr>
              <a:t>separately</a:t>
            </a:r>
            <a:r>
              <a:rPr lang="en-US" altLang="zh-CN" dirty="0"/>
              <a:t> to avoid affecting the correlation among channels of each layer.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单圆角矩形 22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单圆角矩形 23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latin typeface="+mj-lt"/>
                <a:ea typeface="微软雅黑" pitchFamily="34" charset="-122"/>
              </a:rPr>
              <a:t>Experiments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2272" y="3465715"/>
            <a:ext cx="3431842" cy="49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/>
              <a:t>Efficiency Analysis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27" name="椭圆 26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49564" y="2998733"/>
            <a:ext cx="3848913" cy="49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/>
              <a:t>Visual Quality Assessment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0" y="3725901"/>
            <a:ext cx="2336411" cy="175230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>
                <a:latin typeface="+mj-lt"/>
              </a:rPr>
              <a:t>13</a:t>
            </a:fld>
            <a:endParaRPr lang="zh-CN" altLang="en-US"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BD2D24-24CF-5C78-0426-318F941749E2}"/>
              </a:ext>
            </a:extLst>
          </p:cNvPr>
          <p:cNvGrpSpPr/>
          <p:nvPr/>
        </p:nvGrpSpPr>
        <p:grpSpPr>
          <a:xfrm>
            <a:off x="0" y="400001"/>
            <a:ext cx="3502352" cy="707886"/>
            <a:chOff x="0" y="400001"/>
            <a:chExt cx="3502352" cy="70788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40A58BF-02BA-1AD9-F2A1-77DDF67FDB9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0C44-1837-2799-6196-B1EF9A05EE38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0D00DBFF-60BC-E726-9C80-8E74C572241F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27B7D5-9894-1506-27C1-7256551FFEB2}"/>
                </a:ext>
              </a:extLst>
            </p:cNvPr>
            <p:cNvSpPr txBox="1"/>
            <p:nvPr/>
          </p:nvSpPr>
          <p:spPr>
            <a:xfrm>
              <a:off x="132135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Experiments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D6541-8FDB-E965-1C09-084D4A32A8BF}"/>
              </a:ext>
            </a:extLst>
          </p:cNvPr>
          <p:cNvSpPr txBox="1"/>
          <p:nvPr/>
        </p:nvSpPr>
        <p:spPr>
          <a:xfrm>
            <a:off x="132134" y="1159229"/>
            <a:ext cx="337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j-lt"/>
              </a:rPr>
              <a:t>Visual Quality Assessment</a:t>
            </a:r>
            <a:endParaRPr lang="zh-CN" altLang="en-US" dirty="0"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2BE1FF-E63E-5B48-1286-86A9D4304586}"/>
              </a:ext>
            </a:extLst>
          </p:cNvPr>
          <p:cNvSpPr txBox="1"/>
          <p:nvPr/>
        </p:nvSpPr>
        <p:spPr>
          <a:xfrm>
            <a:off x="1964488" y="4848776"/>
            <a:ext cx="5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Fig. 4. </a:t>
            </a:r>
            <a:r>
              <a:rPr lang="en-US" altLang="zh-CN" dirty="0"/>
              <a:t>Visual comparisons for different pruning methods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AF71B2-3E78-8D09-6D00-D6EEEA7E5AAC}"/>
              </a:ext>
            </a:extLst>
          </p:cNvPr>
          <p:cNvSpPr txBox="1"/>
          <p:nvPr/>
        </p:nvSpPr>
        <p:spPr>
          <a:xfrm>
            <a:off x="610888" y="1501374"/>
            <a:ext cx="611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MCCNet</a:t>
            </a:r>
            <a:r>
              <a:rPr lang="en-US" altLang="zh-CN" baseline="30000" dirty="0"/>
              <a:t>[1] </a:t>
            </a:r>
            <a:r>
              <a:rPr lang="en-US" altLang="zh-CN" dirty="0"/>
              <a:t>is a basic visual stylization approach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8BE22-C7A6-2055-CF86-24949A03C086}"/>
              </a:ext>
            </a:extLst>
          </p:cNvPr>
          <p:cNvSpPr txBox="1"/>
          <p:nvPr/>
        </p:nvSpPr>
        <p:spPr>
          <a:xfrm>
            <a:off x="600842" y="1781505"/>
            <a:ext cx="8153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NetSlim</a:t>
            </a:r>
            <a:r>
              <a:rPr lang="en-US" altLang="zh-CN" baseline="30000" dirty="0"/>
              <a:t>[2]</a:t>
            </a:r>
            <a:r>
              <a:rPr lang="en-US" altLang="zh-CN" dirty="0"/>
              <a:t>, AKECP</a:t>
            </a:r>
            <a:r>
              <a:rPr lang="en-US" altLang="zh-CN" baseline="30000" dirty="0"/>
              <a:t>[3]</a:t>
            </a:r>
            <a:r>
              <a:rPr lang="en-US" altLang="zh-CN" dirty="0"/>
              <a:t>, CHIP</a:t>
            </a:r>
            <a:r>
              <a:rPr lang="en-US" altLang="zh-CN" baseline="30000" dirty="0"/>
              <a:t>[4] </a:t>
            </a:r>
            <a:r>
              <a:rPr lang="en-US" altLang="zh-CN" dirty="0"/>
              <a:t>and CPST</a:t>
            </a:r>
            <a:r>
              <a:rPr lang="en-US" altLang="zh-CN" baseline="30000" dirty="0"/>
              <a:t>[5] </a:t>
            </a:r>
            <a:r>
              <a:rPr lang="en-US" altLang="zh-CN" dirty="0"/>
              <a:t>are pruning methods to prune </a:t>
            </a:r>
            <a:r>
              <a:rPr lang="en-US" altLang="zh-CN" dirty="0" err="1"/>
              <a:t>MCCNet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2E5B4B-3E8B-8AB3-735D-8396C0E798B0}"/>
              </a:ext>
            </a:extLst>
          </p:cNvPr>
          <p:cNvSpPr txBox="1"/>
          <p:nvPr/>
        </p:nvSpPr>
        <p:spPr>
          <a:xfrm>
            <a:off x="601152" y="5285341"/>
            <a:ext cx="6978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CPST is a channel pruning method specially designed for style transfer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00C56A7-B9AA-526D-93CD-66504BBF4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1" y="2262561"/>
            <a:ext cx="8644598" cy="272891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A506477-8DF6-6218-B885-A9B8C6AD97DA}"/>
              </a:ext>
            </a:extLst>
          </p:cNvPr>
          <p:cNvSpPr txBox="1"/>
          <p:nvPr/>
        </p:nvSpPr>
        <p:spPr>
          <a:xfrm>
            <a:off x="601152" y="5545809"/>
            <a:ext cx="8544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NetSlim</a:t>
            </a:r>
            <a:r>
              <a:rPr lang="en-US" altLang="zh-CN" dirty="0"/>
              <a:t> and CPST fail to generate stylized results for layer collapsing during pruning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22F4B7-9BF6-6D03-6DC1-0C6AD4179CCF}"/>
              </a:ext>
            </a:extLst>
          </p:cNvPr>
          <p:cNvSpPr txBox="1"/>
          <p:nvPr/>
        </p:nvSpPr>
        <p:spPr>
          <a:xfrm>
            <a:off x="601152" y="5805906"/>
            <a:ext cx="4188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AKECP does not reduce the parameters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C1577B-40B2-1559-AD10-873E47E52C9E}"/>
              </a:ext>
            </a:extLst>
          </p:cNvPr>
          <p:cNvSpPr txBox="1"/>
          <p:nvPr/>
        </p:nvSpPr>
        <p:spPr>
          <a:xfrm>
            <a:off x="601152" y="6072037"/>
            <a:ext cx="768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CHIP produces unexpected color shifts compared with the results of </a:t>
            </a:r>
            <a:r>
              <a:rPr lang="en-US" altLang="zh-CN" dirty="0" err="1"/>
              <a:t>MCCNet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8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>
                <a:latin typeface="+mj-lt"/>
              </a:rPr>
              <a:t>14</a:t>
            </a:fld>
            <a:endParaRPr lang="zh-CN" altLang="en-US"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BD2D24-24CF-5C78-0426-318F941749E2}"/>
              </a:ext>
            </a:extLst>
          </p:cNvPr>
          <p:cNvGrpSpPr/>
          <p:nvPr/>
        </p:nvGrpSpPr>
        <p:grpSpPr>
          <a:xfrm>
            <a:off x="0" y="400001"/>
            <a:ext cx="3502352" cy="707886"/>
            <a:chOff x="0" y="400001"/>
            <a:chExt cx="3502352" cy="70788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40A58BF-02BA-1AD9-F2A1-77DDF67FDB9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0C44-1837-2799-6196-B1EF9A05EE38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0D00DBFF-60BC-E726-9C80-8E74C572241F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27B7D5-9894-1506-27C1-7256551FFEB2}"/>
                </a:ext>
              </a:extLst>
            </p:cNvPr>
            <p:cNvSpPr txBox="1"/>
            <p:nvPr/>
          </p:nvSpPr>
          <p:spPr>
            <a:xfrm>
              <a:off x="132135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Experiments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D6541-8FDB-E965-1C09-084D4A32A8BF}"/>
              </a:ext>
            </a:extLst>
          </p:cNvPr>
          <p:cNvSpPr txBox="1"/>
          <p:nvPr/>
        </p:nvSpPr>
        <p:spPr>
          <a:xfrm>
            <a:off x="132134" y="1159229"/>
            <a:ext cx="337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j-lt"/>
              </a:rPr>
              <a:t>Visual Quality Assessment</a:t>
            </a:r>
            <a:endParaRPr lang="zh-CN" altLang="en-US" dirty="0">
              <a:latin typeface="+mj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5504EE3-E6AF-2AD3-4305-D83410AA4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28" y="2178536"/>
            <a:ext cx="7650690" cy="266391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67A4ADF-3207-E440-6D96-E6B07B7C5070}"/>
              </a:ext>
            </a:extLst>
          </p:cNvPr>
          <p:cNvSpPr txBox="1"/>
          <p:nvPr/>
        </p:nvSpPr>
        <p:spPr>
          <a:xfrm>
            <a:off x="2513772" y="4776776"/>
            <a:ext cx="5750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Fig. 5. </a:t>
            </a:r>
            <a:r>
              <a:rPr lang="en-US" altLang="zh-CN" dirty="0"/>
              <a:t>Image style transfer results by different style transfer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63E6194-5A4A-424D-F8C0-F02541F091AC}"/>
              </a:ext>
            </a:extLst>
          </p:cNvPr>
          <p:cNvSpPr txBox="1"/>
          <p:nvPr/>
        </p:nvSpPr>
        <p:spPr>
          <a:xfrm>
            <a:off x="309086" y="1579903"/>
            <a:ext cx="7480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MCCNet</a:t>
            </a:r>
            <a:r>
              <a:rPr lang="en-US" altLang="zh-CN" baseline="30000" dirty="0"/>
              <a:t>[1] </a:t>
            </a:r>
            <a:r>
              <a:rPr lang="en-US" altLang="zh-CN" dirty="0"/>
              <a:t>, </a:t>
            </a:r>
            <a:r>
              <a:rPr lang="en-US" altLang="zh-CN" dirty="0" err="1"/>
              <a:t>AdaIN</a:t>
            </a:r>
            <a:r>
              <a:rPr lang="en-US" altLang="zh-CN" baseline="30000" dirty="0"/>
              <a:t>[6]</a:t>
            </a:r>
            <a:r>
              <a:rPr lang="en-US" altLang="zh-CN" dirty="0"/>
              <a:t>, </a:t>
            </a:r>
            <a:r>
              <a:rPr lang="en-US" altLang="zh-CN" dirty="0" err="1"/>
              <a:t>Artflow</a:t>
            </a:r>
            <a:r>
              <a:rPr lang="en-US" altLang="zh-CN" baseline="30000" dirty="0"/>
              <a:t>[7]</a:t>
            </a:r>
            <a:r>
              <a:rPr lang="en-US" altLang="zh-CN" dirty="0"/>
              <a:t>, </a:t>
            </a:r>
            <a:r>
              <a:rPr lang="en-US" altLang="zh-CN" dirty="0" err="1"/>
              <a:t>AdaAttn</a:t>
            </a:r>
            <a:r>
              <a:rPr lang="en-US" altLang="zh-CN" baseline="30000" dirty="0"/>
              <a:t>[8]</a:t>
            </a:r>
            <a:r>
              <a:rPr lang="en-US" altLang="zh-CN" dirty="0"/>
              <a:t> are image stylization methods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515890E-CCA2-8883-C7FC-309842DDB747}"/>
              </a:ext>
            </a:extLst>
          </p:cNvPr>
          <p:cNvSpPr txBox="1"/>
          <p:nvPr/>
        </p:nvSpPr>
        <p:spPr>
          <a:xfrm>
            <a:off x="309086" y="5278097"/>
            <a:ext cx="1059097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In the 1</a:t>
            </a:r>
            <a:r>
              <a:rPr lang="en-US" altLang="zh-CN" baseline="30000" dirty="0"/>
              <a:t>st</a:t>
            </a:r>
            <a:r>
              <a:rPr lang="en-US" altLang="zh-CN" dirty="0"/>
              <a:t> row, our ICCP can generate a more realistic, closer-to-reference style (vs. </a:t>
            </a:r>
            <a:r>
              <a:rPr lang="en-US" altLang="zh-CN" dirty="0" err="1"/>
              <a:t>AdaAttN</a:t>
            </a:r>
            <a:r>
              <a:rPr lang="en-US" altLang="zh-CN" dirty="0"/>
              <a:t>) without noise (vs. </a:t>
            </a:r>
            <a:r>
              <a:rPr lang="en-US" altLang="zh-CN" dirty="0" err="1"/>
              <a:t>AdaIN</a:t>
            </a:r>
            <a:r>
              <a:rPr lang="en-US" altLang="zh-CN" dirty="0"/>
              <a:t> and </a:t>
            </a:r>
            <a:r>
              <a:rPr lang="en-US" altLang="zh-CN" dirty="0" err="1"/>
              <a:t>Artflow</a:t>
            </a:r>
            <a:r>
              <a:rPr lang="en-US" altLang="zh-CN" dirty="0"/>
              <a:t>) on the girl’s face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In the 2</a:t>
            </a:r>
            <a:r>
              <a:rPr lang="en-US" altLang="zh-CN" baseline="30000" dirty="0"/>
              <a:t>nd</a:t>
            </a:r>
            <a:r>
              <a:rPr lang="en-US" altLang="zh-CN" dirty="0"/>
              <a:t> row, the generated image of </a:t>
            </a:r>
            <a:r>
              <a:rPr lang="en-US" altLang="zh-CN" dirty="0" err="1"/>
              <a:t>MCCNet</a:t>
            </a:r>
            <a:r>
              <a:rPr lang="en-US" altLang="zh-CN" dirty="0"/>
              <a:t> has a highlight around the bird’s body, but not in our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2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>
                <a:latin typeface="+mj-lt"/>
              </a:rPr>
              <a:t>15</a:t>
            </a:fld>
            <a:endParaRPr lang="zh-CN" altLang="en-US"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BD2D24-24CF-5C78-0426-318F941749E2}"/>
              </a:ext>
            </a:extLst>
          </p:cNvPr>
          <p:cNvGrpSpPr/>
          <p:nvPr/>
        </p:nvGrpSpPr>
        <p:grpSpPr>
          <a:xfrm>
            <a:off x="0" y="400001"/>
            <a:ext cx="3502352" cy="707886"/>
            <a:chOff x="0" y="400001"/>
            <a:chExt cx="3502352" cy="70788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40A58BF-02BA-1AD9-F2A1-77DDF67FDB9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0C44-1837-2799-6196-B1EF9A05EE38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0D00DBFF-60BC-E726-9C80-8E74C572241F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27B7D5-9894-1506-27C1-7256551FFEB2}"/>
                </a:ext>
              </a:extLst>
            </p:cNvPr>
            <p:cNvSpPr txBox="1"/>
            <p:nvPr/>
          </p:nvSpPr>
          <p:spPr>
            <a:xfrm>
              <a:off x="132135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Experiments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D6541-8FDB-E965-1C09-084D4A32A8BF}"/>
              </a:ext>
            </a:extLst>
          </p:cNvPr>
          <p:cNvSpPr txBox="1"/>
          <p:nvPr/>
        </p:nvSpPr>
        <p:spPr>
          <a:xfrm>
            <a:off x="132135" y="1159229"/>
            <a:ext cx="2468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j-lt"/>
              </a:rPr>
              <a:t>Efficiency Analysis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2585BB1-30FE-6713-CFA1-52FF4DAD6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84246"/>
              </p:ext>
            </p:extLst>
          </p:nvPr>
        </p:nvGraphicFramePr>
        <p:xfrm>
          <a:off x="296321" y="2279690"/>
          <a:ext cx="5562224" cy="2032674"/>
        </p:xfrm>
        <a:graphic>
          <a:graphicData uri="http://schemas.openxmlformats.org/drawingml/2006/table">
            <a:tbl>
              <a:tblPr/>
              <a:tblGrid>
                <a:gridCol w="838415">
                  <a:extLst>
                    <a:ext uri="{9D8B030D-6E8A-4147-A177-3AD203B41FA5}">
                      <a16:colId xmlns:a16="http://schemas.microsoft.com/office/drawing/2014/main" val="2747601863"/>
                    </a:ext>
                  </a:extLst>
                </a:gridCol>
                <a:gridCol w="750161">
                  <a:extLst>
                    <a:ext uri="{9D8B030D-6E8A-4147-A177-3AD203B41FA5}">
                      <a16:colId xmlns:a16="http://schemas.microsoft.com/office/drawing/2014/main" val="1447594846"/>
                    </a:ext>
                  </a:extLst>
                </a:gridCol>
                <a:gridCol w="1246592">
                  <a:extLst>
                    <a:ext uri="{9D8B030D-6E8A-4147-A177-3AD203B41FA5}">
                      <a16:colId xmlns:a16="http://schemas.microsoft.com/office/drawing/2014/main" val="2249437721"/>
                    </a:ext>
                  </a:extLst>
                </a:gridCol>
                <a:gridCol w="675145">
                  <a:extLst>
                    <a:ext uri="{9D8B030D-6E8A-4147-A177-3AD203B41FA5}">
                      <a16:colId xmlns:a16="http://schemas.microsoft.com/office/drawing/2014/main" val="2644813249"/>
                    </a:ext>
                  </a:extLst>
                </a:gridCol>
                <a:gridCol w="1370147">
                  <a:extLst>
                    <a:ext uri="{9D8B030D-6E8A-4147-A177-3AD203B41FA5}">
                      <a16:colId xmlns:a16="http://schemas.microsoft.com/office/drawing/2014/main" val="2810399092"/>
                    </a:ext>
                  </a:extLst>
                </a:gridCol>
                <a:gridCol w="681764">
                  <a:extLst>
                    <a:ext uri="{9D8B030D-6E8A-4147-A177-3AD203B41FA5}">
                      <a16:colId xmlns:a16="http://schemas.microsoft.com/office/drawing/2014/main" val="2453878011"/>
                    </a:ext>
                  </a:extLst>
                </a:gridCol>
              </a:tblGrid>
              <a:tr h="2803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Parameters</a:t>
                      </a:r>
                    </a:p>
                  </a:txBody>
                  <a:tcPr marL="73988" marR="73988" marT="36994" marB="3699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26707"/>
                  </a:ext>
                </a:extLst>
              </a:tr>
              <a:tr h="224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Method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FLOPs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Temporal Loss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Encoder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Transform Module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Decoder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63150"/>
                  </a:ext>
                </a:extLst>
              </a:tr>
              <a:tr h="253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MCCNet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209.32G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7.30 × 10</a:t>
                      </a:r>
                      <a:r>
                        <a:rPr lang="zh-CN" alt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−</a:t>
                      </a:r>
                      <a:r>
                        <a:rPr lang="en-US" altLang="zh-C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3.51M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1.05M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3.51M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328356"/>
                  </a:ext>
                </a:extLst>
              </a:tr>
              <a:tr h="253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+NetSlim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9.09G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6.70 × 10</a:t>
                      </a:r>
                      <a:r>
                        <a:rPr lang="zh-CN" alt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−</a:t>
                      </a:r>
                      <a:r>
                        <a:rPr lang="en-US" altLang="zh-C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0.48M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1.05M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0.11M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155607"/>
                  </a:ext>
                </a:extLst>
              </a:tr>
              <a:tr h="253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+AKECP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209.32G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7.16 × 10</a:t>
                      </a:r>
                      <a:r>
                        <a:rPr lang="zh-CN" alt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−</a:t>
                      </a:r>
                      <a:r>
                        <a:rPr lang="en-US" altLang="zh-C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3.51M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1.05M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3.51M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3592"/>
                  </a:ext>
                </a:extLst>
              </a:tr>
              <a:tr h="253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+CHIP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12.14G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6.49 × 10</a:t>
                      </a:r>
                      <a:r>
                        <a:rPr lang="zh-CN" alt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−</a:t>
                      </a:r>
                      <a:r>
                        <a:rPr lang="en-US" altLang="zh-C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0.14M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1.05M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1.25M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07130"/>
                  </a:ext>
                </a:extLst>
              </a:tr>
              <a:tr h="253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+CPST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7.30G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6.50 × 10</a:t>
                      </a:r>
                      <a:r>
                        <a:rPr lang="zh-CN" alt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−</a:t>
                      </a:r>
                      <a:r>
                        <a:rPr lang="en-US" altLang="zh-C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0.21M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1.05M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0.10M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21413"/>
                  </a:ext>
                </a:extLst>
              </a:tr>
              <a:tr h="253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+Ours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2.11G 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6.44 × 10</a:t>
                      </a:r>
                      <a:r>
                        <a:rPr lang="zh-CN" alt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−</a:t>
                      </a:r>
                      <a:r>
                        <a:rPr lang="en-US" altLang="zh-C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0.03M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0.03M</a:t>
                      </a:r>
                    </a:p>
                  </a:txBody>
                  <a:tcPr marL="5896" marR="5896" marT="5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1043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67771BD4-8CB4-6BB2-7397-06C7A86FD3A1}"/>
              </a:ext>
            </a:extLst>
          </p:cNvPr>
          <p:cNvSpPr txBox="1"/>
          <p:nvPr/>
        </p:nvSpPr>
        <p:spPr>
          <a:xfrm>
            <a:off x="238910" y="1910358"/>
            <a:ext cx="5653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Table 1. </a:t>
            </a:r>
            <a:r>
              <a:rPr lang="en-US" altLang="zh-CN" dirty="0"/>
              <a:t>Quantitative results for different pruning methods.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E21ABC6-69D2-A365-124A-C87FF2DA0D52}"/>
              </a:ext>
            </a:extLst>
          </p:cNvPr>
          <p:cNvSpPr txBox="1"/>
          <p:nvPr/>
        </p:nvSpPr>
        <p:spPr>
          <a:xfrm>
            <a:off x="6136640" y="3199796"/>
            <a:ext cx="613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AKECP achieves compression by setting some parameters to zero, exhibiting similar parameters and FLOPs to </a:t>
            </a:r>
            <a:r>
              <a:rPr lang="en-US" altLang="zh-CN" dirty="0" err="1"/>
              <a:t>MCCNet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B8CE805-1C32-C30E-C9B9-9B82D33E6A21}"/>
              </a:ext>
            </a:extLst>
          </p:cNvPr>
          <p:cNvSpPr txBox="1"/>
          <p:nvPr/>
        </p:nvSpPr>
        <p:spPr>
          <a:xfrm>
            <a:off x="6136640" y="3793715"/>
            <a:ext cx="6202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CHIP and CPST remove the channels directly but reserve higher parameters and FLOPs than our ICCP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6D7C101-A2BF-634C-2058-E7980C33BC3D}"/>
              </a:ext>
            </a:extLst>
          </p:cNvPr>
          <p:cNvSpPr txBox="1"/>
          <p:nvPr/>
        </p:nvSpPr>
        <p:spPr>
          <a:xfrm>
            <a:off x="6136640" y="2285388"/>
            <a:ext cx="613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encoder, decoder, and transform module parameters have been reduced by 99.15%, 99.15%, and 99.05%, respectively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D7B32A-35DD-E054-C8B7-9E222539375A}"/>
              </a:ext>
            </a:extLst>
          </p:cNvPr>
          <p:cNvSpPr txBox="1"/>
          <p:nvPr/>
        </p:nvSpPr>
        <p:spPr>
          <a:xfrm>
            <a:off x="6136640" y="2881091"/>
            <a:ext cx="4003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FLOPs have been reduced by 98.99%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48FDB1C-0D5C-01C5-6CDA-6319F1149815}"/>
                  </a:ext>
                </a:extLst>
              </p:cNvPr>
              <p:cNvSpPr txBox="1"/>
              <p:nvPr/>
            </p:nvSpPr>
            <p:spPr>
              <a:xfrm>
                <a:off x="-228145" y="5192600"/>
                <a:ext cx="6217920" cy="433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𝑡𝑒𝑚𝑝𝑜𝑟𝑎𝑙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𝑎𝑣𝑒𝑟𝑎𝑔𝑒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𝑐𝑠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48FDB1C-0D5C-01C5-6CDA-6319F1149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145" y="5192600"/>
                <a:ext cx="6217920" cy="433708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61F97A4-5FA0-2818-8C2C-50D6F609D748}"/>
                  </a:ext>
                </a:extLst>
              </p:cNvPr>
              <p:cNvSpPr txBox="1"/>
              <p:nvPr/>
            </p:nvSpPr>
            <p:spPr>
              <a:xfrm>
                <a:off x="5898538" y="5162390"/>
                <a:ext cx="3374872" cy="433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𝑐𝑠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𝑐𝑠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61F97A4-5FA0-2818-8C2C-50D6F609D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38" y="5162390"/>
                <a:ext cx="3374872" cy="433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0175EF7B-E607-D93E-836C-9CEA10F51146}"/>
              </a:ext>
            </a:extLst>
          </p:cNvPr>
          <p:cNvSpPr txBox="1"/>
          <p:nvPr/>
        </p:nvSpPr>
        <p:spPr>
          <a:xfrm>
            <a:off x="246081" y="5533031"/>
            <a:ext cx="9301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where </a:t>
            </a:r>
            <a:r>
              <a:rPr lang="en-US" altLang="zh-CN" i="1" dirty="0"/>
              <a:t>O</a:t>
            </a:r>
            <a:r>
              <a:rPr lang="en-US" altLang="zh-CN" dirty="0"/>
              <a:t> is an occlusion mask and any position that doesn’t satisfy the condition will be set to zero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BBEA1C7-1520-A220-2646-31F8B02A4B26}"/>
              </a:ext>
            </a:extLst>
          </p:cNvPr>
          <p:cNvSpPr txBox="1"/>
          <p:nvPr/>
        </p:nvSpPr>
        <p:spPr>
          <a:xfrm>
            <a:off x="238910" y="4856125"/>
            <a:ext cx="2050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Temporal loss: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613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>
                <a:latin typeface="+mj-lt"/>
              </a:rPr>
              <a:t>16</a:t>
            </a:fld>
            <a:endParaRPr lang="zh-CN" altLang="en-US"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BD2D24-24CF-5C78-0426-318F941749E2}"/>
              </a:ext>
            </a:extLst>
          </p:cNvPr>
          <p:cNvGrpSpPr/>
          <p:nvPr/>
        </p:nvGrpSpPr>
        <p:grpSpPr>
          <a:xfrm>
            <a:off x="0" y="400001"/>
            <a:ext cx="3502352" cy="707886"/>
            <a:chOff x="0" y="400001"/>
            <a:chExt cx="3502352" cy="70788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40A58BF-02BA-1AD9-F2A1-77DDF67FDB9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0C44-1837-2799-6196-B1EF9A05EE38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0D00DBFF-60BC-E726-9C80-8E74C572241F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27B7D5-9894-1506-27C1-7256551FFEB2}"/>
                </a:ext>
              </a:extLst>
            </p:cNvPr>
            <p:cNvSpPr txBox="1"/>
            <p:nvPr/>
          </p:nvSpPr>
          <p:spPr>
            <a:xfrm>
              <a:off x="132135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Experiments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D6541-8FDB-E965-1C09-084D4A32A8BF}"/>
              </a:ext>
            </a:extLst>
          </p:cNvPr>
          <p:cNvSpPr txBox="1"/>
          <p:nvPr/>
        </p:nvSpPr>
        <p:spPr>
          <a:xfrm>
            <a:off x="132135" y="1159229"/>
            <a:ext cx="2468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j-lt"/>
              </a:rPr>
              <a:t>Efficiency Analysis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BBA83844-743C-7C9D-E127-7C748D4E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7748"/>
              </p:ext>
            </p:extLst>
          </p:nvPr>
        </p:nvGraphicFramePr>
        <p:xfrm>
          <a:off x="2977111" y="2478822"/>
          <a:ext cx="6237778" cy="1321844"/>
        </p:xfrm>
        <a:graphic>
          <a:graphicData uri="http://schemas.openxmlformats.org/drawingml/2006/table">
            <a:tbl>
              <a:tblPr/>
              <a:tblGrid>
                <a:gridCol w="1011878">
                  <a:extLst>
                    <a:ext uri="{9D8B030D-6E8A-4147-A177-3AD203B41FA5}">
                      <a16:colId xmlns:a16="http://schemas.microsoft.com/office/drawing/2014/main" val="1750902252"/>
                    </a:ext>
                  </a:extLst>
                </a:gridCol>
                <a:gridCol w="1037495">
                  <a:extLst>
                    <a:ext uri="{9D8B030D-6E8A-4147-A177-3AD203B41FA5}">
                      <a16:colId xmlns:a16="http://schemas.microsoft.com/office/drawing/2014/main" val="2382133343"/>
                    </a:ext>
                  </a:extLst>
                </a:gridCol>
                <a:gridCol w="947834">
                  <a:extLst>
                    <a:ext uri="{9D8B030D-6E8A-4147-A177-3AD203B41FA5}">
                      <a16:colId xmlns:a16="http://schemas.microsoft.com/office/drawing/2014/main" val="4020450857"/>
                    </a:ext>
                  </a:extLst>
                </a:gridCol>
                <a:gridCol w="973452">
                  <a:extLst>
                    <a:ext uri="{9D8B030D-6E8A-4147-A177-3AD203B41FA5}">
                      <a16:colId xmlns:a16="http://schemas.microsoft.com/office/drawing/2014/main" val="3244868085"/>
                    </a:ext>
                  </a:extLst>
                </a:gridCol>
                <a:gridCol w="768516">
                  <a:extLst>
                    <a:ext uri="{9D8B030D-6E8A-4147-A177-3AD203B41FA5}">
                      <a16:colId xmlns:a16="http://schemas.microsoft.com/office/drawing/2014/main" val="2188892343"/>
                    </a:ext>
                  </a:extLst>
                </a:gridCol>
                <a:gridCol w="781323">
                  <a:extLst>
                    <a:ext uri="{9D8B030D-6E8A-4147-A177-3AD203B41FA5}">
                      <a16:colId xmlns:a16="http://schemas.microsoft.com/office/drawing/2014/main" val="103837270"/>
                    </a:ext>
                  </a:extLst>
                </a:gridCol>
                <a:gridCol w="717280">
                  <a:extLst>
                    <a:ext uri="{9D8B030D-6E8A-4147-A177-3AD203B41FA5}">
                      <a16:colId xmlns:a16="http://schemas.microsoft.com/office/drawing/2014/main" val="1631639405"/>
                    </a:ext>
                  </a:extLst>
                </a:gridCol>
              </a:tblGrid>
              <a:tr h="330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 size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MCCNet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+NetSlim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+AKECP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+CHIP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+CPST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+ICCP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95724"/>
                  </a:ext>
                </a:extLst>
              </a:tr>
              <a:tr h="330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128×128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0.310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0.055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0.298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0.057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0.061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0.032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228"/>
                  </a:ext>
                </a:extLst>
              </a:tr>
              <a:tr h="330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255×255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0.770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0.134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0.758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0.141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0.131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0.072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821881"/>
                  </a:ext>
                </a:extLst>
              </a:tr>
              <a:tr h="330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512×512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2.757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0.478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2.829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0.516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0.546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0.199 </a:t>
                      </a:r>
                    </a:p>
                  </a:txBody>
                  <a:tcPr marL="7685" marR="7685" marT="7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89539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825E85BF-EE68-D8DD-9357-209D5004E3FE}"/>
              </a:ext>
            </a:extLst>
          </p:cNvPr>
          <p:cNvSpPr txBox="1"/>
          <p:nvPr/>
        </p:nvSpPr>
        <p:spPr>
          <a:xfrm>
            <a:off x="679392" y="1876535"/>
            <a:ext cx="11681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Table 2. </a:t>
            </a:r>
            <a:r>
              <a:rPr lang="en-US" altLang="zh-CN" dirty="0"/>
              <a:t>Average run time (seconds) for our method and other methods with three input sizes on </a:t>
            </a:r>
            <a:r>
              <a:rPr lang="en-US" altLang="zh-CN" u="sng" dirty="0"/>
              <a:t>Samsung Galaxy S10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76C848-1F81-2B97-D670-4B6465A0C995}"/>
              </a:ext>
            </a:extLst>
          </p:cNvPr>
          <p:cNvSpPr txBox="1"/>
          <p:nvPr/>
        </p:nvSpPr>
        <p:spPr>
          <a:xfrm>
            <a:off x="641497" y="4051530"/>
            <a:ext cx="10909005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Our ICCP achieves the fastest inference time (0.032s, 0.072s, and 0.199s) with all three input image sizes.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For an input size of 512 × 512, our inference speed is improved by 92.78% compared to the original </a:t>
            </a:r>
            <a:r>
              <a:rPr lang="en-US" altLang="zh-CN" dirty="0" err="1"/>
              <a:t>MCCNet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单圆角矩形 22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单圆角矩形 23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latin typeface="+mj-lt"/>
                <a:ea typeface="微软雅黑" pitchFamily="34" charset="-122"/>
              </a:rPr>
              <a:t>Conclusion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27" name="椭圆 26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0" y="3725901"/>
            <a:ext cx="2336411" cy="175230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>
                <a:latin typeface="+mj-lt"/>
              </a:rPr>
              <a:t>18</a:t>
            </a:fld>
            <a:endParaRPr lang="zh-CN" altLang="en-US"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BD2D24-24CF-5C78-0426-318F941749E2}"/>
              </a:ext>
            </a:extLst>
          </p:cNvPr>
          <p:cNvGrpSpPr/>
          <p:nvPr/>
        </p:nvGrpSpPr>
        <p:grpSpPr>
          <a:xfrm>
            <a:off x="0" y="400001"/>
            <a:ext cx="3603952" cy="707886"/>
            <a:chOff x="0" y="400001"/>
            <a:chExt cx="3603952" cy="70788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40A58BF-02BA-1AD9-F2A1-77DDF67FDB9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0C44-1837-2799-6196-B1EF9A05EE38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0D00DBFF-60BC-E726-9C80-8E74C572241F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27B7D5-9894-1506-27C1-7256551FFEB2}"/>
                </a:ext>
              </a:extLst>
            </p:cNvPr>
            <p:cNvSpPr txBox="1"/>
            <p:nvPr/>
          </p:nvSpPr>
          <p:spPr>
            <a:xfrm>
              <a:off x="233735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Conclusion</a:t>
              </a:r>
            </a:p>
          </p:txBody>
        </p:sp>
      </p:grpSp>
      <p:sp>
        <p:nvSpPr>
          <p:cNvPr id="8" name="圆角矩形 17">
            <a:extLst>
              <a:ext uri="{FF2B5EF4-FFF2-40B4-BE49-F238E27FC236}">
                <a16:creationId xmlns:a16="http://schemas.microsoft.com/office/drawing/2014/main" id="{22B08B56-F55B-A1D9-D9A3-F90CE0FB6854}"/>
              </a:ext>
            </a:extLst>
          </p:cNvPr>
          <p:cNvSpPr/>
          <p:nvPr/>
        </p:nvSpPr>
        <p:spPr bwMode="auto">
          <a:xfrm>
            <a:off x="1268966" y="2147154"/>
            <a:ext cx="9650671" cy="2945842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8" tIns="45709" rIns="91418" bIns="45709" anchor="ctr">
            <a:sp3d/>
          </a:bodyPr>
          <a:lstStyle/>
          <a:p>
            <a:pPr marL="0" marR="0" lvl="2" indent="-369798" algn="ctr" defTabSz="1283974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492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61">
            <a:extLst>
              <a:ext uri="{FF2B5EF4-FFF2-40B4-BE49-F238E27FC236}">
                <a16:creationId xmlns:a16="http://schemas.microsoft.com/office/drawing/2014/main" id="{DF3E897B-A71D-2336-82DF-8D9F68711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966" y="2717287"/>
            <a:ext cx="9650671" cy="212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We proposes an iterative correlation-based channel pruning (ICCP) methods, which can be </a:t>
            </a:r>
            <a:r>
              <a:rPr lang="en-US" altLang="zh-CN" b="1" dirty="0">
                <a:solidFill>
                  <a:srgbClr val="FF0000"/>
                </a:solidFill>
              </a:rPr>
              <a:t>deployed on resource-constrained devices</a:t>
            </a:r>
            <a:r>
              <a:rPr lang="en-US" altLang="zh-CN" dirty="0"/>
              <a:t> with </a:t>
            </a:r>
            <a:r>
              <a:rPr lang="en-US" altLang="zh-CN" b="1" dirty="0">
                <a:solidFill>
                  <a:srgbClr val="FF0000"/>
                </a:solidFill>
              </a:rPr>
              <a:t>fewer parameters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faster inference speed</a:t>
            </a:r>
            <a:r>
              <a:rPr lang="en-US" altLang="zh-CN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The proposed ICCP introduces a </a:t>
            </a:r>
            <a:r>
              <a:rPr lang="en-US" altLang="zh-CN" b="1" dirty="0">
                <a:solidFill>
                  <a:srgbClr val="FF0000"/>
                </a:solidFill>
              </a:rPr>
              <a:t>channel regularization </a:t>
            </a:r>
            <a:r>
              <a:rPr lang="en-US" altLang="zh-CN" dirty="0"/>
              <a:t>as loss when training that adds restraints on channel correlation and uses an </a:t>
            </a:r>
            <a:r>
              <a:rPr lang="en-US" altLang="zh-CN" b="1" dirty="0">
                <a:solidFill>
                  <a:srgbClr val="FF0000"/>
                </a:solidFill>
              </a:rPr>
              <a:t>iterative layer-wise pruning strategy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pruning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Quantitative and qualitative measurements adequately prove the validity of our method.</a:t>
            </a:r>
          </a:p>
        </p:txBody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A8C26055-5C5D-C65F-27DB-5418D2314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74" y="1742858"/>
            <a:ext cx="2553099" cy="90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8" tIns="45709" rIns="91418" bIns="45709" anchor="ctr">
            <a:sp3d/>
          </a:bodyPr>
          <a:lstStyle/>
          <a:p>
            <a:pPr marL="0" marR="0" lvl="0" indent="0" algn="ctr" defTabSz="1283974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+mj-lt"/>
                <a:ea typeface="微软雅黑" pitchFamily="34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861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9095A6A-E2D7-D924-6046-B46F8BF24E94}"/>
              </a:ext>
            </a:extLst>
          </p:cNvPr>
          <p:cNvGrpSpPr/>
          <p:nvPr/>
        </p:nvGrpSpPr>
        <p:grpSpPr>
          <a:xfrm>
            <a:off x="1" y="420321"/>
            <a:ext cx="3434080" cy="707886"/>
            <a:chOff x="0" y="420321"/>
            <a:chExt cx="3370216" cy="70788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38D6AC-B33E-D932-E419-1F8CC65FD3FC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8EE9289-0CF7-DC29-D7DA-58771388AC32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13" name="直角三角形 12">
                <a:extLst>
                  <a:ext uri="{FF2B5EF4-FFF2-40B4-BE49-F238E27FC236}">
                    <a16:creationId xmlns:a16="http://schemas.microsoft.com/office/drawing/2014/main" id="{3EEE5A29-F7F8-A795-4871-07AF0FAAC8DA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E82C324-8E80-BA86-B43D-B451D05ED427}"/>
                </a:ext>
              </a:extLst>
            </p:cNvPr>
            <p:cNvSpPr txBox="1"/>
            <p:nvPr/>
          </p:nvSpPr>
          <p:spPr>
            <a:xfrm>
              <a:off x="329824" y="420321"/>
              <a:ext cx="26515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References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802EE91-8865-5BF7-739F-887146836023}"/>
              </a:ext>
            </a:extLst>
          </p:cNvPr>
          <p:cNvSpPr txBox="1"/>
          <p:nvPr/>
        </p:nvSpPr>
        <p:spPr>
          <a:xfrm>
            <a:off x="-40642" y="1036840"/>
            <a:ext cx="12242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Yingying Deng, Fan Tang, </a:t>
            </a:r>
            <a:r>
              <a:rPr lang="en-US" altLang="zh-CN" dirty="0" err="1"/>
              <a:t>Weiming</a:t>
            </a:r>
            <a:r>
              <a:rPr lang="en-US" altLang="zh-CN" dirty="0"/>
              <a:t> Dong, </a:t>
            </a:r>
            <a:r>
              <a:rPr lang="en-US" altLang="zh-CN" dirty="0" err="1"/>
              <a:t>Haibin</a:t>
            </a:r>
            <a:r>
              <a:rPr lang="en-US" altLang="zh-CN" dirty="0"/>
              <a:t> Huang, </a:t>
            </a:r>
            <a:r>
              <a:rPr lang="en-US" altLang="zh-CN" dirty="0" err="1"/>
              <a:t>Chongyang</a:t>
            </a:r>
            <a:r>
              <a:rPr lang="en-US" altLang="zh-CN" dirty="0"/>
              <a:t> Ma, and Changsheng Xu, “Arbitrary video style transfer </a:t>
            </a:r>
          </a:p>
          <a:p>
            <a:r>
              <a:rPr lang="en-US" altLang="zh-CN" dirty="0"/>
              <a:t>      via multi-channel correlation,” in Proceedings of the AAAI Conference on Artificial Intelligence (AAAI), 2021, pp. 1210–1217.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598AE3-4789-4F7A-CCAE-552A762F9846}"/>
              </a:ext>
            </a:extLst>
          </p:cNvPr>
          <p:cNvSpPr txBox="1"/>
          <p:nvPr/>
        </p:nvSpPr>
        <p:spPr>
          <a:xfrm>
            <a:off x="-40640" y="1592049"/>
            <a:ext cx="12159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[2] Zhuang Liu, Jianguo Li, </a:t>
            </a:r>
            <a:r>
              <a:rPr lang="en-US" altLang="zh-CN" dirty="0" err="1"/>
              <a:t>Zhiqiang</a:t>
            </a:r>
            <a:r>
              <a:rPr lang="en-US" altLang="zh-CN" dirty="0"/>
              <a:t> Shen, Gao Huang, </a:t>
            </a:r>
            <a:r>
              <a:rPr lang="en-US" altLang="zh-CN" dirty="0" err="1"/>
              <a:t>Shoumeng</a:t>
            </a:r>
            <a:r>
              <a:rPr lang="en-US" altLang="zh-CN" dirty="0"/>
              <a:t> Yan, and </a:t>
            </a:r>
            <a:r>
              <a:rPr lang="en-US" altLang="zh-CN" dirty="0" err="1"/>
              <a:t>Changshui</a:t>
            </a:r>
            <a:r>
              <a:rPr lang="en-US" altLang="zh-CN" dirty="0"/>
              <a:t> Zhang, “Learning efficient convolutional </a:t>
            </a:r>
          </a:p>
          <a:p>
            <a:r>
              <a:rPr lang="en-US" altLang="zh-CN" dirty="0"/>
              <a:t>      networks through network slimming,” in Proceedings of the IEEE International Conference on Computer Vision (ICCV), 2017, </a:t>
            </a:r>
          </a:p>
          <a:p>
            <a:r>
              <a:rPr lang="en-US" altLang="zh-CN" dirty="0"/>
              <a:t>      pp. 2736–2744.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4D0057-4D27-B62A-F6D2-1D09B823A0BF}"/>
              </a:ext>
            </a:extLst>
          </p:cNvPr>
          <p:cNvSpPr txBox="1"/>
          <p:nvPr/>
        </p:nvSpPr>
        <p:spPr>
          <a:xfrm>
            <a:off x="-40643" y="2427502"/>
            <a:ext cx="12159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[3] </a:t>
            </a:r>
            <a:r>
              <a:rPr lang="en-US" altLang="zh-CN" dirty="0" err="1"/>
              <a:t>Haonan</a:t>
            </a:r>
            <a:r>
              <a:rPr lang="en-US" altLang="zh-CN" dirty="0"/>
              <a:t> Zhang, </a:t>
            </a:r>
            <a:r>
              <a:rPr lang="en-US" altLang="zh-CN" dirty="0" err="1"/>
              <a:t>Longjun</a:t>
            </a:r>
            <a:r>
              <a:rPr lang="en-US" altLang="zh-CN" dirty="0"/>
              <a:t> Liu, </a:t>
            </a:r>
            <a:r>
              <a:rPr lang="en-US" altLang="zh-CN" dirty="0" err="1"/>
              <a:t>Hengyi</a:t>
            </a:r>
            <a:r>
              <a:rPr lang="en-US" altLang="zh-CN" dirty="0"/>
              <a:t> Zhou, </a:t>
            </a:r>
            <a:r>
              <a:rPr lang="en-US" altLang="zh-CN" dirty="0" err="1"/>
              <a:t>Wenxuan</a:t>
            </a:r>
            <a:r>
              <a:rPr lang="en-US" altLang="zh-CN" dirty="0"/>
              <a:t> Hou, Hongbin Sun, and Nanning Zheng, “</a:t>
            </a:r>
            <a:r>
              <a:rPr lang="en-US" altLang="zh-CN" dirty="0" err="1"/>
              <a:t>Akecp</a:t>
            </a:r>
            <a:r>
              <a:rPr lang="en-US" altLang="zh-CN" dirty="0"/>
              <a:t>: Adaptive knowledge </a:t>
            </a:r>
          </a:p>
          <a:p>
            <a:r>
              <a:rPr lang="en-US" altLang="zh-CN" dirty="0"/>
              <a:t>      extraction from feature maps for fast and efficient channel pruning,” in Proceedings of the ACM International Conference on   </a:t>
            </a:r>
          </a:p>
          <a:p>
            <a:r>
              <a:rPr lang="en-US" altLang="zh-CN" dirty="0"/>
              <a:t>      Multimedia, 2021, pp. 648–657.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BDF5FA-492F-BC90-DD2F-45EDF20D8F9B}"/>
              </a:ext>
            </a:extLst>
          </p:cNvPr>
          <p:cNvSpPr txBox="1"/>
          <p:nvPr/>
        </p:nvSpPr>
        <p:spPr>
          <a:xfrm>
            <a:off x="-40646" y="3213849"/>
            <a:ext cx="12159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[4] Yang Sui, Miao Yin, Yi Xie, Huy Phan, Saman </a:t>
            </a:r>
            <a:r>
              <a:rPr lang="en-US" altLang="zh-CN" dirty="0" err="1"/>
              <a:t>Aliari</a:t>
            </a:r>
            <a:r>
              <a:rPr lang="en-US" altLang="zh-CN" dirty="0"/>
              <a:t> </a:t>
            </a:r>
            <a:r>
              <a:rPr lang="en-US" altLang="zh-CN" dirty="0" err="1"/>
              <a:t>Zonouz</a:t>
            </a:r>
            <a:r>
              <a:rPr lang="en-US" altLang="zh-CN" dirty="0"/>
              <a:t>, and Bo Yuan, “Chip: Channel independence-based pruning for </a:t>
            </a:r>
          </a:p>
          <a:p>
            <a:r>
              <a:rPr lang="en-US" altLang="zh-CN" dirty="0"/>
              <a:t>      compact neural networks,” 2021, vol. 34, pp. 24604–24616.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D9A18E-3664-52A7-2958-164B2D0ADCA4}"/>
              </a:ext>
            </a:extLst>
          </p:cNvPr>
          <p:cNvSpPr txBox="1"/>
          <p:nvPr/>
        </p:nvSpPr>
        <p:spPr>
          <a:xfrm>
            <a:off x="-40646" y="3810983"/>
            <a:ext cx="12159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[5] </a:t>
            </a:r>
            <a:r>
              <a:rPr lang="en-US" altLang="zh-CN" dirty="0" err="1"/>
              <a:t>Minseong</a:t>
            </a:r>
            <a:r>
              <a:rPr lang="en-US" altLang="zh-CN" dirty="0"/>
              <a:t> Kim and Hyun-Chul Choi, “Compact image style transfer: Channel pruning on the single training of a network,” </a:t>
            </a:r>
          </a:p>
          <a:p>
            <a:r>
              <a:rPr lang="en-US" altLang="zh-CN" dirty="0"/>
              <a:t>      Sensors, vol. 22, no. 21, pp. 8427, 2022.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32DEE2-15F9-E183-773F-7C19B021427B}"/>
              </a:ext>
            </a:extLst>
          </p:cNvPr>
          <p:cNvSpPr txBox="1"/>
          <p:nvPr/>
        </p:nvSpPr>
        <p:spPr>
          <a:xfrm>
            <a:off x="-40646" y="4368157"/>
            <a:ext cx="12159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[6] </a:t>
            </a:r>
            <a:r>
              <a:rPr lang="en-US" altLang="zh-CN" dirty="0" err="1"/>
              <a:t>Xun</a:t>
            </a:r>
            <a:r>
              <a:rPr lang="en-US" altLang="zh-CN" dirty="0"/>
              <a:t> Huang and Serge </a:t>
            </a:r>
            <a:r>
              <a:rPr lang="en-US" altLang="zh-CN" dirty="0" err="1"/>
              <a:t>Belongie</a:t>
            </a:r>
            <a:r>
              <a:rPr lang="en-US" altLang="zh-CN" dirty="0"/>
              <a:t>, “Arbitrary style transfer in real-time with adaptive instance normalization,” in Proceedings of </a:t>
            </a:r>
          </a:p>
          <a:p>
            <a:r>
              <a:rPr lang="en-US" altLang="zh-CN" dirty="0"/>
              <a:t>      the IEEE International Conference on Computer Vision (ICCV), 2017, pp. 1501–1510.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C7A28C-B41F-366C-2BDD-6FA07E76A8AE}"/>
              </a:ext>
            </a:extLst>
          </p:cNvPr>
          <p:cNvSpPr txBox="1"/>
          <p:nvPr/>
        </p:nvSpPr>
        <p:spPr>
          <a:xfrm>
            <a:off x="-40640" y="4965291"/>
            <a:ext cx="12313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[7] Jie An, </a:t>
            </a:r>
            <a:r>
              <a:rPr lang="en-US" altLang="zh-CN" dirty="0" err="1"/>
              <a:t>Siyu</a:t>
            </a:r>
            <a:r>
              <a:rPr lang="en-US" altLang="zh-CN" dirty="0"/>
              <a:t> Huang, </a:t>
            </a:r>
            <a:r>
              <a:rPr lang="en-US" altLang="zh-CN" dirty="0" err="1"/>
              <a:t>Yibing</a:t>
            </a:r>
            <a:r>
              <a:rPr lang="en-US" altLang="zh-CN" dirty="0"/>
              <a:t> Song, </a:t>
            </a:r>
            <a:r>
              <a:rPr lang="en-US" altLang="zh-CN" dirty="0" err="1"/>
              <a:t>Dejing</a:t>
            </a:r>
            <a:r>
              <a:rPr lang="en-US" altLang="zh-CN" dirty="0"/>
              <a:t> Dou, Wei Liu, and </a:t>
            </a:r>
            <a:r>
              <a:rPr lang="en-US" altLang="zh-CN" dirty="0" err="1"/>
              <a:t>Jiebo</a:t>
            </a:r>
            <a:r>
              <a:rPr lang="en-US" altLang="zh-CN" dirty="0"/>
              <a:t> Luo, “</a:t>
            </a:r>
            <a:r>
              <a:rPr lang="en-US" altLang="zh-CN" dirty="0" err="1"/>
              <a:t>Artflow</a:t>
            </a:r>
            <a:r>
              <a:rPr lang="en-US" altLang="zh-CN" dirty="0"/>
              <a:t>: Unbiased image style transfer via reversible </a:t>
            </a:r>
          </a:p>
          <a:p>
            <a:r>
              <a:rPr lang="en-US" altLang="zh-CN" dirty="0"/>
              <a:t>      neural flows,” in Proceedings of the IEEE Conference on Computer Vision and Pattern Recognition (CVPR), 2021, pp. 862–871.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1E5A77B-070B-5E91-CE90-E1A54A0FDB91}"/>
              </a:ext>
            </a:extLst>
          </p:cNvPr>
          <p:cNvSpPr txBox="1"/>
          <p:nvPr/>
        </p:nvSpPr>
        <p:spPr>
          <a:xfrm>
            <a:off x="-40640" y="552232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[8] Songhua Liu, </a:t>
            </a:r>
            <a:r>
              <a:rPr lang="en-US" altLang="zh-CN" dirty="0" err="1"/>
              <a:t>Tianwei</a:t>
            </a:r>
            <a:r>
              <a:rPr lang="en-US" altLang="zh-CN" dirty="0"/>
              <a:t> Lin, </a:t>
            </a:r>
            <a:r>
              <a:rPr lang="en-US" altLang="zh-CN" dirty="0" err="1"/>
              <a:t>Dongliang</a:t>
            </a:r>
            <a:r>
              <a:rPr lang="en-US" altLang="zh-CN" dirty="0"/>
              <a:t> He, Fu Li, Meiling Wang, Xin Li, </a:t>
            </a:r>
            <a:r>
              <a:rPr lang="en-US" altLang="zh-CN" dirty="0" err="1"/>
              <a:t>Zhengxing</a:t>
            </a:r>
            <a:r>
              <a:rPr lang="en-US" altLang="zh-CN" dirty="0"/>
              <a:t> Sun, Qian Li, and </a:t>
            </a:r>
            <a:r>
              <a:rPr lang="en-US" altLang="zh-CN" dirty="0" err="1"/>
              <a:t>Errui</a:t>
            </a:r>
            <a:r>
              <a:rPr lang="en-US" altLang="zh-CN" dirty="0"/>
              <a:t> Ding, “</a:t>
            </a:r>
            <a:r>
              <a:rPr lang="en-US" altLang="zh-CN" dirty="0" err="1"/>
              <a:t>Adaattn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   Revisit attention mechanism in arbitrary neural style transfer,” in Proceedings of the IEEE International Conference on </a:t>
            </a:r>
          </a:p>
          <a:p>
            <a:r>
              <a:rPr lang="en-US" altLang="zh-CN" dirty="0"/>
              <a:t>      Computer Vision (ICCV), 2021, pp. 6649–6658.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6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412869"/>
            <a:ext cx="3370216" cy="707886"/>
            <a:chOff x="0" y="412869"/>
            <a:chExt cx="3370216" cy="707886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548801" y="412869"/>
              <a:ext cx="2416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Contents</a:t>
              </a:r>
              <a:endPara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30" name="椭圆 12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3" name="椭圆 13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64868" y="1340446"/>
            <a:ext cx="6947964" cy="737210"/>
            <a:chOff x="1098018" y="1340446"/>
            <a:chExt cx="6947964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400" dirty="0"/>
                <a:t>Introduction</a:t>
              </a:r>
              <a:endParaRPr lang="zh-CN" altLang="en-US" sz="2400" kern="1200" dirty="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564868" y="2406617"/>
            <a:ext cx="6947964" cy="737210"/>
            <a:chOff x="1098018" y="2114517"/>
            <a:chExt cx="6947964" cy="737210"/>
          </a:xfrm>
        </p:grpSpPr>
        <p:sp>
          <p:nvSpPr>
            <p:cNvPr id="47" name="任意多边形 46"/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400" kern="1200" dirty="0"/>
                <a:t>Methods</a:t>
              </a:r>
              <a:endParaRPr lang="zh-CN" altLang="en-US" sz="2400" kern="1200" dirty="0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/>
                <a:t>2</a:t>
              </a:r>
              <a:endParaRPr lang="zh-CN" altLang="en-US" sz="3700" kern="12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564868" y="3479138"/>
            <a:ext cx="6947964" cy="737210"/>
            <a:chOff x="1098018" y="2888588"/>
            <a:chExt cx="6947964" cy="737210"/>
          </a:xfrm>
        </p:grpSpPr>
        <p:sp>
          <p:nvSpPr>
            <p:cNvPr id="50" name="任意多边形 49"/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400" kern="1200" dirty="0"/>
                <a:t>Experiments</a:t>
              </a:r>
              <a:endParaRPr lang="zh-CN" altLang="en-US" sz="2400" kern="1200" dirty="0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/>
                <a:t>3</a:t>
              </a:r>
              <a:endParaRPr lang="zh-CN" altLang="en-US" sz="3700" kern="1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564868" y="4513560"/>
            <a:ext cx="6947964" cy="737210"/>
            <a:chOff x="1098018" y="3662660"/>
            <a:chExt cx="6947964" cy="737210"/>
          </a:xfrm>
        </p:grpSpPr>
        <p:sp>
          <p:nvSpPr>
            <p:cNvPr id="53" name="任意多边形 52"/>
            <p:cNvSpPr/>
            <p:nvPr/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400" kern="1200" dirty="0"/>
                <a:t>Conclusion</a:t>
              </a:r>
              <a:endParaRPr lang="zh-CN" altLang="en-US" sz="2400" kern="1200" dirty="0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/>
                <a:t>4</a:t>
              </a:r>
              <a:endParaRPr lang="zh-CN" altLang="en-US" sz="3700" kern="12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8FD4F5-2457-7D3A-8CD0-CA613323A04B}"/>
              </a:ext>
            </a:extLst>
          </p:cNvPr>
          <p:cNvSpPr txBox="1"/>
          <p:nvPr/>
        </p:nvSpPr>
        <p:spPr>
          <a:xfrm>
            <a:off x="3422030" y="2348917"/>
            <a:ext cx="53479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AA43E2-E33A-0356-3BBA-6D7BDC41CFA9}"/>
              </a:ext>
            </a:extLst>
          </p:cNvPr>
          <p:cNvGrpSpPr/>
          <p:nvPr/>
        </p:nvGrpSpPr>
        <p:grpSpPr>
          <a:xfrm>
            <a:off x="0" y="543361"/>
            <a:ext cx="3370216" cy="493479"/>
            <a:chOff x="0" y="288813"/>
            <a:chExt cx="3370216" cy="493479"/>
          </a:xfrm>
          <a:solidFill>
            <a:srgbClr val="131426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46295C-D438-B9B6-A0DD-64B1B02A54B2}"/>
                </a:ext>
              </a:extLst>
            </p:cNvPr>
            <p:cNvSpPr/>
            <p:nvPr/>
          </p:nvSpPr>
          <p:spPr>
            <a:xfrm>
              <a:off x="0" y="288813"/>
              <a:ext cx="3052812" cy="49347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8024AE40-6EA0-9744-40C2-830BB9220228}"/>
                </a:ext>
              </a:extLst>
            </p:cNvPr>
            <p:cNvSpPr/>
            <p:nvPr/>
          </p:nvSpPr>
          <p:spPr>
            <a:xfrm>
              <a:off x="3052811" y="292635"/>
              <a:ext cx="317405" cy="489657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50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单圆角矩形 3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单圆角矩形 4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spc="-100" dirty="0">
                <a:latin typeface="+mj-lt"/>
                <a:ea typeface="微软雅黑" pitchFamily="34" charset="-122"/>
              </a:rPr>
              <a:t>Introduction</a:t>
            </a:r>
            <a:endParaRPr lang="zh-CN" altLang="en-US" sz="4800" b="1" spc="-100" dirty="0">
              <a:latin typeface="+mj-lt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3985" y="2971235"/>
            <a:ext cx="269916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j-lt"/>
                <a:ea typeface="微软雅黑" pitchFamily="34" charset="-122"/>
              </a:rPr>
              <a:t>——</a:t>
            </a:r>
            <a:r>
              <a:rPr lang="en-US" altLang="zh-CN" sz="2000" b="1" dirty="0">
                <a:latin typeface="+mj-lt"/>
                <a:ea typeface="微软雅黑" pitchFamily="34" charset="-122"/>
              </a:rPr>
              <a:t>Motivation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8" name="椭圆 7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03985" y="3508394"/>
            <a:ext cx="257580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j-lt"/>
                <a:ea typeface="微软雅黑" pitchFamily="34" charset="-122"/>
              </a:rPr>
              <a:t>——</a:t>
            </a:r>
            <a:r>
              <a:rPr lang="en-US" altLang="zh-CN" sz="2000" b="1" dirty="0">
                <a:latin typeface="+mj-lt"/>
                <a:ea typeface="微软雅黑" pitchFamily="34" charset="-122"/>
              </a:rPr>
              <a:t>Contribution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0" y="3725901"/>
            <a:ext cx="2336411" cy="1752308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400001"/>
            <a:ext cx="3560717" cy="707886"/>
            <a:chOff x="0" y="400001"/>
            <a:chExt cx="3560717" cy="707886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190500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Introduction</a:t>
              </a:r>
              <a:endParaRPr lang="zh-CN" altLang="en-US" sz="4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7D5699-676F-82B4-8C26-49DE5289F5DA}"/>
              </a:ext>
            </a:extLst>
          </p:cNvPr>
          <p:cNvSpPr txBox="1"/>
          <p:nvPr/>
        </p:nvSpPr>
        <p:spPr>
          <a:xfrm>
            <a:off x="214492" y="1286537"/>
            <a:ext cx="324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j-lt"/>
              </a:rPr>
              <a:t>Visual Style Transfer(VST)</a:t>
            </a:r>
            <a:endParaRPr lang="zh-CN" altLang="en-US" dirty="0">
              <a:latin typeface="+mj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463146A-E804-9506-4A3F-1C548452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28" y="1990999"/>
            <a:ext cx="1920756" cy="18791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B247936-4165-4009-0B70-1F28428C7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956" y="1990999"/>
            <a:ext cx="1900712" cy="18771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EAD2E4E-4AB3-D585-EC9E-AAFC484A5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446" y="2029307"/>
            <a:ext cx="1858071" cy="18756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ECF79C2-9BD5-9A67-DE51-BB1C3FA485F2}"/>
              </a:ext>
            </a:extLst>
          </p:cNvPr>
          <p:cNvSpPr txBox="1"/>
          <p:nvPr/>
        </p:nvSpPr>
        <p:spPr>
          <a:xfrm>
            <a:off x="2931116" y="27458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7CC603-6D05-3344-75C0-EBF7DF7DA1AC}"/>
              </a:ext>
            </a:extLst>
          </p:cNvPr>
          <p:cNvSpPr txBox="1"/>
          <p:nvPr/>
        </p:nvSpPr>
        <p:spPr>
          <a:xfrm>
            <a:off x="6064328" y="27960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E57CFC-FC6F-050C-CD32-8A6BC0817463}"/>
              </a:ext>
            </a:extLst>
          </p:cNvPr>
          <p:cNvSpPr txBox="1"/>
          <p:nvPr/>
        </p:nvSpPr>
        <p:spPr>
          <a:xfrm>
            <a:off x="885846" y="383592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Style image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2A3E35-33E8-0C1A-6DC7-B4D16941E08B}"/>
              </a:ext>
            </a:extLst>
          </p:cNvPr>
          <p:cNvSpPr txBox="1"/>
          <p:nvPr/>
        </p:nvSpPr>
        <p:spPr>
          <a:xfrm>
            <a:off x="3866512" y="386809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 image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E64E1B-2620-A7FC-EE2E-F54204D1C1A6}"/>
              </a:ext>
            </a:extLst>
          </p:cNvPr>
          <p:cNvSpPr txBox="1"/>
          <p:nvPr/>
        </p:nvSpPr>
        <p:spPr>
          <a:xfrm>
            <a:off x="6391962" y="3906585"/>
            <a:ext cx="3049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Content remains, style changes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50B08E-F1F3-D04B-6015-12E65556EFE8}"/>
              </a:ext>
            </a:extLst>
          </p:cNvPr>
          <p:cNvSpPr txBox="1"/>
          <p:nvPr/>
        </p:nvSpPr>
        <p:spPr>
          <a:xfrm>
            <a:off x="522263" y="4523029"/>
            <a:ext cx="6157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Input: </a:t>
            </a:r>
            <a:r>
              <a:rPr lang="en-US" altLang="zh-CN" dirty="0"/>
              <a:t>a content image and a style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Output: </a:t>
            </a:r>
            <a:r>
              <a:rPr lang="en-US" altLang="zh-CN" dirty="0"/>
              <a:t>an image with the corresponding content and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3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400001"/>
            <a:ext cx="3560717" cy="707886"/>
            <a:chOff x="0" y="400001"/>
            <a:chExt cx="3560717" cy="707886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190500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Introduction</a:t>
              </a:r>
              <a:endParaRPr lang="zh-CN" altLang="en-US" sz="4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6433940" y="2279363"/>
            <a:ext cx="5985170" cy="92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visual style transfer(VST) model has </a:t>
            </a:r>
            <a:r>
              <a:rPr lang="en-US" altLang="zh-CN" b="1" dirty="0">
                <a:solidFill>
                  <a:srgbClr val="FF0000"/>
                </a:solidFill>
              </a:rPr>
              <a:t>high memory usage and latency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pruning methods are not suitable for VST tasks: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8DB344-58B3-4BBC-9618-1D6CE8522CD9}"/>
              </a:ext>
            </a:extLst>
          </p:cNvPr>
          <p:cNvSpPr txBox="1"/>
          <p:nvPr/>
        </p:nvSpPr>
        <p:spPr>
          <a:xfrm>
            <a:off x="6740496" y="3235113"/>
            <a:ext cx="5451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VST methods usually employ an </a:t>
            </a:r>
            <a:r>
              <a:rPr lang="en-US" altLang="zh-CN" b="1" dirty="0">
                <a:solidFill>
                  <a:srgbClr val="FF0000"/>
                </a:solidFill>
              </a:rPr>
              <a:t>encoder-decoder based</a:t>
            </a:r>
            <a:r>
              <a:rPr lang="en-US" altLang="zh-CN" b="1" dirty="0"/>
              <a:t> </a:t>
            </a:r>
            <a:r>
              <a:rPr lang="en-US" altLang="zh-CN" dirty="0"/>
              <a:t>backbone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Pruning based on single-channel method could potentially </a:t>
            </a:r>
            <a:r>
              <a:rPr lang="en-US" altLang="zh-CN" b="1" dirty="0">
                <a:solidFill>
                  <a:srgbClr val="FF0000"/>
                </a:solidFill>
              </a:rPr>
              <a:t>compromise the preservation of valuable style information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7D5699-676F-82B4-8C26-49DE5289F5DA}"/>
              </a:ext>
            </a:extLst>
          </p:cNvPr>
          <p:cNvSpPr txBox="1"/>
          <p:nvPr/>
        </p:nvSpPr>
        <p:spPr>
          <a:xfrm>
            <a:off x="214493" y="1286537"/>
            <a:ext cx="171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j-lt"/>
              </a:rPr>
              <a:t>Motivation</a:t>
            </a:r>
            <a:endParaRPr lang="zh-CN" altLang="en-US" dirty="0">
              <a:latin typeface="+mj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2F3115B-F0CE-D840-975A-9F4C2E6E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7" y="1822621"/>
            <a:ext cx="5985170" cy="33753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F8BCA3A-F964-B24D-5FD2-85F0CAA5AE5C}"/>
              </a:ext>
            </a:extLst>
          </p:cNvPr>
          <p:cNvSpPr txBox="1"/>
          <p:nvPr/>
        </p:nvSpPr>
        <p:spPr>
          <a:xfrm>
            <a:off x="293077" y="5243105"/>
            <a:ext cx="5867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Fig. 1. </a:t>
            </a:r>
            <a:r>
              <a:rPr lang="en-US" altLang="zh-CN" dirty="0"/>
              <a:t>The difference between single-channel based methods and our correlation-based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5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400001"/>
            <a:ext cx="3560717" cy="707886"/>
            <a:chOff x="0" y="400001"/>
            <a:chExt cx="3560717" cy="707886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190500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Introduction</a:t>
              </a:r>
              <a:endParaRPr lang="zh-CN" altLang="en-US" sz="4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2422187" y="2136521"/>
            <a:ext cx="7363163" cy="360040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8" tIns="45709" rIns="91418" bIns="45709" anchor="ctr">
            <a:sp3d/>
          </a:bodyPr>
          <a:lstStyle/>
          <a:p>
            <a:pPr marL="0" marR="0" lvl="2" indent="-369798" algn="ctr" defTabSz="1283974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492" algn="l"/>
              </a:tabLst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2396842" y="2869098"/>
            <a:ext cx="7437278" cy="253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 propose a </a:t>
            </a:r>
            <a:r>
              <a:rPr lang="en-US" altLang="zh-CN" b="1" dirty="0">
                <a:solidFill>
                  <a:srgbClr val="FF0000"/>
                </a:solidFill>
              </a:rPr>
              <a:t>correlation-based channel regularization </a:t>
            </a:r>
            <a:r>
              <a:rPr lang="en-US" altLang="zh-CN" dirty="0"/>
              <a:t>when training, which considering the correlation between channels.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 introduce an </a:t>
            </a:r>
            <a:r>
              <a:rPr lang="en-US" altLang="zh-CN" b="1" dirty="0">
                <a:solidFill>
                  <a:srgbClr val="FF0000"/>
                </a:solidFill>
              </a:rPr>
              <a:t>iterative layer-wise pruning strategy </a:t>
            </a:r>
            <a:r>
              <a:rPr lang="en-US" altLang="zh-CN" dirty="0"/>
              <a:t>to prune VST model and keep the whole style transfer performance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Experiments on image and video stylization tasks prove the efficiency and generalization ability of the proposed method</a:t>
            </a: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636757" y="1732225"/>
            <a:ext cx="2553099" cy="90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8" tIns="45709" rIns="91418" bIns="45709" anchor="ctr">
            <a:sp3d/>
          </a:bodyPr>
          <a:lstStyle/>
          <a:p>
            <a:pPr marL="0" marR="0" lvl="0" indent="0" algn="ctr" defTabSz="1283974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+mj-lt"/>
                <a:ea typeface="微软雅黑" pitchFamily="34" charset="-122"/>
              </a:rPr>
              <a:t>Contribution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+mj-lt"/>
              <a:ea typeface="微软雅黑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4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单圆角矩形 22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单圆角矩形 23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latin typeface="+mj-lt"/>
                <a:ea typeface="微软雅黑" pitchFamily="34" charset="-122"/>
              </a:rPr>
              <a:t>Methods</a:t>
            </a:r>
            <a:endParaRPr lang="zh-CN" altLang="en-US" sz="4800" b="1" spc="-100" dirty="0">
              <a:latin typeface="+mj-lt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8067" y="2971235"/>
            <a:ext cx="3431842" cy="49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/>
              <a:t>Problem Definition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27" name="椭圆 26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49564" y="3508394"/>
            <a:ext cx="6822556" cy="49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/>
              <a:t>Correlation-based Channel Regularization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0" y="3725901"/>
            <a:ext cx="2336411" cy="175230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78CB9D79-75AF-1D14-E9A0-59C0A4546AFF}"/>
              </a:ext>
            </a:extLst>
          </p:cNvPr>
          <p:cNvSpPr txBox="1"/>
          <p:nvPr/>
        </p:nvSpPr>
        <p:spPr>
          <a:xfrm>
            <a:off x="5849564" y="4019081"/>
            <a:ext cx="6822556" cy="49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/>
              <a:t> Iterative Layer-wise Pruning Strategy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0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BD2D24-24CF-5C78-0426-318F941749E2}"/>
              </a:ext>
            </a:extLst>
          </p:cNvPr>
          <p:cNvGrpSpPr/>
          <p:nvPr/>
        </p:nvGrpSpPr>
        <p:grpSpPr>
          <a:xfrm>
            <a:off x="0" y="400001"/>
            <a:ext cx="3901189" cy="707886"/>
            <a:chOff x="0" y="400001"/>
            <a:chExt cx="3901189" cy="70788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40A58BF-02BA-1AD9-F2A1-77DDF67FDB9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0C44-1837-2799-6196-B1EF9A05EE38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0D00DBFF-60BC-E726-9C80-8E74C572241F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27B7D5-9894-1506-27C1-7256551FFEB2}"/>
                </a:ext>
              </a:extLst>
            </p:cNvPr>
            <p:cNvSpPr txBox="1"/>
            <p:nvPr/>
          </p:nvSpPr>
          <p:spPr>
            <a:xfrm>
              <a:off x="530972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Methods</a:t>
              </a:r>
              <a:endParaRPr lang="zh-CN" altLang="en-US" sz="4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D6541-8FDB-E965-1C09-084D4A32A8BF}"/>
              </a:ext>
            </a:extLst>
          </p:cNvPr>
          <p:cNvSpPr txBox="1"/>
          <p:nvPr/>
        </p:nvSpPr>
        <p:spPr>
          <a:xfrm>
            <a:off x="530972" y="1251247"/>
            <a:ext cx="305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/>
              <a:t>Problem Definition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AD4C92D-7C7C-E328-8B0F-D94A65D7B50E}"/>
              </a:ext>
            </a:extLst>
          </p:cNvPr>
          <p:cNvSpPr/>
          <p:nvPr/>
        </p:nvSpPr>
        <p:spPr>
          <a:xfrm>
            <a:off x="3094383" y="2120565"/>
            <a:ext cx="583660" cy="58366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B6D6AE-F8EB-332F-5B44-9E0BE739E0AB}"/>
                  </a:ext>
                </a:extLst>
              </p:cNvPr>
              <p:cNvSpPr txBox="1"/>
              <p:nvPr/>
            </p:nvSpPr>
            <p:spPr>
              <a:xfrm>
                <a:off x="3139373" y="2227729"/>
                <a:ext cx="4936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B6D6AE-F8EB-332F-5B44-9E0BE739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73" y="2227729"/>
                <a:ext cx="4936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380D088-5519-91BD-DA98-0F0B3022A1B0}"/>
              </a:ext>
            </a:extLst>
          </p:cNvPr>
          <p:cNvSpPr/>
          <p:nvPr/>
        </p:nvSpPr>
        <p:spPr>
          <a:xfrm>
            <a:off x="3094383" y="3422061"/>
            <a:ext cx="583660" cy="58366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F3369E-1336-3657-77BE-C83651A13DBD}"/>
                  </a:ext>
                </a:extLst>
              </p:cNvPr>
              <p:cNvSpPr txBox="1"/>
              <p:nvPr/>
            </p:nvSpPr>
            <p:spPr>
              <a:xfrm>
                <a:off x="3139373" y="3529225"/>
                <a:ext cx="4936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F3369E-1336-3657-77BE-C83651A1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73" y="3529225"/>
                <a:ext cx="4936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梯形 22">
            <a:extLst>
              <a:ext uri="{FF2B5EF4-FFF2-40B4-BE49-F238E27FC236}">
                <a16:creationId xmlns:a16="http://schemas.microsoft.com/office/drawing/2014/main" id="{5FB7F965-8281-9304-5C7C-E192637CE22D}"/>
              </a:ext>
            </a:extLst>
          </p:cNvPr>
          <p:cNvSpPr/>
          <p:nvPr/>
        </p:nvSpPr>
        <p:spPr>
          <a:xfrm rot="5400000">
            <a:off x="3750731" y="2729018"/>
            <a:ext cx="1561754" cy="656714"/>
          </a:xfrm>
          <a:prstGeom prst="trapezoid">
            <a:avLst>
              <a:gd name="adj" fmla="val 4129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 </a:t>
            </a:r>
            <a:r>
              <a:rPr lang="en-US" altLang="zh-CN" b="1" dirty="0"/>
              <a:t>E</a:t>
            </a:r>
            <a:endParaRPr lang="zh-CN" altLang="en-US" b="1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8320D0A-C4B1-C927-9E0E-AB700F1B1629}"/>
              </a:ext>
            </a:extLst>
          </p:cNvPr>
          <p:cNvSpPr/>
          <p:nvPr/>
        </p:nvSpPr>
        <p:spPr>
          <a:xfrm>
            <a:off x="7988884" y="2768781"/>
            <a:ext cx="583660" cy="583660"/>
          </a:xfrm>
          <a:prstGeom prst="roundRect">
            <a:avLst/>
          </a:prstGeom>
          <a:noFill/>
          <a:ln w="28575">
            <a:solidFill>
              <a:srgbClr val="EA8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9A1F820-4B99-1C02-C8F6-C8864DD1227D}"/>
                  </a:ext>
                </a:extLst>
              </p:cNvPr>
              <p:cNvSpPr txBox="1"/>
              <p:nvPr/>
            </p:nvSpPr>
            <p:spPr>
              <a:xfrm>
                <a:off x="8033874" y="2875945"/>
                <a:ext cx="4936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9A1F820-4B99-1C02-C8F6-C8864DD12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874" y="2875945"/>
                <a:ext cx="49367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梯形 26">
            <a:extLst>
              <a:ext uri="{FF2B5EF4-FFF2-40B4-BE49-F238E27FC236}">
                <a16:creationId xmlns:a16="http://schemas.microsoft.com/office/drawing/2014/main" id="{FF2CCB2A-F047-B92C-4F31-AC44C60A1ED8}"/>
              </a:ext>
            </a:extLst>
          </p:cNvPr>
          <p:cNvSpPr/>
          <p:nvPr/>
        </p:nvSpPr>
        <p:spPr>
          <a:xfrm rot="16200000">
            <a:off x="6464169" y="2728363"/>
            <a:ext cx="1561754" cy="656714"/>
          </a:xfrm>
          <a:prstGeom prst="trapezoid">
            <a:avLst>
              <a:gd name="adj" fmla="val 4129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 </a:t>
            </a:r>
            <a:r>
              <a:rPr lang="en-US" altLang="zh-CN" b="1" dirty="0"/>
              <a:t>D</a:t>
            </a:r>
            <a:endParaRPr lang="zh-CN" altLang="en-US" b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22FAAD-DF74-36BA-0ABA-D5EC45F2861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78043" y="2412395"/>
            <a:ext cx="52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9ABEA8C-974C-AFD9-38AD-CC1E599EB7DB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78043" y="3713891"/>
            <a:ext cx="52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4A8006D-ACF9-0AAD-9738-B95D1F5D004A}"/>
              </a:ext>
            </a:extLst>
          </p:cNvPr>
          <p:cNvCxnSpPr>
            <a:cxnSpLocks/>
            <a:stCxn id="27" idx="2"/>
            <a:endCxn id="25" idx="1"/>
          </p:cNvCxnSpPr>
          <p:nvPr/>
        </p:nvCxnSpPr>
        <p:spPr>
          <a:xfrm>
            <a:off x="7573403" y="3056720"/>
            <a:ext cx="415481" cy="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50CC86F-3794-C55C-C7A4-A45131B1E7D2}"/>
              </a:ext>
            </a:extLst>
          </p:cNvPr>
          <p:cNvSpPr/>
          <p:nvPr/>
        </p:nvSpPr>
        <p:spPr>
          <a:xfrm>
            <a:off x="5182226" y="2753476"/>
            <a:ext cx="1484389" cy="603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 </a:t>
            </a:r>
            <a:r>
              <a:rPr lang="en-US" altLang="zh-CN" b="1" dirty="0"/>
              <a:t>T</a:t>
            </a:r>
            <a:endParaRPr lang="zh-CN" altLang="en-US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715BCEB-8967-48C6-9078-06B3B2E54F46}"/>
              </a:ext>
            </a:extLst>
          </p:cNvPr>
          <p:cNvCxnSpPr>
            <a:cxnSpLocks/>
            <a:stCxn id="23" idx="0"/>
            <a:endCxn id="39" idx="1"/>
          </p:cNvCxnSpPr>
          <p:nvPr/>
        </p:nvCxnSpPr>
        <p:spPr>
          <a:xfrm flipV="1">
            <a:off x="4859965" y="3055228"/>
            <a:ext cx="322261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292D518-3AA6-C9DA-0FEF-7A03BC8E0819}"/>
              </a:ext>
            </a:extLst>
          </p:cNvPr>
          <p:cNvCxnSpPr>
            <a:cxnSpLocks/>
            <a:stCxn id="39" idx="3"/>
            <a:endCxn id="27" idx="0"/>
          </p:cNvCxnSpPr>
          <p:nvPr/>
        </p:nvCxnSpPr>
        <p:spPr>
          <a:xfrm>
            <a:off x="6666615" y="3055228"/>
            <a:ext cx="250074" cy="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CC88D5D-298F-30AF-7229-BCA0C8D4CC11}"/>
              </a:ext>
            </a:extLst>
          </p:cNvPr>
          <p:cNvSpPr txBox="1"/>
          <p:nvPr/>
        </p:nvSpPr>
        <p:spPr>
          <a:xfrm>
            <a:off x="3678043" y="4098212"/>
            <a:ext cx="446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Fig.2. </a:t>
            </a:r>
            <a:r>
              <a:rPr lang="en-US" altLang="zh-CN" dirty="0"/>
              <a:t>The common structure of  VST method.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772696E-BC96-7016-99F4-E609D8EBBD30}"/>
              </a:ext>
            </a:extLst>
          </p:cNvPr>
          <p:cNvSpPr txBox="1"/>
          <p:nvPr/>
        </p:nvSpPr>
        <p:spPr>
          <a:xfrm>
            <a:off x="684853" y="4868448"/>
            <a:ext cx="4930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+mj-lt"/>
              </a:rPr>
              <a:t>Our target</a:t>
            </a:r>
            <a:r>
              <a:rPr lang="en-US" altLang="zh-CN" b="1" dirty="0">
                <a:solidFill>
                  <a:srgbClr val="000000"/>
                </a:solidFill>
                <a:latin typeface="+mj-lt"/>
              </a:rPr>
              <a:t>: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07A7CCC-682E-1A4B-38B5-2D4A9C57B50D}"/>
              </a:ext>
            </a:extLst>
          </p:cNvPr>
          <p:cNvSpPr txBox="1"/>
          <p:nvPr/>
        </p:nvSpPr>
        <p:spPr>
          <a:xfrm>
            <a:off x="981185" y="5213316"/>
            <a:ext cx="10279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To generate a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+mj-lt"/>
              </a:rPr>
              <a:t>lightweight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 model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j-lt"/>
              </a:rPr>
              <a:t>M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+mj-lt"/>
              </a:rPr>
              <a:t>′ 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(with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j-lt"/>
              </a:rPr>
              <a:t>E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+mj-lt"/>
              </a:rPr>
              <a:t>′ 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-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j-lt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+mj-lt"/>
              </a:rPr>
              <a:t>′ 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-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j-lt"/>
              </a:rPr>
              <a:t>D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+mj-lt"/>
              </a:rPr>
              <a:t>′ 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) that allows us to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+mj-lt"/>
              </a:rPr>
              <a:t>generate similar visual effects 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to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j-lt"/>
              </a:rPr>
              <a:t>M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, but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+mj-lt"/>
              </a:rPr>
              <a:t>reduces the needed resources 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when computed on mobile devices.</a:t>
            </a:r>
            <a:endParaRPr lang="zh-CN" altLang="en-US" dirty="0">
              <a:latin typeface="+mj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988488-84F6-19ED-CB49-16EFD1E71C8D}"/>
              </a:ext>
            </a:extLst>
          </p:cNvPr>
          <p:cNvSpPr/>
          <p:nvPr/>
        </p:nvSpPr>
        <p:spPr>
          <a:xfrm>
            <a:off x="3923416" y="1956391"/>
            <a:ext cx="3923414" cy="20493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5CFAF1-3C7D-108C-B7A9-161D0DABF542}"/>
              </a:ext>
            </a:extLst>
          </p:cNvPr>
          <p:cNvSpPr txBox="1"/>
          <p:nvPr/>
        </p:nvSpPr>
        <p:spPr>
          <a:xfrm>
            <a:off x="6706643" y="1951066"/>
            <a:ext cx="114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ffectLst/>
                <a:latin typeface="+mj-lt"/>
              </a:rPr>
              <a:t>Model 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5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>
                <a:latin typeface="+mj-lt"/>
              </a:rPr>
              <a:t>9</a:t>
            </a:fld>
            <a:endParaRPr lang="zh-CN" altLang="en-US"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BD2D24-24CF-5C78-0426-318F941749E2}"/>
              </a:ext>
            </a:extLst>
          </p:cNvPr>
          <p:cNvGrpSpPr/>
          <p:nvPr/>
        </p:nvGrpSpPr>
        <p:grpSpPr>
          <a:xfrm>
            <a:off x="0" y="400001"/>
            <a:ext cx="3901189" cy="707886"/>
            <a:chOff x="0" y="400001"/>
            <a:chExt cx="3901189" cy="70788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40A58BF-02BA-1AD9-F2A1-77DDF67FDB9D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210C44-1837-2799-6196-B1EF9A05EE38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0D00DBFF-60BC-E726-9C80-8E74C572241F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27B7D5-9894-1506-27C1-7256551FFEB2}"/>
                </a:ext>
              </a:extLst>
            </p:cNvPr>
            <p:cNvSpPr txBox="1"/>
            <p:nvPr/>
          </p:nvSpPr>
          <p:spPr>
            <a:xfrm>
              <a:off x="530972" y="400001"/>
              <a:ext cx="3370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Methods</a:t>
              </a:r>
              <a:endParaRPr lang="zh-CN" altLang="en-US" sz="4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D6541-8FDB-E965-1C09-084D4A32A8BF}"/>
              </a:ext>
            </a:extLst>
          </p:cNvPr>
          <p:cNvSpPr txBox="1"/>
          <p:nvPr/>
        </p:nvSpPr>
        <p:spPr>
          <a:xfrm>
            <a:off x="214492" y="1286537"/>
            <a:ext cx="475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j-lt"/>
              </a:rPr>
              <a:t>Correlation-based Channel Regularization</a:t>
            </a:r>
            <a:endParaRPr lang="zh-CN" altLang="en-US" dirty="0">
              <a:latin typeface="+mj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CFEA556-0EC4-A81A-C02B-CB9D0A1E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" y="1961626"/>
            <a:ext cx="7867366" cy="33134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D0E01B0-026A-4789-8DCA-F0DABD0C338D}"/>
              </a:ext>
            </a:extLst>
          </p:cNvPr>
          <p:cNvSpPr txBox="1"/>
          <p:nvPr/>
        </p:nvSpPr>
        <p:spPr>
          <a:xfrm>
            <a:off x="8024313" y="1263062"/>
            <a:ext cx="3953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e have a convolutional layer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+mj-lt"/>
              </a:rPr>
              <a:t>l 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lt"/>
              </a:rPr>
              <a:t>with output feature map</a:t>
            </a:r>
            <a:endParaRPr lang="zh-CN" altLang="en-US" dirty="0">
              <a:latin typeface="+mj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4FCABAE-CAFC-78AA-03BB-4DF486612CE1}"/>
              </a:ext>
            </a:extLst>
          </p:cNvPr>
          <p:cNvSpPr txBox="1"/>
          <p:nvPr/>
        </p:nvSpPr>
        <p:spPr>
          <a:xfrm>
            <a:off x="8024313" y="1938152"/>
            <a:ext cx="4031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Then we obtain a channel index subset that satisfies the following conditions: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6E03942-9605-8029-E07E-93139B5D0114}"/>
                  </a:ext>
                </a:extLst>
              </p:cNvPr>
              <p:cNvSpPr txBox="1"/>
              <p:nvPr/>
            </p:nvSpPr>
            <p:spPr>
              <a:xfrm>
                <a:off x="8682156" y="2584483"/>
                <a:ext cx="2501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6E03942-9605-8029-E07E-93139B5D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156" y="2584483"/>
                <a:ext cx="250132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9866458E-9BF9-74F4-FCF2-C34A623E7842}"/>
              </a:ext>
            </a:extLst>
          </p:cNvPr>
          <p:cNvSpPr txBox="1"/>
          <p:nvPr/>
        </p:nvSpPr>
        <p:spPr>
          <a:xfrm>
            <a:off x="8024313" y="2982215"/>
            <a:ext cx="4031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So we have new feature map: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30042B-98AF-BA2E-3EAB-18CE5D5F7CCC}"/>
                  </a:ext>
                </a:extLst>
              </p:cNvPr>
              <p:cNvSpPr txBox="1"/>
              <p:nvPr/>
            </p:nvSpPr>
            <p:spPr>
              <a:xfrm>
                <a:off x="8579142" y="3351547"/>
                <a:ext cx="2900156" cy="448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,:,: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30042B-98AF-BA2E-3EAB-18CE5D5F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142" y="3351547"/>
                <a:ext cx="2900156" cy="4480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7CDBFF2-5823-B46C-8AAE-2358AD986DCF}"/>
                  </a:ext>
                </a:extLst>
              </p:cNvPr>
              <p:cNvSpPr txBox="1"/>
              <p:nvPr/>
            </p:nvSpPr>
            <p:spPr>
              <a:xfrm>
                <a:off x="10066686" y="1540420"/>
                <a:ext cx="172747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7CDBFF2-5823-B46C-8AAE-2358AD986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686" y="1540420"/>
                <a:ext cx="1727470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06A45BEB-52CC-137A-78BF-72D5C5E58796}"/>
              </a:ext>
            </a:extLst>
          </p:cNvPr>
          <p:cNvSpPr txBox="1"/>
          <p:nvPr/>
        </p:nvSpPr>
        <p:spPr>
          <a:xfrm>
            <a:off x="8024313" y="3799239"/>
            <a:ext cx="4031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Convert the dimension of      and get its transpose: 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EA2DF7F-20F7-64DD-18DC-CF80648E08DC}"/>
                  </a:ext>
                </a:extLst>
              </p:cNvPr>
              <p:cNvSpPr txBox="1"/>
              <p:nvPr/>
            </p:nvSpPr>
            <p:spPr>
              <a:xfrm>
                <a:off x="10671588" y="3809127"/>
                <a:ext cx="556578" cy="39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EA2DF7F-20F7-64DD-18DC-CF80648E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588" y="3809127"/>
                <a:ext cx="556578" cy="3909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84DAEE1-8B5C-8835-0F45-BB09CE6B2964}"/>
                  </a:ext>
                </a:extLst>
              </p:cNvPr>
              <p:cNvSpPr txBox="1"/>
              <p:nvPr/>
            </p:nvSpPr>
            <p:spPr>
              <a:xfrm>
                <a:off x="8189408" y="4407965"/>
                <a:ext cx="1977367" cy="429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𝐻𝑊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84DAEE1-8B5C-8835-0F45-BB09CE6B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08" y="4407965"/>
                <a:ext cx="1977367" cy="4294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103C5E7-E003-81BE-DBDC-77134A4ED0DE}"/>
                  </a:ext>
                </a:extLst>
              </p:cNvPr>
              <p:cNvSpPr txBox="1"/>
              <p:nvPr/>
            </p:nvSpPr>
            <p:spPr>
              <a:xfrm>
                <a:off x="10103026" y="4380214"/>
                <a:ext cx="1884210" cy="473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103C5E7-E003-81BE-DBDC-77134A4ED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026" y="4380214"/>
                <a:ext cx="1884210" cy="473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EAB92D61-E1B0-BD09-9F09-E5EC3E7FC6A0}"/>
              </a:ext>
            </a:extLst>
          </p:cNvPr>
          <p:cNvSpPr txBox="1"/>
          <p:nvPr/>
        </p:nvSpPr>
        <p:spPr>
          <a:xfrm>
            <a:off x="8024313" y="4832619"/>
            <a:ext cx="4031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Calculate the similarities among the          </a:t>
            </a:r>
          </a:p>
          <a:p>
            <a:r>
              <a:rPr lang="en-US" altLang="zh-CN" dirty="0">
                <a:latin typeface="+mj-lt"/>
              </a:rPr>
              <a:t>          channels: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1968254-E7AC-6B65-33BC-A2198F4B3980}"/>
                  </a:ext>
                </a:extLst>
              </p:cNvPr>
              <p:cNvSpPr txBox="1"/>
              <p:nvPr/>
            </p:nvSpPr>
            <p:spPr>
              <a:xfrm>
                <a:off x="8272312" y="5104355"/>
                <a:ext cx="513135" cy="39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1968254-E7AC-6B65-33BC-A2198F4B3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312" y="5104355"/>
                <a:ext cx="513135" cy="3909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2CBFD4-84F3-6A13-A854-3983A58FE04A}"/>
                  </a:ext>
                </a:extLst>
              </p:cNvPr>
              <p:cNvSpPr txBox="1"/>
              <p:nvPr/>
            </p:nvSpPr>
            <p:spPr>
              <a:xfrm>
                <a:off x="8594290" y="5371265"/>
                <a:ext cx="2891546" cy="473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2CBFD4-84F3-6A13-A854-3983A58F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90" y="5371265"/>
                <a:ext cx="2891546" cy="4736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E4F1C5A0-4223-4333-B44E-991BCF8FFEED}"/>
              </a:ext>
            </a:extLst>
          </p:cNvPr>
          <p:cNvSpPr txBox="1"/>
          <p:nvPr/>
        </p:nvSpPr>
        <p:spPr>
          <a:xfrm>
            <a:off x="1669541" y="5275060"/>
            <a:ext cx="4587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Fig.3. </a:t>
            </a:r>
            <a:r>
              <a:rPr lang="en-US" altLang="zh-CN" dirty="0"/>
              <a:t>Correlation-based channel regularization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imes New Roma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</TotalTime>
  <Words>3080</Words>
  <Application>Microsoft Office PowerPoint</Application>
  <PresentationFormat>寬螢幕</PresentationFormat>
  <Paragraphs>387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等线</vt:lpstr>
      <vt:lpstr>Lao UI</vt:lpstr>
      <vt:lpstr>微软雅黑</vt:lpstr>
      <vt:lpstr>PingFangSC-Regular</vt:lpstr>
      <vt:lpstr>宋体</vt:lpstr>
      <vt:lpstr>Söhne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tonylee</cp:lastModifiedBy>
  <cp:revision>311</cp:revision>
  <dcterms:created xsi:type="dcterms:W3CDTF">2013-10-25T14:41:09Z</dcterms:created>
  <dcterms:modified xsi:type="dcterms:W3CDTF">2024-04-22T08:38:18Z</dcterms:modified>
</cp:coreProperties>
</file>