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3085-642E-4BB4-9947-973DB9D4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237A-2BDF-4B7A-ABFD-E069C70CF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63A4-0B91-4742-A28B-178ECF00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1387-03C6-46C6-B64B-AE4AC559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D4DD-01CC-4CA2-BA8E-C9EC768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293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208D-04F4-4715-803A-9622F76B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B07CF-D45E-4D20-B72D-50FA21C1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99E8C-D505-422F-90DF-3C12F2AE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9E78-3084-4EA8-9F0D-EBEAD6F1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90B7-D039-4BA2-B3B9-EC48AED5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062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BA9C9-D86B-430F-AB5E-F0D208D81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5A1E4-3A3A-4358-9041-6EFE04B05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7253-B91F-4A4B-AF53-5EA364EE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C4888-9D53-424F-A962-0571C24E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CCBC-7033-4B53-9424-FEE0C614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75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E88-7AD6-4F9E-86BA-8D6DEAEF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8D2E-3728-4DCA-AA80-CEC9F550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5E57-7D5D-40D8-8F8F-297DC68A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0EE9-F868-4380-9E48-1C33E311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4179-5C46-483B-9E95-DD4E8565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782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7FEF-C654-494A-AD2A-E1506F80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67BC-435B-46DD-AC3D-AB295AC8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604-B51E-47A1-9B16-BFC10F77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312C-250D-490B-BD98-B6E6E3D8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8A6F3-36EB-4F8B-802F-AAD354E1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623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B64A-5996-448A-BC49-97EC8B79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AFC8-FAD9-4266-BCB7-EFEE4DC1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55BC1-71CF-4354-886A-C9E285EF7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1490F-1065-4DAE-BB18-851042DC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72AC1-5193-4AE2-AFD7-127E3B8B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9334-157F-4C36-B446-A1826E41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63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F4A8-46F6-45C2-92B4-8E13E070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E0F1-3CE5-4B6C-8CB2-CFC2D93FD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38951-5FC3-4CC2-B272-5384D94A6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FF845-89DD-43A5-839C-A10771298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0CAE0-181B-4A0B-945F-ADC424D5D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AADBE-8094-435B-9BE9-78353E61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41298-0D9E-4EAE-9F90-FF85BB2F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F4905-227D-46F7-A0A0-B2EAB7FF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955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57D3-DE5C-4D34-9BD9-C82036AE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5A870-4511-45DC-A1D3-21711DBD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AD289-69F1-4C61-8EFB-82B5E7E7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D1211-DCF6-438C-8A3A-938A02B9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36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AAED5-C663-4714-BF73-36E99CE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C221E-D13A-42D9-AA62-E6ED4EAD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71AD-1CDA-462C-9240-DB0EC2E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085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FA38-4C20-45C8-B2F3-2DCAA1DF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8F11-53C4-46E9-9699-3C8B5735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AB5FA-BAED-4AA8-8520-62304DD0B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99C7-2405-46F6-BE89-6A3D1422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11C23-0218-4D5F-84D4-04DCEA80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AEEC-D9F2-4DD2-836E-E8FC77BD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971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B8B1-5058-4309-920F-0A5B1569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5D2CD-19DC-44E0-AE5C-9C8DBC8B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3EB5F-4D8F-4EDC-B3F9-93804461C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3F433-9703-4CC4-B487-922DE4D1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92B42-E281-47BF-8297-7CFFC1F0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E4C1A-7926-4EC4-91E5-0613EFFD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253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9108A-38D7-4304-9926-2D2A22E9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AE03A-7239-455B-B299-17C58257F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3FEC-66D2-4C1D-87F3-A1B486E13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001BA-063F-4F4A-BCD1-B85D9D731C28}" type="datetimeFigureOut">
              <a:rPr lang="en-ZA" smtClean="0"/>
              <a:t>2019/02/05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EA465-DDCD-4F4A-9C6C-E06A92D31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D917-EE61-4D87-BE3F-3FE9F16D4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C719-8BD4-41F5-A9E0-343DA6CB74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653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8BF6-C191-43F2-AB61-FF7D7CD61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Automate XL</a:t>
            </a:r>
            <a:endParaRPr lang="en-Z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0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3EF9-A47D-4EF5-A38E-97A07722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Hardware Requirements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Recommended</a:t>
            </a:r>
            <a:endParaRPr lang="en-ZA" sz="32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D8896-C168-49C5-A5B5-AEB4F69F29DF}"/>
              </a:ext>
            </a:extLst>
          </p:cNvPr>
          <p:cNvSpPr txBox="1"/>
          <p:nvPr/>
        </p:nvSpPr>
        <p:spPr>
          <a:xfrm>
            <a:off x="838199" y="1690688"/>
            <a:ext cx="105155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CPU - 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</a:rPr>
              <a:t>Dual Core 2.0 GHz 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ZA" dirty="0" err="1">
                <a:solidFill>
                  <a:schemeClr val="accent4">
                    <a:lumMod val="75000"/>
                  </a:schemeClr>
                </a:solidFill>
              </a:rPr>
              <a:t>emory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</a:rPr>
              <a:t> - 4Gb RAM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</a:rPr>
              <a:t>DD Space - 40Gb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solidFill>
                  <a:schemeClr val="accent1"/>
                </a:solidFill>
              </a:rPr>
              <a:t>Minimal Requirements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CPU - 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</a:rPr>
              <a:t>Single Core 1.0 </a:t>
            </a:r>
            <a:r>
              <a:rPr lang="en-ZA" dirty="0" err="1">
                <a:solidFill>
                  <a:schemeClr val="accent4">
                    <a:lumMod val="75000"/>
                  </a:schemeClr>
                </a:solidFill>
              </a:rPr>
              <a:t>Ghz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</a:rPr>
              <a:t> 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ZA" dirty="0" err="1">
                <a:solidFill>
                  <a:schemeClr val="accent4">
                    <a:lumMod val="75000"/>
                  </a:schemeClr>
                </a:solidFill>
              </a:rPr>
              <a:t>emory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</a:rPr>
              <a:t> - 1Gb RAM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</a:rPr>
              <a:t>DD Space - 40Gb</a:t>
            </a:r>
          </a:p>
        </p:txBody>
      </p:sp>
    </p:spTree>
    <p:extLst>
      <p:ext uri="{BB962C8B-B14F-4D97-AF65-F5344CB8AC3E}">
        <p14:creationId xmlns:p14="http://schemas.microsoft.com/office/powerpoint/2010/main" val="40496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1335-4988-4AC8-9A99-F20CD483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Software Requirements (For installation)</a:t>
            </a:r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AE81-ABD1-47A6-B60E-D1E1950D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Windows 7 or Windows Server 2008</a:t>
            </a:r>
          </a:p>
          <a:p>
            <a:r>
              <a:rPr lang="en-US" dirty="0">
                <a:solidFill>
                  <a:schemeClr val="accent1"/>
                </a:solidFill>
              </a:rPr>
              <a:t>Python 3.7.2 or newer</a:t>
            </a:r>
          </a:p>
          <a:p>
            <a:r>
              <a:rPr lang="en-US" dirty="0">
                <a:solidFill>
                  <a:schemeClr val="accent1"/>
                </a:solidFill>
              </a:rPr>
              <a:t>Python Libraries: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CS50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1600" dirty="0" err="1">
                <a:solidFill>
                  <a:schemeClr val="accent4">
                    <a:lumMod val="75000"/>
                  </a:schemeClr>
                </a:solidFill>
              </a:rPr>
              <a:t>VirtualEnv</a:t>
            </a:r>
            <a:endParaRPr lang="en-ZA" sz="16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ZA" sz="1600" dirty="0" err="1">
                <a:solidFill>
                  <a:schemeClr val="accent4">
                    <a:lumMod val="75000"/>
                  </a:schemeClr>
                </a:solidFill>
              </a:rPr>
              <a:t>irtualEnvWrapper</a:t>
            </a:r>
            <a:r>
              <a:rPr lang="en-ZA" sz="1600" dirty="0">
                <a:solidFill>
                  <a:schemeClr val="accent4">
                    <a:lumMod val="75000"/>
                  </a:schemeClr>
                </a:solidFill>
              </a:rPr>
              <a:t>-win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Flask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1600" dirty="0" err="1">
                <a:solidFill>
                  <a:schemeClr val="accent4">
                    <a:lumMod val="75000"/>
                  </a:schemeClr>
                </a:solidFill>
              </a:rPr>
              <a:t>Openpyxl</a:t>
            </a:r>
            <a:endParaRPr lang="en-ZA" sz="16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Python Flask Windows Development Environment Setup (Guide)</a:t>
            </a:r>
          </a:p>
          <a:p>
            <a:endParaRPr lang="en-ZA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9A5F-93BA-4984-8DE4-58A485BE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Requirements (For Usage)</a:t>
            </a:r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6C64-89E1-4A4E-BFF0-373CFE08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Connection to the server (Wired LAN or Wi-Fi)</a:t>
            </a:r>
          </a:p>
          <a:p>
            <a:r>
              <a:rPr lang="en-US" dirty="0">
                <a:solidFill>
                  <a:schemeClr val="accent1"/>
                </a:solidFill>
              </a:rPr>
              <a:t>Any Device</a:t>
            </a:r>
          </a:p>
          <a:p>
            <a:r>
              <a:rPr lang="en-US" dirty="0">
                <a:solidFill>
                  <a:schemeClr val="accent1"/>
                </a:solidFill>
              </a:rPr>
              <a:t>Browser</a:t>
            </a:r>
            <a:endParaRPr lang="en-Z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F398-830A-425F-8206-DB9914A1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Automation Process</a:t>
            </a:r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B6F1-1E36-48F5-A3A7-D3CA29D6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Input Excel Workbook (.xlsx file)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Program does tasks you alternatively would have done in Excel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Output </a:t>
            </a:r>
            <a:r>
              <a:rPr lang="en-US" dirty="0" smtClean="0">
                <a:solidFill>
                  <a:schemeClr val="accent1"/>
                </a:solidFill>
              </a:rPr>
              <a:t>Processed </a:t>
            </a:r>
            <a:r>
              <a:rPr lang="en-US" dirty="0">
                <a:solidFill>
                  <a:schemeClr val="accent1"/>
                </a:solidFill>
              </a:rPr>
              <a:t>Excel Workbook (.</a:t>
            </a:r>
            <a:r>
              <a:rPr lang="en-US" dirty="0" err="1">
                <a:solidFill>
                  <a:schemeClr val="accent1"/>
                </a:solidFill>
              </a:rPr>
              <a:t>xlsx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file)</a:t>
            </a:r>
          </a:p>
        </p:txBody>
      </p:sp>
    </p:spTree>
    <p:extLst>
      <p:ext uri="{BB962C8B-B14F-4D97-AF65-F5344CB8AC3E}">
        <p14:creationId xmlns:p14="http://schemas.microsoft.com/office/powerpoint/2010/main" val="93431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C2D0-5063-4C5C-8BB4-3AD40366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Graphical User Interface</a:t>
            </a:r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19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102B-CBA3-4AB7-B10E-B4163617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Programming Languages and Libraries</a:t>
            </a:r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C306-39D7-4CFB-A667-D5A03DE9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Python</a:t>
            </a:r>
            <a:r>
              <a:rPr lang="en-GB" dirty="0">
                <a:solidFill>
                  <a:schemeClr val="accent1"/>
                </a:solidFill>
              </a:rPr>
              <a:t> is an interpreted, </a:t>
            </a:r>
            <a:r>
              <a:rPr lang="en-GB" b="1" dirty="0">
                <a:solidFill>
                  <a:schemeClr val="accent1"/>
                </a:solidFill>
              </a:rPr>
              <a:t>high</a:t>
            </a:r>
            <a:r>
              <a:rPr lang="en-GB" dirty="0">
                <a:solidFill>
                  <a:schemeClr val="accent1"/>
                </a:solidFill>
              </a:rPr>
              <a:t>-</a:t>
            </a:r>
            <a:r>
              <a:rPr lang="en-GB" b="1" dirty="0">
                <a:solidFill>
                  <a:schemeClr val="accent1"/>
                </a:solidFill>
              </a:rPr>
              <a:t>level</a:t>
            </a:r>
            <a:r>
              <a:rPr lang="en-GB" dirty="0">
                <a:solidFill>
                  <a:schemeClr val="accent1"/>
                </a:solidFill>
              </a:rPr>
              <a:t>, general-purpose </a:t>
            </a:r>
            <a:r>
              <a:rPr lang="en-GB" b="1" dirty="0">
                <a:solidFill>
                  <a:schemeClr val="accent1"/>
                </a:solidFill>
              </a:rPr>
              <a:t>programming language</a:t>
            </a:r>
            <a:r>
              <a:rPr lang="en-GB" dirty="0">
                <a:solidFill>
                  <a:schemeClr val="accent1"/>
                </a:solidFill>
              </a:rPr>
              <a:t>. </a:t>
            </a:r>
          </a:p>
          <a:p>
            <a:r>
              <a:rPr lang="en-ZA" b="1" dirty="0" err="1">
                <a:solidFill>
                  <a:schemeClr val="accent1"/>
                </a:solidFill>
              </a:rPr>
              <a:t>openpyxl</a:t>
            </a:r>
            <a:r>
              <a:rPr lang="en-ZA" dirty="0">
                <a:solidFill>
                  <a:schemeClr val="accent1"/>
                </a:solidFill>
              </a:rPr>
              <a:t> </a:t>
            </a:r>
            <a:r>
              <a:rPr lang="en-GB" dirty="0">
                <a:solidFill>
                  <a:schemeClr val="accent1"/>
                </a:solidFill>
              </a:rPr>
              <a:t>is a </a:t>
            </a:r>
            <a:r>
              <a:rPr lang="en-GB" b="1" dirty="0">
                <a:solidFill>
                  <a:schemeClr val="accent1"/>
                </a:solidFill>
              </a:rPr>
              <a:t>Python library </a:t>
            </a:r>
            <a:r>
              <a:rPr lang="en-GB" dirty="0">
                <a:solidFill>
                  <a:schemeClr val="accent1"/>
                </a:solidFill>
              </a:rPr>
              <a:t>to </a:t>
            </a:r>
            <a:r>
              <a:rPr lang="en-GB" b="1" dirty="0">
                <a:solidFill>
                  <a:schemeClr val="accent1"/>
                </a:solidFill>
              </a:rPr>
              <a:t>read/write Excel </a:t>
            </a:r>
            <a:r>
              <a:rPr lang="en-GB" dirty="0">
                <a:solidFill>
                  <a:schemeClr val="accent1"/>
                </a:solidFill>
              </a:rPr>
              <a:t>xlsx/</a:t>
            </a:r>
            <a:r>
              <a:rPr lang="en-GB" dirty="0" err="1">
                <a:solidFill>
                  <a:schemeClr val="accent1"/>
                </a:solidFill>
              </a:rPr>
              <a:t>xlsm</a:t>
            </a:r>
            <a:r>
              <a:rPr lang="en-GB" dirty="0">
                <a:solidFill>
                  <a:schemeClr val="accent1"/>
                </a:solidFill>
              </a:rPr>
              <a:t>/</a:t>
            </a:r>
            <a:r>
              <a:rPr lang="en-GB" dirty="0" err="1">
                <a:solidFill>
                  <a:schemeClr val="accent1"/>
                </a:solidFill>
              </a:rPr>
              <a:t>xltx</a:t>
            </a:r>
            <a:r>
              <a:rPr lang="en-GB" dirty="0">
                <a:solidFill>
                  <a:schemeClr val="accent1"/>
                </a:solidFill>
              </a:rPr>
              <a:t>/</a:t>
            </a:r>
            <a:r>
              <a:rPr lang="en-GB" dirty="0" err="1">
                <a:solidFill>
                  <a:schemeClr val="accent1"/>
                </a:solidFill>
              </a:rPr>
              <a:t>xltm</a:t>
            </a:r>
            <a:r>
              <a:rPr lang="en-GB" dirty="0">
                <a:solidFill>
                  <a:schemeClr val="accent1"/>
                </a:solidFill>
              </a:rPr>
              <a:t> files.</a:t>
            </a:r>
          </a:p>
          <a:p>
            <a:r>
              <a:rPr lang="en-GB" b="1" dirty="0">
                <a:solidFill>
                  <a:schemeClr val="accent1"/>
                </a:solidFill>
              </a:rPr>
              <a:t>Flask</a:t>
            </a:r>
            <a:r>
              <a:rPr lang="en-GB" dirty="0">
                <a:solidFill>
                  <a:schemeClr val="accent1"/>
                </a:solidFill>
              </a:rPr>
              <a:t> is a micro web framework written in Python.</a:t>
            </a:r>
          </a:p>
          <a:p>
            <a:r>
              <a:rPr lang="en-GB" b="1" dirty="0">
                <a:solidFill>
                  <a:schemeClr val="accent1"/>
                </a:solidFill>
              </a:rPr>
              <a:t>HTML and CSS </a:t>
            </a:r>
            <a:r>
              <a:rPr lang="en-GB" dirty="0">
                <a:solidFill>
                  <a:schemeClr val="accent1"/>
                </a:solidFill>
              </a:rPr>
              <a:t>- Web development</a:t>
            </a:r>
          </a:p>
          <a:p>
            <a:r>
              <a:rPr lang="en-GB" b="1" dirty="0">
                <a:solidFill>
                  <a:schemeClr val="accent1"/>
                </a:solidFill>
              </a:rPr>
              <a:t>Jinja</a:t>
            </a:r>
            <a:r>
              <a:rPr lang="en-GB" dirty="0">
                <a:solidFill>
                  <a:schemeClr val="accent1"/>
                </a:solidFill>
              </a:rPr>
              <a:t> is a modern day </a:t>
            </a:r>
            <a:r>
              <a:rPr lang="en-GB" b="1" dirty="0">
                <a:solidFill>
                  <a:schemeClr val="accent1"/>
                </a:solidFill>
              </a:rPr>
              <a:t>templating language </a:t>
            </a:r>
            <a:r>
              <a:rPr lang="en-GB" dirty="0">
                <a:solidFill>
                  <a:schemeClr val="accent1"/>
                </a:solidFill>
              </a:rPr>
              <a:t>for </a:t>
            </a:r>
            <a:r>
              <a:rPr lang="en-GB" b="1" dirty="0">
                <a:solidFill>
                  <a:schemeClr val="accent1"/>
                </a:solidFill>
              </a:rPr>
              <a:t>Python</a:t>
            </a:r>
            <a:r>
              <a:rPr lang="en-GB" dirty="0">
                <a:solidFill>
                  <a:schemeClr val="accent1"/>
                </a:solidFill>
              </a:rPr>
              <a:t> developers and is </a:t>
            </a:r>
            <a:r>
              <a:rPr lang="en-GB" b="1" dirty="0">
                <a:solidFill>
                  <a:schemeClr val="accent1"/>
                </a:solidFill>
              </a:rPr>
              <a:t>used to create HTML</a:t>
            </a:r>
            <a:r>
              <a:rPr lang="en-GB" dirty="0">
                <a:solidFill>
                  <a:schemeClr val="accent1"/>
                </a:solidFill>
              </a:rPr>
              <a:t>, XML or other </a:t>
            </a:r>
            <a:r>
              <a:rPr lang="en-GB" dirty="0" err="1">
                <a:solidFill>
                  <a:schemeClr val="accent1"/>
                </a:solidFill>
              </a:rPr>
              <a:t>markup</a:t>
            </a:r>
            <a:r>
              <a:rPr lang="en-GB" dirty="0">
                <a:solidFill>
                  <a:schemeClr val="accent1"/>
                </a:solidFill>
              </a:rPr>
              <a:t> formats that are returned to the user via an HTTP request</a:t>
            </a:r>
            <a:br>
              <a:rPr lang="en-GB" dirty="0">
                <a:solidFill>
                  <a:schemeClr val="accent1"/>
                </a:solidFill>
              </a:rPr>
            </a:br>
            <a:endParaRPr lang="en-Z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2942-70A0-4E96-9659-F445EBCD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Functions</a:t>
            </a:r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CD34-10CE-4999-B2F6-8D09B546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>
                <a:solidFill>
                  <a:schemeClr val="accent1"/>
                </a:solidFill>
              </a:rPr>
              <a:t>insert_cols</a:t>
            </a:r>
            <a:r>
              <a:rPr lang="en-ZA" dirty="0">
                <a:solidFill>
                  <a:schemeClr val="accent1"/>
                </a:solidFill>
              </a:rPr>
              <a:t>()</a:t>
            </a:r>
          </a:p>
          <a:p>
            <a:r>
              <a:rPr lang="en-ZA" dirty="0" err="1">
                <a:solidFill>
                  <a:schemeClr val="accent1"/>
                </a:solidFill>
              </a:rPr>
              <a:t>delete_rows</a:t>
            </a:r>
            <a:r>
              <a:rPr lang="en-ZA" dirty="0">
                <a:solidFill>
                  <a:schemeClr val="accent1"/>
                </a:solidFill>
              </a:rPr>
              <a:t>()</a:t>
            </a:r>
          </a:p>
          <a:p>
            <a:r>
              <a:rPr lang="en-ZA" dirty="0" err="1">
                <a:solidFill>
                  <a:schemeClr val="accent1"/>
                </a:solidFill>
              </a:rPr>
              <a:t>get_month</a:t>
            </a:r>
            <a:r>
              <a:rPr lang="en-ZA" dirty="0">
                <a:solidFill>
                  <a:schemeClr val="accent1"/>
                </a:solidFill>
              </a:rPr>
              <a:t>(month) – Function that returns the month, example: </a:t>
            </a:r>
            <a:r>
              <a:rPr lang="en-ZA" dirty="0" smtClean="0">
                <a:solidFill>
                  <a:schemeClr val="accent1"/>
                </a:solidFill>
              </a:rPr>
              <a:t>JANUARY</a:t>
            </a:r>
            <a:endParaRPr lang="en-ZA" dirty="0">
              <a:solidFill>
                <a:schemeClr val="accent1"/>
              </a:solidFill>
            </a:endParaRPr>
          </a:p>
          <a:p>
            <a:r>
              <a:rPr lang="en-ZA" dirty="0" err="1">
                <a:solidFill>
                  <a:schemeClr val="accent1"/>
                </a:solidFill>
              </a:rPr>
              <a:t>load_workbook</a:t>
            </a:r>
            <a:r>
              <a:rPr lang="en-ZA" dirty="0">
                <a:solidFill>
                  <a:schemeClr val="accent1"/>
                </a:solidFill>
              </a:rPr>
              <a:t> – Loads the workbook</a:t>
            </a:r>
          </a:p>
          <a:p>
            <a:r>
              <a:rPr lang="en-ZA" dirty="0">
                <a:solidFill>
                  <a:schemeClr val="accent1"/>
                </a:solidFill>
              </a:rPr>
              <a:t>Save() – Saves the workbook</a:t>
            </a:r>
          </a:p>
        </p:txBody>
      </p:sp>
    </p:spTree>
    <p:extLst>
      <p:ext uri="{BB962C8B-B14F-4D97-AF65-F5344CB8AC3E}">
        <p14:creationId xmlns:p14="http://schemas.microsoft.com/office/powerpoint/2010/main" val="37586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A7C4-3D0F-45B6-8B2F-D561F9F3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72C4"/>
                </a:solidFill>
              </a:rPr>
              <a:t>Data</a:t>
            </a:r>
            <a:r>
              <a:rPr lang="en-US" dirty="0">
                <a:solidFill>
                  <a:schemeClr val="accent1"/>
                </a:solidFill>
              </a:rPr>
              <a:t> Structures</a:t>
            </a:r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ED98-BD48-4BB0-A108-8FD7FB11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 L = </a:t>
            </a:r>
            <a:r>
              <a:rPr lang="en-ZA" dirty="0">
                <a:solidFill>
                  <a:schemeClr val="accent1"/>
                </a:solidFill>
              </a:rPr>
              <a:t>["apple", "banana", "cherry"] </a:t>
            </a:r>
            <a:r>
              <a:rPr lang="en-US" dirty="0">
                <a:solidFill>
                  <a:schemeClr val="accent1"/>
                </a:solidFill>
              </a:rPr>
              <a:t>– A dynamic array that shrinks and grows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Print(L[2])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#Output: </a:t>
            </a:r>
            <a:r>
              <a:rPr lang="en-ZA" sz="1600" dirty="0">
                <a:solidFill>
                  <a:schemeClr val="accent1"/>
                </a:solidFill>
              </a:rPr>
              <a:t>cherry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b="1" u="sng" dirty="0">
                <a:solidFill>
                  <a:schemeClr val="accent1"/>
                </a:solidFill>
              </a:rPr>
              <a:t>Dictionary</a:t>
            </a:r>
          </a:p>
          <a:p>
            <a:endParaRPr lang="en-US" b="1" u="sng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ict with keys 'a' 'o' 'g'">
            <a:extLst>
              <a:ext uri="{FF2B5EF4-FFF2-40B4-BE49-F238E27FC236}">
                <a16:creationId xmlns:a16="http://schemas.microsoft.com/office/drawing/2014/main" id="{14EB98EF-E0E2-47D0-BED6-77007A32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59250"/>
            <a:ext cx="48863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505D-2585-455B-8B00-C05227A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Algorithms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48DAE-6475-428C-88CC-1C4BBC27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67300" cy="1276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A0CDF0-7337-4550-9C2C-4212A651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7471"/>
            <a:ext cx="9505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B4DF-A62D-4551-8822-024B6B9E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D9C1D-CE86-452A-8F83-B74446F8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43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7EA5-0A79-4D68-B739-8ADBCBB4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Processing Time</a:t>
            </a:r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F586-3035-473C-9D21-262DF794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178" y="1690687"/>
            <a:ext cx="4131622" cy="4441665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In some instances, the program will have constant time algorithms O(1), like when using a dictionary data structure</a:t>
            </a:r>
          </a:p>
          <a:p>
            <a:r>
              <a:rPr lang="en-US" dirty="0">
                <a:solidFill>
                  <a:schemeClr val="accent1"/>
                </a:solidFill>
              </a:rPr>
              <a:t>In other instances the longest the program will take to interpret the excel workbook will be O(n)</a:t>
            </a:r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3076" name="Picture 4" descr="Image result for big O of n">
            <a:extLst>
              <a:ext uri="{FF2B5EF4-FFF2-40B4-BE49-F238E27FC236}">
                <a16:creationId xmlns:a16="http://schemas.microsoft.com/office/drawing/2014/main" id="{E1143D4C-746C-4446-89DC-D3B0B656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9721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Automate XL</vt:lpstr>
      <vt:lpstr>Automation Process</vt:lpstr>
      <vt:lpstr>Graphical User Interface</vt:lpstr>
      <vt:lpstr>Programming Languages and Libraries</vt:lpstr>
      <vt:lpstr>Functions</vt:lpstr>
      <vt:lpstr>Data Structures</vt:lpstr>
      <vt:lpstr>Algorithms</vt:lpstr>
      <vt:lpstr>Web Application</vt:lpstr>
      <vt:lpstr>Processing Time</vt:lpstr>
      <vt:lpstr>Hardware Requirements Recommended</vt:lpstr>
      <vt:lpstr>Software Requirements (For installation)</vt:lpstr>
      <vt:lpstr>Requirements (For Usage)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XL</dc:title>
  <dc:creator>Christo</dc:creator>
  <cp:lastModifiedBy>Christo</cp:lastModifiedBy>
  <cp:revision>57</cp:revision>
  <dcterms:created xsi:type="dcterms:W3CDTF">2019-01-20T10:18:47Z</dcterms:created>
  <dcterms:modified xsi:type="dcterms:W3CDTF">2019-02-05T16:43:36Z</dcterms:modified>
</cp:coreProperties>
</file>