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E5E5E"/>
        </a:solidFill>
        <a:effectLst/>
        <a:uFillTx/>
        <a:latin typeface="+mn-lt"/>
        <a:ea typeface="+mn-ea"/>
        <a:cs typeface="+mn-cs"/>
        <a:sym typeface="Helvetica Neue"/>
      </a:defRPr>
    </a:lvl1pPr>
    <a:lvl2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E5E5E"/>
        </a:solidFill>
        <a:effectLst/>
        <a:uFillTx/>
        <a:latin typeface="+mn-lt"/>
        <a:ea typeface="+mn-ea"/>
        <a:cs typeface="+mn-cs"/>
        <a:sym typeface="Helvetica Neue"/>
      </a:defRPr>
    </a:lvl2pPr>
    <a:lvl3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E5E5E"/>
        </a:solidFill>
        <a:effectLst/>
        <a:uFillTx/>
        <a:latin typeface="+mn-lt"/>
        <a:ea typeface="+mn-ea"/>
        <a:cs typeface="+mn-cs"/>
        <a:sym typeface="Helvetica Neue"/>
      </a:defRPr>
    </a:lvl3pPr>
    <a:lvl4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E5E5E"/>
        </a:solidFill>
        <a:effectLst/>
        <a:uFillTx/>
        <a:latin typeface="+mn-lt"/>
        <a:ea typeface="+mn-ea"/>
        <a:cs typeface="+mn-cs"/>
        <a:sym typeface="Helvetica Neue"/>
      </a:defRPr>
    </a:lvl4pPr>
    <a:lvl5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E5E5E"/>
        </a:solidFill>
        <a:effectLst/>
        <a:uFillTx/>
        <a:latin typeface="+mn-lt"/>
        <a:ea typeface="+mn-ea"/>
        <a:cs typeface="+mn-cs"/>
        <a:sym typeface="Helvetica Neue"/>
      </a:defRPr>
    </a:lvl5pPr>
    <a:lvl6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E5E5E"/>
        </a:solidFill>
        <a:effectLst/>
        <a:uFillTx/>
        <a:latin typeface="+mn-lt"/>
        <a:ea typeface="+mn-ea"/>
        <a:cs typeface="+mn-cs"/>
        <a:sym typeface="Helvetica Neue"/>
      </a:defRPr>
    </a:lvl6pPr>
    <a:lvl7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E5E5E"/>
        </a:solidFill>
        <a:effectLst/>
        <a:uFillTx/>
        <a:latin typeface="+mn-lt"/>
        <a:ea typeface="+mn-ea"/>
        <a:cs typeface="+mn-cs"/>
        <a:sym typeface="Helvetica Neue"/>
      </a:defRPr>
    </a:lvl7pPr>
    <a:lvl8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E5E5E"/>
        </a:solidFill>
        <a:effectLst/>
        <a:uFillTx/>
        <a:latin typeface="+mn-lt"/>
        <a:ea typeface="+mn-ea"/>
        <a:cs typeface="+mn-cs"/>
        <a:sym typeface="Helvetica Neue"/>
      </a:defRPr>
    </a:lvl8pPr>
    <a:lvl9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E5E5E"/>
        </a:solidFill>
        <a:effectLst/>
        <a:uFillTx/>
        <a:latin typeface="+mn-lt"/>
        <a:ea typeface="+mn-ea"/>
        <a:cs typeface="+mn-cs"/>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5E5E5E"/>
        </a:fontRef>
        <a:srgbClr val="5E5E5E"/>
      </a:tcTxStyle>
      <a:tcStyle>
        <a:tcBdr>
          <a:left>
            <a:ln w="12700" cap="flat">
              <a:solidFill>
                <a:srgbClr val="7E8286"/>
              </a:solidFill>
              <a:prstDash val="solid"/>
              <a:miter lim="400000"/>
            </a:ln>
          </a:left>
          <a:right>
            <a:ln w="12700" cap="flat">
              <a:solidFill>
                <a:srgbClr val="7E8286"/>
              </a:solidFill>
              <a:prstDash val="solid"/>
              <a:miter lim="400000"/>
            </a:ln>
          </a:right>
          <a:top>
            <a:ln w="12700" cap="flat">
              <a:solidFill>
                <a:srgbClr val="7E8286"/>
              </a:solidFill>
              <a:prstDash val="solid"/>
              <a:miter lim="400000"/>
            </a:ln>
          </a:top>
          <a:bottom>
            <a:ln w="12700" cap="flat">
              <a:solidFill>
                <a:srgbClr val="7E8286"/>
              </a:solidFill>
              <a:prstDash val="solid"/>
              <a:miter lim="400000"/>
            </a:ln>
          </a:bottom>
          <a:insideH>
            <a:ln w="12700" cap="flat">
              <a:solidFill>
                <a:srgbClr val="7E8286"/>
              </a:solidFill>
              <a:prstDash val="solid"/>
              <a:miter lim="400000"/>
            </a:ln>
          </a:insideH>
          <a:insideV>
            <a:ln w="12700" cap="flat">
              <a:solidFill>
                <a:srgbClr val="7E8286"/>
              </a:solidFill>
              <a:prstDash val="solid"/>
              <a:miter lim="400000"/>
            </a:ln>
          </a:insideV>
        </a:tcBdr>
        <a:fill>
          <a:noFill/>
        </a:fill>
      </a:tcStyle>
    </a:wholeTbl>
    <a:band2H>
      <a:tcTxStyle/>
      <a:tcStyle>
        <a:tcBdr/>
        <a:fill>
          <a:solidFill>
            <a:srgbClr val="C4C1BA">
              <a:alpha val="25000"/>
            </a:srgbClr>
          </a:solidFill>
        </a:fill>
      </a:tcStyle>
    </a:band2H>
    <a:firstCol>
      <a:tcTxStyle b="off" i="off">
        <a:fontRef idx="minor">
          <a:srgbClr val="5E5E5E"/>
        </a:fontRef>
        <a:srgbClr val="5E5E5E"/>
      </a:tcTxStyle>
      <a:tcStyle>
        <a:tcBdr>
          <a:left>
            <a:ln w="12700" cap="flat">
              <a:solidFill>
                <a:srgbClr val="7E8286"/>
              </a:solidFill>
              <a:prstDash val="solid"/>
              <a:miter lim="400000"/>
            </a:ln>
          </a:left>
          <a:right>
            <a:ln w="12700" cap="flat">
              <a:solidFill>
                <a:srgbClr val="7E8286"/>
              </a:solidFill>
              <a:prstDash val="solid"/>
              <a:miter lim="400000"/>
            </a:ln>
          </a:right>
          <a:top>
            <a:ln w="12700" cap="flat">
              <a:solidFill>
                <a:srgbClr val="7E8286"/>
              </a:solidFill>
              <a:prstDash val="solid"/>
              <a:miter lim="400000"/>
            </a:ln>
          </a:top>
          <a:bottom>
            <a:ln w="12700" cap="flat">
              <a:solidFill>
                <a:srgbClr val="7E8286"/>
              </a:solidFill>
              <a:prstDash val="solid"/>
              <a:miter lim="400000"/>
            </a:ln>
          </a:bottom>
          <a:insideH>
            <a:ln w="12700" cap="flat">
              <a:solidFill>
                <a:srgbClr val="7E8286"/>
              </a:solidFill>
              <a:prstDash val="solid"/>
              <a:miter lim="400000"/>
            </a:ln>
          </a:insideH>
          <a:insideV>
            <a:ln w="12700" cap="flat">
              <a:solidFill>
                <a:srgbClr val="7E8286"/>
              </a:solidFill>
              <a:prstDash val="solid"/>
              <a:miter lim="400000"/>
            </a:ln>
          </a:insideV>
        </a:tcBdr>
        <a:fill>
          <a:noFill/>
        </a:fill>
      </a:tcStyle>
    </a:firstCol>
    <a:lastRow>
      <a:tcTxStyle b="off" i="off">
        <a:fontRef idx="minor">
          <a:srgbClr val="5E5E5E"/>
        </a:fontRef>
        <a:srgbClr val="5E5E5E"/>
      </a:tcTxStyle>
      <a:tcStyle>
        <a:tcBdr>
          <a:left>
            <a:ln w="12700" cap="flat">
              <a:solidFill>
                <a:srgbClr val="7E8286"/>
              </a:solidFill>
              <a:prstDash val="solid"/>
              <a:miter lim="400000"/>
            </a:ln>
          </a:left>
          <a:right>
            <a:ln w="12700" cap="flat">
              <a:solidFill>
                <a:srgbClr val="7E8286"/>
              </a:solidFill>
              <a:prstDash val="solid"/>
              <a:miter lim="400000"/>
            </a:ln>
          </a:right>
          <a:top>
            <a:ln w="38100" cap="flat">
              <a:solidFill>
                <a:srgbClr val="7E8286"/>
              </a:solidFill>
              <a:prstDash val="solid"/>
              <a:miter lim="400000"/>
            </a:ln>
          </a:top>
          <a:bottom>
            <a:ln w="12700" cap="flat">
              <a:solidFill>
                <a:srgbClr val="7E8286"/>
              </a:solidFill>
              <a:prstDash val="solid"/>
              <a:miter lim="400000"/>
            </a:ln>
          </a:bottom>
          <a:insideH>
            <a:ln w="12700" cap="flat">
              <a:solidFill>
                <a:srgbClr val="7E8286"/>
              </a:solidFill>
              <a:prstDash val="solid"/>
              <a:miter lim="400000"/>
            </a:ln>
          </a:insideH>
          <a:insideV>
            <a:ln w="12700" cap="flat">
              <a:solidFill>
                <a:srgbClr val="7E8286"/>
              </a:solidFill>
              <a:prstDash val="solid"/>
              <a:miter lim="400000"/>
            </a:ln>
          </a:insideV>
        </a:tcBdr>
        <a:fill>
          <a:noFill/>
        </a:fill>
      </a:tcStyle>
    </a:lastRow>
    <a:firstRow>
      <a:tcTxStyle b="off" i="off">
        <a:fontRef idx="minor">
          <a:srgbClr val="5E5E5E"/>
        </a:fontRef>
        <a:srgbClr val="5E5E5E"/>
      </a:tcTxStyle>
      <a:tcStyle>
        <a:tcBdr>
          <a:left>
            <a:ln w="12700" cap="flat">
              <a:solidFill>
                <a:srgbClr val="7E8286"/>
              </a:solidFill>
              <a:prstDash val="solid"/>
              <a:miter lim="400000"/>
            </a:ln>
          </a:left>
          <a:right>
            <a:ln w="12700" cap="flat">
              <a:solidFill>
                <a:srgbClr val="7E8286"/>
              </a:solidFill>
              <a:prstDash val="solid"/>
              <a:miter lim="400000"/>
            </a:ln>
          </a:right>
          <a:top>
            <a:ln w="12700" cap="flat">
              <a:solidFill>
                <a:srgbClr val="7E8286"/>
              </a:solidFill>
              <a:prstDash val="solid"/>
              <a:miter lim="400000"/>
            </a:ln>
          </a:top>
          <a:bottom>
            <a:ln w="12700" cap="flat">
              <a:solidFill>
                <a:srgbClr val="7E8286"/>
              </a:solidFill>
              <a:prstDash val="solid"/>
              <a:miter lim="400000"/>
            </a:ln>
          </a:bottom>
          <a:insideH>
            <a:ln w="12700" cap="flat">
              <a:solidFill>
                <a:srgbClr val="7E8286"/>
              </a:solidFill>
              <a:prstDash val="solid"/>
              <a:miter lim="400000"/>
            </a:ln>
          </a:insideH>
          <a:insideV>
            <a:ln w="12700" cap="flat">
              <a:solidFill>
                <a:srgbClr val="7E8286"/>
              </a:solidFill>
              <a:prstDash val="solid"/>
              <a:miter lim="400000"/>
            </a:ln>
          </a:insideV>
        </a:tcBdr>
        <a:fill>
          <a:noFill/>
        </a:fill>
      </a:tcStyle>
    </a:firstRow>
  </a:tblStyle>
  <a:tblStyle styleId="{C7B018BB-80A7-4F77-B60F-C8B233D01FF8}" styleName="">
    <a:tblBg/>
    <a:wholeTbl>
      <a:tcTxStyle b="off" i="off">
        <a:fontRef idx="min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9E3E9"/>
          </a:solidFill>
        </a:fill>
      </a:tcStyle>
    </a:wholeTbl>
    <a:band2H>
      <a:tcTxStyle/>
      <a:tcStyle>
        <a:tcBdr/>
        <a:fill>
          <a:solidFill>
            <a:srgbClr val="EDF1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CD6D3"/>
          </a:solidFill>
        </a:fill>
      </a:tcStyle>
    </a:wholeTbl>
    <a:band2H>
      <a:tcTxStyle/>
      <a:tcStyle>
        <a:tcBdr/>
        <a:fill>
          <a:solidFill>
            <a:srgbClr val="F6ECEA"/>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9EDDA"/>
          </a:solidFill>
        </a:fill>
      </a:tcStyle>
    </a:wholeTbl>
    <a:band2H>
      <a:tcTxStyle/>
      <a:tcStyle>
        <a:tcBdr/>
        <a:fill>
          <a:solidFill>
            <a:srgbClr val="F4F6ED"/>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5E5E5E"/>
        </a:fontRef>
        <a:srgbClr val="5E5E5E"/>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5E5E5E"/>
        </a:fontRef>
        <a:srgbClr val="5E5E5E"/>
      </a:tcTxStyle>
      <a:tcStyle>
        <a:tcBdr>
          <a:left>
            <a:ln w="12700" cap="flat">
              <a:noFill/>
              <a:miter lim="400000"/>
            </a:ln>
          </a:left>
          <a:right>
            <a:ln w="12700" cap="flat">
              <a:noFill/>
              <a:miter lim="400000"/>
            </a:ln>
          </a:right>
          <a:top>
            <a:ln w="50800" cap="flat">
              <a:solidFill>
                <a:srgbClr val="5E5E5E"/>
              </a:solidFill>
              <a:prstDash val="solid"/>
              <a:round/>
            </a:ln>
          </a:top>
          <a:bottom>
            <a:ln w="25400" cap="flat">
              <a:solidFill>
                <a:srgbClr val="5E5E5E"/>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5E5E5E"/>
              </a:solidFill>
              <a:prstDash val="solid"/>
              <a:round/>
            </a:ln>
          </a:top>
          <a:bottom>
            <a:ln w="25400" cap="flat">
              <a:solidFill>
                <a:srgbClr val="5E5E5E"/>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D1D1"/>
          </a:solidFill>
        </a:fill>
      </a:tcStyle>
    </a:wholeTbl>
    <a:band2H>
      <a:tcTxStyle/>
      <a:tcStyle>
        <a:tcBdr/>
        <a:fill>
          <a:solidFill>
            <a:srgbClr val="E9E9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E5E5E"/>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E5E5E"/>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E5E5E"/>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1" d="100"/>
          <a:sy n="61" d="100"/>
        </p:scale>
        <p:origin x="-1528" y="-120"/>
      </p:cViewPr>
      <p:guideLst>
        <p:guide orient="horz" pos="3072"/>
        <p:guide pos="409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80580356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1" name="Title Text"/>
          <p:cNvSpPr txBox="1">
            <a:spLocks noGrp="1"/>
          </p:cNvSpPr>
          <p:nvPr>
            <p:ph type="title"/>
          </p:nvPr>
        </p:nvSpPr>
        <p:spPr>
          <a:xfrm>
            <a:off x="787400" y="1511300"/>
            <a:ext cx="11430000" cy="3810000"/>
          </a:xfrm>
          <a:prstGeom prst="rect">
            <a:avLst/>
          </a:prstGeom>
        </p:spPr>
        <p:txBody>
          <a:bodyPr anchor="b"/>
          <a:lstStyle>
            <a:lvl1pPr>
              <a:defRPr>
                <a:solidFill>
                  <a:srgbClr val="276D6D"/>
                </a:solidFill>
              </a:defRPr>
            </a:lvl1pPr>
          </a:lstStyle>
          <a:p>
            <a:r>
              <a:t>Title Text</a:t>
            </a:r>
          </a:p>
        </p:txBody>
      </p:sp>
      <p:sp>
        <p:nvSpPr>
          <p:cNvPr id="12" name="Body Level One…"/>
          <p:cNvSpPr txBox="1">
            <a:spLocks noGrp="1"/>
          </p:cNvSpPr>
          <p:nvPr>
            <p:ph type="body" sz="quarter" idx="1"/>
          </p:nvPr>
        </p:nvSpPr>
        <p:spPr>
          <a:xfrm>
            <a:off x="787400" y="5308600"/>
            <a:ext cx="11430000" cy="1447800"/>
          </a:xfrm>
          <a:prstGeom prst="rect">
            <a:avLst/>
          </a:prstGeom>
        </p:spPr>
        <p:txBody>
          <a:bodyPr anchor="t"/>
          <a:lstStyle>
            <a:lvl1pPr marL="0" indent="0" algn="ctr">
              <a:spcBef>
                <a:spcPts val="0"/>
              </a:spcBef>
              <a:buSzTx/>
              <a:buNone/>
              <a:defRPr sz="4000"/>
            </a:lvl1pPr>
            <a:lvl2pPr marL="0" indent="0" algn="ctr">
              <a:spcBef>
                <a:spcPts val="0"/>
              </a:spcBef>
              <a:buSzTx/>
              <a:buNone/>
              <a:defRPr sz="4000"/>
            </a:lvl2pPr>
            <a:lvl3pPr marL="0" indent="0" algn="ctr">
              <a:spcBef>
                <a:spcPts val="0"/>
              </a:spcBef>
              <a:buSzTx/>
              <a:buNone/>
              <a:defRPr sz="4000"/>
            </a:lvl3pPr>
            <a:lvl4pPr marL="0" indent="0" algn="ctr">
              <a:spcBef>
                <a:spcPts val="0"/>
              </a:spcBef>
              <a:buSzTx/>
              <a:buNone/>
              <a:defRPr sz="4000"/>
            </a:lvl4pPr>
            <a:lvl5pPr marL="0" indent="0" algn="ctr">
              <a:spcBef>
                <a:spcPts val="0"/>
              </a:spcBef>
              <a:buSzTx/>
              <a:buNone/>
              <a:defRPr sz="40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Body Level One…"/>
          <p:cNvSpPr txBox="1">
            <a:spLocks noGrp="1"/>
          </p:cNvSpPr>
          <p:nvPr>
            <p:ph type="body" sz="quarter" idx="1"/>
          </p:nvPr>
        </p:nvSpPr>
        <p:spPr>
          <a:xfrm>
            <a:off x="1270000" y="6362700"/>
            <a:ext cx="10464800" cy="533400"/>
          </a:xfrm>
          <a:prstGeom prst="rect">
            <a:avLst/>
          </a:prstGeom>
        </p:spPr>
        <p:txBody>
          <a:bodyPr anchor="t"/>
          <a:lstStyle>
            <a:lvl1pPr marL="0" indent="0" algn="ctr">
              <a:spcBef>
                <a:spcPts val="0"/>
              </a:spcBef>
              <a:buSzTx/>
              <a:buNone/>
              <a:defRPr sz="2800" i="1"/>
            </a:lvl1pPr>
            <a:lvl2pPr marL="699911" indent="-306211" algn="ctr">
              <a:spcBef>
                <a:spcPts val="0"/>
              </a:spcBef>
              <a:buBlip>
                <a:blip r:embed="rId2"/>
              </a:buBlip>
              <a:defRPr sz="2800" i="1"/>
            </a:lvl2pPr>
            <a:lvl3pPr marL="1093610" indent="-306211" algn="ctr">
              <a:spcBef>
                <a:spcPts val="0"/>
              </a:spcBef>
              <a:buBlip>
                <a:blip r:embed="rId2"/>
              </a:buBlip>
              <a:defRPr sz="2800" i="1"/>
            </a:lvl3pPr>
            <a:lvl4pPr marL="1487310" indent="-306210" algn="ctr">
              <a:spcBef>
                <a:spcPts val="0"/>
              </a:spcBef>
              <a:buBlip>
                <a:blip r:embed="rId2"/>
              </a:buBlip>
              <a:defRPr sz="2800" i="1"/>
            </a:lvl4pPr>
            <a:lvl5pPr marL="1881010" indent="-306210" algn="ctr">
              <a:spcBef>
                <a:spcPts val="0"/>
              </a:spcBef>
              <a:buBlip>
                <a:blip r:embed="rId2"/>
              </a:buBlip>
              <a:defRPr sz="2800" i="1"/>
            </a:lvl5pPr>
          </a:lstStyle>
          <a:p>
            <a:r>
              <a:t>Body Level One</a:t>
            </a:r>
          </a:p>
          <a:p>
            <a:pPr lvl="1"/>
            <a:r>
              <a:t>Body Level Two</a:t>
            </a:r>
          </a:p>
          <a:p>
            <a:pPr lvl="2"/>
            <a:r>
              <a:t>Body Level Three</a:t>
            </a:r>
          </a:p>
          <a:p>
            <a:pPr lvl="3"/>
            <a:r>
              <a:t>Body Level Four</a:t>
            </a:r>
          </a:p>
          <a:p>
            <a:pPr lvl="4"/>
            <a:r>
              <a:t>Body Level Five</a:t>
            </a:r>
          </a:p>
        </p:txBody>
      </p:sp>
      <p:sp>
        <p:nvSpPr>
          <p:cNvPr id="94" name="“Type a quote here.”"/>
          <p:cNvSpPr txBox="1">
            <a:spLocks noGrp="1"/>
          </p:cNvSpPr>
          <p:nvPr>
            <p:ph type="body" sz="quarter" idx="13"/>
          </p:nvPr>
        </p:nvSpPr>
        <p:spPr>
          <a:xfrm>
            <a:off x="1270000" y="4286250"/>
            <a:ext cx="10464800" cy="647700"/>
          </a:xfrm>
          <a:prstGeom prst="rect">
            <a:avLst/>
          </a:prstGeom>
        </p:spPr>
        <p:txBody>
          <a:bodyPr/>
          <a:lstStyle/>
          <a:p>
            <a:pPr>
              <a:buBlip>
                <a:blip r:embed="rId2"/>
              </a:buBlip>
            </a:pPr>
            <a:endParaRP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0" name="Image"/>
          <p:cNvSpPr>
            <a:spLocks noGrp="1"/>
          </p:cNvSpPr>
          <p:nvPr>
            <p:ph type="pic" sz="half" idx="13"/>
          </p:nvPr>
        </p:nvSpPr>
        <p:spPr>
          <a:xfrm>
            <a:off x="2489200" y="889000"/>
            <a:ext cx="8051800" cy="6083300"/>
          </a:xfrm>
          <a:prstGeom prst="rect">
            <a:avLst/>
          </a:prstGeom>
          <a:effectLst>
            <a:outerShdw blurRad="63500" dist="38100" dir="5400000" rotWithShape="0">
              <a:srgbClr val="000000">
                <a:alpha val="50000"/>
              </a:srgbClr>
            </a:outerShdw>
          </a:effectLst>
        </p:spPr>
        <p:txBody>
          <a:bodyPr lIns="91439" tIns="45719" rIns="91439" bIns="45719" anchor="t">
            <a:noAutofit/>
          </a:bodyPr>
          <a:lstStyle/>
          <a:p>
            <a:endParaRPr/>
          </a:p>
        </p:txBody>
      </p:sp>
      <p:sp>
        <p:nvSpPr>
          <p:cNvPr id="21" name="Title Text"/>
          <p:cNvSpPr txBox="1">
            <a:spLocks noGrp="1"/>
          </p:cNvSpPr>
          <p:nvPr>
            <p:ph type="title"/>
          </p:nvPr>
        </p:nvSpPr>
        <p:spPr>
          <a:xfrm>
            <a:off x="787400" y="7188200"/>
            <a:ext cx="11430000" cy="1270000"/>
          </a:xfrm>
          <a:prstGeom prst="rect">
            <a:avLst/>
          </a:prstGeom>
        </p:spPr>
        <p:txBody>
          <a:bodyPr anchor="b"/>
          <a:lstStyle>
            <a:lvl1pPr>
              <a:defRPr>
                <a:solidFill>
                  <a:srgbClr val="276D6D"/>
                </a:solidFill>
              </a:defRPr>
            </a:lvl1pPr>
          </a:lstStyle>
          <a:p>
            <a:r>
              <a:t>Title Text</a:t>
            </a:r>
          </a:p>
        </p:txBody>
      </p:sp>
      <p:sp>
        <p:nvSpPr>
          <p:cNvPr id="22" name="Body Level One…"/>
          <p:cNvSpPr txBox="1">
            <a:spLocks noGrp="1"/>
          </p:cNvSpPr>
          <p:nvPr>
            <p:ph type="body" sz="quarter" idx="1"/>
          </p:nvPr>
        </p:nvSpPr>
        <p:spPr>
          <a:xfrm>
            <a:off x="787400" y="8407400"/>
            <a:ext cx="11430000" cy="1041400"/>
          </a:xfrm>
          <a:prstGeom prst="rect">
            <a:avLst/>
          </a:prstGeom>
        </p:spPr>
        <p:txBody>
          <a:bodyPr anchor="t"/>
          <a:lstStyle>
            <a:lvl1pPr marL="0" indent="0" algn="ctr">
              <a:spcBef>
                <a:spcPts val="0"/>
              </a:spcBef>
              <a:buSzTx/>
              <a:buNone/>
              <a:defRPr sz="4000"/>
            </a:lvl1pPr>
            <a:lvl2pPr marL="0" indent="0" algn="ctr">
              <a:spcBef>
                <a:spcPts val="0"/>
              </a:spcBef>
              <a:buSzTx/>
              <a:buNone/>
              <a:defRPr sz="4000"/>
            </a:lvl2pPr>
            <a:lvl3pPr marL="0" indent="0" algn="ctr">
              <a:spcBef>
                <a:spcPts val="0"/>
              </a:spcBef>
              <a:buSzTx/>
              <a:buNone/>
              <a:defRPr sz="4000"/>
            </a:lvl3pPr>
            <a:lvl4pPr marL="0" indent="0" algn="ctr">
              <a:spcBef>
                <a:spcPts val="0"/>
              </a:spcBef>
              <a:buSzTx/>
              <a:buNone/>
              <a:defRPr sz="4000"/>
            </a:lvl4pPr>
            <a:lvl5pPr marL="0" indent="0" algn="ctr">
              <a:spcBef>
                <a:spcPts val="0"/>
              </a:spcBef>
              <a:buSzTx/>
              <a:buNone/>
              <a:defRPr sz="40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xfrm>
            <a:off x="6302692" y="9131300"/>
            <a:ext cx="386716" cy="431800"/>
          </a:xfrm>
          <a:prstGeom prst="rect">
            <a:avLst/>
          </a:prstGeom>
        </p:spPr>
        <p:txBody>
          <a:bodyPr anchor="t"/>
          <a:lstStyle>
            <a:lvl1pPr>
              <a:defRPr>
                <a:solidFill>
                  <a:srgbClr val="FFFFFF"/>
                </a:solidFill>
              </a:defRPr>
            </a:lvl1p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787400" y="3657600"/>
            <a:ext cx="11430000" cy="24384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6484787" y="1206500"/>
            <a:ext cx="5465913" cy="7277100"/>
          </a:xfrm>
          <a:prstGeom prst="rect">
            <a:avLst/>
          </a:prstGeom>
          <a:effectLst>
            <a:outerShdw blurRad="63500" dist="38100" dir="5400000" rotWithShape="0">
              <a:srgbClr val="000000">
                <a:alpha val="50000"/>
              </a:srgbClr>
            </a:outerShdw>
          </a:effectLst>
        </p:spPr>
        <p:txBody>
          <a:bodyPr lIns="91439" tIns="45719" rIns="91439" bIns="45719" anchor="t">
            <a:noAutofit/>
          </a:bodyPr>
          <a:lstStyle/>
          <a:p>
            <a:endParaRPr/>
          </a:p>
        </p:txBody>
      </p:sp>
      <p:sp>
        <p:nvSpPr>
          <p:cNvPr id="39" name="Title Text"/>
          <p:cNvSpPr txBox="1">
            <a:spLocks noGrp="1"/>
          </p:cNvSpPr>
          <p:nvPr>
            <p:ph type="title"/>
          </p:nvPr>
        </p:nvSpPr>
        <p:spPr>
          <a:xfrm>
            <a:off x="457200" y="1244600"/>
            <a:ext cx="5600700" cy="3467100"/>
          </a:xfrm>
          <a:prstGeom prst="rect">
            <a:avLst/>
          </a:prstGeom>
        </p:spPr>
        <p:txBody>
          <a:bodyPr anchor="b"/>
          <a:lstStyle/>
          <a:p>
            <a:r>
              <a:t>Title Text</a:t>
            </a:r>
          </a:p>
        </p:txBody>
      </p:sp>
      <p:sp>
        <p:nvSpPr>
          <p:cNvPr id="40" name="Body Level One…"/>
          <p:cNvSpPr txBox="1">
            <a:spLocks noGrp="1"/>
          </p:cNvSpPr>
          <p:nvPr>
            <p:ph type="body" sz="quarter" idx="1"/>
          </p:nvPr>
        </p:nvSpPr>
        <p:spPr>
          <a:xfrm>
            <a:off x="457200" y="4851400"/>
            <a:ext cx="5600700" cy="3632200"/>
          </a:xfrm>
          <a:prstGeom prst="rect">
            <a:avLst/>
          </a:prstGeom>
        </p:spPr>
        <p:txBody>
          <a:bodyPr anchor="t"/>
          <a:lstStyle>
            <a:lvl1pPr marL="0" indent="0" algn="ctr">
              <a:spcBef>
                <a:spcPts val="0"/>
              </a:spcBef>
              <a:buSzTx/>
              <a:buNone/>
              <a:defRPr sz="4000"/>
            </a:lvl1pPr>
            <a:lvl2pPr marL="0" indent="0" algn="ctr">
              <a:spcBef>
                <a:spcPts val="0"/>
              </a:spcBef>
              <a:buSzTx/>
              <a:buNone/>
              <a:defRPr sz="4000"/>
            </a:lvl2pPr>
            <a:lvl3pPr marL="0" indent="0" algn="ctr">
              <a:spcBef>
                <a:spcPts val="0"/>
              </a:spcBef>
              <a:buSzTx/>
              <a:buNone/>
              <a:defRPr sz="4000"/>
            </a:lvl3pPr>
            <a:lvl4pPr marL="0" indent="0" algn="ctr">
              <a:spcBef>
                <a:spcPts val="0"/>
              </a:spcBef>
              <a:buSzTx/>
              <a:buNone/>
              <a:defRPr sz="4000"/>
            </a:lvl4pPr>
            <a:lvl5pPr marL="0" indent="0" algn="ctr">
              <a:spcBef>
                <a:spcPts val="0"/>
              </a:spcBef>
              <a:buSzTx/>
              <a:buNone/>
              <a:defRPr sz="40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xfrm>
            <a:off x="787400" y="254000"/>
            <a:ext cx="11430000" cy="2438400"/>
          </a:xfrm>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xfrm>
            <a:off x="787400" y="254000"/>
            <a:ext cx="11430000" cy="2438400"/>
          </a:xfrm>
          <a:prstGeom prst="rect">
            <a:avLst/>
          </a:prstGeom>
        </p:spPr>
        <p:txBody>
          <a:bodyPr/>
          <a:lstStyle/>
          <a:p>
            <a:r>
              <a:t>Title Text</a:t>
            </a:r>
          </a:p>
        </p:txBody>
      </p:sp>
      <p:sp>
        <p:nvSpPr>
          <p:cNvPr id="57" name="Body Level One…"/>
          <p:cNvSpPr txBox="1">
            <a:spLocks noGrp="1"/>
          </p:cNvSpPr>
          <p:nvPr>
            <p:ph type="body" idx="1"/>
          </p:nvPr>
        </p:nvSpPr>
        <p:spPr>
          <a:xfrm>
            <a:off x="787400" y="2768600"/>
            <a:ext cx="11430000" cy="57150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quarter" idx="13"/>
          </p:nvPr>
        </p:nvSpPr>
        <p:spPr>
          <a:xfrm>
            <a:off x="7556500" y="2933700"/>
            <a:ext cx="3987347" cy="5308600"/>
          </a:xfrm>
          <a:prstGeom prst="rect">
            <a:avLst/>
          </a:prstGeom>
          <a:effectLst>
            <a:outerShdw blurRad="63500" dist="38100" dir="5400000" rotWithShape="0">
              <a:srgbClr val="000000">
                <a:alpha val="50000"/>
              </a:srgbClr>
            </a:outerShdw>
          </a:effectLst>
        </p:spPr>
        <p:txBody>
          <a:bodyPr lIns="91439" tIns="45719" rIns="91439" bIns="45719" anchor="t">
            <a:noAutofit/>
          </a:bodyPr>
          <a:lstStyle/>
          <a:p>
            <a:endParaRPr/>
          </a:p>
        </p:txBody>
      </p:sp>
      <p:sp>
        <p:nvSpPr>
          <p:cNvPr id="66" name="Title Text"/>
          <p:cNvSpPr txBox="1">
            <a:spLocks noGrp="1"/>
          </p:cNvSpPr>
          <p:nvPr>
            <p:ph type="title"/>
          </p:nvPr>
        </p:nvSpPr>
        <p:spPr>
          <a:xfrm>
            <a:off x="787400" y="254000"/>
            <a:ext cx="11430000" cy="2438400"/>
          </a:xfrm>
          <a:prstGeom prst="rect">
            <a:avLst/>
          </a:prstGeom>
        </p:spPr>
        <p:txBody>
          <a:bodyPr/>
          <a:lstStyle/>
          <a:p>
            <a:r>
              <a:t>Title Text</a:t>
            </a:r>
          </a:p>
        </p:txBody>
      </p:sp>
      <p:sp>
        <p:nvSpPr>
          <p:cNvPr id="67" name="Body Level One…"/>
          <p:cNvSpPr txBox="1">
            <a:spLocks noGrp="1"/>
          </p:cNvSpPr>
          <p:nvPr>
            <p:ph type="body" sz="half" idx="1"/>
          </p:nvPr>
        </p:nvSpPr>
        <p:spPr>
          <a:xfrm>
            <a:off x="787400" y="2768600"/>
            <a:ext cx="5486400" cy="5715000"/>
          </a:xfrm>
          <a:prstGeom prst="rect">
            <a:avLst/>
          </a:prstGeom>
        </p:spPr>
        <p:txBody>
          <a:bodyPr/>
          <a:lstStyle>
            <a:lvl1pPr marL="342900" indent="-342900">
              <a:spcBef>
                <a:spcPts val="2800"/>
              </a:spcBef>
              <a:buBlip>
                <a:blip r:embed="rId2"/>
              </a:buBlip>
              <a:defRPr sz="3000"/>
            </a:lvl1pPr>
            <a:lvl2pPr marL="685800" indent="-342900">
              <a:spcBef>
                <a:spcPts val="2800"/>
              </a:spcBef>
              <a:buBlip>
                <a:blip r:embed="rId2"/>
              </a:buBlip>
              <a:defRPr sz="3000"/>
            </a:lvl2pPr>
            <a:lvl3pPr marL="1028700" indent="-342900">
              <a:spcBef>
                <a:spcPts val="2800"/>
              </a:spcBef>
              <a:buBlip>
                <a:blip r:embed="rId2"/>
              </a:buBlip>
              <a:defRPr sz="3000"/>
            </a:lvl3pPr>
            <a:lvl4pPr marL="1371600" indent="-342900">
              <a:spcBef>
                <a:spcPts val="2800"/>
              </a:spcBef>
              <a:buBlip>
                <a:blip r:embed="rId2"/>
              </a:buBlip>
              <a:defRPr sz="3000"/>
            </a:lvl4pPr>
            <a:lvl5pPr marL="1714500" indent="-342900">
              <a:spcBef>
                <a:spcPts val="2800"/>
              </a:spcBef>
              <a:buBlip>
                <a:blip r:embed="rId2"/>
              </a:buBlip>
              <a:defRPr sz="30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3 - Up">
    <p:spTree>
      <p:nvGrpSpPr>
        <p:cNvPr id="1" name=""/>
        <p:cNvGrpSpPr/>
        <p:nvPr/>
      </p:nvGrpSpPr>
      <p:grpSpPr>
        <a:xfrm>
          <a:off x="0" y="0"/>
          <a:ext cx="0" cy="0"/>
          <a:chOff x="0" y="0"/>
          <a:chExt cx="0" cy="0"/>
        </a:xfrm>
      </p:grpSpPr>
      <p:sp>
        <p:nvSpPr>
          <p:cNvPr id="83" name="Image"/>
          <p:cNvSpPr>
            <a:spLocks noGrp="1"/>
          </p:cNvSpPr>
          <p:nvPr>
            <p:ph type="pic" idx="13"/>
          </p:nvPr>
        </p:nvSpPr>
        <p:spPr>
          <a:xfrm>
            <a:off x="787400" y="685800"/>
            <a:ext cx="6184900" cy="8229600"/>
          </a:xfrm>
          <a:prstGeom prst="rect">
            <a:avLst/>
          </a:prstGeom>
          <a:effectLst>
            <a:outerShdw blurRad="63500" dist="38100" dir="5400000" rotWithShape="0">
              <a:srgbClr val="000000">
                <a:alpha val="50000"/>
              </a:srgbClr>
            </a:outerShdw>
          </a:effectLst>
        </p:spPr>
        <p:txBody>
          <a:bodyPr lIns="91439" tIns="45719" rIns="91439" bIns="45719" anchor="t">
            <a:noAutofit/>
          </a:bodyPr>
          <a:lstStyle/>
          <a:p>
            <a:endParaRPr/>
          </a:p>
        </p:txBody>
      </p:sp>
      <p:sp>
        <p:nvSpPr>
          <p:cNvPr id="84" name="Image"/>
          <p:cNvSpPr>
            <a:spLocks noGrp="1"/>
          </p:cNvSpPr>
          <p:nvPr>
            <p:ph type="pic" sz="quarter" idx="14"/>
          </p:nvPr>
        </p:nvSpPr>
        <p:spPr>
          <a:xfrm>
            <a:off x="7645400" y="685800"/>
            <a:ext cx="4572000" cy="2984500"/>
          </a:xfrm>
          <a:prstGeom prst="rect">
            <a:avLst/>
          </a:prstGeom>
          <a:effectLst>
            <a:outerShdw blurRad="63500" dist="38100" dir="5400000" rotWithShape="0">
              <a:srgbClr val="000000">
                <a:alpha val="50000"/>
              </a:srgbClr>
            </a:outerShdw>
          </a:effectLst>
        </p:spPr>
        <p:txBody>
          <a:bodyPr lIns="91439" tIns="45719" rIns="91439" bIns="45719" anchor="t">
            <a:noAutofit/>
          </a:bodyPr>
          <a:lstStyle/>
          <a:p>
            <a:endParaRPr/>
          </a:p>
        </p:txBody>
      </p:sp>
      <p:sp>
        <p:nvSpPr>
          <p:cNvPr id="85" name="Image"/>
          <p:cNvSpPr>
            <a:spLocks noGrp="1"/>
          </p:cNvSpPr>
          <p:nvPr>
            <p:ph type="pic" sz="quarter" idx="15"/>
          </p:nvPr>
        </p:nvSpPr>
        <p:spPr>
          <a:xfrm>
            <a:off x="7645400" y="4381500"/>
            <a:ext cx="4572000" cy="4546600"/>
          </a:xfrm>
          <a:prstGeom prst="rect">
            <a:avLst/>
          </a:prstGeom>
          <a:effectLst>
            <a:outerShdw blurRad="63500" dist="38100" dir="5400000" rotWithShape="0">
              <a:srgbClr val="000000">
                <a:alpha val="50000"/>
              </a:srgbClr>
            </a:outerShdw>
          </a:effectLst>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srcRect/>
          <a:stretch>
            <a:fillRect/>
          </a:stretch>
        </a:blipFill>
        <a:effectLst/>
      </p:bgPr>
    </p:bg>
    <p:spTree>
      <p:nvGrpSpPr>
        <p:cNvPr id="1" name=""/>
        <p:cNvGrpSpPr/>
        <p:nvPr/>
      </p:nvGrpSpPr>
      <p:grpSpPr>
        <a:xfrm>
          <a:off x="0" y="0"/>
          <a:ext cx="0" cy="0"/>
          <a:chOff x="0" y="0"/>
          <a:chExt cx="0" cy="0"/>
        </a:xfrm>
      </p:grpSpPr>
      <p:sp>
        <p:nvSpPr>
          <p:cNvPr id="2" name="Body Level One…"/>
          <p:cNvSpPr txBox="1">
            <a:spLocks noGrp="1"/>
          </p:cNvSpPr>
          <p:nvPr>
            <p:ph type="body" idx="1"/>
          </p:nvPr>
        </p:nvSpPr>
        <p:spPr>
          <a:xfrm>
            <a:off x="787400" y="1257300"/>
            <a:ext cx="11430000" cy="723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lvl1pPr>
              <a:buBlip>
                <a:blip r:embed="rId15"/>
              </a:buBlip>
            </a:lvl1pPr>
            <a:lvl2pPr>
              <a:buBlip>
                <a:blip r:embed="rId15"/>
              </a:buBlip>
            </a:lvl2pPr>
            <a:lvl3pPr>
              <a:buBlip>
                <a:blip r:embed="rId15"/>
              </a:buBlip>
            </a:lvl3pPr>
            <a:lvl4pPr>
              <a:buBlip>
                <a:blip r:embed="rId15"/>
              </a:buBlip>
            </a:lvl4pPr>
            <a:lvl5pPr>
              <a:buBlip>
                <a:blip r:embed="rId15"/>
              </a:buBlip>
            </a:lvl5pPr>
          </a:lstStyle>
          <a:p>
            <a:r>
              <a:t>Body Level One</a:t>
            </a:r>
          </a:p>
          <a:p>
            <a:pPr lvl="1"/>
            <a:r>
              <a:t>Body Level Two</a:t>
            </a:r>
          </a:p>
          <a:p>
            <a:pPr lvl="2"/>
            <a:r>
              <a:t>Body Level Three</a:t>
            </a:r>
          </a:p>
          <a:p>
            <a:pPr lvl="3"/>
            <a:r>
              <a:t>Body Level Four</a:t>
            </a:r>
          </a:p>
          <a:p>
            <a:pPr lvl="4"/>
            <a:r>
              <a:t>Body Level Five</a:t>
            </a:r>
          </a:p>
        </p:txBody>
      </p:sp>
      <p:sp>
        <p:nvSpPr>
          <p:cNvPr id="3" name="Title Text"/>
          <p:cNvSpPr txBox="1">
            <a:spLocks noGrp="1"/>
          </p:cNvSpPr>
          <p:nvPr>
            <p:ph type="title"/>
          </p:nvPr>
        </p:nvSpPr>
        <p:spPr>
          <a:xfrm>
            <a:off x="1948462" y="1950720"/>
            <a:ext cx="10403841" cy="66152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p>
            <a:r>
              <a:t>Title Text</a:t>
            </a:r>
          </a:p>
        </p:txBody>
      </p:sp>
      <p:sp>
        <p:nvSpPr>
          <p:cNvPr id="4" name="Slide Number"/>
          <p:cNvSpPr txBox="1">
            <a:spLocks noGrp="1"/>
          </p:cNvSpPr>
          <p:nvPr>
            <p:ph type="sldNum" sz="quarter" idx="2"/>
          </p:nvPr>
        </p:nvSpPr>
        <p:spPr>
          <a:xfrm>
            <a:off x="6302692" y="9131299"/>
            <a:ext cx="386716" cy="431801"/>
          </a:xfrm>
          <a:prstGeom prst="rect">
            <a:avLst/>
          </a:prstGeom>
          <a:ln w="12700">
            <a:miter lim="400000"/>
          </a:ln>
        </p:spPr>
        <p:txBody>
          <a:bodyPr wrap="none" lIns="50800" tIns="50800" rIns="50800" bIns="50800" anchor="ctr">
            <a:spAutoFit/>
          </a:bodyPr>
          <a:lstStyle>
            <a:lvl1pPr>
              <a:defRPr sz="2200">
                <a:latin typeface="Hoefler Text"/>
                <a:ea typeface="Hoefler Text"/>
                <a:cs typeface="Hoefler Text"/>
                <a:sym typeface="Hoefler Tex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xmlns:p14="http://schemas.microsoft.com/office/powerpoint/2010/main" spd="med"/>
  <p:txStyles>
    <p:titleStyle>
      <a:lvl1pPr marL="0" marR="0" indent="0" algn="ctr" defTabSz="584200" rtl="0" latinLnBrk="0">
        <a:lnSpc>
          <a:spcPct val="100000"/>
        </a:lnSpc>
        <a:spcBef>
          <a:spcPts val="0"/>
        </a:spcBef>
        <a:spcAft>
          <a:spcPts val="0"/>
        </a:spcAft>
        <a:buClrTx/>
        <a:buSzTx/>
        <a:buFontTx/>
        <a:buNone/>
        <a:tabLst/>
        <a:defRPr sz="7800" b="0" i="0" u="none" strike="noStrike" cap="none" spc="0" baseline="0">
          <a:ln>
            <a:noFill/>
          </a:ln>
          <a:solidFill>
            <a:srgbClr val="767367"/>
          </a:solidFill>
          <a:effectLst>
            <a:outerShdw blurRad="63500" dist="12700" dir="5400000" rotWithShape="0">
              <a:srgbClr val="000000">
                <a:alpha val="30000"/>
              </a:srgbClr>
            </a:outerShdw>
          </a:effectLst>
          <a:uFillTx/>
          <a:latin typeface="Baskerville"/>
          <a:ea typeface="Baskerville"/>
          <a:cs typeface="Baskerville"/>
          <a:sym typeface="Baskerville"/>
        </a:defRPr>
      </a:lvl1pPr>
      <a:lvl2pPr marL="0" marR="0" indent="0" algn="ctr" defTabSz="584200" rtl="0" latinLnBrk="0">
        <a:lnSpc>
          <a:spcPct val="100000"/>
        </a:lnSpc>
        <a:spcBef>
          <a:spcPts val="0"/>
        </a:spcBef>
        <a:spcAft>
          <a:spcPts val="0"/>
        </a:spcAft>
        <a:buClrTx/>
        <a:buSzTx/>
        <a:buFontTx/>
        <a:buNone/>
        <a:tabLst/>
        <a:defRPr sz="7800" b="0" i="0" u="none" strike="noStrike" cap="none" spc="0" baseline="0">
          <a:ln>
            <a:noFill/>
          </a:ln>
          <a:solidFill>
            <a:srgbClr val="767367"/>
          </a:solidFill>
          <a:effectLst>
            <a:outerShdw blurRad="63500" dist="12700" dir="5400000" rotWithShape="0">
              <a:srgbClr val="000000">
                <a:alpha val="30000"/>
              </a:srgbClr>
            </a:outerShdw>
          </a:effectLst>
          <a:uFillTx/>
          <a:latin typeface="Baskerville"/>
          <a:ea typeface="Baskerville"/>
          <a:cs typeface="Baskerville"/>
          <a:sym typeface="Baskerville"/>
        </a:defRPr>
      </a:lvl2pPr>
      <a:lvl3pPr marL="0" marR="0" indent="0" algn="ctr" defTabSz="584200" rtl="0" latinLnBrk="0">
        <a:lnSpc>
          <a:spcPct val="100000"/>
        </a:lnSpc>
        <a:spcBef>
          <a:spcPts val="0"/>
        </a:spcBef>
        <a:spcAft>
          <a:spcPts val="0"/>
        </a:spcAft>
        <a:buClrTx/>
        <a:buSzTx/>
        <a:buFontTx/>
        <a:buNone/>
        <a:tabLst/>
        <a:defRPr sz="7800" b="0" i="0" u="none" strike="noStrike" cap="none" spc="0" baseline="0">
          <a:ln>
            <a:noFill/>
          </a:ln>
          <a:solidFill>
            <a:srgbClr val="767367"/>
          </a:solidFill>
          <a:effectLst>
            <a:outerShdw blurRad="63500" dist="12700" dir="5400000" rotWithShape="0">
              <a:srgbClr val="000000">
                <a:alpha val="30000"/>
              </a:srgbClr>
            </a:outerShdw>
          </a:effectLst>
          <a:uFillTx/>
          <a:latin typeface="Baskerville"/>
          <a:ea typeface="Baskerville"/>
          <a:cs typeface="Baskerville"/>
          <a:sym typeface="Baskerville"/>
        </a:defRPr>
      </a:lvl3pPr>
      <a:lvl4pPr marL="0" marR="0" indent="0" algn="ctr" defTabSz="584200" rtl="0" latinLnBrk="0">
        <a:lnSpc>
          <a:spcPct val="100000"/>
        </a:lnSpc>
        <a:spcBef>
          <a:spcPts val="0"/>
        </a:spcBef>
        <a:spcAft>
          <a:spcPts val="0"/>
        </a:spcAft>
        <a:buClrTx/>
        <a:buSzTx/>
        <a:buFontTx/>
        <a:buNone/>
        <a:tabLst/>
        <a:defRPr sz="7800" b="0" i="0" u="none" strike="noStrike" cap="none" spc="0" baseline="0">
          <a:ln>
            <a:noFill/>
          </a:ln>
          <a:solidFill>
            <a:srgbClr val="767367"/>
          </a:solidFill>
          <a:effectLst>
            <a:outerShdw blurRad="63500" dist="12700" dir="5400000" rotWithShape="0">
              <a:srgbClr val="000000">
                <a:alpha val="30000"/>
              </a:srgbClr>
            </a:outerShdw>
          </a:effectLst>
          <a:uFillTx/>
          <a:latin typeface="Baskerville"/>
          <a:ea typeface="Baskerville"/>
          <a:cs typeface="Baskerville"/>
          <a:sym typeface="Baskerville"/>
        </a:defRPr>
      </a:lvl4pPr>
      <a:lvl5pPr marL="0" marR="0" indent="0" algn="ctr" defTabSz="584200" rtl="0" latinLnBrk="0">
        <a:lnSpc>
          <a:spcPct val="100000"/>
        </a:lnSpc>
        <a:spcBef>
          <a:spcPts val="0"/>
        </a:spcBef>
        <a:spcAft>
          <a:spcPts val="0"/>
        </a:spcAft>
        <a:buClrTx/>
        <a:buSzTx/>
        <a:buFontTx/>
        <a:buNone/>
        <a:tabLst/>
        <a:defRPr sz="7800" b="0" i="0" u="none" strike="noStrike" cap="none" spc="0" baseline="0">
          <a:ln>
            <a:noFill/>
          </a:ln>
          <a:solidFill>
            <a:srgbClr val="767367"/>
          </a:solidFill>
          <a:effectLst>
            <a:outerShdw blurRad="63500" dist="12700" dir="5400000" rotWithShape="0">
              <a:srgbClr val="000000">
                <a:alpha val="30000"/>
              </a:srgbClr>
            </a:outerShdw>
          </a:effectLst>
          <a:uFillTx/>
          <a:latin typeface="Baskerville"/>
          <a:ea typeface="Baskerville"/>
          <a:cs typeface="Baskerville"/>
          <a:sym typeface="Baskerville"/>
        </a:defRPr>
      </a:lvl5pPr>
      <a:lvl6pPr marL="0" marR="0" indent="0" algn="ctr" defTabSz="584200" rtl="0" latinLnBrk="0">
        <a:lnSpc>
          <a:spcPct val="100000"/>
        </a:lnSpc>
        <a:spcBef>
          <a:spcPts val="0"/>
        </a:spcBef>
        <a:spcAft>
          <a:spcPts val="0"/>
        </a:spcAft>
        <a:buClrTx/>
        <a:buSzTx/>
        <a:buFontTx/>
        <a:buNone/>
        <a:tabLst/>
        <a:defRPr sz="7800" b="0" i="0" u="none" strike="noStrike" cap="none" spc="0" baseline="0">
          <a:ln>
            <a:noFill/>
          </a:ln>
          <a:solidFill>
            <a:srgbClr val="767367"/>
          </a:solidFill>
          <a:effectLst>
            <a:outerShdw blurRad="63500" dist="12700" dir="5400000" rotWithShape="0">
              <a:srgbClr val="000000">
                <a:alpha val="30000"/>
              </a:srgbClr>
            </a:outerShdw>
          </a:effectLst>
          <a:uFillTx/>
          <a:latin typeface="Baskerville"/>
          <a:ea typeface="Baskerville"/>
          <a:cs typeface="Baskerville"/>
          <a:sym typeface="Baskerville"/>
        </a:defRPr>
      </a:lvl6pPr>
      <a:lvl7pPr marL="0" marR="0" indent="0" algn="ctr" defTabSz="584200" rtl="0" latinLnBrk="0">
        <a:lnSpc>
          <a:spcPct val="100000"/>
        </a:lnSpc>
        <a:spcBef>
          <a:spcPts val="0"/>
        </a:spcBef>
        <a:spcAft>
          <a:spcPts val="0"/>
        </a:spcAft>
        <a:buClrTx/>
        <a:buSzTx/>
        <a:buFontTx/>
        <a:buNone/>
        <a:tabLst/>
        <a:defRPr sz="7800" b="0" i="0" u="none" strike="noStrike" cap="none" spc="0" baseline="0">
          <a:ln>
            <a:noFill/>
          </a:ln>
          <a:solidFill>
            <a:srgbClr val="767367"/>
          </a:solidFill>
          <a:effectLst>
            <a:outerShdw blurRad="63500" dist="12700" dir="5400000" rotWithShape="0">
              <a:srgbClr val="000000">
                <a:alpha val="30000"/>
              </a:srgbClr>
            </a:outerShdw>
          </a:effectLst>
          <a:uFillTx/>
          <a:latin typeface="Baskerville"/>
          <a:ea typeface="Baskerville"/>
          <a:cs typeface="Baskerville"/>
          <a:sym typeface="Baskerville"/>
        </a:defRPr>
      </a:lvl7pPr>
      <a:lvl8pPr marL="0" marR="0" indent="0" algn="ctr" defTabSz="584200" rtl="0" latinLnBrk="0">
        <a:lnSpc>
          <a:spcPct val="100000"/>
        </a:lnSpc>
        <a:spcBef>
          <a:spcPts val="0"/>
        </a:spcBef>
        <a:spcAft>
          <a:spcPts val="0"/>
        </a:spcAft>
        <a:buClrTx/>
        <a:buSzTx/>
        <a:buFontTx/>
        <a:buNone/>
        <a:tabLst/>
        <a:defRPr sz="7800" b="0" i="0" u="none" strike="noStrike" cap="none" spc="0" baseline="0">
          <a:ln>
            <a:noFill/>
          </a:ln>
          <a:solidFill>
            <a:srgbClr val="767367"/>
          </a:solidFill>
          <a:effectLst>
            <a:outerShdw blurRad="63500" dist="12700" dir="5400000" rotWithShape="0">
              <a:srgbClr val="000000">
                <a:alpha val="30000"/>
              </a:srgbClr>
            </a:outerShdw>
          </a:effectLst>
          <a:uFillTx/>
          <a:latin typeface="Baskerville"/>
          <a:ea typeface="Baskerville"/>
          <a:cs typeface="Baskerville"/>
          <a:sym typeface="Baskerville"/>
        </a:defRPr>
      </a:lvl8pPr>
      <a:lvl9pPr marL="0" marR="0" indent="0" algn="ctr" defTabSz="584200" rtl="0" latinLnBrk="0">
        <a:lnSpc>
          <a:spcPct val="100000"/>
        </a:lnSpc>
        <a:spcBef>
          <a:spcPts val="0"/>
        </a:spcBef>
        <a:spcAft>
          <a:spcPts val="0"/>
        </a:spcAft>
        <a:buClrTx/>
        <a:buSzTx/>
        <a:buFontTx/>
        <a:buNone/>
        <a:tabLst/>
        <a:defRPr sz="7800" b="0" i="0" u="none" strike="noStrike" cap="none" spc="0" baseline="0">
          <a:ln>
            <a:noFill/>
          </a:ln>
          <a:solidFill>
            <a:srgbClr val="767367"/>
          </a:solidFill>
          <a:effectLst>
            <a:outerShdw blurRad="63500" dist="12700" dir="5400000" rotWithShape="0">
              <a:srgbClr val="000000">
                <a:alpha val="30000"/>
              </a:srgbClr>
            </a:outerShdw>
          </a:effectLst>
          <a:uFillTx/>
          <a:latin typeface="Baskerville"/>
          <a:ea typeface="Baskerville"/>
          <a:cs typeface="Baskerville"/>
          <a:sym typeface="Baskerville"/>
        </a:defRPr>
      </a:lvl9pPr>
    </p:titleStyle>
    <p:bodyStyle>
      <a:lvl1pPr marL="393700" marR="0" indent="-393700" algn="l" defTabSz="584200" rtl="0" latinLnBrk="0">
        <a:lnSpc>
          <a:spcPct val="100000"/>
        </a:lnSpc>
        <a:spcBef>
          <a:spcPts val="3600"/>
        </a:spcBef>
        <a:spcAft>
          <a:spcPts val="0"/>
        </a:spcAft>
        <a:buClrTx/>
        <a:buSzPct val="50000"/>
        <a:buFontTx/>
        <a:buBlip>
          <a:blip r:embed="rId15"/>
        </a:buBlip>
        <a:tabLst/>
        <a:defRPr sz="3600" b="0" i="0" u="none" strike="noStrike" cap="none" spc="0" baseline="0">
          <a:ln>
            <a:noFill/>
          </a:ln>
          <a:solidFill>
            <a:srgbClr val="5E5E5E"/>
          </a:solidFill>
          <a:uFillTx/>
          <a:latin typeface="Hoefler Text"/>
          <a:ea typeface="Hoefler Text"/>
          <a:cs typeface="Hoefler Text"/>
          <a:sym typeface="Hoefler Text"/>
        </a:defRPr>
      </a:lvl1pPr>
      <a:lvl2pPr marL="787400" marR="0" indent="-393700" algn="l" defTabSz="584200" rtl="0" latinLnBrk="0">
        <a:lnSpc>
          <a:spcPct val="100000"/>
        </a:lnSpc>
        <a:spcBef>
          <a:spcPts val="3600"/>
        </a:spcBef>
        <a:spcAft>
          <a:spcPts val="0"/>
        </a:spcAft>
        <a:buClrTx/>
        <a:buSzPct val="50000"/>
        <a:buFontTx/>
        <a:buBlip>
          <a:blip r:embed="rId15"/>
        </a:buBlip>
        <a:tabLst/>
        <a:defRPr sz="3600" b="0" i="0" u="none" strike="noStrike" cap="none" spc="0" baseline="0">
          <a:ln>
            <a:noFill/>
          </a:ln>
          <a:solidFill>
            <a:srgbClr val="5E5E5E"/>
          </a:solidFill>
          <a:uFillTx/>
          <a:latin typeface="Hoefler Text"/>
          <a:ea typeface="Hoefler Text"/>
          <a:cs typeface="Hoefler Text"/>
          <a:sym typeface="Hoefler Text"/>
        </a:defRPr>
      </a:lvl2pPr>
      <a:lvl3pPr marL="1181100" marR="0" indent="-393700" algn="l" defTabSz="584200" rtl="0" latinLnBrk="0">
        <a:lnSpc>
          <a:spcPct val="100000"/>
        </a:lnSpc>
        <a:spcBef>
          <a:spcPts val="3600"/>
        </a:spcBef>
        <a:spcAft>
          <a:spcPts val="0"/>
        </a:spcAft>
        <a:buClrTx/>
        <a:buSzPct val="50000"/>
        <a:buFontTx/>
        <a:buBlip>
          <a:blip r:embed="rId15"/>
        </a:buBlip>
        <a:tabLst/>
        <a:defRPr sz="3600" b="0" i="0" u="none" strike="noStrike" cap="none" spc="0" baseline="0">
          <a:ln>
            <a:noFill/>
          </a:ln>
          <a:solidFill>
            <a:srgbClr val="5E5E5E"/>
          </a:solidFill>
          <a:uFillTx/>
          <a:latin typeface="Hoefler Text"/>
          <a:ea typeface="Hoefler Text"/>
          <a:cs typeface="Hoefler Text"/>
          <a:sym typeface="Hoefler Text"/>
        </a:defRPr>
      </a:lvl3pPr>
      <a:lvl4pPr marL="1574800" marR="0" indent="-393700" algn="l" defTabSz="584200" rtl="0" latinLnBrk="0">
        <a:lnSpc>
          <a:spcPct val="100000"/>
        </a:lnSpc>
        <a:spcBef>
          <a:spcPts val="3600"/>
        </a:spcBef>
        <a:spcAft>
          <a:spcPts val="0"/>
        </a:spcAft>
        <a:buClrTx/>
        <a:buSzPct val="50000"/>
        <a:buFontTx/>
        <a:buBlip>
          <a:blip r:embed="rId15"/>
        </a:buBlip>
        <a:tabLst/>
        <a:defRPr sz="3600" b="0" i="0" u="none" strike="noStrike" cap="none" spc="0" baseline="0">
          <a:ln>
            <a:noFill/>
          </a:ln>
          <a:solidFill>
            <a:srgbClr val="5E5E5E"/>
          </a:solidFill>
          <a:uFillTx/>
          <a:latin typeface="Hoefler Text"/>
          <a:ea typeface="Hoefler Text"/>
          <a:cs typeface="Hoefler Text"/>
          <a:sym typeface="Hoefler Text"/>
        </a:defRPr>
      </a:lvl4pPr>
      <a:lvl5pPr marL="1968500" marR="0" indent="-393700" algn="l" defTabSz="584200" rtl="0" latinLnBrk="0">
        <a:lnSpc>
          <a:spcPct val="100000"/>
        </a:lnSpc>
        <a:spcBef>
          <a:spcPts val="3600"/>
        </a:spcBef>
        <a:spcAft>
          <a:spcPts val="0"/>
        </a:spcAft>
        <a:buClrTx/>
        <a:buSzPct val="50000"/>
        <a:buFontTx/>
        <a:buBlip>
          <a:blip r:embed="rId15"/>
        </a:buBlip>
        <a:tabLst/>
        <a:defRPr sz="3600" b="0" i="0" u="none" strike="noStrike" cap="none" spc="0" baseline="0">
          <a:ln>
            <a:noFill/>
          </a:ln>
          <a:solidFill>
            <a:srgbClr val="5E5E5E"/>
          </a:solidFill>
          <a:uFillTx/>
          <a:latin typeface="Hoefler Text"/>
          <a:ea typeface="Hoefler Text"/>
          <a:cs typeface="Hoefler Text"/>
          <a:sym typeface="Hoefler Text"/>
        </a:defRPr>
      </a:lvl5pPr>
      <a:lvl6pPr marL="2362200" marR="0" indent="-393700" algn="l" defTabSz="584200" rtl="0" latinLnBrk="0">
        <a:lnSpc>
          <a:spcPct val="100000"/>
        </a:lnSpc>
        <a:spcBef>
          <a:spcPts val="3600"/>
        </a:spcBef>
        <a:spcAft>
          <a:spcPts val="0"/>
        </a:spcAft>
        <a:buClrTx/>
        <a:buSzPct val="50000"/>
        <a:buFontTx/>
        <a:buBlip>
          <a:blip r:embed="rId15"/>
        </a:buBlip>
        <a:tabLst/>
        <a:defRPr sz="3600" b="0" i="0" u="none" strike="noStrike" cap="none" spc="0" baseline="0">
          <a:ln>
            <a:noFill/>
          </a:ln>
          <a:solidFill>
            <a:srgbClr val="5E5E5E"/>
          </a:solidFill>
          <a:uFillTx/>
          <a:latin typeface="Hoefler Text"/>
          <a:ea typeface="Hoefler Text"/>
          <a:cs typeface="Hoefler Text"/>
          <a:sym typeface="Hoefler Text"/>
        </a:defRPr>
      </a:lvl6pPr>
      <a:lvl7pPr marL="2755900" marR="0" indent="-393700" algn="l" defTabSz="584200" rtl="0" latinLnBrk="0">
        <a:lnSpc>
          <a:spcPct val="100000"/>
        </a:lnSpc>
        <a:spcBef>
          <a:spcPts val="3600"/>
        </a:spcBef>
        <a:spcAft>
          <a:spcPts val="0"/>
        </a:spcAft>
        <a:buClrTx/>
        <a:buSzPct val="50000"/>
        <a:buFontTx/>
        <a:buBlip>
          <a:blip r:embed="rId15"/>
        </a:buBlip>
        <a:tabLst/>
        <a:defRPr sz="3600" b="0" i="0" u="none" strike="noStrike" cap="none" spc="0" baseline="0">
          <a:ln>
            <a:noFill/>
          </a:ln>
          <a:solidFill>
            <a:srgbClr val="5E5E5E"/>
          </a:solidFill>
          <a:uFillTx/>
          <a:latin typeface="Hoefler Text"/>
          <a:ea typeface="Hoefler Text"/>
          <a:cs typeface="Hoefler Text"/>
          <a:sym typeface="Hoefler Text"/>
        </a:defRPr>
      </a:lvl7pPr>
      <a:lvl8pPr marL="3149600" marR="0" indent="-393700" algn="l" defTabSz="584200" rtl="0" latinLnBrk="0">
        <a:lnSpc>
          <a:spcPct val="100000"/>
        </a:lnSpc>
        <a:spcBef>
          <a:spcPts val="3600"/>
        </a:spcBef>
        <a:spcAft>
          <a:spcPts val="0"/>
        </a:spcAft>
        <a:buClrTx/>
        <a:buSzPct val="50000"/>
        <a:buFontTx/>
        <a:buBlip>
          <a:blip r:embed="rId15"/>
        </a:buBlip>
        <a:tabLst/>
        <a:defRPr sz="3600" b="0" i="0" u="none" strike="noStrike" cap="none" spc="0" baseline="0">
          <a:ln>
            <a:noFill/>
          </a:ln>
          <a:solidFill>
            <a:srgbClr val="5E5E5E"/>
          </a:solidFill>
          <a:uFillTx/>
          <a:latin typeface="Hoefler Text"/>
          <a:ea typeface="Hoefler Text"/>
          <a:cs typeface="Hoefler Text"/>
          <a:sym typeface="Hoefler Text"/>
        </a:defRPr>
      </a:lvl8pPr>
      <a:lvl9pPr marL="3543300" marR="0" indent="-393700" algn="l" defTabSz="584200" rtl="0" latinLnBrk="0">
        <a:lnSpc>
          <a:spcPct val="100000"/>
        </a:lnSpc>
        <a:spcBef>
          <a:spcPts val="3600"/>
        </a:spcBef>
        <a:spcAft>
          <a:spcPts val="0"/>
        </a:spcAft>
        <a:buClrTx/>
        <a:buSzPct val="50000"/>
        <a:buFontTx/>
        <a:buBlip>
          <a:blip r:embed="rId15"/>
        </a:buBlip>
        <a:tabLst/>
        <a:defRPr sz="3600" b="0" i="0" u="none" strike="noStrike" cap="none" spc="0" baseline="0">
          <a:ln>
            <a:noFill/>
          </a:ln>
          <a:solidFill>
            <a:srgbClr val="5E5E5E"/>
          </a:solidFill>
          <a:uFillTx/>
          <a:latin typeface="Hoefler Text"/>
          <a:ea typeface="Hoefler Text"/>
          <a:cs typeface="Hoefler Text"/>
          <a:sym typeface="Hoefler Text"/>
        </a:defRPr>
      </a:lvl9pPr>
    </p:bodyStyle>
    <p:otherStyle>
      <a:lvl1pPr marL="0" marR="0" indent="0" algn="ctr" defTabSz="584200"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oefler Text"/>
        </a:defRPr>
      </a:lvl1pPr>
      <a:lvl2pPr marL="0" marR="0" indent="0" algn="ctr" defTabSz="584200"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oefler Text"/>
        </a:defRPr>
      </a:lvl2pPr>
      <a:lvl3pPr marL="0" marR="0" indent="0" algn="ctr" defTabSz="584200"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oefler Text"/>
        </a:defRPr>
      </a:lvl3pPr>
      <a:lvl4pPr marL="0" marR="0" indent="0" algn="ctr" defTabSz="584200"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oefler Text"/>
        </a:defRPr>
      </a:lvl4pPr>
      <a:lvl5pPr marL="0" marR="0" indent="0" algn="ctr" defTabSz="584200"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oefler Text"/>
        </a:defRPr>
      </a:lvl5pPr>
      <a:lvl6pPr marL="0" marR="0" indent="0" algn="ctr" defTabSz="584200"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oefler Text"/>
        </a:defRPr>
      </a:lvl6pPr>
      <a:lvl7pPr marL="0" marR="0" indent="0" algn="ctr" defTabSz="584200"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oefler Text"/>
        </a:defRPr>
      </a:lvl7pPr>
      <a:lvl8pPr marL="0" marR="0" indent="0" algn="ctr" defTabSz="584200"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oefler Text"/>
        </a:defRPr>
      </a:lvl8pPr>
      <a:lvl9pPr marL="0" marR="0" indent="0" algn="ctr" defTabSz="584200"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oefler Tex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5.png"/><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7.png"/><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9.png"/><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2.png"/><Relationship Id="rId3"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4.png"/><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6.png"/><Relationship Id="rId3"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8.png"/><Relationship Id="rId3"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png"/><Relationship Id="rId3" Type="http://schemas.openxmlformats.org/officeDocument/2006/relationships/image" Target="../media/image3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archive.ics.uci.edu/ml/datasets/heart+Disease" TargetMode="External"/><Relationship Id="rId4" Type="http://schemas.openxmlformats.org/officeDocument/2006/relationships/image" Target="../media/image5.png"/><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12.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Heart Disease…"/>
          <p:cNvSpPr txBox="1">
            <a:spLocks noGrp="1"/>
          </p:cNvSpPr>
          <p:nvPr>
            <p:ph type="ctrTitle"/>
          </p:nvPr>
        </p:nvSpPr>
        <p:spPr>
          <a:xfrm>
            <a:off x="787398" y="2971799"/>
            <a:ext cx="11430005" cy="3810002"/>
          </a:xfrm>
          <a:prstGeom prst="rect">
            <a:avLst/>
          </a:prstGeom>
        </p:spPr>
        <p:txBody>
          <a:bodyPr/>
          <a:lstStyle/>
          <a:p>
            <a:r>
              <a:t>Heart Disease</a:t>
            </a:r>
          </a:p>
          <a:p>
            <a:endParaRPr/>
          </a:p>
          <a:p>
            <a:pPr>
              <a:defRPr sz="4000"/>
            </a:pPr>
            <a:r>
              <a:t>Finding the best classification model to predict heart disease</a:t>
            </a:r>
          </a:p>
        </p:txBody>
      </p:sp>
    </p:spTree>
  </p:cSld>
  <p:clrMapOvr>
    <a:masterClrMapping/>
  </p:clrMapOvr>
  <p:transition xmlns:p14="http://schemas.microsoft.com/office/powerpoint/2010/mai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Models"/>
          <p:cNvSpPr txBox="1">
            <a:spLocks noGrp="1"/>
          </p:cNvSpPr>
          <p:nvPr>
            <p:ph type="title"/>
          </p:nvPr>
        </p:nvSpPr>
        <p:spPr>
          <a:xfrm>
            <a:off x="3888630" y="342897"/>
            <a:ext cx="5227540" cy="1383660"/>
          </a:xfrm>
          <a:prstGeom prst="rect">
            <a:avLst/>
          </a:prstGeom>
        </p:spPr>
        <p:txBody>
          <a:bodyPr/>
          <a:lstStyle>
            <a:lvl1pPr defTabSz="443991">
              <a:defRPr sz="7000">
                <a:effectLst>
                  <a:outerShdw blurRad="50800" dist="9652" dir="5400000" rotWithShape="0">
                    <a:srgbClr val="000000">
                      <a:alpha val="30000"/>
                    </a:srgbClr>
                  </a:outerShdw>
                </a:effectLst>
              </a:defRPr>
            </a:lvl1pPr>
          </a:lstStyle>
          <a:p>
            <a:r>
              <a:t>Base Models</a:t>
            </a:r>
          </a:p>
        </p:txBody>
      </p:sp>
      <p:sp>
        <p:nvSpPr>
          <p:cNvPr id="151" name="Naive Bayes…"/>
          <p:cNvSpPr txBox="1">
            <a:spLocks noGrp="1"/>
          </p:cNvSpPr>
          <p:nvPr>
            <p:ph type="body" sz="half" idx="1"/>
          </p:nvPr>
        </p:nvSpPr>
        <p:spPr>
          <a:xfrm>
            <a:off x="3888630" y="2666999"/>
            <a:ext cx="5227540" cy="5715002"/>
          </a:xfrm>
          <a:prstGeom prst="rect">
            <a:avLst/>
          </a:prstGeom>
        </p:spPr>
        <p:txBody>
          <a:bodyPr/>
          <a:lstStyle/>
          <a:p>
            <a:pPr marL="0" indent="0" algn="ctr" defTabSz="490727">
              <a:spcBef>
                <a:spcPts val="3000"/>
              </a:spcBef>
              <a:buSzTx/>
              <a:buNone/>
              <a:defRPr sz="3024"/>
            </a:pPr>
            <a:r>
              <a:t>Naive Bayes</a:t>
            </a:r>
          </a:p>
          <a:p>
            <a:pPr marL="0" indent="0" algn="ctr" defTabSz="490727">
              <a:spcBef>
                <a:spcPts val="3000"/>
              </a:spcBef>
              <a:buSzTx/>
              <a:buNone/>
              <a:defRPr sz="3024"/>
            </a:pPr>
            <a:r>
              <a:t>KNN Classifier</a:t>
            </a:r>
          </a:p>
          <a:p>
            <a:pPr marL="0" indent="0" algn="ctr" defTabSz="490727">
              <a:spcBef>
                <a:spcPts val="3000"/>
              </a:spcBef>
              <a:buSzTx/>
              <a:buNone/>
              <a:defRPr sz="3024"/>
            </a:pPr>
            <a:r>
              <a:t>Logistic Regression</a:t>
            </a:r>
          </a:p>
          <a:p>
            <a:pPr marL="0" indent="0" algn="ctr" defTabSz="490727">
              <a:spcBef>
                <a:spcPts val="3000"/>
              </a:spcBef>
              <a:buSzTx/>
              <a:buNone/>
              <a:defRPr sz="3024"/>
            </a:pPr>
            <a:r>
              <a:t>Support Vector Machine</a:t>
            </a:r>
          </a:p>
          <a:p>
            <a:pPr marL="0" indent="0" algn="ctr" defTabSz="490727">
              <a:spcBef>
                <a:spcPts val="3000"/>
              </a:spcBef>
              <a:buSzTx/>
              <a:buNone/>
              <a:defRPr sz="3024"/>
            </a:pPr>
            <a:r>
              <a:t>Random Forest </a:t>
            </a:r>
          </a:p>
          <a:p>
            <a:pPr marL="0" indent="0" algn="ctr" defTabSz="490727">
              <a:spcBef>
                <a:spcPts val="3000"/>
              </a:spcBef>
              <a:buSzTx/>
              <a:buNone/>
              <a:defRPr sz="3024"/>
            </a:pPr>
            <a:r>
              <a:t>XGBoost</a:t>
            </a:r>
          </a:p>
        </p:txBody>
      </p:sp>
    </p:spTree>
  </p:cSld>
  <p:clrMapOvr>
    <a:masterClrMapping/>
  </p:clrMapOvr>
  <p:transition xmlns:p14="http://schemas.microsoft.com/office/powerpoint/2010/mai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Model Baseline Scores"/>
          <p:cNvSpPr txBox="1">
            <a:spLocks noGrp="1"/>
          </p:cNvSpPr>
          <p:nvPr>
            <p:ph type="title"/>
          </p:nvPr>
        </p:nvSpPr>
        <p:spPr>
          <a:xfrm>
            <a:off x="787400" y="254000"/>
            <a:ext cx="11430000" cy="1291564"/>
          </a:xfrm>
          <a:prstGeom prst="rect">
            <a:avLst/>
          </a:prstGeom>
        </p:spPr>
        <p:txBody>
          <a:bodyPr/>
          <a:lstStyle/>
          <a:p>
            <a:r>
              <a:t>Model Baseline Scores</a:t>
            </a:r>
          </a:p>
        </p:txBody>
      </p:sp>
      <p:pic>
        <p:nvPicPr>
          <p:cNvPr id="154" name="Screen Shot 2019-03-14 at 10.02.41 PM.png" descr="Screen Shot 2019-03-14 at 10.02.41 PM.png"/>
          <p:cNvPicPr>
            <a:picLocks noChangeAspect="1"/>
          </p:cNvPicPr>
          <p:nvPr/>
        </p:nvPicPr>
        <p:blipFill>
          <a:blip r:embed="rId2">
            <a:extLst/>
          </a:blip>
          <a:stretch>
            <a:fillRect/>
          </a:stretch>
        </p:blipFill>
        <p:spPr>
          <a:xfrm>
            <a:off x="7285958" y="4762326"/>
            <a:ext cx="4706684" cy="2582936"/>
          </a:xfrm>
          <a:prstGeom prst="rect">
            <a:avLst/>
          </a:prstGeom>
          <a:ln w="12700">
            <a:miter lim="400000"/>
          </a:ln>
        </p:spPr>
      </p:pic>
      <p:pic>
        <p:nvPicPr>
          <p:cNvPr id="155" name="Screen Shot 2019-03-14 at 10.03.01 PM.png" descr="Screen Shot 2019-03-14 at 10.03.01 PM.png"/>
          <p:cNvPicPr>
            <a:picLocks noChangeAspect="1"/>
          </p:cNvPicPr>
          <p:nvPr/>
        </p:nvPicPr>
        <p:blipFill>
          <a:blip r:embed="rId3">
            <a:extLst/>
          </a:blip>
          <a:stretch>
            <a:fillRect/>
          </a:stretch>
        </p:blipFill>
        <p:spPr>
          <a:xfrm>
            <a:off x="965932" y="3869220"/>
            <a:ext cx="6043736" cy="4369148"/>
          </a:xfrm>
          <a:prstGeom prst="rect">
            <a:avLst/>
          </a:prstGeom>
          <a:ln w="12700">
            <a:miter lim="400000"/>
          </a:ln>
        </p:spPr>
      </p:pic>
      <p:sp>
        <p:nvSpPr>
          <p:cNvPr id="156" name="XGB has the best score…"/>
          <p:cNvSpPr txBox="1"/>
          <p:nvPr/>
        </p:nvSpPr>
        <p:spPr>
          <a:xfrm>
            <a:off x="2160356" y="1922045"/>
            <a:ext cx="8684088" cy="1193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812051" indent="-672351" algn="l">
              <a:buClr>
                <a:srgbClr val="000000"/>
              </a:buClr>
              <a:buSzPct val="100000"/>
              <a:buFont typeface="Arial Unicode MS"/>
              <a:buChar char="•"/>
              <a:defRPr>
                <a:latin typeface="Hoefler Text"/>
                <a:ea typeface="Hoefler Text"/>
                <a:cs typeface="Hoefler Text"/>
                <a:sym typeface="Hoefler Text"/>
              </a:defRPr>
            </a:pPr>
            <a:r>
              <a:t>Logistic Regression has the best score</a:t>
            </a:r>
          </a:p>
          <a:p>
            <a:pPr marL="812051" indent="-672351" algn="l">
              <a:buClr>
                <a:srgbClr val="000000"/>
              </a:buClr>
              <a:buSzPct val="100000"/>
              <a:buFont typeface="Arial Unicode MS"/>
              <a:buChar char="•"/>
              <a:defRPr>
                <a:latin typeface="Hoefler Text"/>
                <a:ea typeface="Hoefler Text"/>
                <a:cs typeface="Hoefler Text"/>
                <a:sym typeface="Hoefler Text"/>
              </a:defRPr>
            </a:pPr>
            <a:r>
              <a:t>XGB has the best stability</a:t>
            </a:r>
          </a:p>
        </p:txBody>
      </p:sp>
    </p:spTree>
  </p:cSld>
  <p:clrMapOvr>
    <a:masterClrMapping/>
  </p:clrMapOvr>
  <p:transition xmlns:p14="http://schemas.microsoft.com/office/powerpoint/2010/mai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Model Tuning"/>
          <p:cNvSpPr txBox="1">
            <a:spLocks noGrp="1"/>
          </p:cNvSpPr>
          <p:nvPr>
            <p:ph type="title"/>
          </p:nvPr>
        </p:nvSpPr>
        <p:spPr>
          <a:xfrm>
            <a:off x="787400" y="253998"/>
            <a:ext cx="11430000" cy="1145914"/>
          </a:xfrm>
          <a:prstGeom prst="rect">
            <a:avLst/>
          </a:prstGeom>
        </p:spPr>
        <p:txBody>
          <a:bodyPr/>
          <a:lstStyle>
            <a:lvl1pPr defTabSz="537462">
              <a:defRPr sz="6300">
                <a:effectLst>
                  <a:outerShdw blurRad="63500" dist="11684" dir="5400000" rotWithShape="0">
                    <a:srgbClr val="000000">
                      <a:alpha val="30000"/>
                    </a:srgbClr>
                  </a:outerShdw>
                </a:effectLst>
              </a:defRPr>
            </a:lvl1pPr>
          </a:lstStyle>
          <a:p>
            <a:r>
              <a:t>Model Tuning</a:t>
            </a:r>
          </a:p>
        </p:txBody>
      </p:sp>
      <p:sp>
        <p:nvSpPr>
          <p:cNvPr id="159" name="KNN Classifier…"/>
          <p:cNvSpPr txBox="1">
            <a:spLocks noGrp="1"/>
          </p:cNvSpPr>
          <p:nvPr>
            <p:ph type="body" sz="half" idx="1"/>
          </p:nvPr>
        </p:nvSpPr>
        <p:spPr>
          <a:xfrm>
            <a:off x="3324744" y="4161563"/>
            <a:ext cx="6355312" cy="4216204"/>
          </a:xfrm>
          <a:prstGeom prst="rect">
            <a:avLst/>
          </a:prstGeom>
        </p:spPr>
        <p:txBody>
          <a:bodyPr/>
          <a:lstStyle/>
          <a:p>
            <a:pPr>
              <a:buBlip>
                <a:blip r:embed="rId2"/>
              </a:buBlip>
            </a:pPr>
            <a:r>
              <a:t>KNN Classifier </a:t>
            </a:r>
          </a:p>
          <a:p>
            <a:pPr>
              <a:buBlip>
                <a:blip r:embed="rId2"/>
              </a:buBlip>
            </a:pPr>
            <a:r>
              <a:t>Random Forest</a:t>
            </a:r>
          </a:p>
          <a:p>
            <a:pPr>
              <a:buBlip>
                <a:blip r:embed="rId2"/>
              </a:buBlip>
            </a:pPr>
            <a:r>
              <a:t>Support Vector Machines</a:t>
            </a:r>
          </a:p>
          <a:p>
            <a:pPr>
              <a:buBlip>
                <a:blip r:embed="rId2"/>
              </a:buBlip>
            </a:pPr>
            <a:r>
              <a:t>Extreme Gradient boosting</a:t>
            </a:r>
          </a:p>
        </p:txBody>
      </p:sp>
      <p:sp>
        <p:nvSpPr>
          <p:cNvPr id="160" name="Four models were tuned to see if the score would change for the better.  Grid-search was used to find the best combination of parameters which yielded the best accuracy score."/>
          <p:cNvSpPr txBox="1"/>
          <p:nvPr/>
        </p:nvSpPr>
        <p:spPr>
          <a:xfrm>
            <a:off x="2901874" y="1308959"/>
            <a:ext cx="7201052" cy="261727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lvl1pPr algn="l" defTabSz="502412">
              <a:lnSpc>
                <a:spcPct val="90000"/>
              </a:lnSpc>
              <a:spcBef>
                <a:spcPts val="3000"/>
              </a:spcBef>
              <a:defRPr sz="3000">
                <a:latin typeface="Hoefler Text"/>
                <a:ea typeface="Hoefler Text"/>
                <a:cs typeface="Hoefler Text"/>
                <a:sym typeface="Hoefler Text"/>
              </a:defRPr>
            </a:lvl1pPr>
          </a:lstStyle>
          <a:p>
            <a:r>
              <a:t>Four models were tuned to see if the score would change for the better.  Grid-search was used to find the best combination of parameters which yielded the best accuracy score.</a:t>
            </a:r>
          </a:p>
        </p:txBody>
      </p:sp>
    </p:spTree>
  </p:cSld>
  <p:clrMapOvr>
    <a:masterClrMapping/>
  </p:clrMapOvr>
  <p:transition xmlns:p14="http://schemas.microsoft.com/office/powerpoint/2010/mai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KNN tuning:"/>
          <p:cNvSpPr txBox="1">
            <a:spLocks noGrp="1"/>
          </p:cNvSpPr>
          <p:nvPr>
            <p:ph type="title"/>
          </p:nvPr>
        </p:nvSpPr>
        <p:spPr>
          <a:xfrm>
            <a:off x="3211314" y="664632"/>
            <a:ext cx="6251972" cy="1002709"/>
          </a:xfrm>
          <a:prstGeom prst="rect">
            <a:avLst/>
          </a:prstGeom>
        </p:spPr>
        <p:txBody>
          <a:bodyPr/>
          <a:lstStyle>
            <a:lvl1pPr algn="l" defTabSz="387907">
              <a:defRPr sz="4565">
                <a:effectLst>
                  <a:outerShdw blurRad="42164" dist="8432" dir="5400000" rotWithShape="0">
                    <a:srgbClr val="000000">
                      <a:alpha val="30000"/>
                    </a:srgbClr>
                  </a:outerShdw>
                </a:effectLst>
              </a:defRPr>
            </a:lvl1pPr>
          </a:lstStyle>
          <a:p>
            <a:r>
              <a:t>KNN tuning: n_neighbors</a:t>
            </a:r>
          </a:p>
        </p:txBody>
      </p:sp>
      <p:sp>
        <p:nvSpPr>
          <p:cNvPr id="163" name="Comparing the baseline to the tuned model:…"/>
          <p:cNvSpPr txBox="1"/>
          <p:nvPr/>
        </p:nvSpPr>
        <p:spPr>
          <a:xfrm>
            <a:off x="3152220" y="5324349"/>
            <a:ext cx="5863896" cy="28600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p>
            <a:pPr algn="l" defTabSz="396904">
              <a:spcBef>
                <a:spcPts val="2300"/>
              </a:spcBef>
              <a:defRPr sz="2300">
                <a:latin typeface="Hoefler Text"/>
                <a:ea typeface="Hoefler Text"/>
                <a:cs typeface="Hoefler Text"/>
                <a:sym typeface="Hoefler Text"/>
              </a:defRPr>
            </a:pPr>
            <a:r>
              <a:t>Comparing the baseline to the tuned model:</a:t>
            </a:r>
          </a:p>
          <a:p>
            <a:pPr marL="551707" indent="-456796" algn="l" defTabSz="396904">
              <a:spcBef>
                <a:spcPts val="2300"/>
              </a:spcBef>
              <a:buClr>
                <a:srgbClr val="000000"/>
              </a:buClr>
              <a:buSzPct val="100000"/>
              <a:buFont typeface="Arial Unicode MS"/>
              <a:buChar char="•"/>
              <a:defRPr sz="2300">
                <a:latin typeface="Hoefler Text"/>
                <a:ea typeface="Hoefler Text"/>
                <a:cs typeface="Hoefler Text"/>
                <a:sym typeface="Hoefler Text"/>
              </a:defRPr>
            </a:pPr>
            <a:r>
              <a:t>baseline score:  66%</a:t>
            </a:r>
          </a:p>
          <a:p>
            <a:pPr marL="551707" indent="-456796" algn="l" defTabSz="396904">
              <a:spcBef>
                <a:spcPts val="2300"/>
              </a:spcBef>
              <a:buClr>
                <a:srgbClr val="000000"/>
              </a:buClr>
              <a:buSzPct val="100000"/>
              <a:buFont typeface="Arial Unicode MS"/>
              <a:buChar char="•"/>
              <a:defRPr sz="2300">
                <a:latin typeface="Hoefler Text"/>
                <a:ea typeface="Hoefler Text"/>
                <a:cs typeface="Hoefler Text"/>
                <a:sym typeface="Hoefler Text"/>
              </a:defRPr>
            </a:pPr>
            <a:r>
              <a:t>tuned score:  69%</a:t>
            </a:r>
          </a:p>
          <a:p>
            <a:pPr marL="551707" indent="-456796" algn="l" defTabSz="396904">
              <a:spcBef>
                <a:spcPts val="2300"/>
              </a:spcBef>
              <a:buClr>
                <a:srgbClr val="000000"/>
              </a:buClr>
              <a:buSzPct val="100000"/>
              <a:buFont typeface="Arial Unicode MS"/>
              <a:buChar char="•"/>
              <a:defRPr sz="2300">
                <a:latin typeface="Hoefler Text"/>
                <a:ea typeface="Hoefler Text"/>
                <a:cs typeface="Hoefler Text"/>
                <a:sym typeface="Hoefler Text"/>
              </a:defRPr>
            </a:pPr>
            <a:r>
              <a:t>tuning helped 3% increase</a:t>
            </a:r>
          </a:p>
        </p:txBody>
      </p:sp>
      <p:pic>
        <p:nvPicPr>
          <p:cNvPr id="164" name="Screen Shot 2019-03-14 at 10.59.22 PM.png" descr="Screen Shot 2019-03-14 at 10.59.22 PM.png"/>
          <p:cNvPicPr>
            <a:picLocks noChangeAspect="1"/>
          </p:cNvPicPr>
          <p:nvPr/>
        </p:nvPicPr>
        <p:blipFill>
          <a:blip r:embed="rId2">
            <a:extLst/>
          </a:blip>
          <a:stretch>
            <a:fillRect/>
          </a:stretch>
        </p:blipFill>
        <p:spPr>
          <a:xfrm>
            <a:off x="831849" y="2463634"/>
            <a:ext cx="5383313" cy="1734222"/>
          </a:xfrm>
          <a:prstGeom prst="rect">
            <a:avLst/>
          </a:prstGeom>
          <a:ln w="12700">
            <a:miter lim="400000"/>
          </a:ln>
        </p:spPr>
      </p:pic>
      <p:pic>
        <p:nvPicPr>
          <p:cNvPr id="165" name="Screen Shot 2019-03-14 at 10.59.33 PM.png" descr="Screen Shot 2019-03-14 at 10.59.33 PM.png"/>
          <p:cNvPicPr>
            <a:picLocks noChangeAspect="1"/>
          </p:cNvPicPr>
          <p:nvPr/>
        </p:nvPicPr>
        <p:blipFill>
          <a:blip r:embed="rId3">
            <a:extLst/>
          </a:blip>
          <a:stretch>
            <a:fillRect/>
          </a:stretch>
        </p:blipFill>
        <p:spPr>
          <a:xfrm>
            <a:off x="6388099" y="2220592"/>
            <a:ext cx="5235249" cy="2550506"/>
          </a:xfrm>
          <a:prstGeom prst="rect">
            <a:avLst/>
          </a:prstGeom>
          <a:ln w="12700">
            <a:miter lim="400000"/>
          </a:ln>
        </p:spPr>
      </p:pic>
    </p:spTree>
  </p:cSld>
  <p:clrMapOvr>
    <a:masterClrMapping/>
  </p:clrMapOvr>
  <p:transition xmlns:p14="http://schemas.microsoft.com/office/powerpoint/2010/mai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Random Forest tuning:"/>
          <p:cNvSpPr txBox="1">
            <a:spLocks noGrp="1"/>
          </p:cNvSpPr>
          <p:nvPr>
            <p:ph type="title" idx="4294967295"/>
          </p:nvPr>
        </p:nvSpPr>
        <p:spPr>
          <a:xfrm>
            <a:off x="787400" y="254000"/>
            <a:ext cx="11430000" cy="1002705"/>
          </a:xfrm>
          <a:prstGeom prst="rect">
            <a:avLst/>
          </a:prstGeom>
        </p:spPr>
        <p:txBody>
          <a:bodyPr/>
          <a:lstStyle>
            <a:lvl1pPr algn="l" defTabSz="467359">
              <a:defRPr sz="5500">
                <a:effectLst>
                  <a:outerShdw blurRad="50800" dist="10160" dir="5400000" rotWithShape="0">
                    <a:srgbClr val="000000">
                      <a:alpha val="30000"/>
                    </a:srgbClr>
                  </a:outerShdw>
                </a:effectLst>
              </a:defRPr>
            </a:lvl1pPr>
          </a:lstStyle>
          <a:p>
            <a:r>
              <a:t>Random Forest tuning:</a:t>
            </a:r>
          </a:p>
        </p:txBody>
      </p:sp>
      <p:sp>
        <p:nvSpPr>
          <p:cNvPr id="168" name="max depth…"/>
          <p:cNvSpPr txBox="1"/>
          <p:nvPr/>
        </p:nvSpPr>
        <p:spPr>
          <a:xfrm>
            <a:off x="1147231" y="1590541"/>
            <a:ext cx="3988400" cy="312846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p>
            <a:pPr marL="476250" indent="-476250" algn="l" defTabSz="438150">
              <a:lnSpc>
                <a:spcPct val="80000"/>
              </a:lnSpc>
              <a:spcBef>
                <a:spcPts val="2700"/>
              </a:spcBef>
              <a:buSzPct val="100000"/>
              <a:buAutoNum type="arabicPeriod"/>
              <a:defRPr sz="2400">
                <a:latin typeface="Hoefler Text"/>
                <a:ea typeface="Hoefler Text"/>
                <a:cs typeface="Hoefler Text"/>
                <a:sym typeface="Hoefler Text"/>
              </a:defRPr>
            </a:pPr>
            <a:r>
              <a:t>max depth</a:t>
            </a:r>
          </a:p>
          <a:p>
            <a:pPr marL="476250" indent="-476250" algn="l" defTabSz="438150">
              <a:lnSpc>
                <a:spcPct val="80000"/>
              </a:lnSpc>
              <a:spcBef>
                <a:spcPts val="2700"/>
              </a:spcBef>
              <a:buSzPct val="100000"/>
              <a:buAutoNum type="arabicPeriod"/>
              <a:defRPr sz="2400">
                <a:latin typeface="Hoefler Text"/>
                <a:ea typeface="Hoefler Text"/>
                <a:cs typeface="Hoefler Text"/>
                <a:sym typeface="Hoefler Text"/>
              </a:defRPr>
            </a:pPr>
            <a:r>
              <a:t>minimum samples leaf </a:t>
            </a:r>
          </a:p>
          <a:p>
            <a:pPr marL="476250" indent="-476250" algn="l" defTabSz="438150">
              <a:lnSpc>
                <a:spcPct val="80000"/>
              </a:lnSpc>
              <a:spcBef>
                <a:spcPts val="2700"/>
              </a:spcBef>
              <a:buSzPct val="100000"/>
              <a:buAutoNum type="arabicPeriod"/>
              <a:defRPr sz="2400">
                <a:latin typeface="Hoefler Text"/>
                <a:ea typeface="Hoefler Text"/>
                <a:cs typeface="Hoefler Text"/>
                <a:sym typeface="Hoefler Text"/>
              </a:defRPr>
            </a:pPr>
            <a:r>
              <a:t>minimun samples split </a:t>
            </a:r>
          </a:p>
          <a:p>
            <a:pPr marL="476250" indent="-476250" algn="l" defTabSz="438150">
              <a:lnSpc>
                <a:spcPct val="80000"/>
              </a:lnSpc>
              <a:spcBef>
                <a:spcPts val="2700"/>
              </a:spcBef>
              <a:buSzPct val="100000"/>
              <a:buAutoNum type="arabicPeriod"/>
              <a:defRPr sz="2400">
                <a:latin typeface="Hoefler Text"/>
                <a:ea typeface="Hoefler Text"/>
                <a:cs typeface="Hoefler Text"/>
                <a:sym typeface="Hoefler Text"/>
              </a:defRPr>
            </a:pPr>
            <a:r>
              <a:t>n_estimators</a:t>
            </a:r>
          </a:p>
          <a:p>
            <a:pPr marL="476250" indent="-476250" algn="l" defTabSz="438150">
              <a:lnSpc>
                <a:spcPct val="80000"/>
              </a:lnSpc>
              <a:spcBef>
                <a:spcPts val="2700"/>
              </a:spcBef>
              <a:buSzPct val="100000"/>
              <a:buAutoNum type="arabicPeriod"/>
              <a:defRPr sz="2400">
                <a:latin typeface="Hoefler Text"/>
                <a:ea typeface="Hoefler Text"/>
                <a:cs typeface="Hoefler Text"/>
                <a:sym typeface="Hoefler Text"/>
              </a:defRPr>
            </a:pPr>
            <a:r>
              <a:t>max features</a:t>
            </a:r>
          </a:p>
        </p:txBody>
      </p:sp>
      <p:sp>
        <p:nvSpPr>
          <p:cNvPr id="169" name="Comparing the baseline to the tuned model:…"/>
          <p:cNvSpPr txBox="1"/>
          <p:nvPr/>
        </p:nvSpPr>
        <p:spPr>
          <a:xfrm>
            <a:off x="840433" y="5638839"/>
            <a:ext cx="5597165" cy="295427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p>
            <a:pPr algn="l" defTabSz="407302">
              <a:spcBef>
                <a:spcPts val="2400"/>
              </a:spcBef>
              <a:defRPr sz="2400">
                <a:latin typeface="Hoefler Text"/>
                <a:ea typeface="Hoefler Text"/>
                <a:cs typeface="Hoefler Text"/>
                <a:sym typeface="Hoefler Text"/>
              </a:defRPr>
            </a:pPr>
            <a:r>
              <a:t>Comparing the baseline to the tuned model:</a:t>
            </a:r>
          </a:p>
          <a:p>
            <a:pPr marL="566162" indent="-468764" algn="l" defTabSz="407302">
              <a:spcBef>
                <a:spcPts val="2400"/>
              </a:spcBef>
              <a:buClr>
                <a:srgbClr val="000000"/>
              </a:buClr>
              <a:buSzPct val="100000"/>
              <a:buFont typeface="Arial Unicode MS"/>
              <a:buChar char="•"/>
              <a:defRPr sz="2400">
                <a:latin typeface="Hoefler Text"/>
                <a:ea typeface="Hoefler Text"/>
                <a:cs typeface="Hoefler Text"/>
                <a:sym typeface="Hoefler Text"/>
              </a:defRPr>
            </a:pPr>
            <a:r>
              <a:t>baseline score:   78.96%</a:t>
            </a:r>
          </a:p>
          <a:p>
            <a:pPr marL="566162" indent="-468764" algn="l" defTabSz="407302">
              <a:spcBef>
                <a:spcPts val="2400"/>
              </a:spcBef>
              <a:buClr>
                <a:srgbClr val="000000"/>
              </a:buClr>
              <a:buSzPct val="100000"/>
              <a:buFont typeface="Arial Unicode MS"/>
              <a:buChar char="•"/>
              <a:defRPr sz="2400">
                <a:latin typeface="Hoefler Text"/>
                <a:ea typeface="Hoefler Text"/>
                <a:cs typeface="Hoefler Text"/>
                <a:sym typeface="Hoefler Text"/>
              </a:defRPr>
            </a:pPr>
            <a:r>
              <a:t>tuned score:   88.52%</a:t>
            </a:r>
          </a:p>
          <a:p>
            <a:pPr marL="566162" indent="-468764" algn="l" defTabSz="407302">
              <a:spcBef>
                <a:spcPts val="2400"/>
              </a:spcBef>
              <a:buClr>
                <a:srgbClr val="000000"/>
              </a:buClr>
              <a:buSzPct val="100000"/>
              <a:buFont typeface="Arial Unicode MS"/>
              <a:buChar char="•"/>
              <a:defRPr sz="2400">
                <a:latin typeface="Hoefler Text"/>
                <a:ea typeface="Hoefler Text"/>
                <a:cs typeface="Hoefler Text"/>
                <a:sym typeface="Hoefler Text"/>
              </a:defRPr>
            </a:pPr>
            <a:r>
              <a:t>tuning helped 9.56% increase</a:t>
            </a:r>
          </a:p>
        </p:txBody>
      </p:sp>
      <p:pic>
        <p:nvPicPr>
          <p:cNvPr id="170" name="Screen Shot 2019-03-13 at 2.35.30 PM.png" descr="Screen Shot 2019-03-13 at 2.35.30 PM.png"/>
          <p:cNvPicPr>
            <a:picLocks noChangeAspect="1"/>
          </p:cNvPicPr>
          <p:nvPr/>
        </p:nvPicPr>
        <p:blipFill>
          <a:blip r:embed="rId2">
            <a:extLst/>
          </a:blip>
          <a:stretch>
            <a:fillRect/>
          </a:stretch>
        </p:blipFill>
        <p:spPr>
          <a:xfrm>
            <a:off x="6437598" y="5609099"/>
            <a:ext cx="5980727" cy="2984015"/>
          </a:xfrm>
          <a:prstGeom prst="rect">
            <a:avLst/>
          </a:prstGeom>
          <a:ln w="12700">
            <a:miter lim="400000"/>
          </a:ln>
        </p:spPr>
      </p:pic>
      <p:pic>
        <p:nvPicPr>
          <p:cNvPr id="171" name="Screen Shot 2019-03-15 at 11.18.53 AM.png" descr="Screen Shot 2019-03-15 at 11.18.53 AM.png"/>
          <p:cNvPicPr>
            <a:picLocks noChangeAspect="1"/>
          </p:cNvPicPr>
          <p:nvPr/>
        </p:nvPicPr>
        <p:blipFill>
          <a:blip r:embed="rId3">
            <a:extLst/>
          </a:blip>
          <a:stretch>
            <a:fillRect/>
          </a:stretch>
        </p:blipFill>
        <p:spPr>
          <a:xfrm>
            <a:off x="5329882" y="2338108"/>
            <a:ext cx="6533311" cy="1633328"/>
          </a:xfrm>
          <a:prstGeom prst="rect">
            <a:avLst/>
          </a:prstGeom>
          <a:ln w="12700">
            <a:miter lim="400000"/>
          </a:ln>
        </p:spPr>
      </p:pic>
    </p:spTree>
  </p:cSld>
  <p:clrMapOvr>
    <a:masterClrMapping/>
  </p:clrMapOvr>
  <p:transition xmlns:p14="http://schemas.microsoft.com/office/powerpoint/2010/mai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ext"/>
          <p:cNvSpPr txBox="1"/>
          <p:nvPr/>
        </p:nvSpPr>
        <p:spPr>
          <a:xfrm>
            <a:off x="6388098" y="556682"/>
            <a:ext cx="22860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Hoefler Text"/>
                <a:ea typeface="Hoefler Text"/>
                <a:cs typeface="Hoefler Text"/>
                <a:sym typeface="Hoefler Text"/>
              </a:defRPr>
            </a:lvl1pPr>
          </a:lstStyle>
          <a:p>
            <a:r>
              <a:t> </a:t>
            </a:r>
          </a:p>
        </p:txBody>
      </p:sp>
      <p:sp>
        <p:nvSpPr>
          <p:cNvPr id="174" name="Support Vector Machines tuning:"/>
          <p:cNvSpPr txBox="1">
            <a:spLocks noGrp="1"/>
          </p:cNvSpPr>
          <p:nvPr>
            <p:ph type="title" idx="4294967295"/>
          </p:nvPr>
        </p:nvSpPr>
        <p:spPr>
          <a:xfrm>
            <a:off x="787398" y="379179"/>
            <a:ext cx="11430005" cy="1002709"/>
          </a:xfrm>
          <a:prstGeom prst="rect">
            <a:avLst/>
          </a:prstGeom>
        </p:spPr>
        <p:txBody>
          <a:bodyPr/>
          <a:lstStyle>
            <a:lvl1pPr algn="l" defTabSz="467359">
              <a:defRPr sz="5500">
                <a:effectLst>
                  <a:outerShdw blurRad="50800" dist="10160" dir="5400000" rotWithShape="0">
                    <a:srgbClr val="000000">
                      <a:alpha val="30000"/>
                    </a:srgbClr>
                  </a:outerShdw>
                </a:effectLst>
              </a:defRPr>
            </a:lvl1pPr>
          </a:lstStyle>
          <a:p>
            <a:r>
              <a:t>Support Vector Machines tuning:</a:t>
            </a:r>
          </a:p>
        </p:txBody>
      </p:sp>
      <p:sp>
        <p:nvSpPr>
          <p:cNvPr id="175" name="Comparing the baseline to the tuned model:…"/>
          <p:cNvSpPr txBox="1"/>
          <p:nvPr/>
        </p:nvSpPr>
        <p:spPr>
          <a:xfrm>
            <a:off x="646508" y="4560039"/>
            <a:ext cx="5391087" cy="228001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p>
            <a:pPr algn="l" defTabSz="362204">
              <a:lnSpc>
                <a:spcPct val="90000"/>
              </a:lnSpc>
              <a:spcBef>
                <a:spcPts val="2200"/>
              </a:spcBef>
              <a:defRPr sz="2200">
                <a:latin typeface="Hoefler Text"/>
                <a:ea typeface="Hoefler Text"/>
                <a:cs typeface="Hoefler Text"/>
                <a:sym typeface="Hoefler Text"/>
              </a:defRPr>
            </a:pPr>
            <a:r>
              <a:t>Comparing the baseline to the tuned model:</a:t>
            </a:r>
          </a:p>
          <a:p>
            <a:pPr marL="503471" indent="-416857" algn="l" defTabSz="362204">
              <a:lnSpc>
                <a:spcPct val="90000"/>
              </a:lnSpc>
              <a:spcBef>
                <a:spcPts val="2200"/>
              </a:spcBef>
              <a:buClr>
                <a:srgbClr val="000000"/>
              </a:buClr>
              <a:buSzPct val="100000"/>
              <a:buFont typeface="Arial Unicode MS"/>
              <a:buChar char="•"/>
              <a:defRPr sz="2200">
                <a:latin typeface="Hoefler Text"/>
                <a:ea typeface="Hoefler Text"/>
                <a:cs typeface="Hoefler Text"/>
                <a:sym typeface="Hoefler Text"/>
              </a:defRPr>
            </a:pPr>
            <a:r>
              <a:t>baseline score 76.76% &amp; std 0.088</a:t>
            </a:r>
          </a:p>
          <a:p>
            <a:pPr marL="503471" indent="-416857" algn="l" defTabSz="362204">
              <a:lnSpc>
                <a:spcPct val="90000"/>
              </a:lnSpc>
              <a:spcBef>
                <a:spcPts val="2200"/>
              </a:spcBef>
              <a:buClr>
                <a:srgbClr val="000000"/>
              </a:buClr>
              <a:buSzPct val="100000"/>
              <a:buFont typeface="Arial Unicode MS"/>
              <a:buChar char="•"/>
              <a:defRPr sz="2200">
                <a:latin typeface="Hoefler Text"/>
                <a:ea typeface="Hoefler Text"/>
                <a:cs typeface="Hoefler Text"/>
                <a:sym typeface="Hoefler Text"/>
              </a:defRPr>
            </a:pPr>
            <a:r>
              <a:t> tuned score 62.30%</a:t>
            </a:r>
          </a:p>
          <a:p>
            <a:pPr marL="503471" indent="-416857" algn="l" defTabSz="362204">
              <a:lnSpc>
                <a:spcPct val="90000"/>
              </a:lnSpc>
              <a:spcBef>
                <a:spcPts val="2200"/>
              </a:spcBef>
              <a:buClr>
                <a:srgbClr val="000000"/>
              </a:buClr>
              <a:buSzPct val="100000"/>
              <a:buFont typeface="Arial Unicode MS"/>
              <a:buChar char="•"/>
              <a:defRPr sz="2200">
                <a:latin typeface="Hoefler Text"/>
                <a:ea typeface="Hoefler Text"/>
                <a:cs typeface="Hoefler Text"/>
                <a:sym typeface="Hoefler Text"/>
              </a:defRPr>
            </a:pPr>
            <a:r>
              <a:t>tuning didn’t 14.46% decrease</a:t>
            </a:r>
          </a:p>
        </p:txBody>
      </p:sp>
      <p:sp>
        <p:nvSpPr>
          <p:cNvPr id="176" name="gamma…"/>
          <p:cNvSpPr txBox="1"/>
          <p:nvPr/>
        </p:nvSpPr>
        <p:spPr>
          <a:xfrm>
            <a:off x="1058332" y="2009642"/>
            <a:ext cx="1873120" cy="125297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p>
            <a:pPr marL="476250" indent="-476250" algn="l" defTabSz="438150">
              <a:lnSpc>
                <a:spcPct val="90000"/>
              </a:lnSpc>
              <a:spcBef>
                <a:spcPts val="2700"/>
              </a:spcBef>
              <a:buSzPct val="100000"/>
              <a:buAutoNum type="arabicPeriod"/>
              <a:defRPr sz="2700">
                <a:latin typeface="Hoefler Text"/>
                <a:ea typeface="Hoefler Text"/>
                <a:cs typeface="Hoefler Text"/>
                <a:sym typeface="Hoefler Text"/>
              </a:defRPr>
            </a:pPr>
            <a:r>
              <a:t>gamma</a:t>
            </a:r>
          </a:p>
          <a:p>
            <a:pPr marL="476250" indent="-476250" algn="l" defTabSz="438150">
              <a:lnSpc>
                <a:spcPct val="90000"/>
              </a:lnSpc>
              <a:spcBef>
                <a:spcPts val="2700"/>
              </a:spcBef>
              <a:buSzPct val="100000"/>
              <a:buAutoNum type="arabicPeriod"/>
              <a:defRPr sz="2700">
                <a:latin typeface="Hoefler Text"/>
                <a:ea typeface="Hoefler Text"/>
                <a:cs typeface="Hoefler Text"/>
                <a:sym typeface="Hoefler Text"/>
              </a:defRPr>
            </a:pPr>
            <a:r>
              <a:t>C</a:t>
            </a:r>
          </a:p>
        </p:txBody>
      </p:sp>
      <p:pic>
        <p:nvPicPr>
          <p:cNvPr id="177" name="svm.png" descr="svm.png"/>
          <p:cNvPicPr>
            <a:picLocks noChangeAspect="1"/>
          </p:cNvPicPr>
          <p:nvPr/>
        </p:nvPicPr>
        <p:blipFill>
          <a:blip r:embed="rId2">
            <a:extLst/>
          </a:blip>
          <a:stretch>
            <a:fillRect/>
          </a:stretch>
        </p:blipFill>
        <p:spPr>
          <a:xfrm>
            <a:off x="3209758" y="2134773"/>
            <a:ext cx="9218417" cy="1002708"/>
          </a:xfrm>
          <a:prstGeom prst="rect">
            <a:avLst/>
          </a:prstGeom>
          <a:ln w="12700">
            <a:miter lim="400000"/>
          </a:ln>
        </p:spPr>
      </p:pic>
      <p:pic>
        <p:nvPicPr>
          <p:cNvPr id="178" name="Screen Shot 2019-03-13 at 2.47.27 PM.png" descr="Screen Shot 2019-03-13 at 2.47.27 PM.png"/>
          <p:cNvPicPr>
            <a:picLocks noChangeAspect="1"/>
          </p:cNvPicPr>
          <p:nvPr/>
        </p:nvPicPr>
        <p:blipFill>
          <a:blip r:embed="rId3">
            <a:extLst/>
          </a:blip>
          <a:stretch>
            <a:fillRect/>
          </a:stretch>
        </p:blipFill>
        <p:spPr>
          <a:xfrm>
            <a:off x="6177434" y="4067870"/>
            <a:ext cx="6380329" cy="3264355"/>
          </a:xfrm>
          <a:prstGeom prst="rect">
            <a:avLst/>
          </a:prstGeom>
          <a:ln w="12700">
            <a:miter lim="400000"/>
          </a:ln>
        </p:spPr>
      </p:pic>
    </p:spTree>
  </p:cSld>
  <p:clrMapOvr>
    <a:masterClrMapping/>
  </p:clrMapOvr>
  <p:transition xmlns:p14="http://schemas.microsoft.com/office/powerpoint/2010/mai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Extreme Gradient boosting tuning:"/>
          <p:cNvSpPr txBox="1">
            <a:spLocks noGrp="1"/>
          </p:cNvSpPr>
          <p:nvPr>
            <p:ph type="title" idx="4294967295"/>
          </p:nvPr>
        </p:nvSpPr>
        <p:spPr>
          <a:xfrm>
            <a:off x="787398" y="270932"/>
            <a:ext cx="11430005" cy="1002709"/>
          </a:xfrm>
          <a:prstGeom prst="rect">
            <a:avLst/>
          </a:prstGeom>
        </p:spPr>
        <p:txBody>
          <a:bodyPr/>
          <a:lstStyle>
            <a:lvl1pPr algn="l" defTabSz="467359">
              <a:defRPr sz="5500">
                <a:effectLst>
                  <a:outerShdw blurRad="50800" dist="10160" dir="5400000" rotWithShape="0">
                    <a:srgbClr val="000000">
                      <a:alpha val="30000"/>
                    </a:srgbClr>
                  </a:outerShdw>
                </a:effectLst>
              </a:defRPr>
            </a:lvl1pPr>
          </a:lstStyle>
          <a:p>
            <a:r>
              <a:t>Extreme Gradient boosting tuning:</a:t>
            </a:r>
          </a:p>
        </p:txBody>
      </p:sp>
      <p:sp>
        <p:nvSpPr>
          <p:cNvPr id="181" name="Comparing the baseline to the tuned model:…"/>
          <p:cNvSpPr txBox="1"/>
          <p:nvPr/>
        </p:nvSpPr>
        <p:spPr>
          <a:xfrm>
            <a:off x="1545211" y="5747680"/>
            <a:ext cx="3631915" cy="278432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p>
            <a:pPr algn="l" defTabSz="417342">
              <a:spcBef>
                <a:spcPts val="2400"/>
              </a:spcBef>
              <a:defRPr sz="2277">
                <a:latin typeface="Hoefler Text"/>
                <a:ea typeface="Hoefler Text"/>
                <a:cs typeface="Hoefler Text"/>
                <a:sym typeface="Hoefler Text"/>
              </a:defRPr>
            </a:pPr>
            <a:r>
              <a:t>Comparing the baseline to the tuned model:</a:t>
            </a:r>
          </a:p>
          <a:p>
            <a:pPr marL="580117" indent="-480317" algn="l" defTabSz="417342">
              <a:spcBef>
                <a:spcPts val="2400"/>
              </a:spcBef>
              <a:buClr>
                <a:srgbClr val="000000"/>
              </a:buClr>
              <a:buSzPct val="100000"/>
              <a:buFont typeface="Arial Unicode MS"/>
              <a:buChar char="•"/>
              <a:defRPr sz="2277">
                <a:latin typeface="Hoefler Text"/>
                <a:ea typeface="Hoefler Text"/>
                <a:cs typeface="Hoefler Text"/>
                <a:sym typeface="Hoefler Text"/>
              </a:defRPr>
            </a:pPr>
            <a:r>
              <a:t>baseline score 80.19%</a:t>
            </a:r>
          </a:p>
          <a:p>
            <a:pPr marL="580117" indent="-480317" algn="l" defTabSz="417342">
              <a:spcBef>
                <a:spcPts val="2400"/>
              </a:spcBef>
              <a:buClr>
                <a:srgbClr val="000000"/>
              </a:buClr>
              <a:buSzPct val="100000"/>
              <a:buFont typeface="Arial Unicode MS"/>
              <a:buChar char="•"/>
              <a:defRPr sz="2277">
                <a:latin typeface="Hoefler Text"/>
                <a:ea typeface="Hoefler Text"/>
                <a:cs typeface="Hoefler Text"/>
                <a:sym typeface="Hoefler Text"/>
              </a:defRPr>
            </a:pPr>
            <a:r>
              <a:t>tuned score 83.61%</a:t>
            </a:r>
          </a:p>
          <a:p>
            <a:pPr marL="580117" indent="-480317" algn="l" defTabSz="417342">
              <a:spcBef>
                <a:spcPts val="2400"/>
              </a:spcBef>
              <a:buClr>
                <a:srgbClr val="000000"/>
              </a:buClr>
              <a:buSzPct val="100000"/>
              <a:buFont typeface="Arial Unicode MS"/>
              <a:buChar char="•"/>
              <a:defRPr sz="2277">
                <a:latin typeface="Hoefler Text"/>
                <a:ea typeface="Hoefler Text"/>
                <a:cs typeface="Hoefler Text"/>
                <a:sym typeface="Hoefler Text"/>
              </a:defRPr>
            </a:pPr>
            <a:r>
              <a:t>increased 3.42%</a:t>
            </a:r>
          </a:p>
        </p:txBody>
      </p:sp>
      <p:sp>
        <p:nvSpPr>
          <p:cNvPr id="182" name="max depth…"/>
          <p:cNvSpPr txBox="1"/>
          <p:nvPr/>
        </p:nvSpPr>
        <p:spPr>
          <a:xfrm>
            <a:off x="1673542" y="1349242"/>
            <a:ext cx="3003728" cy="353913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p>
            <a:pPr marL="355600" indent="-355600" algn="l" defTabSz="327152">
              <a:spcBef>
                <a:spcPts val="2000"/>
              </a:spcBef>
              <a:buSzPct val="100000"/>
              <a:buAutoNum type="arabicPeriod"/>
              <a:defRPr sz="2000">
                <a:latin typeface="Hoefler Text"/>
                <a:ea typeface="Hoefler Text"/>
                <a:cs typeface="Hoefler Text"/>
                <a:sym typeface="Hoefler Text"/>
              </a:defRPr>
            </a:pPr>
            <a:r>
              <a:t>max depth</a:t>
            </a:r>
          </a:p>
          <a:p>
            <a:pPr marL="355600" indent="-355600" algn="l" defTabSz="327152">
              <a:spcBef>
                <a:spcPts val="2000"/>
              </a:spcBef>
              <a:buSzPct val="100000"/>
              <a:buAutoNum type="arabicPeriod"/>
              <a:defRPr sz="2000">
                <a:latin typeface="Hoefler Text"/>
                <a:ea typeface="Hoefler Text"/>
                <a:cs typeface="Hoefler Text"/>
                <a:sym typeface="Hoefler Text"/>
              </a:defRPr>
            </a:pPr>
            <a:r>
              <a:t>learning rate</a:t>
            </a:r>
          </a:p>
          <a:p>
            <a:pPr marL="355600" indent="-355600" algn="l" defTabSz="327152">
              <a:spcBef>
                <a:spcPts val="2000"/>
              </a:spcBef>
              <a:buSzPct val="100000"/>
              <a:buAutoNum type="arabicPeriod"/>
              <a:defRPr sz="2000">
                <a:latin typeface="Hoefler Text"/>
                <a:ea typeface="Hoefler Text"/>
                <a:cs typeface="Hoefler Text"/>
                <a:sym typeface="Hoefler Text"/>
              </a:defRPr>
            </a:pPr>
            <a:r>
              <a:t>column sample by tree</a:t>
            </a:r>
          </a:p>
          <a:p>
            <a:pPr marL="355600" indent="-355600" algn="l" defTabSz="327152">
              <a:spcBef>
                <a:spcPts val="2000"/>
              </a:spcBef>
              <a:buSzPct val="100000"/>
              <a:buAutoNum type="arabicPeriod"/>
              <a:defRPr sz="2000">
                <a:latin typeface="Hoefler Text"/>
                <a:ea typeface="Hoefler Text"/>
                <a:cs typeface="Hoefler Text"/>
                <a:sym typeface="Hoefler Text"/>
              </a:defRPr>
            </a:pPr>
            <a:r>
              <a:t>column sample by level</a:t>
            </a:r>
          </a:p>
          <a:p>
            <a:pPr marL="355600" indent="-355600" algn="l" defTabSz="327152">
              <a:spcBef>
                <a:spcPts val="2000"/>
              </a:spcBef>
              <a:buSzPct val="100000"/>
              <a:buAutoNum type="arabicPeriod"/>
              <a:defRPr sz="2000">
                <a:latin typeface="Hoefler Text"/>
                <a:ea typeface="Hoefler Text"/>
                <a:cs typeface="Hoefler Text"/>
                <a:sym typeface="Hoefler Text"/>
              </a:defRPr>
            </a:pPr>
            <a:r>
              <a:t>n_estimators</a:t>
            </a:r>
          </a:p>
          <a:p>
            <a:pPr marL="355600" indent="-355600" algn="l" defTabSz="327152">
              <a:spcBef>
                <a:spcPts val="2000"/>
              </a:spcBef>
              <a:buSzPct val="100000"/>
              <a:buAutoNum type="arabicPeriod"/>
              <a:defRPr sz="2000">
                <a:latin typeface="Hoefler Text"/>
                <a:ea typeface="Hoefler Text"/>
                <a:cs typeface="Hoefler Text"/>
                <a:sym typeface="Hoefler Text"/>
              </a:defRPr>
            </a:pPr>
            <a:r>
              <a:t>subsample</a:t>
            </a:r>
          </a:p>
        </p:txBody>
      </p:sp>
      <p:pic>
        <p:nvPicPr>
          <p:cNvPr id="183" name="Screen Shot 2019-03-13 at 2.37.56 PM.png" descr="Screen Shot 2019-03-13 at 2.37.56 PM.png"/>
          <p:cNvPicPr>
            <a:picLocks noChangeAspect="1"/>
          </p:cNvPicPr>
          <p:nvPr/>
        </p:nvPicPr>
        <p:blipFill>
          <a:blip r:embed="rId2">
            <a:extLst/>
          </a:blip>
          <a:stretch>
            <a:fillRect/>
          </a:stretch>
        </p:blipFill>
        <p:spPr>
          <a:xfrm>
            <a:off x="5822151" y="5446295"/>
            <a:ext cx="6110515" cy="3387098"/>
          </a:xfrm>
          <a:prstGeom prst="rect">
            <a:avLst/>
          </a:prstGeom>
          <a:ln w="12700">
            <a:miter lim="400000"/>
          </a:ln>
        </p:spPr>
      </p:pic>
      <p:pic>
        <p:nvPicPr>
          <p:cNvPr id="184" name="Screen Shot 2019-03-15 at 11.21.55 AM.png" descr="Screen Shot 2019-03-15 at 11.21.55 AM.png"/>
          <p:cNvPicPr>
            <a:picLocks noChangeAspect="1"/>
          </p:cNvPicPr>
          <p:nvPr/>
        </p:nvPicPr>
        <p:blipFill>
          <a:blip r:embed="rId3">
            <a:extLst/>
          </a:blip>
          <a:stretch>
            <a:fillRect/>
          </a:stretch>
        </p:blipFill>
        <p:spPr>
          <a:xfrm>
            <a:off x="5123381" y="2055407"/>
            <a:ext cx="6454257" cy="2126804"/>
          </a:xfrm>
          <a:prstGeom prst="rect">
            <a:avLst/>
          </a:prstGeom>
          <a:ln w="12700">
            <a:miter lim="400000"/>
          </a:ln>
        </p:spPr>
      </p:pic>
    </p:spTree>
  </p:cSld>
  <p:clrMapOvr>
    <a:masterClrMapping/>
  </p:clrMapOvr>
  <p:transition xmlns:p14="http://schemas.microsoft.com/office/powerpoint/2010/mai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Model Comparison:"/>
          <p:cNvSpPr txBox="1">
            <a:spLocks noGrp="1"/>
          </p:cNvSpPr>
          <p:nvPr>
            <p:ph type="title" idx="4294967295"/>
          </p:nvPr>
        </p:nvSpPr>
        <p:spPr>
          <a:xfrm>
            <a:off x="758022" y="309033"/>
            <a:ext cx="11430003" cy="815181"/>
          </a:xfrm>
          <a:prstGeom prst="rect">
            <a:avLst/>
          </a:prstGeom>
        </p:spPr>
        <p:txBody>
          <a:bodyPr>
            <a:normAutofit fontScale="90000"/>
          </a:bodyPr>
          <a:lstStyle>
            <a:lvl1pPr defTabSz="467359">
              <a:defRPr sz="5500">
                <a:effectLst>
                  <a:outerShdw blurRad="50800" dist="10160" dir="5400000" rotWithShape="0">
                    <a:srgbClr val="000000">
                      <a:alpha val="30000"/>
                    </a:srgbClr>
                  </a:outerShdw>
                </a:effectLst>
              </a:defRPr>
            </a:lvl1pPr>
          </a:lstStyle>
          <a:p>
            <a:r>
              <a:rPr dirty="0"/>
              <a:t>Model Comparison:</a:t>
            </a:r>
          </a:p>
        </p:txBody>
      </p:sp>
      <p:sp>
        <p:nvSpPr>
          <p:cNvPr id="187" name="The metrics used to evaluate the models were the accuracy score and ROC/AUC.  All models have a cross validation k-fold equal to three.…"/>
          <p:cNvSpPr txBox="1"/>
          <p:nvPr/>
        </p:nvSpPr>
        <p:spPr>
          <a:xfrm>
            <a:off x="1796657" y="1315633"/>
            <a:ext cx="9550337" cy="4898776"/>
          </a:xfrm>
          <a:prstGeom prst="rect">
            <a:avLst/>
          </a:prstGeom>
          <a:ln w="12700">
            <a:miter lim="400000"/>
          </a:ln>
          <a:extLst>
            <a:ext uri="{C572A759-6A51-4108-AA02-DFA0A04FC94B}">
              <ma14:wrappingTextBoxFlag xmlns:ma14="http://schemas.microsoft.com/office/mac/drawingml/2011/main" val="1"/>
            </a:ext>
          </a:extLst>
        </p:spPr>
        <p:txBody>
          <a:bodyPr wrap="square" lIns="50800" tIns="50800" rIns="50800" bIns="50800" anchor="ctr">
            <a:spAutoFit/>
          </a:bodyPr>
          <a:lstStyle/>
          <a:p>
            <a:pPr algn="l" defTabSz="368045">
              <a:spcBef>
                <a:spcPts val="2200"/>
              </a:spcBef>
              <a:defRPr sz="2200">
                <a:latin typeface="Hoefler Text"/>
                <a:ea typeface="Hoefler Text"/>
                <a:cs typeface="Hoefler Text"/>
                <a:sym typeface="Hoefler Text"/>
              </a:defRPr>
            </a:pPr>
            <a:r>
              <a:rPr dirty="0"/>
              <a:t>The metrics used to evaluate the models are the accuracy score and ROC/AUC.  </a:t>
            </a:r>
          </a:p>
          <a:p>
            <a:pPr algn="l" defTabSz="368045">
              <a:spcBef>
                <a:spcPts val="2200"/>
              </a:spcBef>
              <a:defRPr sz="2200">
                <a:latin typeface="Hoefler Text"/>
                <a:ea typeface="Hoefler Text"/>
                <a:cs typeface="Hoefler Text"/>
                <a:sym typeface="Hoefler Text"/>
              </a:defRPr>
            </a:pPr>
            <a:r>
              <a:rPr dirty="0"/>
              <a:t>AUC is the area under the ROC Curve . ROC Curve (receiver operating characteristic) shows the performance of the classification model at all classification thresholds.</a:t>
            </a:r>
          </a:p>
          <a:p>
            <a:pPr marL="511591" indent="-423580" algn="l" defTabSz="368045">
              <a:spcBef>
                <a:spcPts val="2200"/>
              </a:spcBef>
              <a:buClr>
                <a:srgbClr val="000000"/>
              </a:buClr>
              <a:buSzPct val="100000"/>
              <a:buFont typeface="Arial Unicode MS"/>
              <a:buChar char="•"/>
              <a:defRPr sz="2200">
                <a:latin typeface="Hoefler Text"/>
                <a:ea typeface="Hoefler Text"/>
                <a:cs typeface="Hoefler Text"/>
                <a:sym typeface="Hoefler Text"/>
              </a:defRPr>
            </a:pPr>
            <a:r>
              <a:rPr dirty="0"/>
              <a:t>True Positive Rate = TP/(TP+FN)</a:t>
            </a:r>
          </a:p>
          <a:p>
            <a:pPr marL="511591" indent="-423580" algn="l" defTabSz="368045">
              <a:spcBef>
                <a:spcPts val="2200"/>
              </a:spcBef>
              <a:buClr>
                <a:srgbClr val="000000"/>
              </a:buClr>
              <a:buSzPct val="100000"/>
              <a:buFont typeface="Arial Unicode MS"/>
              <a:buChar char="•"/>
              <a:defRPr sz="2200">
                <a:latin typeface="Hoefler Text"/>
                <a:ea typeface="Hoefler Text"/>
                <a:cs typeface="Hoefler Text"/>
                <a:sym typeface="Hoefler Text"/>
              </a:defRPr>
            </a:pPr>
            <a:r>
              <a:rPr dirty="0"/>
              <a:t>False Positive Rate = FP/(FP+TN)</a:t>
            </a:r>
          </a:p>
          <a:p>
            <a:pPr algn="l" defTabSz="368045">
              <a:spcBef>
                <a:spcPts val="2200"/>
              </a:spcBef>
              <a:defRPr sz="2200">
                <a:latin typeface="Hoefler Text"/>
                <a:ea typeface="Hoefler Text"/>
                <a:cs typeface="Hoefler Text"/>
                <a:sym typeface="Hoefler Text"/>
              </a:defRPr>
            </a:pPr>
            <a:r>
              <a:rPr dirty="0"/>
              <a:t>Our goal is to not tell a person they have heart disease when they don’t and that they don’t have heart disease when they actually have it. So we need these scores to be low.</a:t>
            </a:r>
          </a:p>
          <a:p>
            <a:pPr algn="l" defTabSz="368045">
              <a:spcBef>
                <a:spcPts val="2200"/>
              </a:spcBef>
              <a:defRPr sz="2200">
                <a:latin typeface="Hoefler Text"/>
                <a:ea typeface="Hoefler Text"/>
                <a:cs typeface="Hoefler Text"/>
                <a:sym typeface="Hoefler Text"/>
              </a:defRPr>
            </a:pPr>
            <a:endParaRPr dirty="0"/>
          </a:p>
        </p:txBody>
      </p:sp>
      <p:pic>
        <p:nvPicPr>
          <p:cNvPr id="2" name="Picture 1" descr="Screen Shot 2019-03-15 at 4.09.0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1506" y="5511800"/>
            <a:ext cx="4199686" cy="3864174"/>
          </a:xfrm>
          <a:prstGeom prst="rect">
            <a:avLst/>
          </a:prstGeom>
        </p:spPr>
      </p:pic>
    </p:spTree>
  </p:cSld>
  <p:clrMapOvr>
    <a:masterClrMapping/>
  </p:clrMapOvr>
  <p:transition xmlns:p14="http://schemas.microsoft.com/office/powerpoint/2010/mai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Comparison results"/>
          <p:cNvSpPr txBox="1">
            <a:spLocks noGrp="1"/>
          </p:cNvSpPr>
          <p:nvPr>
            <p:ph type="title"/>
          </p:nvPr>
        </p:nvSpPr>
        <p:spPr>
          <a:xfrm>
            <a:off x="787398" y="254000"/>
            <a:ext cx="11200545" cy="849244"/>
          </a:xfrm>
          <a:prstGeom prst="rect">
            <a:avLst/>
          </a:prstGeom>
        </p:spPr>
        <p:txBody>
          <a:bodyPr>
            <a:normAutofit fontScale="90000"/>
          </a:bodyPr>
          <a:lstStyle>
            <a:lvl1pPr defTabSz="449833">
              <a:defRPr sz="5000">
                <a:effectLst>
                  <a:outerShdw blurRad="50800" dist="9779" dir="5400000" rotWithShape="0">
                    <a:srgbClr val="000000">
                      <a:alpha val="30000"/>
                    </a:srgbClr>
                  </a:outerShdw>
                </a:effectLst>
              </a:defRPr>
            </a:lvl1pPr>
          </a:lstStyle>
          <a:p>
            <a:r>
              <a:t>ROC/AUC Model Comparison</a:t>
            </a:r>
          </a:p>
        </p:txBody>
      </p:sp>
      <p:sp>
        <p:nvSpPr>
          <p:cNvPr id="190" name="ROC/AUC"/>
          <p:cNvSpPr txBox="1"/>
          <p:nvPr/>
        </p:nvSpPr>
        <p:spPr>
          <a:xfrm>
            <a:off x="2098004" y="1206500"/>
            <a:ext cx="8808792" cy="101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a:latin typeface="Hoefler Text"/>
                <a:ea typeface="Hoefler Text"/>
                <a:cs typeface="Hoefler Text"/>
                <a:sym typeface="Hoefler Text"/>
              </a:defRPr>
            </a:lvl1pPr>
          </a:lstStyle>
          <a:p>
            <a:r>
              <a:t>All the tuned models were put into a new jupyter notebook and compared side by side.</a:t>
            </a:r>
          </a:p>
        </p:txBody>
      </p:sp>
      <p:sp>
        <p:nvSpPr>
          <p:cNvPr id="191" name="XGB has the best score…"/>
          <p:cNvSpPr txBox="1"/>
          <p:nvPr/>
        </p:nvSpPr>
        <p:spPr>
          <a:xfrm>
            <a:off x="594180" y="3438069"/>
            <a:ext cx="4994318" cy="1066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812051" indent="-672351" algn="l">
              <a:buClr>
                <a:srgbClr val="000000"/>
              </a:buClr>
              <a:buSzPct val="100000"/>
              <a:buFont typeface="Arial Unicode MS"/>
              <a:buChar char="•"/>
              <a:defRPr sz="3200">
                <a:latin typeface="Hoefler Text"/>
                <a:ea typeface="Hoefler Text"/>
                <a:cs typeface="Hoefler Text"/>
                <a:sym typeface="Hoefler Text"/>
              </a:defRPr>
            </a:pPr>
            <a:r>
              <a:t>XGB has the best score</a:t>
            </a:r>
          </a:p>
          <a:p>
            <a:pPr marL="812051" indent="-672351" algn="l">
              <a:buClr>
                <a:srgbClr val="000000"/>
              </a:buClr>
              <a:buSzPct val="100000"/>
              <a:buFont typeface="Arial Unicode MS"/>
              <a:buChar char="•"/>
              <a:defRPr sz="3200">
                <a:latin typeface="Hoefler Text"/>
                <a:ea typeface="Hoefler Text"/>
                <a:cs typeface="Hoefler Text"/>
                <a:sym typeface="Hoefler Text"/>
              </a:defRPr>
            </a:pPr>
            <a:r>
              <a:t>XGB is the most stable</a:t>
            </a:r>
          </a:p>
        </p:txBody>
      </p:sp>
      <p:pic>
        <p:nvPicPr>
          <p:cNvPr id="192" name="Screen Shot 2019-03-14 at 11.30.57 PM.png" descr="Screen Shot 2019-03-14 at 11.30.57 PM.png"/>
          <p:cNvPicPr>
            <a:picLocks noChangeAspect="1"/>
          </p:cNvPicPr>
          <p:nvPr/>
        </p:nvPicPr>
        <p:blipFill>
          <a:blip r:embed="rId2">
            <a:extLst/>
          </a:blip>
          <a:stretch>
            <a:fillRect/>
          </a:stretch>
        </p:blipFill>
        <p:spPr>
          <a:xfrm>
            <a:off x="788541" y="5720438"/>
            <a:ext cx="4834197" cy="1984772"/>
          </a:xfrm>
          <a:prstGeom prst="rect">
            <a:avLst/>
          </a:prstGeom>
          <a:ln w="12700">
            <a:miter lim="400000"/>
          </a:ln>
        </p:spPr>
      </p:pic>
      <p:pic>
        <p:nvPicPr>
          <p:cNvPr id="193" name="Screen Shot 2019-03-14 at 11.31.05 PM.png" descr="Screen Shot 2019-03-14 at 11.31.05 PM.png"/>
          <p:cNvPicPr>
            <a:picLocks noChangeAspect="1"/>
          </p:cNvPicPr>
          <p:nvPr/>
        </p:nvPicPr>
        <p:blipFill>
          <a:blip r:embed="rId3">
            <a:extLst/>
          </a:blip>
          <a:stretch>
            <a:fillRect/>
          </a:stretch>
        </p:blipFill>
        <p:spPr>
          <a:xfrm>
            <a:off x="5951471" y="3433365"/>
            <a:ext cx="6132331" cy="4552318"/>
          </a:xfrm>
          <a:prstGeom prst="rect">
            <a:avLst/>
          </a:prstGeom>
          <a:ln w="12700">
            <a:miter lim="400000"/>
          </a:ln>
        </p:spPr>
      </p:pic>
    </p:spTree>
  </p:cSld>
  <p:clrMapOvr>
    <a:masterClrMapping/>
  </p:clrMapOvr>
  <p:transition xmlns:p14="http://schemas.microsoft.com/office/powerpoint/2010/mai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Comparison results cont."/>
          <p:cNvSpPr txBox="1">
            <a:spLocks noGrp="1"/>
          </p:cNvSpPr>
          <p:nvPr>
            <p:ph type="title"/>
          </p:nvPr>
        </p:nvSpPr>
        <p:spPr>
          <a:xfrm>
            <a:off x="787398" y="135466"/>
            <a:ext cx="11430005" cy="1246519"/>
          </a:xfrm>
          <a:prstGeom prst="rect">
            <a:avLst/>
          </a:prstGeom>
        </p:spPr>
        <p:txBody>
          <a:bodyPr/>
          <a:lstStyle>
            <a:lvl1pPr defTabSz="514094">
              <a:defRPr sz="6100">
                <a:effectLst>
                  <a:outerShdw blurRad="50800" dist="11176" dir="5400000" rotWithShape="0">
                    <a:srgbClr val="000000">
                      <a:alpha val="30000"/>
                    </a:srgbClr>
                  </a:outerShdw>
                </a:effectLst>
              </a:defRPr>
            </a:lvl1pPr>
          </a:lstStyle>
          <a:p>
            <a:r>
              <a:t>Accuracy Score Model Comparison</a:t>
            </a:r>
          </a:p>
        </p:txBody>
      </p:sp>
      <p:sp>
        <p:nvSpPr>
          <p:cNvPr id="196" name="XGB has the best score…"/>
          <p:cNvSpPr txBox="1"/>
          <p:nvPr/>
        </p:nvSpPr>
        <p:spPr>
          <a:xfrm>
            <a:off x="875456" y="3275516"/>
            <a:ext cx="5114326" cy="1066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812051" indent="-672351" algn="l">
              <a:buClr>
                <a:srgbClr val="000000"/>
              </a:buClr>
              <a:buSzPct val="100000"/>
              <a:buFont typeface="Arial Unicode MS"/>
              <a:buChar char="•"/>
              <a:defRPr sz="3200">
                <a:latin typeface="Hoefler Text"/>
                <a:ea typeface="Hoefler Text"/>
                <a:cs typeface="Hoefler Text"/>
                <a:sym typeface="Hoefler Text"/>
              </a:defRPr>
            </a:pPr>
            <a:r>
              <a:t>XGB has the best score</a:t>
            </a:r>
          </a:p>
          <a:p>
            <a:pPr marL="812051" indent="-672351" algn="l">
              <a:buClr>
                <a:srgbClr val="000000"/>
              </a:buClr>
              <a:buSzPct val="100000"/>
              <a:buFont typeface="Arial Unicode MS"/>
              <a:buChar char="•"/>
              <a:defRPr sz="3200">
                <a:latin typeface="Hoefler Text"/>
                <a:ea typeface="Hoefler Text"/>
                <a:cs typeface="Hoefler Text"/>
                <a:sym typeface="Hoefler Text"/>
              </a:defRPr>
            </a:pPr>
            <a:r>
              <a:t>RF the most stable</a:t>
            </a:r>
          </a:p>
        </p:txBody>
      </p:sp>
      <p:pic>
        <p:nvPicPr>
          <p:cNvPr id="197" name="Screen Shot 2019-03-14 at 11.33.01 PM.png" descr="Screen Shot 2019-03-14 at 11.33.01 PM.png"/>
          <p:cNvPicPr>
            <a:picLocks noChangeAspect="1"/>
          </p:cNvPicPr>
          <p:nvPr/>
        </p:nvPicPr>
        <p:blipFill>
          <a:blip r:embed="rId2">
            <a:extLst/>
          </a:blip>
          <a:stretch>
            <a:fillRect/>
          </a:stretch>
        </p:blipFill>
        <p:spPr>
          <a:xfrm>
            <a:off x="875456" y="5308748"/>
            <a:ext cx="4954882" cy="2026086"/>
          </a:xfrm>
          <a:prstGeom prst="rect">
            <a:avLst/>
          </a:prstGeom>
          <a:ln w="12700">
            <a:miter lim="400000"/>
          </a:ln>
        </p:spPr>
      </p:pic>
      <p:pic>
        <p:nvPicPr>
          <p:cNvPr id="198" name="Screen Shot 2019-03-14 at 11.33.16 PM.png" descr="Screen Shot 2019-03-14 at 11.33.16 PM.png"/>
          <p:cNvPicPr>
            <a:picLocks noChangeAspect="1"/>
          </p:cNvPicPr>
          <p:nvPr/>
        </p:nvPicPr>
        <p:blipFill>
          <a:blip r:embed="rId3">
            <a:extLst/>
          </a:blip>
          <a:stretch>
            <a:fillRect/>
          </a:stretch>
        </p:blipFill>
        <p:spPr>
          <a:xfrm>
            <a:off x="6343947" y="3066137"/>
            <a:ext cx="5829713" cy="4276109"/>
          </a:xfrm>
          <a:prstGeom prst="rect">
            <a:avLst/>
          </a:prstGeom>
          <a:ln w="12700">
            <a:miter lim="400000"/>
          </a:ln>
        </p:spPr>
      </p:pic>
    </p:spTree>
  </p:cSld>
  <p:clrMapOvr>
    <a:masterClrMapping/>
  </p:clrMapOvr>
  <p:transition xmlns:p14="http://schemas.microsoft.com/office/powerpoint/2010/mai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he main question to answer is whether the model can predict if a person has heart disease or not, based on the attributes of the data.…"/>
          <p:cNvSpPr txBox="1"/>
          <p:nvPr/>
        </p:nvSpPr>
        <p:spPr>
          <a:xfrm>
            <a:off x="2108951" y="2387599"/>
            <a:ext cx="8786898" cy="6197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2800"/>
              </a:spcBef>
              <a:defRPr sz="3000">
                <a:latin typeface="Hoefler Text"/>
                <a:ea typeface="Hoefler Text"/>
                <a:cs typeface="Hoefler Text"/>
                <a:sym typeface="Hoefler Text"/>
              </a:defRPr>
            </a:pPr>
            <a:r>
              <a:t>The main question to answer is whether a model can accurately predict if a person has heart disease or not, based on the attributes of the data.</a:t>
            </a:r>
          </a:p>
          <a:p>
            <a:pPr lvl="1" algn="l">
              <a:spcBef>
                <a:spcPts val="2800"/>
              </a:spcBef>
              <a:defRPr sz="3000">
                <a:latin typeface="Hoefler Text"/>
                <a:ea typeface="Hoefler Text"/>
                <a:cs typeface="Hoefler Text"/>
                <a:sym typeface="Hoefler Text"/>
              </a:defRPr>
            </a:pPr>
            <a:r>
              <a:t>The objective is to create the best model by increasing accuracy, in the hold out test sample and increasing the AUC -- Area under the ROC curve. </a:t>
            </a:r>
          </a:p>
          <a:p>
            <a:pPr lvl="1" algn="l">
              <a:spcBef>
                <a:spcPts val="2800"/>
              </a:spcBef>
              <a:defRPr sz="3000">
                <a:latin typeface="Hoefler Text"/>
                <a:ea typeface="Hoefler Text"/>
                <a:cs typeface="Hoefler Text"/>
                <a:sym typeface="Hoefler Text"/>
              </a:defRPr>
            </a:pPr>
            <a:r>
              <a:t>The recall and precision will also be calculated to make sure the model isn’t predicting a lot of false positives.</a:t>
            </a:r>
          </a:p>
          <a:p>
            <a:pPr lvl="1" algn="l">
              <a:spcBef>
                <a:spcPts val="2800"/>
              </a:spcBef>
              <a:defRPr sz="3000">
                <a:latin typeface="Hoefler Text"/>
                <a:ea typeface="Hoefler Text"/>
                <a:cs typeface="Hoefler Text"/>
                <a:sym typeface="Hoefler Text"/>
              </a:defRPr>
            </a:pPr>
            <a:r>
              <a:t>The data will first be run on baseline models and then a few of them will be chosen to be tuned.</a:t>
            </a:r>
          </a:p>
        </p:txBody>
      </p:sp>
      <p:sp>
        <p:nvSpPr>
          <p:cNvPr id="122" name="Project Design"/>
          <p:cNvSpPr txBox="1"/>
          <p:nvPr/>
        </p:nvSpPr>
        <p:spPr>
          <a:xfrm>
            <a:off x="3549872" y="569381"/>
            <a:ext cx="5905055" cy="1231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7800">
                <a:solidFill>
                  <a:srgbClr val="767367"/>
                </a:solidFill>
                <a:effectLst>
                  <a:outerShdw blurRad="63500" dist="12700" dir="5400000" rotWithShape="0">
                    <a:srgbClr val="000000">
                      <a:alpha val="30000"/>
                    </a:srgbClr>
                  </a:outerShdw>
                </a:effectLst>
                <a:latin typeface="Baskerville"/>
                <a:ea typeface="Baskerville"/>
                <a:cs typeface="Baskerville"/>
                <a:sym typeface="Baskerville"/>
              </a:defRPr>
            </a:lvl1pPr>
          </a:lstStyle>
          <a:p>
            <a:r>
              <a:t>Project Design</a:t>
            </a:r>
          </a:p>
        </p:txBody>
      </p:sp>
    </p:spTree>
  </p:cSld>
  <p:clrMapOvr>
    <a:masterClrMapping/>
  </p:clrMapOvr>
  <p:transition xmlns:p14="http://schemas.microsoft.com/office/powerpoint/2010/mai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The Best Model:  XGB"/>
          <p:cNvSpPr txBox="1">
            <a:spLocks noGrp="1"/>
          </p:cNvSpPr>
          <p:nvPr>
            <p:ph type="title"/>
          </p:nvPr>
        </p:nvSpPr>
        <p:spPr>
          <a:xfrm>
            <a:off x="3813819" y="254000"/>
            <a:ext cx="5377162" cy="1146045"/>
          </a:xfrm>
          <a:prstGeom prst="rect">
            <a:avLst/>
          </a:prstGeom>
        </p:spPr>
        <p:txBody>
          <a:bodyPr/>
          <a:lstStyle>
            <a:lvl1pPr defTabSz="537462">
              <a:defRPr sz="6300">
                <a:effectLst>
                  <a:outerShdw blurRad="63500" dist="11684" dir="5400000" rotWithShape="0">
                    <a:srgbClr val="000000">
                      <a:alpha val="30000"/>
                    </a:srgbClr>
                  </a:outerShdw>
                </a:effectLst>
              </a:defRPr>
            </a:lvl1pPr>
          </a:lstStyle>
          <a:p>
            <a:r>
              <a:t>The Best Model</a:t>
            </a:r>
          </a:p>
        </p:txBody>
      </p:sp>
      <p:sp>
        <p:nvSpPr>
          <p:cNvPr id="201" name="XGB is the winning model…"/>
          <p:cNvSpPr txBox="1"/>
          <p:nvPr/>
        </p:nvSpPr>
        <p:spPr>
          <a:xfrm>
            <a:off x="3417784" y="1748365"/>
            <a:ext cx="6169232" cy="990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900">
                <a:latin typeface="Hoefler Text"/>
                <a:ea typeface="Hoefler Text"/>
                <a:cs typeface="Hoefler Text"/>
                <a:sym typeface="Hoefler Text"/>
              </a:defRPr>
            </a:pPr>
            <a:r>
              <a:t>XGB is the winning model</a:t>
            </a:r>
          </a:p>
          <a:p>
            <a:pPr algn="l">
              <a:defRPr sz="2900">
                <a:latin typeface="Hoefler Text"/>
                <a:ea typeface="Hoefler Text"/>
                <a:cs typeface="Hoefler Text"/>
                <a:sym typeface="Hoefler Text"/>
              </a:defRPr>
            </a:pPr>
            <a:r>
              <a:t>The weighted average score was 85%</a:t>
            </a:r>
          </a:p>
        </p:txBody>
      </p:sp>
      <p:pic>
        <p:nvPicPr>
          <p:cNvPr id="202" name="Screen Shot 2019-03-14 at 11.39.15 PM.png" descr="Screen Shot 2019-03-14 at 11.39.15 PM.png"/>
          <p:cNvPicPr>
            <a:picLocks noChangeAspect="1"/>
          </p:cNvPicPr>
          <p:nvPr/>
        </p:nvPicPr>
        <p:blipFill>
          <a:blip r:embed="rId2">
            <a:extLst/>
          </a:blip>
          <a:stretch>
            <a:fillRect/>
          </a:stretch>
        </p:blipFill>
        <p:spPr>
          <a:xfrm>
            <a:off x="1108025" y="3518284"/>
            <a:ext cx="5377161" cy="2730310"/>
          </a:xfrm>
          <a:prstGeom prst="rect">
            <a:avLst/>
          </a:prstGeom>
          <a:ln w="12700">
            <a:miter lim="400000"/>
          </a:ln>
        </p:spPr>
      </p:pic>
      <p:pic>
        <p:nvPicPr>
          <p:cNvPr id="203" name="Screen Shot 2019-03-14 at 11.40.40 PM.png" descr="Screen Shot 2019-03-14 at 11.40.40 PM.png"/>
          <p:cNvPicPr>
            <a:picLocks noChangeAspect="1"/>
          </p:cNvPicPr>
          <p:nvPr/>
        </p:nvPicPr>
        <p:blipFill>
          <a:blip r:embed="rId3">
            <a:extLst/>
          </a:blip>
          <a:stretch>
            <a:fillRect/>
          </a:stretch>
        </p:blipFill>
        <p:spPr>
          <a:xfrm>
            <a:off x="6747172" y="3087286"/>
            <a:ext cx="5377161" cy="3592306"/>
          </a:xfrm>
          <a:prstGeom prst="rect">
            <a:avLst/>
          </a:prstGeom>
          <a:ln w="12700">
            <a:miter lim="400000"/>
          </a:ln>
        </p:spPr>
      </p:pic>
    </p:spTree>
  </p:cSld>
  <p:clrMapOvr>
    <a:masterClrMapping/>
  </p:clrMapOvr>
  <p:transition xmlns:p14="http://schemas.microsoft.com/office/powerpoint/2010/mai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XGB"/>
          <p:cNvSpPr txBox="1">
            <a:spLocks noGrp="1"/>
          </p:cNvSpPr>
          <p:nvPr>
            <p:ph type="title"/>
          </p:nvPr>
        </p:nvSpPr>
        <p:spPr>
          <a:xfrm>
            <a:off x="787400" y="254000"/>
            <a:ext cx="11430000" cy="1238516"/>
          </a:xfrm>
          <a:prstGeom prst="rect">
            <a:avLst/>
          </a:prstGeom>
        </p:spPr>
        <p:txBody>
          <a:bodyPr/>
          <a:lstStyle>
            <a:lvl1pPr>
              <a:defRPr sz="7000"/>
            </a:lvl1pPr>
          </a:lstStyle>
          <a:p>
            <a:r>
              <a:t>XGB Confusion matrix</a:t>
            </a:r>
          </a:p>
        </p:txBody>
      </p:sp>
      <p:graphicFrame>
        <p:nvGraphicFramePr>
          <p:cNvPr id="206" name="Table"/>
          <p:cNvGraphicFramePr/>
          <p:nvPr/>
        </p:nvGraphicFramePr>
        <p:xfrm>
          <a:off x="3932802" y="3545454"/>
          <a:ext cx="5139196" cy="4190323"/>
        </p:xfrm>
        <a:graphic>
          <a:graphicData uri="http://schemas.openxmlformats.org/drawingml/2006/table">
            <a:tbl>
              <a:tblPr>
                <a:tableStyleId>{4C3C2611-4C71-4FC5-86AE-919BDF0F9419}</a:tableStyleId>
              </a:tblPr>
              <a:tblGrid>
                <a:gridCol w="2567886"/>
                <a:gridCol w="2571310"/>
              </a:tblGrid>
              <a:tr h="2188863">
                <a:tc>
                  <a:txBody>
                    <a:bodyPr/>
                    <a:lstStyle/>
                    <a:p>
                      <a:pPr>
                        <a:lnSpc>
                          <a:spcPct val="10000"/>
                        </a:lnSpc>
                        <a:spcBef>
                          <a:spcPts val="3600"/>
                        </a:spcBef>
                        <a:defRPr sz="1800">
                          <a:sym typeface="Helvetica Neue"/>
                        </a:defRPr>
                      </a:pPr>
                      <a:r>
                        <a:t> </a:t>
                      </a:r>
                      <a:r>
                        <a:rPr sz="2500" b="1"/>
                        <a:t>20 </a:t>
                      </a:r>
                      <a:r>
                        <a:t>TP:</a:t>
                      </a:r>
                    </a:p>
                    <a:p>
                      <a:pPr>
                        <a:lnSpc>
                          <a:spcPct val="10000"/>
                        </a:lnSpc>
                        <a:spcBef>
                          <a:spcPts val="3600"/>
                        </a:spcBef>
                        <a:defRPr sz="1800">
                          <a:sym typeface="Helvetica Neue"/>
                        </a:defRPr>
                      </a:pPr>
                      <a:r>
                        <a:t>actual: HD</a:t>
                      </a:r>
                    </a:p>
                    <a:p>
                      <a:pPr>
                        <a:lnSpc>
                          <a:spcPct val="10000"/>
                        </a:lnSpc>
                        <a:spcBef>
                          <a:spcPts val="3600"/>
                        </a:spcBef>
                        <a:defRPr sz="1800">
                          <a:sym typeface="Helvetica Neue"/>
                        </a:defRPr>
                      </a:pPr>
                      <a:r>
                        <a:t>predicted: HD</a:t>
                      </a:r>
                    </a:p>
                  </a:txBody>
                  <a:tcPr marL="50800" marR="50800" marT="50800" marB="50800" anchor="ctr" horzOverflow="overflow"/>
                </a:tc>
                <a:tc>
                  <a:txBody>
                    <a:bodyPr/>
                    <a:lstStyle/>
                    <a:p>
                      <a:pPr>
                        <a:lnSpc>
                          <a:spcPct val="10000"/>
                        </a:lnSpc>
                        <a:spcBef>
                          <a:spcPts val="3600"/>
                        </a:spcBef>
                        <a:defRPr sz="2500" b="1">
                          <a:sym typeface="Helvetica Neue"/>
                        </a:defRPr>
                      </a:pPr>
                      <a:r>
                        <a:t>3</a:t>
                      </a:r>
                      <a:r>
                        <a:rPr sz="1800" b="0"/>
                        <a:t> FP </a:t>
                      </a:r>
                    </a:p>
                    <a:p>
                      <a:pPr>
                        <a:lnSpc>
                          <a:spcPct val="10000"/>
                        </a:lnSpc>
                        <a:spcBef>
                          <a:spcPts val="3600"/>
                        </a:spcBef>
                        <a:defRPr sz="1800">
                          <a:sym typeface="Helvetica Neue"/>
                        </a:defRPr>
                      </a:pPr>
                      <a:r>
                        <a:t>(Type I Error):</a:t>
                      </a:r>
                      <a:endParaRPr b="1"/>
                    </a:p>
                    <a:p>
                      <a:pPr>
                        <a:lnSpc>
                          <a:spcPct val="10000"/>
                        </a:lnSpc>
                        <a:spcBef>
                          <a:spcPts val="3600"/>
                        </a:spcBef>
                        <a:defRPr sz="1800">
                          <a:sym typeface="Helvetica Neue"/>
                        </a:defRPr>
                      </a:pPr>
                      <a:r>
                        <a:t>actual: NoHD</a:t>
                      </a:r>
                    </a:p>
                    <a:p>
                      <a:pPr>
                        <a:lnSpc>
                          <a:spcPct val="10000"/>
                        </a:lnSpc>
                        <a:spcBef>
                          <a:spcPts val="3600"/>
                        </a:spcBef>
                        <a:defRPr sz="1800">
                          <a:sym typeface="Helvetica Neue"/>
                        </a:defRPr>
                      </a:pPr>
                      <a:r>
                        <a:t>predicted: HD (bad )</a:t>
                      </a:r>
                    </a:p>
                  </a:txBody>
                  <a:tcPr marL="50800" marR="50800" marT="50800" marB="50800" anchor="ctr" horzOverflow="overflow"/>
                </a:tc>
              </a:tr>
              <a:tr h="2001460">
                <a:tc>
                  <a:txBody>
                    <a:bodyPr/>
                    <a:lstStyle/>
                    <a:p>
                      <a:pPr>
                        <a:lnSpc>
                          <a:spcPct val="10000"/>
                        </a:lnSpc>
                        <a:spcBef>
                          <a:spcPts val="3600"/>
                        </a:spcBef>
                        <a:defRPr sz="2500" b="1">
                          <a:sym typeface="Helvetica Neue"/>
                        </a:defRPr>
                      </a:pPr>
                      <a:r>
                        <a:t>7 </a:t>
                      </a:r>
                      <a:r>
                        <a:rPr sz="1800" b="0"/>
                        <a:t>FN </a:t>
                      </a:r>
                    </a:p>
                    <a:p>
                      <a:pPr>
                        <a:lnSpc>
                          <a:spcPct val="10000"/>
                        </a:lnSpc>
                        <a:spcBef>
                          <a:spcPts val="3600"/>
                        </a:spcBef>
                        <a:defRPr sz="1800">
                          <a:sym typeface="Helvetica Neue"/>
                        </a:defRPr>
                      </a:pPr>
                      <a:r>
                        <a:t>(type II error):</a:t>
                      </a:r>
                      <a:endParaRPr b="1"/>
                    </a:p>
                    <a:p>
                      <a:pPr>
                        <a:lnSpc>
                          <a:spcPct val="10000"/>
                        </a:lnSpc>
                        <a:spcBef>
                          <a:spcPts val="3600"/>
                        </a:spcBef>
                        <a:defRPr sz="1800">
                          <a:sym typeface="Helvetica Neue"/>
                        </a:defRPr>
                      </a:pPr>
                      <a:r>
                        <a:t>actual: HD</a:t>
                      </a:r>
                    </a:p>
                    <a:p>
                      <a:pPr>
                        <a:lnSpc>
                          <a:spcPct val="10000"/>
                        </a:lnSpc>
                        <a:spcBef>
                          <a:spcPts val="3600"/>
                        </a:spcBef>
                        <a:defRPr sz="1800">
                          <a:sym typeface="Helvetica Neue"/>
                        </a:defRPr>
                      </a:pPr>
                      <a:r>
                        <a:t>predicted: NoHD (bad )</a:t>
                      </a:r>
                    </a:p>
                  </a:txBody>
                  <a:tcPr marL="50800" marR="50800" marT="50800" marB="50800" anchor="ctr" horzOverflow="overflow"/>
                </a:tc>
                <a:tc>
                  <a:txBody>
                    <a:bodyPr/>
                    <a:lstStyle/>
                    <a:p>
                      <a:pPr>
                        <a:lnSpc>
                          <a:spcPct val="10000"/>
                        </a:lnSpc>
                        <a:spcBef>
                          <a:spcPts val="3600"/>
                        </a:spcBef>
                        <a:defRPr sz="2500" b="1">
                          <a:sym typeface="Helvetica Neue"/>
                        </a:defRPr>
                      </a:pPr>
                      <a:r>
                        <a:t>31</a:t>
                      </a:r>
                      <a:r>
                        <a:rPr sz="1800" b="0"/>
                        <a:t> TN:</a:t>
                      </a:r>
                      <a:endParaRPr sz="1800"/>
                    </a:p>
                    <a:p>
                      <a:pPr>
                        <a:lnSpc>
                          <a:spcPct val="10000"/>
                        </a:lnSpc>
                        <a:spcBef>
                          <a:spcPts val="3600"/>
                        </a:spcBef>
                        <a:defRPr sz="1800">
                          <a:sym typeface="Helvetica Neue"/>
                        </a:defRPr>
                      </a:pPr>
                      <a:r>
                        <a:t>actual: NoHD</a:t>
                      </a:r>
                    </a:p>
                    <a:p>
                      <a:pPr>
                        <a:lnSpc>
                          <a:spcPct val="10000"/>
                        </a:lnSpc>
                        <a:spcBef>
                          <a:spcPts val="3600"/>
                        </a:spcBef>
                        <a:defRPr sz="1800">
                          <a:sym typeface="Helvetica Neue"/>
                        </a:defRPr>
                      </a:pPr>
                      <a:r>
                        <a:t>predicted: NoHD</a:t>
                      </a:r>
                    </a:p>
                  </a:txBody>
                  <a:tcPr marL="50800" marR="50800" marT="50800" marB="50800" anchor="ctr" horzOverflow="overflow"/>
                </a:tc>
              </a:tr>
            </a:tbl>
          </a:graphicData>
        </a:graphic>
      </p:graphicFrame>
      <p:sp>
        <p:nvSpPr>
          <p:cNvPr id="207" name="Train Confusion matrix"/>
          <p:cNvSpPr txBox="1"/>
          <p:nvPr/>
        </p:nvSpPr>
        <p:spPr>
          <a:xfrm>
            <a:off x="5564911" y="2363410"/>
            <a:ext cx="187497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Hoefler Text"/>
                <a:ea typeface="Hoefler Text"/>
                <a:cs typeface="Hoefler Text"/>
                <a:sym typeface="Hoefler Text"/>
              </a:defRPr>
            </a:lvl1pPr>
          </a:lstStyle>
          <a:p>
            <a:r>
              <a:t>Test data</a:t>
            </a:r>
          </a:p>
        </p:txBody>
      </p:sp>
    </p:spTree>
  </p:cSld>
  <p:clrMapOvr>
    <a:masterClrMapping/>
  </p:clrMapOvr>
  <p:transition xmlns:p14="http://schemas.microsoft.com/office/powerpoint/2010/mai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Boosting"/>
          <p:cNvSpPr txBox="1">
            <a:spLocks noGrp="1"/>
          </p:cNvSpPr>
          <p:nvPr>
            <p:ph type="title"/>
          </p:nvPr>
        </p:nvSpPr>
        <p:spPr>
          <a:xfrm>
            <a:off x="787400" y="253999"/>
            <a:ext cx="11430000" cy="1174951"/>
          </a:xfrm>
          <a:prstGeom prst="rect">
            <a:avLst/>
          </a:prstGeom>
        </p:spPr>
        <p:txBody>
          <a:bodyPr/>
          <a:lstStyle>
            <a:lvl1pPr defTabSz="560830">
              <a:defRPr sz="6600">
                <a:effectLst>
                  <a:outerShdw blurRad="63500" dist="12192" dir="5400000" rotWithShape="0">
                    <a:srgbClr val="000000">
                      <a:alpha val="30000"/>
                    </a:srgbClr>
                  </a:outerShdw>
                </a:effectLst>
              </a:defRPr>
            </a:lvl1pPr>
          </a:lstStyle>
          <a:p>
            <a:r>
              <a:t>XGB model Evaluation</a:t>
            </a:r>
          </a:p>
        </p:txBody>
      </p:sp>
      <p:sp>
        <p:nvSpPr>
          <p:cNvPr id="210" name="Sensitivity and Specificity"/>
          <p:cNvSpPr txBox="1"/>
          <p:nvPr/>
        </p:nvSpPr>
        <p:spPr>
          <a:xfrm>
            <a:off x="3628877" y="1407183"/>
            <a:ext cx="4975127"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a:latin typeface="Baskerville"/>
                <a:ea typeface="Baskerville"/>
                <a:cs typeface="Baskerville"/>
                <a:sym typeface="Baskerville"/>
              </a:defRPr>
            </a:lvl1pPr>
          </a:lstStyle>
          <a:p>
            <a:r>
              <a:t>Recall and Precision</a:t>
            </a:r>
          </a:p>
        </p:txBody>
      </p:sp>
      <p:pic>
        <p:nvPicPr>
          <p:cNvPr id="211" name="Screen Shot 2019-03-12 at 8.59.08 PM.png" descr="Screen Shot 2019-03-12 at 8.59.08 PM.png"/>
          <p:cNvPicPr>
            <a:picLocks noChangeAspect="1"/>
          </p:cNvPicPr>
          <p:nvPr/>
        </p:nvPicPr>
        <p:blipFill>
          <a:blip r:embed="rId2">
            <a:extLst/>
          </a:blip>
          <a:stretch>
            <a:fillRect/>
          </a:stretch>
        </p:blipFill>
        <p:spPr>
          <a:xfrm>
            <a:off x="498005" y="5992226"/>
            <a:ext cx="12008790" cy="2737300"/>
          </a:xfrm>
          <a:prstGeom prst="rect">
            <a:avLst/>
          </a:prstGeom>
          <a:ln w="12700">
            <a:miter lim="400000"/>
          </a:ln>
        </p:spPr>
      </p:pic>
      <p:pic>
        <p:nvPicPr>
          <p:cNvPr id="212" name="Screen Shot 2019-03-12 at 9.05.34 PM.png" descr="Screen Shot 2019-03-12 at 9.05.34 PM.png"/>
          <p:cNvPicPr>
            <a:picLocks noChangeAspect="1"/>
          </p:cNvPicPr>
          <p:nvPr/>
        </p:nvPicPr>
        <p:blipFill>
          <a:blip r:embed="rId3">
            <a:extLst/>
          </a:blip>
          <a:stretch>
            <a:fillRect/>
          </a:stretch>
        </p:blipFill>
        <p:spPr>
          <a:xfrm>
            <a:off x="1843140" y="2609151"/>
            <a:ext cx="8546601" cy="2803408"/>
          </a:xfrm>
          <a:prstGeom prst="rect">
            <a:avLst/>
          </a:prstGeom>
          <a:ln w="12700">
            <a:miter lim="400000"/>
          </a:ln>
        </p:spPr>
      </p:pic>
    </p:spTree>
  </p:cSld>
  <p:clrMapOvr>
    <a:masterClrMapping/>
  </p:clrMapOvr>
  <p:transition xmlns:p14="http://schemas.microsoft.com/office/powerpoint/2010/mai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Feature Importance"/>
          <p:cNvSpPr txBox="1"/>
          <p:nvPr/>
        </p:nvSpPr>
        <p:spPr>
          <a:xfrm>
            <a:off x="1503981" y="355600"/>
            <a:ext cx="9996838" cy="1117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7000">
                <a:latin typeface="Baskerville"/>
                <a:ea typeface="Baskerville"/>
                <a:cs typeface="Baskerville"/>
                <a:sym typeface="Baskerville"/>
              </a:defRPr>
            </a:lvl1pPr>
          </a:lstStyle>
          <a:p>
            <a:r>
              <a:t>Feature Importance</a:t>
            </a:r>
          </a:p>
        </p:txBody>
      </p:sp>
      <p:sp>
        <p:nvSpPr>
          <p:cNvPr id="215" name="The most significant features predicted for heart disease using the extreme gradient boost model was Cholesterol followed by blood pressure and age."/>
          <p:cNvSpPr txBox="1"/>
          <p:nvPr/>
        </p:nvSpPr>
        <p:spPr>
          <a:xfrm>
            <a:off x="3391494" y="1932872"/>
            <a:ext cx="7256568" cy="218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a:latin typeface="Baskerville"/>
                <a:ea typeface="Baskerville"/>
                <a:cs typeface="Baskerville"/>
                <a:sym typeface="Baskerville"/>
              </a:defRPr>
            </a:lvl1pPr>
          </a:lstStyle>
          <a:p>
            <a:r>
              <a:t>The most significant features predicted for heart disease using the extreme gradient boost model was Cholesterol followed by blood pressure and age.</a:t>
            </a:r>
          </a:p>
        </p:txBody>
      </p:sp>
      <p:pic>
        <p:nvPicPr>
          <p:cNvPr id="216" name="Screen Shot 2019-03-12 at 10.00.45 PM.png" descr="Screen Shot 2019-03-12 at 10.00.45 PM.png"/>
          <p:cNvPicPr>
            <a:picLocks noChangeAspect="1"/>
          </p:cNvPicPr>
          <p:nvPr/>
        </p:nvPicPr>
        <p:blipFill>
          <a:blip r:embed="rId2">
            <a:extLst/>
          </a:blip>
          <a:stretch>
            <a:fillRect/>
          </a:stretch>
        </p:blipFill>
        <p:spPr>
          <a:xfrm>
            <a:off x="2554310" y="4356641"/>
            <a:ext cx="8946508" cy="5022018"/>
          </a:xfrm>
          <a:prstGeom prst="rect">
            <a:avLst/>
          </a:prstGeom>
          <a:ln w="12700">
            <a:miter lim="400000"/>
          </a:ln>
        </p:spPr>
      </p:pic>
    </p:spTree>
  </p:cSld>
  <p:clrMapOvr>
    <a:masterClrMapping/>
  </p:clrMapOvr>
  <p:transition xmlns:p14="http://schemas.microsoft.com/office/powerpoint/2010/mai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K-Nearest Neighbor was not a good fit for this data.  KNN predicted too many false negative, type II errors.  This might be due to the small size of the dataset.…"/>
          <p:cNvSpPr txBox="1">
            <a:spLocks noGrp="1"/>
          </p:cNvSpPr>
          <p:nvPr>
            <p:ph type="body" sz="half" idx="1"/>
          </p:nvPr>
        </p:nvSpPr>
        <p:spPr>
          <a:xfrm>
            <a:off x="1250528" y="3070771"/>
            <a:ext cx="9751765" cy="4938763"/>
          </a:xfrm>
          <a:prstGeom prst="rect">
            <a:avLst/>
          </a:prstGeom>
        </p:spPr>
        <p:txBody>
          <a:bodyPr/>
          <a:lstStyle/>
          <a:p>
            <a:pPr marL="251968" indent="-251968" defTabSz="373887">
              <a:spcBef>
                <a:spcPts val="2300"/>
              </a:spcBef>
              <a:buBlip>
                <a:blip r:embed="rId2"/>
              </a:buBlip>
              <a:defRPr sz="2304"/>
            </a:pPr>
            <a:r>
              <a:t>K-Nearest Neighbor was not a good fit for this data.  KNN predicted too many false negative, type II errors.  This might be due to the small size of the dataset.</a:t>
            </a:r>
          </a:p>
          <a:p>
            <a:pPr marL="251968" indent="-251968" defTabSz="373887">
              <a:spcBef>
                <a:spcPts val="2300"/>
              </a:spcBef>
              <a:buBlip>
                <a:blip r:embed="rId2"/>
              </a:buBlip>
              <a:defRPr sz="2304"/>
            </a:pPr>
            <a:r>
              <a:t>Support Vector Machine — needs further reviewing</a:t>
            </a:r>
          </a:p>
          <a:p>
            <a:pPr marL="251968" indent="-251968" defTabSz="373887">
              <a:spcBef>
                <a:spcPts val="2300"/>
              </a:spcBef>
              <a:buBlip>
                <a:blip r:embed="rId2"/>
              </a:buBlip>
              <a:defRPr sz="2304"/>
            </a:pPr>
            <a:r>
              <a:t>Random Forest did well due to the many random rows and columns selected which produces an accurate and diverse selection.The holdout did better than the training set.</a:t>
            </a:r>
          </a:p>
          <a:p>
            <a:pPr marL="251968" indent="-251968" defTabSz="373887">
              <a:spcBef>
                <a:spcPts val="2300"/>
              </a:spcBef>
              <a:buBlip>
                <a:blip r:embed="rId2"/>
              </a:buBlip>
              <a:defRPr sz="2304"/>
            </a:pPr>
            <a:r>
              <a:t>XGBoost has more parameters to tune, like sub sample (helps with overfitting) and learning rate (reduces the size of the previous loss function gradient).  It models on the errors in steps and trees are formed sequentially then combined to form a result.  So unlike</a:t>
            </a:r>
          </a:p>
        </p:txBody>
      </p:sp>
      <p:sp>
        <p:nvSpPr>
          <p:cNvPr id="219" name="Summary"/>
          <p:cNvSpPr txBox="1"/>
          <p:nvPr/>
        </p:nvSpPr>
        <p:spPr>
          <a:xfrm>
            <a:off x="5090852" y="317550"/>
            <a:ext cx="2071117" cy="634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Summary</a:t>
            </a:r>
          </a:p>
        </p:txBody>
      </p:sp>
      <p:pic>
        <p:nvPicPr>
          <p:cNvPr id="220" name="Screen Shot 2019-03-15 at 12.27.49 PM.png" descr="Screen Shot 2019-03-15 at 12.27.49 PM.png"/>
          <p:cNvPicPr>
            <a:picLocks noChangeAspect="1"/>
          </p:cNvPicPr>
          <p:nvPr/>
        </p:nvPicPr>
        <p:blipFill>
          <a:blip r:embed="rId3">
            <a:extLst/>
          </a:blip>
          <a:stretch>
            <a:fillRect/>
          </a:stretch>
        </p:blipFill>
        <p:spPr>
          <a:xfrm>
            <a:off x="4183310" y="1135310"/>
            <a:ext cx="3886201" cy="1663701"/>
          </a:xfrm>
          <a:prstGeom prst="rect">
            <a:avLst/>
          </a:prstGeom>
          <a:ln w="12700">
            <a:miter lim="400000"/>
          </a:ln>
        </p:spPr>
      </p:pic>
    </p:spTree>
  </p:cSld>
  <p:clrMapOvr>
    <a:masterClrMapping/>
  </p:clrMapOvr>
  <p:transition xmlns:p14="http://schemas.microsoft.com/office/powerpoint/2010/mai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Some short comings:"/>
          <p:cNvSpPr txBox="1"/>
          <p:nvPr/>
        </p:nvSpPr>
        <p:spPr>
          <a:xfrm>
            <a:off x="3634016" y="527050"/>
            <a:ext cx="5260207"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a:latin typeface="Baskerville"/>
                <a:ea typeface="Baskerville"/>
                <a:cs typeface="Baskerville"/>
                <a:sym typeface="Baskerville"/>
              </a:defRPr>
            </a:lvl1pPr>
          </a:lstStyle>
          <a:p>
            <a:r>
              <a:t>Some short comings:</a:t>
            </a:r>
          </a:p>
        </p:txBody>
      </p:sp>
      <p:sp>
        <p:nvSpPr>
          <p:cNvPr id="223" name="This dataset needs to be updated to include the newest heart disease model to better predict heart risk and disease.  The current dataset with the 14 attributes is based on the Farmingham Model but there is a newer model that has all the attributes as Farmingham but also includes family history and inflammation and blood sugar for diabetics.  The newer model is called the Reynolds Risk Score.  The dataset originally has 76 attributes, but all published experiments refer to using a subset of 14.  I would include the attributes that are missing and rerun the classification models to see what the outcome would be. Also it would be great to have a larger dataset to work with.…"/>
          <p:cNvSpPr txBox="1"/>
          <p:nvPr/>
        </p:nvSpPr>
        <p:spPr>
          <a:xfrm>
            <a:off x="2122524" y="2192813"/>
            <a:ext cx="8759752" cy="508857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60947" indent="-360947" algn="l">
              <a:buSzPct val="100000"/>
              <a:buChar char="•"/>
              <a:defRPr>
                <a:latin typeface="Baskerville"/>
                <a:ea typeface="Baskerville"/>
                <a:cs typeface="Baskerville"/>
                <a:sym typeface="Baskerville"/>
              </a:defRPr>
            </a:pPr>
            <a:r>
              <a:rPr dirty="0"/>
              <a:t>Maybe include new features for a better prediction such as family history, inflammation and blood sugar for diabetics.  As the Reynolds Risk </a:t>
            </a:r>
            <a:r>
              <a:rPr dirty="0" smtClean="0"/>
              <a:t>Score</a:t>
            </a:r>
            <a:r>
              <a:rPr lang="en-US" baseline="30000" dirty="0" smtClean="0"/>
              <a:t>*</a:t>
            </a:r>
            <a:r>
              <a:rPr dirty="0" smtClean="0"/>
              <a:t> </a:t>
            </a:r>
            <a:r>
              <a:rPr dirty="0"/>
              <a:t>for heart disease suggests.  </a:t>
            </a:r>
          </a:p>
          <a:p>
            <a:pPr marL="360947" indent="-360947" algn="l">
              <a:buSzPct val="100000"/>
              <a:buChar char="•"/>
              <a:defRPr>
                <a:latin typeface="Baskerville"/>
                <a:ea typeface="Baskerville"/>
                <a:cs typeface="Baskerville"/>
                <a:sym typeface="Baskerville"/>
              </a:defRPr>
            </a:pPr>
            <a:r>
              <a:rPr dirty="0"/>
              <a:t>Check whether any of the original 76 attributes would be beneficial to add back.</a:t>
            </a:r>
          </a:p>
          <a:p>
            <a:pPr marL="360947" indent="-360947" algn="just">
              <a:buSzPct val="100000"/>
              <a:buChar char="•"/>
              <a:defRPr>
                <a:latin typeface="Baskerville"/>
                <a:ea typeface="Baskerville"/>
                <a:cs typeface="Baskerville"/>
                <a:sym typeface="Baskerville"/>
              </a:defRPr>
            </a:pPr>
            <a:r>
              <a:rPr dirty="0"/>
              <a:t>A larger dataset.</a:t>
            </a:r>
          </a:p>
          <a:p>
            <a:pPr algn="just">
              <a:defRPr>
                <a:latin typeface="Baskerville"/>
                <a:ea typeface="Baskerville"/>
                <a:cs typeface="Baskerville"/>
                <a:sym typeface="Baskerville"/>
              </a:defRPr>
            </a:pPr>
            <a:endParaRPr dirty="0"/>
          </a:p>
        </p:txBody>
      </p:sp>
      <p:sp>
        <p:nvSpPr>
          <p:cNvPr id="2" name="TextBox 1"/>
          <p:cNvSpPr txBox="1"/>
          <p:nvPr/>
        </p:nvSpPr>
        <p:spPr>
          <a:xfrm>
            <a:off x="3435328" y="9004922"/>
            <a:ext cx="5288324"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defRPr>
                <a:latin typeface="Baskerville"/>
                <a:ea typeface="Baskerville"/>
                <a:cs typeface="Baskerville"/>
                <a:sym typeface="Baskerville"/>
              </a:defRPr>
            </a:pPr>
            <a:r>
              <a:rPr lang="en-US" sz="2000" dirty="0"/>
              <a:t>*http://</a:t>
            </a:r>
            <a:r>
              <a:rPr lang="en-US" sz="2000" dirty="0" err="1"/>
              <a:t>www.reynoldsriskscore.org</a:t>
            </a:r>
            <a:r>
              <a:rPr lang="en-US" sz="2000" dirty="0"/>
              <a:t>/</a:t>
            </a:r>
          </a:p>
        </p:txBody>
      </p:sp>
    </p:spTree>
  </p:cSld>
  <p:clrMapOvr>
    <a:masterClrMapping/>
  </p:clrMapOvr>
  <p:transition xmlns:p14="http://schemas.microsoft.com/office/powerpoint/2010/mai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 name="heart disease3.jpeg" descr="heart disease3.jpeg"/>
          <p:cNvPicPr>
            <a:picLocks noGrp="1" noChangeAspect="1"/>
          </p:cNvPicPr>
          <p:nvPr>
            <p:ph type="pic" idx="13"/>
          </p:nvPr>
        </p:nvPicPr>
        <p:blipFill>
          <a:blip r:embed="rId2">
            <a:extLst/>
          </a:blip>
          <a:stretch>
            <a:fillRect/>
          </a:stretch>
        </p:blipFill>
        <p:spPr>
          <a:xfrm>
            <a:off x="5562815" y="1330190"/>
            <a:ext cx="1879169" cy="2308196"/>
          </a:xfrm>
          <a:prstGeom prst="rect">
            <a:avLst/>
          </a:prstGeom>
        </p:spPr>
      </p:pic>
      <p:sp>
        <p:nvSpPr>
          <p:cNvPr id="125" name="Dataset"/>
          <p:cNvSpPr txBox="1">
            <a:spLocks noGrp="1"/>
          </p:cNvSpPr>
          <p:nvPr>
            <p:ph type="title"/>
          </p:nvPr>
        </p:nvSpPr>
        <p:spPr>
          <a:xfrm>
            <a:off x="787398" y="263027"/>
            <a:ext cx="11430005" cy="1143809"/>
          </a:xfrm>
          <a:prstGeom prst="rect">
            <a:avLst/>
          </a:prstGeom>
        </p:spPr>
        <p:txBody>
          <a:bodyPr/>
          <a:lstStyle>
            <a:lvl1pPr defTabSz="537462">
              <a:defRPr sz="6300">
                <a:effectLst>
                  <a:outerShdw blurRad="63500" dist="11684" dir="5400000" rotWithShape="0">
                    <a:srgbClr val="000000">
                      <a:alpha val="30000"/>
                    </a:srgbClr>
                  </a:outerShdw>
                </a:effectLst>
              </a:defRPr>
            </a:lvl1pPr>
          </a:lstStyle>
          <a:p>
            <a:r>
              <a:t>Dataset</a:t>
            </a:r>
          </a:p>
        </p:txBody>
      </p:sp>
      <p:sp>
        <p:nvSpPr>
          <p:cNvPr id="126" name="https://archive.ics.uci.edu/ml/datasets/heart+Disease…"/>
          <p:cNvSpPr txBox="1">
            <a:spLocks noGrp="1"/>
          </p:cNvSpPr>
          <p:nvPr>
            <p:ph type="body" sz="half" idx="1"/>
          </p:nvPr>
        </p:nvSpPr>
        <p:spPr>
          <a:xfrm>
            <a:off x="1676234" y="3731076"/>
            <a:ext cx="9652332" cy="3013343"/>
          </a:xfrm>
          <a:prstGeom prst="rect">
            <a:avLst/>
          </a:prstGeom>
        </p:spPr>
        <p:txBody>
          <a:bodyPr/>
          <a:lstStyle/>
          <a:p>
            <a:pPr marL="0" indent="0">
              <a:buSzTx/>
              <a:buNone/>
              <a:defRPr u="sng">
                <a:solidFill>
                  <a:srgbClr val="0000FF"/>
                </a:solidFill>
                <a:uFill>
                  <a:solidFill>
                    <a:srgbClr val="0000FF"/>
                  </a:solidFill>
                </a:uFill>
              </a:defRPr>
            </a:pPr>
            <a:r>
              <a:rPr>
                <a:hlinkClick r:id="rId3"/>
              </a:rPr>
              <a:t>https://archive.ics.uci.edu/ml/datasets/heart+Disease</a:t>
            </a:r>
          </a:p>
          <a:p>
            <a:pPr marL="0" indent="0">
              <a:buSzTx/>
              <a:buNone/>
            </a:pPr>
            <a:r>
              <a:t>This database contains 76 attributes, but all published experiments refer to using a subset of 14 of them. The “target" field refers to the presence of heart disease in the patient.</a:t>
            </a:r>
          </a:p>
        </p:txBody>
      </p:sp>
      <p:pic>
        <p:nvPicPr>
          <p:cNvPr id="127" name="Screen Shot 2019-03-08 at 11.16.29 PM.png" descr="Screen Shot 2019-03-08 at 11.16.29 PM.png"/>
          <p:cNvPicPr>
            <a:picLocks noChangeAspect="1"/>
          </p:cNvPicPr>
          <p:nvPr/>
        </p:nvPicPr>
        <p:blipFill>
          <a:blip r:embed="rId4">
            <a:extLst/>
          </a:blip>
          <a:stretch>
            <a:fillRect/>
          </a:stretch>
        </p:blipFill>
        <p:spPr>
          <a:xfrm>
            <a:off x="2165297" y="6787329"/>
            <a:ext cx="8677982" cy="2352638"/>
          </a:xfrm>
          <a:prstGeom prst="rect">
            <a:avLst/>
          </a:prstGeom>
          <a:ln w="12700">
            <a:miter lim="400000"/>
          </a:ln>
        </p:spPr>
      </p:pic>
    </p:spTree>
  </p:cSld>
  <p:clrMapOvr>
    <a:masterClrMapping/>
  </p:clrMapOvr>
  <p:transition xmlns:p14="http://schemas.microsoft.com/office/powerpoint/2010/mai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Data attributes"/>
          <p:cNvSpPr txBox="1"/>
          <p:nvPr/>
        </p:nvSpPr>
        <p:spPr>
          <a:xfrm>
            <a:off x="4914086" y="368298"/>
            <a:ext cx="317662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u="sng">
                <a:latin typeface="Hoefler Text"/>
                <a:ea typeface="Hoefler Text"/>
                <a:cs typeface="Hoefler Text"/>
                <a:sym typeface="Hoefler Text"/>
              </a:defRPr>
            </a:lvl1pPr>
          </a:lstStyle>
          <a:p>
            <a:r>
              <a:t>Data attributes </a:t>
            </a:r>
          </a:p>
        </p:txBody>
      </p:sp>
      <p:sp>
        <p:nvSpPr>
          <p:cNvPr id="130" name="age…"/>
          <p:cNvSpPr txBox="1"/>
          <p:nvPr/>
        </p:nvSpPr>
        <p:spPr>
          <a:xfrm>
            <a:off x="3223106" y="1003299"/>
            <a:ext cx="6558586" cy="7747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93700" indent="-393700" algn="l">
              <a:buSzPct val="50000"/>
              <a:buBlip>
                <a:blip r:embed="rId2"/>
              </a:buBlip>
              <a:defRPr>
                <a:latin typeface="Hoefler Text"/>
                <a:ea typeface="Hoefler Text"/>
                <a:cs typeface="Hoefler Text"/>
                <a:sym typeface="Hoefler Text"/>
              </a:defRPr>
            </a:pPr>
            <a:r>
              <a:t>age</a:t>
            </a:r>
          </a:p>
          <a:p>
            <a:pPr marL="393700" indent="-393700" algn="l">
              <a:buSzPct val="50000"/>
              <a:buBlip>
                <a:blip r:embed="rId2"/>
              </a:buBlip>
              <a:defRPr>
                <a:latin typeface="Hoefler Text"/>
                <a:ea typeface="Hoefler Text"/>
                <a:cs typeface="Hoefler Text"/>
                <a:sym typeface="Hoefler Text"/>
              </a:defRPr>
            </a:pPr>
            <a:r>
              <a:t>sex</a:t>
            </a:r>
          </a:p>
          <a:p>
            <a:pPr marL="393700" indent="-393700" algn="l">
              <a:buSzPct val="50000"/>
              <a:buBlip>
                <a:blip r:embed="rId2"/>
              </a:buBlip>
              <a:defRPr>
                <a:latin typeface="Hoefler Text"/>
                <a:ea typeface="Hoefler Text"/>
                <a:cs typeface="Hoefler Text"/>
                <a:sym typeface="Hoefler Text"/>
              </a:defRPr>
            </a:pPr>
            <a:r>
              <a:t>chest pain</a:t>
            </a:r>
          </a:p>
          <a:p>
            <a:pPr marL="393700" indent="-393700" algn="l">
              <a:buSzPct val="50000"/>
              <a:buBlip>
                <a:blip r:embed="rId2"/>
              </a:buBlip>
              <a:defRPr>
                <a:latin typeface="Hoefler Text"/>
                <a:ea typeface="Hoefler Text"/>
                <a:cs typeface="Hoefler Text"/>
                <a:sym typeface="Hoefler Text"/>
              </a:defRPr>
            </a:pPr>
            <a:r>
              <a:t>resting blood pressure</a:t>
            </a:r>
          </a:p>
          <a:p>
            <a:pPr marL="393700" indent="-393700" algn="l">
              <a:buSzPct val="50000"/>
              <a:buBlip>
                <a:blip r:embed="rId2"/>
              </a:buBlip>
              <a:defRPr>
                <a:latin typeface="Hoefler Text"/>
                <a:ea typeface="Hoefler Text"/>
                <a:cs typeface="Hoefler Text"/>
                <a:sym typeface="Hoefler Text"/>
              </a:defRPr>
            </a:pPr>
            <a:r>
              <a:t>cholesterol</a:t>
            </a:r>
          </a:p>
          <a:p>
            <a:pPr marL="393700" indent="-393700" algn="l">
              <a:buSzPct val="50000"/>
              <a:buBlip>
                <a:blip r:embed="rId2"/>
              </a:buBlip>
              <a:defRPr>
                <a:latin typeface="Hoefler Text"/>
                <a:ea typeface="Hoefler Text"/>
                <a:cs typeface="Hoefler Text"/>
                <a:sym typeface="Hoefler Text"/>
              </a:defRPr>
            </a:pPr>
            <a:r>
              <a:t>fasting blood sugar</a:t>
            </a:r>
          </a:p>
          <a:p>
            <a:pPr marL="393700" indent="-393700" algn="l">
              <a:buSzPct val="50000"/>
              <a:buBlip>
                <a:blip r:embed="rId2"/>
              </a:buBlip>
              <a:defRPr>
                <a:latin typeface="Hoefler Text"/>
                <a:ea typeface="Hoefler Text"/>
                <a:cs typeface="Hoefler Text"/>
                <a:sym typeface="Hoefler Text"/>
              </a:defRPr>
            </a:pPr>
            <a:r>
              <a:t>resting electrocardiographic</a:t>
            </a:r>
          </a:p>
          <a:p>
            <a:pPr marL="393700" indent="-393700" algn="l">
              <a:buSzPct val="50000"/>
              <a:buBlip>
                <a:blip r:embed="rId2"/>
              </a:buBlip>
              <a:defRPr>
                <a:latin typeface="Hoefler Text"/>
                <a:ea typeface="Hoefler Text"/>
                <a:cs typeface="Hoefler Text"/>
                <a:sym typeface="Hoefler Text"/>
              </a:defRPr>
            </a:pPr>
            <a:r>
              <a:t>maximum heart rate</a:t>
            </a:r>
          </a:p>
          <a:p>
            <a:pPr marL="393700" indent="-393700" algn="l">
              <a:buSzPct val="50000"/>
              <a:buBlip>
                <a:blip r:embed="rId2"/>
              </a:buBlip>
              <a:defRPr>
                <a:latin typeface="Hoefler Text"/>
                <a:ea typeface="Hoefler Text"/>
                <a:cs typeface="Hoefler Text"/>
                <a:sym typeface="Hoefler Text"/>
              </a:defRPr>
            </a:pPr>
            <a:r>
              <a:t>exercised induced angina</a:t>
            </a:r>
          </a:p>
          <a:p>
            <a:pPr marL="393700" indent="-393700" algn="l">
              <a:buSzPct val="50000"/>
              <a:buBlip>
                <a:blip r:embed="rId2"/>
              </a:buBlip>
              <a:defRPr>
                <a:latin typeface="Hoefler Text"/>
                <a:ea typeface="Hoefler Text"/>
                <a:cs typeface="Hoefler Text"/>
                <a:sym typeface="Hoefler Text"/>
              </a:defRPr>
            </a:pPr>
            <a:r>
              <a:t>depression induced by exercise</a:t>
            </a:r>
          </a:p>
          <a:p>
            <a:pPr marL="393700" indent="-393700" algn="l">
              <a:buSzPct val="50000"/>
              <a:buBlip>
                <a:blip r:embed="rId2"/>
              </a:buBlip>
              <a:defRPr>
                <a:latin typeface="Hoefler Text"/>
                <a:ea typeface="Hoefler Text"/>
                <a:cs typeface="Hoefler Text"/>
                <a:sym typeface="Hoefler Text"/>
              </a:defRPr>
            </a:pPr>
            <a:r>
              <a:t>slope of the peak exercise</a:t>
            </a:r>
          </a:p>
          <a:p>
            <a:pPr marL="393700" indent="-393700" algn="l">
              <a:buSzPct val="50000"/>
              <a:buBlip>
                <a:blip r:embed="rId2"/>
              </a:buBlip>
              <a:defRPr>
                <a:latin typeface="Hoefler Text"/>
                <a:ea typeface="Hoefler Text"/>
                <a:cs typeface="Hoefler Text"/>
                <a:sym typeface="Hoefler Text"/>
              </a:defRPr>
            </a:pPr>
            <a:r>
              <a:t>major blood vessels</a:t>
            </a:r>
          </a:p>
          <a:p>
            <a:pPr marL="393700" indent="-393700" algn="l">
              <a:buSzPct val="50000"/>
              <a:buBlip>
                <a:blip r:embed="rId2"/>
              </a:buBlip>
              <a:defRPr>
                <a:latin typeface="Hoefler Text"/>
                <a:ea typeface="Hoefler Text"/>
                <a:cs typeface="Hoefler Text"/>
                <a:sym typeface="Hoefler Text"/>
              </a:defRPr>
            </a:pPr>
            <a:r>
              <a:t>thallium stress test</a:t>
            </a:r>
          </a:p>
          <a:p>
            <a:pPr marL="393700" indent="-393700" algn="l">
              <a:buSzPct val="50000"/>
              <a:buBlip>
                <a:blip r:embed="rId2"/>
              </a:buBlip>
              <a:defRPr>
                <a:latin typeface="Hoefler Text"/>
                <a:ea typeface="Hoefler Text"/>
                <a:cs typeface="Hoefler Text"/>
                <a:sym typeface="Hoefler Text"/>
              </a:defRPr>
            </a:pPr>
            <a:r>
              <a:t>target</a:t>
            </a:r>
          </a:p>
        </p:txBody>
      </p:sp>
    </p:spTree>
  </p:cSld>
  <p:clrMapOvr>
    <a:masterClrMapping/>
  </p:clrMapOvr>
  <p:transition xmlns:p14="http://schemas.microsoft.com/office/powerpoint/2010/mai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54.46% of the people in the dataset have heart disease."/>
          <p:cNvSpPr txBox="1"/>
          <p:nvPr/>
        </p:nvSpPr>
        <p:spPr>
          <a:xfrm>
            <a:off x="1002933" y="4044950"/>
            <a:ext cx="4068058"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a:latin typeface="Baskerville"/>
                <a:ea typeface="Baskerville"/>
                <a:cs typeface="Baskerville"/>
                <a:sym typeface="Baskerville"/>
              </a:defRPr>
            </a:lvl1pPr>
          </a:lstStyle>
          <a:p>
            <a:r>
              <a:t>54.46% of the people in the dataset have heart disease.  </a:t>
            </a:r>
          </a:p>
        </p:txBody>
      </p:sp>
      <p:pic>
        <p:nvPicPr>
          <p:cNvPr id="133" name="Screen Shot 2019-03-13 at 3.13.29 PM.png" descr="Screen Shot 2019-03-13 at 3.13.29 PM.png"/>
          <p:cNvPicPr>
            <a:picLocks noChangeAspect="1"/>
          </p:cNvPicPr>
          <p:nvPr/>
        </p:nvPicPr>
        <p:blipFill>
          <a:blip r:embed="rId2">
            <a:extLst/>
          </a:blip>
          <a:stretch>
            <a:fillRect/>
          </a:stretch>
        </p:blipFill>
        <p:spPr>
          <a:xfrm>
            <a:off x="5408562" y="1168400"/>
            <a:ext cx="6604001" cy="7416800"/>
          </a:xfrm>
          <a:prstGeom prst="rect">
            <a:avLst/>
          </a:prstGeom>
          <a:ln w="12700">
            <a:miter lim="400000"/>
          </a:ln>
        </p:spPr>
      </p:pic>
    </p:spTree>
  </p:cSld>
  <p:clrMapOvr>
    <a:masterClrMapping/>
  </p:clrMapOvr>
  <p:transition xmlns:p14="http://schemas.microsoft.com/office/powerpoint/2010/mai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5" name="Screen Shot 2019-03-15 at 8.58.26 AM.png" descr="Screen Shot 2019-03-15 at 8.58.26 AM.png"/>
          <p:cNvPicPr>
            <a:picLocks noChangeAspect="1"/>
          </p:cNvPicPr>
          <p:nvPr/>
        </p:nvPicPr>
        <p:blipFill>
          <a:blip r:embed="rId2">
            <a:extLst/>
          </a:blip>
          <a:stretch>
            <a:fillRect/>
          </a:stretch>
        </p:blipFill>
        <p:spPr>
          <a:xfrm>
            <a:off x="6642744" y="5169544"/>
            <a:ext cx="5257801" cy="3810001"/>
          </a:xfrm>
          <a:prstGeom prst="rect">
            <a:avLst/>
          </a:prstGeom>
          <a:ln w="12700">
            <a:miter lim="400000"/>
          </a:ln>
        </p:spPr>
      </p:pic>
      <p:pic>
        <p:nvPicPr>
          <p:cNvPr id="136" name="Screen Shot 2019-03-14 at 11.52.07 PM.png" descr="Screen Shot 2019-03-14 at 11.52.07 PM.png"/>
          <p:cNvPicPr>
            <a:picLocks noChangeAspect="1"/>
          </p:cNvPicPr>
          <p:nvPr/>
        </p:nvPicPr>
        <p:blipFill>
          <a:blip r:embed="rId3">
            <a:extLst/>
          </a:blip>
          <a:stretch>
            <a:fillRect/>
          </a:stretch>
        </p:blipFill>
        <p:spPr>
          <a:xfrm>
            <a:off x="6515744" y="959494"/>
            <a:ext cx="5511801" cy="3619501"/>
          </a:xfrm>
          <a:prstGeom prst="rect">
            <a:avLst/>
          </a:prstGeom>
          <a:ln w="12700">
            <a:miter lim="400000"/>
          </a:ln>
        </p:spPr>
      </p:pic>
      <p:sp>
        <p:nvSpPr>
          <p:cNvPr id="137" name="The average age for heart disease is lower than those who don’t have the disease.…"/>
          <p:cNvSpPr txBox="1"/>
          <p:nvPr/>
        </p:nvSpPr>
        <p:spPr>
          <a:xfrm>
            <a:off x="1403609" y="1248689"/>
            <a:ext cx="3822182" cy="329382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60947" indent="-360947" algn="l">
              <a:buSzPct val="100000"/>
              <a:buChar char="•"/>
              <a:defRPr sz="2300"/>
            </a:pPr>
            <a:r>
              <a:t>The average age for heart disease is lower than those who don’t have the disease. </a:t>
            </a:r>
          </a:p>
          <a:p>
            <a:pPr marL="360947" indent="-360947" algn="l">
              <a:buSzPct val="100000"/>
              <a:buChar char="•"/>
              <a:defRPr sz="2300"/>
            </a:pPr>
            <a:r>
              <a:t>Outliers are minimal.</a:t>
            </a:r>
          </a:p>
          <a:p>
            <a:pPr marL="360947" indent="-360947" algn="l">
              <a:buSzPct val="100000"/>
              <a:buChar char="•"/>
              <a:defRPr sz="2300"/>
            </a:pPr>
            <a:r>
              <a:t>Cholesterol between 200 and 250 have the highest amount of heart disease patients.</a:t>
            </a:r>
          </a:p>
        </p:txBody>
      </p:sp>
      <p:sp>
        <p:nvSpPr>
          <p:cNvPr id="138" name="Age and Cholesterol"/>
          <p:cNvSpPr txBox="1"/>
          <p:nvPr/>
        </p:nvSpPr>
        <p:spPr>
          <a:xfrm>
            <a:off x="1158087" y="540030"/>
            <a:ext cx="4541826" cy="64714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r>
              <a:t>Age and Cholesterol</a:t>
            </a:r>
          </a:p>
        </p:txBody>
      </p:sp>
      <p:pic>
        <p:nvPicPr>
          <p:cNvPr id="139" name="Screen Shot 2019-03-15 at 9.44.10 AM.png" descr="Screen Shot 2019-03-15 at 9.44.10 AM.png"/>
          <p:cNvPicPr>
            <a:picLocks noChangeAspect="1"/>
          </p:cNvPicPr>
          <p:nvPr/>
        </p:nvPicPr>
        <p:blipFill>
          <a:blip r:embed="rId4">
            <a:extLst/>
          </a:blip>
          <a:stretch>
            <a:fillRect/>
          </a:stretch>
        </p:blipFill>
        <p:spPr>
          <a:xfrm>
            <a:off x="1017686" y="4991744"/>
            <a:ext cx="5130801" cy="4165601"/>
          </a:xfrm>
          <a:prstGeom prst="rect">
            <a:avLst/>
          </a:prstGeom>
          <a:ln w="12700">
            <a:miter lim="400000"/>
          </a:ln>
        </p:spPr>
      </p:pic>
    </p:spTree>
  </p:cSld>
  <p:clrMapOvr>
    <a:masterClrMapping/>
  </p:clrMapOvr>
  <p:transition xmlns:p14="http://schemas.microsoft.com/office/powerpoint/2010/mai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1" name="Screen Shot 2019-03-15 at 8.43.01 AM.png" descr="Screen Shot 2019-03-15 at 8.43.01 AM.png"/>
          <p:cNvPicPr>
            <a:picLocks noGrp="1" noChangeAspect="1"/>
          </p:cNvPicPr>
          <p:nvPr>
            <p:ph type="pic" idx="13"/>
          </p:nvPr>
        </p:nvPicPr>
        <p:blipFill>
          <a:blip r:embed="rId2">
            <a:extLst/>
          </a:blip>
          <a:srcRect/>
          <a:stretch>
            <a:fillRect/>
          </a:stretch>
        </p:blipFill>
        <p:spPr>
          <a:xfrm>
            <a:off x="4740435" y="2151508"/>
            <a:ext cx="7514104" cy="5797014"/>
          </a:xfrm>
          <a:prstGeom prst="rect">
            <a:avLst/>
          </a:prstGeom>
        </p:spPr>
      </p:pic>
      <p:sp>
        <p:nvSpPr>
          <p:cNvPr id="142" name="From the distribution shown:…"/>
          <p:cNvSpPr txBox="1">
            <a:spLocks noGrp="1"/>
          </p:cNvSpPr>
          <p:nvPr>
            <p:ph type="body" sz="quarter" idx="1"/>
          </p:nvPr>
        </p:nvSpPr>
        <p:spPr>
          <a:xfrm>
            <a:off x="837803" y="3399928"/>
            <a:ext cx="3501182" cy="2862165"/>
          </a:xfrm>
          <a:prstGeom prst="rect">
            <a:avLst/>
          </a:prstGeom>
        </p:spPr>
        <p:txBody>
          <a:bodyPr/>
          <a:lstStyle/>
          <a:p>
            <a:pPr marL="0" indent="0" defTabSz="525779">
              <a:spcBef>
                <a:spcPts val="2500"/>
              </a:spcBef>
              <a:buSzTx/>
              <a:buNone/>
              <a:defRPr sz="3239"/>
            </a:pPr>
            <a:r>
              <a:t>From the distribution shown:</a:t>
            </a:r>
          </a:p>
          <a:p>
            <a:pPr marL="270710" indent="-270710" defTabSz="525779">
              <a:spcBef>
                <a:spcPts val="2500"/>
              </a:spcBef>
              <a:buSzPct val="100000"/>
              <a:buChar char="•"/>
              <a:defRPr sz="3239"/>
            </a:pPr>
            <a:r>
              <a:t>a few outliners</a:t>
            </a:r>
          </a:p>
          <a:p>
            <a:pPr marL="270710" indent="-270710" defTabSz="525779">
              <a:spcBef>
                <a:spcPts val="2500"/>
              </a:spcBef>
              <a:buSzPct val="100000"/>
              <a:buChar char="•"/>
              <a:defRPr sz="3239"/>
            </a:pPr>
            <a:r>
              <a:t>no null values</a:t>
            </a:r>
          </a:p>
        </p:txBody>
      </p:sp>
      <p:sp>
        <p:nvSpPr>
          <p:cNvPr id="143" name="Description of the data"/>
          <p:cNvSpPr txBox="1"/>
          <p:nvPr/>
        </p:nvSpPr>
        <p:spPr>
          <a:xfrm>
            <a:off x="3210877" y="326539"/>
            <a:ext cx="6583046" cy="8458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lvl1pPr>
          </a:lstStyle>
          <a:p>
            <a:r>
              <a:t>Description of the data</a:t>
            </a:r>
          </a:p>
        </p:txBody>
      </p:sp>
    </p:spTree>
  </p:cSld>
  <p:clrMapOvr>
    <a:masterClrMapping/>
  </p:clrMapOvr>
  <p:transition xmlns:p14="http://schemas.microsoft.com/office/powerpoint/2010/mai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Variables are not correlated…"/>
          <p:cNvSpPr txBox="1">
            <a:spLocks noGrp="1"/>
          </p:cNvSpPr>
          <p:nvPr>
            <p:ph type="body" idx="1"/>
          </p:nvPr>
        </p:nvSpPr>
        <p:spPr>
          <a:xfrm>
            <a:off x="1472099" y="2168498"/>
            <a:ext cx="10060602" cy="5416604"/>
          </a:xfrm>
          <a:prstGeom prst="rect">
            <a:avLst/>
          </a:prstGeom>
        </p:spPr>
        <p:txBody>
          <a:bodyPr/>
          <a:lstStyle/>
          <a:p>
            <a:pPr marL="374251" indent="-374251" defTabSz="555340">
              <a:spcBef>
                <a:spcPts val="3300"/>
              </a:spcBef>
              <a:buBlip>
                <a:blip r:embed="rId2"/>
              </a:buBlip>
              <a:defRPr sz="3395"/>
            </a:pPr>
            <a:r>
              <a:t>Variables are not correlated</a:t>
            </a:r>
          </a:p>
          <a:p>
            <a:pPr marL="374251" indent="-374251" defTabSz="555340">
              <a:spcBef>
                <a:spcPts val="3300"/>
              </a:spcBef>
              <a:buBlip>
                <a:blip r:embed="rId2"/>
              </a:buBlip>
              <a:defRPr sz="3395"/>
            </a:pPr>
            <a:r>
              <a:t>There were no null values</a:t>
            </a:r>
          </a:p>
          <a:p>
            <a:pPr marL="374251" indent="-374251" defTabSz="555340">
              <a:spcBef>
                <a:spcPts val="3300"/>
              </a:spcBef>
              <a:buBlip>
                <a:blip r:embed="rId2"/>
              </a:buBlip>
              <a:defRPr sz="3395"/>
            </a:pPr>
            <a:r>
              <a:t>Data was scaled due to the different parameters</a:t>
            </a:r>
          </a:p>
          <a:p>
            <a:pPr marL="374251" indent="-374251" defTabSz="555340">
              <a:spcBef>
                <a:spcPts val="3300"/>
              </a:spcBef>
              <a:buBlip>
                <a:blip r:embed="rId2"/>
              </a:buBlip>
              <a:defRPr sz="3395"/>
            </a:pPr>
            <a:r>
              <a:t>The target variable was balanced</a:t>
            </a:r>
          </a:p>
          <a:p>
            <a:pPr marL="374251" indent="-374251" defTabSz="555340">
              <a:spcBef>
                <a:spcPts val="3300"/>
              </a:spcBef>
              <a:buBlip>
                <a:blip r:embed="rId2"/>
              </a:buBlip>
              <a:defRPr sz="3395"/>
            </a:pPr>
            <a:r>
              <a:t>80% of the data was used for the training the model</a:t>
            </a:r>
          </a:p>
          <a:p>
            <a:pPr marL="374251" indent="-374251" defTabSz="555340">
              <a:spcBef>
                <a:spcPts val="3300"/>
              </a:spcBef>
              <a:buBlip>
                <a:blip r:embed="rId2"/>
              </a:buBlip>
              <a:defRPr sz="3395"/>
            </a:pPr>
            <a:r>
              <a:t>20% of the data was used for testing the model</a:t>
            </a:r>
          </a:p>
        </p:txBody>
      </p:sp>
      <p:sp>
        <p:nvSpPr>
          <p:cNvPr id="146" name="Summary of the data"/>
          <p:cNvSpPr txBox="1"/>
          <p:nvPr/>
        </p:nvSpPr>
        <p:spPr>
          <a:xfrm>
            <a:off x="3469005" y="745639"/>
            <a:ext cx="6066791" cy="8458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lvl1pPr>
          </a:lstStyle>
          <a:p>
            <a:r>
              <a:t>Summary of the data</a:t>
            </a:r>
          </a:p>
        </p:txBody>
      </p:sp>
    </p:spTree>
  </p:cSld>
  <p:clrMapOvr>
    <a:masterClrMapping/>
  </p:clrMapOvr>
  <p:transition xmlns:p14="http://schemas.microsoft.com/office/powerpoint/2010/mai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he data deals with two classes, people who have heart disease and who do not.  Therefore we will use a classification model to determine which class an individual belongs to.  We will also check the scoring of each model to see which model is the best fit."/>
          <p:cNvSpPr txBox="1"/>
          <p:nvPr/>
        </p:nvSpPr>
        <p:spPr>
          <a:xfrm>
            <a:off x="2177693" y="1003300"/>
            <a:ext cx="8649414" cy="7747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60947" indent="-360947" algn="l">
              <a:buSzPct val="100000"/>
              <a:buChar char="•"/>
              <a:defRPr>
                <a:latin typeface="Hoefler Text"/>
                <a:ea typeface="Hoefler Text"/>
                <a:cs typeface="Hoefler Text"/>
                <a:sym typeface="Hoefler Text"/>
              </a:defRPr>
            </a:pPr>
            <a:r>
              <a:t>The objective is to create the best model by increasing the accuracy in the hold out data and increase the area under the curve.</a:t>
            </a:r>
          </a:p>
          <a:p>
            <a:pPr marL="360947" indent="-360947" algn="l">
              <a:buSzPct val="100000"/>
              <a:buChar char="•"/>
              <a:defRPr>
                <a:latin typeface="Hoefler Text"/>
                <a:ea typeface="Hoefler Text"/>
                <a:cs typeface="Hoefler Text"/>
                <a:sym typeface="Hoefler Text"/>
              </a:defRPr>
            </a:pPr>
            <a:r>
              <a:t>A classification model will be used to determine which class a patient belongs.  </a:t>
            </a:r>
          </a:p>
          <a:p>
            <a:pPr marL="360947" indent="-360947" algn="l">
              <a:buSzPct val="100000"/>
              <a:buChar char="•"/>
              <a:defRPr>
                <a:latin typeface="Hoefler Text"/>
                <a:ea typeface="Hoefler Text"/>
                <a:cs typeface="Hoefler Text"/>
                <a:sym typeface="Hoefler Text"/>
              </a:defRPr>
            </a:pPr>
            <a:r>
              <a:t>First we will fit and test the data to base models, with out tuning parameters.</a:t>
            </a:r>
          </a:p>
          <a:p>
            <a:pPr marL="360947" indent="-360947" algn="l">
              <a:buSzPct val="100000"/>
              <a:buChar char="•"/>
              <a:defRPr>
                <a:latin typeface="Hoefler Text"/>
                <a:ea typeface="Hoefler Text"/>
                <a:cs typeface="Hoefler Text"/>
                <a:sym typeface="Hoefler Text"/>
              </a:defRPr>
            </a:pPr>
            <a:r>
              <a:t>We will check the scoring of each algorithm to see which has the best fit.</a:t>
            </a:r>
          </a:p>
          <a:p>
            <a:pPr marL="360947" indent="-360947" algn="l">
              <a:buSzPct val="100000"/>
              <a:buChar char="•"/>
              <a:defRPr>
                <a:latin typeface="Hoefler Text"/>
                <a:ea typeface="Hoefler Text"/>
                <a:cs typeface="Hoefler Text"/>
                <a:sym typeface="Hoefler Text"/>
              </a:defRPr>
            </a:pPr>
            <a:r>
              <a:t>We will then tune a few of the models.</a:t>
            </a:r>
          </a:p>
          <a:p>
            <a:pPr marL="360947" indent="-360947" algn="l">
              <a:buSzPct val="100000"/>
              <a:buChar char="•"/>
              <a:defRPr>
                <a:latin typeface="Hoefler Text"/>
                <a:ea typeface="Hoefler Text"/>
                <a:cs typeface="Hoefler Text"/>
                <a:sym typeface="Hoefler Text"/>
              </a:defRPr>
            </a:pPr>
            <a:r>
              <a:t>From the tuned models, the best model will be boosted it to see if the score increase.</a:t>
            </a:r>
          </a:p>
        </p:txBody>
      </p:sp>
    </p:spTree>
  </p:cSld>
  <p:clrMapOvr>
    <a:masterClrMapping/>
  </p:clrMapOvr>
  <p:transition xmlns:p14="http://schemas.microsoft.com/office/powerpoint/2010/main" spd="med"/>
</p:sld>
</file>

<file path=ppt/theme/theme1.xml><?xml version="1.0" encoding="utf-8"?>
<a:theme xmlns:a="http://schemas.openxmlformats.org/drawingml/2006/main" name="Harmony">
  <a:themeElements>
    <a:clrScheme name="Harmony">
      <a:dk1>
        <a:srgbClr val="5E5E5E"/>
      </a:dk1>
      <a:lt1>
        <a:srgbClr val="FFFFFF"/>
      </a:lt1>
      <a:dk2>
        <a:srgbClr val="A7A7A7"/>
      </a:dk2>
      <a:lt2>
        <a:srgbClr val="535353"/>
      </a:lt2>
      <a:accent1>
        <a:srgbClr val="87AEC1"/>
      </a:accent1>
      <a:accent2>
        <a:srgbClr val="D6BB9E"/>
      </a:accent2>
      <a:accent3>
        <a:srgbClr val="CC7A69"/>
      </a:accent3>
      <a:accent4>
        <a:srgbClr val="EAAB5C"/>
      </a:accent4>
      <a:accent5>
        <a:srgbClr val="98C8C6"/>
      </a:accent5>
      <a:accent6>
        <a:srgbClr val="C3CD8B"/>
      </a:accent6>
      <a:hlink>
        <a:srgbClr val="0000FF"/>
      </a:hlink>
      <a:folHlink>
        <a:srgbClr val="FF00FF"/>
      </a:folHlink>
    </a:clrScheme>
    <a:fontScheme name="Harmony">
      <a:majorFont>
        <a:latin typeface="Helvetica"/>
        <a:ea typeface="Helvetica"/>
        <a:cs typeface="Helvetica"/>
      </a:majorFont>
      <a:minorFont>
        <a:latin typeface="Helvetica Neue"/>
        <a:ea typeface="Helvetica Neue"/>
        <a:cs typeface="Helvetica Neue"/>
      </a:minorFont>
    </a:fontScheme>
    <a:fmtScheme name="Harmon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Harmony">
  <a:themeElements>
    <a:clrScheme name="Harmony">
      <a:dk1>
        <a:srgbClr val="000000"/>
      </a:dk1>
      <a:lt1>
        <a:srgbClr val="FFFFFF"/>
      </a:lt1>
      <a:dk2>
        <a:srgbClr val="A7A7A7"/>
      </a:dk2>
      <a:lt2>
        <a:srgbClr val="535353"/>
      </a:lt2>
      <a:accent1>
        <a:srgbClr val="87AEC1"/>
      </a:accent1>
      <a:accent2>
        <a:srgbClr val="D6BB9E"/>
      </a:accent2>
      <a:accent3>
        <a:srgbClr val="CC7A69"/>
      </a:accent3>
      <a:accent4>
        <a:srgbClr val="EAAB5C"/>
      </a:accent4>
      <a:accent5>
        <a:srgbClr val="98C8C6"/>
      </a:accent5>
      <a:accent6>
        <a:srgbClr val="C3CD8B"/>
      </a:accent6>
      <a:hlink>
        <a:srgbClr val="0000FF"/>
      </a:hlink>
      <a:folHlink>
        <a:srgbClr val="FF00FF"/>
      </a:folHlink>
    </a:clrScheme>
    <a:fontScheme name="Harmony">
      <a:majorFont>
        <a:latin typeface="Helvetica"/>
        <a:ea typeface="Helvetica"/>
        <a:cs typeface="Helvetica"/>
      </a:majorFont>
      <a:minorFont>
        <a:latin typeface="Helvetica Neue"/>
        <a:ea typeface="Helvetica Neue"/>
        <a:cs typeface="Helvetica Neue"/>
      </a:minorFont>
    </a:fontScheme>
    <a:fmtScheme name="Harmon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TotalTime>
  <Words>1022</Words>
  <Application>Microsoft Macintosh PowerPoint</Application>
  <PresentationFormat>Custom</PresentationFormat>
  <Paragraphs>144</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Harmony</vt:lpstr>
      <vt:lpstr>Heart Disease  Finding the best classification model to predict heart disease</vt:lpstr>
      <vt:lpstr>PowerPoint Presentation</vt:lpstr>
      <vt:lpstr>Dataset</vt:lpstr>
      <vt:lpstr>PowerPoint Presentation</vt:lpstr>
      <vt:lpstr>PowerPoint Presentation</vt:lpstr>
      <vt:lpstr>PowerPoint Presentation</vt:lpstr>
      <vt:lpstr>PowerPoint Presentation</vt:lpstr>
      <vt:lpstr>PowerPoint Presentation</vt:lpstr>
      <vt:lpstr>PowerPoint Presentation</vt:lpstr>
      <vt:lpstr>Base Models</vt:lpstr>
      <vt:lpstr>Model Baseline Scores</vt:lpstr>
      <vt:lpstr>Model Tuning</vt:lpstr>
      <vt:lpstr>KNN tuning: n_neighbors</vt:lpstr>
      <vt:lpstr>Random Forest tuning:</vt:lpstr>
      <vt:lpstr>Support Vector Machines tuning:</vt:lpstr>
      <vt:lpstr>Extreme Gradient boosting tuning:</vt:lpstr>
      <vt:lpstr>Model Comparison:</vt:lpstr>
      <vt:lpstr>ROC/AUC Model Comparison</vt:lpstr>
      <vt:lpstr>Accuracy Score Model Comparison</vt:lpstr>
      <vt:lpstr>The Best Model</vt:lpstr>
      <vt:lpstr>XGB Confusion matrix</vt:lpstr>
      <vt:lpstr>XGB model Evaluation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Finding the best classification model to predict heart disease</dc:title>
  <cp:lastModifiedBy>Charla Gaddy</cp:lastModifiedBy>
  <cp:revision>2</cp:revision>
  <dcterms:modified xsi:type="dcterms:W3CDTF">2019-03-15T20:14:29Z</dcterms:modified>
</cp:coreProperties>
</file>