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p:scale>
          <a:sx n="77" d="100"/>
          <a:sy n="77" d="100"/>
        </p:scale>
        <p:origin x="499" y="2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EBE6-8D08-1448-9EB7-3E8F9CD19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F24DCE-D2B6-BF45-A970-05FC9239E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91550-6297-0F4F-9DE8-1EA0D742D88D}"/>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BC9AE876-75F7-5243-925C-1CEC160D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3BB1A-9EE2-CF41-9986-6B9DFE62B4FC}"/>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395158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FA39-99DB-D340-9AAB-DA384C2606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18843-8299-064F-9FE3-08D9BAAA4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7EE3F-0F5F-B949-91BE-ECD8885181DF}"/>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0E33B0DA-6144-DE4B-8F48-07D4F0D29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64C0-C441-5F4B-8463-FCDCDE732E9E}"/>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3132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C0708-DF5C-BE4D-AE05-D9B8F6F5F8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0EC5CF-7F03-D74C-9218-C38B1414D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811BD-F6BF-0042-A177-1000DEE11F72}"/>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173807BB-317F-1E41-8455-9DFC73B57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94CA4-2907-D341-ADB0-67BA924F15CF}"/>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183552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6C93-B87B-9548-9E64-DC06092AE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8B3B2-0643-1C42-9F46-4DD2A3BC0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8920F-1C9C-4D4A-BBFD-B46E1FD29C7B}"/>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63D00BFC-DECF-9041-BFC9-99F3333A1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75C66-FAC1-2546-8ADD-08D486C107FF}"/>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250398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8FDB-62D9-894C-A062-BCD27E2EE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CBCA7-3F84-BB46-8894-F9650B90F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32A86-BFF8-974F-8305-569DCB1B1800}"/>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BD894B53-62DA-CE4C-ACDE-B54B4EFBD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5F46B-5BAC-2D40-BFA4-9F7CA783ACDC}"/>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351465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CF32-5CE4-B049-80F6-6C87AFD64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44553-7DC7-304B-A564-F6C2F7BF7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A084B-CE77-D649-B117-1D54397A3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435E2-502C-874A-8AAC-A885C03D2299}"/>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6" name="Footer Placeholder 5">
            <a:extLst>
              <a:ext uri="{FF2B5EF4-FFF2-40B4-BE49-F238E27FC236}">
                <a16:creationId xmlns:a16="http://schemas.microsoft.com/office/drawing/2014/main" id="{E11C65D5-409F-ED41-9A29-33A7A5C9A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33579-A1DD-444C-BB58-CEB0A82995B2}"/>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364387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0130-E1FF-2C46-8370-347FB63C0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4718F-FEEC-7048-BF66-28CFA29A5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A01B03-4764-2D4A-BFFB-037981C8A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F3483-CCAB-CB45-99B7-4B930D2D7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C8F1-D868-3744-AB85-F2CB23D76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524A1-C8EE-514F-A393-5E164723B962}"/>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8" name="Footer Placeholder 7">
            <a:extLst>
              <a:ext uri="{FF2B5EF4-FFF2-40B4-BE49-F238E27FC236}">
                <a16:creationId xmlns:a16="http://schemas.microsoft.com/office/drawing/2014/main" id="{1B11EE75-82F2-CC44-AE7C-CAC31D515D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B28A2-98DA-A94C-8759-82A7B51E8836}"/>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614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2229-08E7-3E4D-8B2C-1E95B7987F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94EA59-9BDB-ED44-BEA5-28F8C27C95A4}"/>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4" name="Footer Placeholder 3">
            <a:extLst>
              <a:ext uri="{FF2B5EF4-FFF2-40B4-BE49-F238E27FC236}">
                <a16:creationId xmlns:a16="http://schemas.microsoft.com/office/drawing/2014/main" id="{E924B41E-4401-8042-AFF5-11FE7C522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CA1D39-F0D8-874B-996E-D4B8B555C45B}"/>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223503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98B02-6541-274B-A2F4-F078D5F56631}"/>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3" name="Footer Placeholder 2">
            <a:extLst>
              <a:ext uri="{FF2B5EF4-FFF2-40B4-BE49-F238E27FC236}">
                <a16:creationId xmlns:a16="http://schemas.microsoft.com/office/drawing/2014/main" id="{60F0DA70-1A5E-6542-9898-088F22F202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66B541-7577-374A-8A7D-42BC29069FFD}"/>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366143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F22C-75B7-2A48-BAFB-B550E8878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A9A9B7-835E-E648-BF34-C9373E3E4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CED03-3936-4649-A541-6666DA158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8770-9D5E-E447-8098-BC0C6C751930}"/>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6" name="Footer Placeholder 5">
            <a:extLst>
              <a:ext uri="{FF2B5EF4-FFF2-40B4-BE49-F238E27FC236}">
                <a16:creationId xmlns:a16="http://schemas.microsoft.com/office/drawing/2014/main" id="{F7E145C5-C521-D640-B009-70857A11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C9B86-5406-E642-A6A6-84319ADA0F33}"/>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166013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F6C3-5918-1241-8DD5-DA9F9525C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5C968C-B6A9-274F-84D1-6D93661CD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D69304-6235-1245-AF24-1B4DE54C8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CAA94-9EF6-A649-925C-495FBA156BE9}"/>
              </a:ext>
            </a:extLst>
          </p:cNvPr>
          <p:cNvSpPr>
            <a:spLocks noGrp="1"/>
          </p:cNvSpPr>
          <p:nvPr>
            <p:ph type="dt" sz="half" idx="10"/>
          </p:nvPr>
        </p:nvSpPr>
        <p:spPr/>
        <p:txBody>
          <a:bodyPr/>
          <a:lstStyle/>
          <a:p>
            <a:fld id="{5D2CF240-B496-B542-AE2D-64D5E76BBEAC}" type="datetimeFigureOut">
              <a:rPr lang="en-US" smtClean="0"/>
              <a:t>5/30/2021</a:t>
            </a:fld>
            <a:endParaRPr lang="en-US"/>
          </a:p>
        </p:txBody>
      </p:sp>
      <p:sp>
        <p:nvSpPr>
          <p:cNvPr id="6" name="Footer Placeholder 5">
            <a:extLst>
              <a:ext uri="{FF2B5EF4-FFF2-40B4-BE49-F238E27FC236}">
                <a16:creationId xmlns:a16="http://schemas.microsoft.com/office/drawing/2014/main" id="{99FD2CA6-9B5F-3149-B7D7-859651684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3904-178B-6147-AA71-055F999164F6}"/>
              </a:ext>
            </a:extLst>
          </p:cNvPr>
          <p:cNvSpPr>
            <a:spLocks noGrp="1"/>
          </p:cNvSpPr>
          <p:nvPr>
            <p:ph type="sldNum" sz="quarter" idx="12"/>
          </p:nvPr>
        </p:nvSpPr>
        <p:spPr/>
        <p:txBody>
          <a:bodyPr/>
          <a:lstStyle/>
          <a:p>
            <a:fld id="{9174A6B8-ADBA-6B41-9A2B-0D17C1174D89}" type="slidenum">
              <a:rPr lang="en-US" smtClean="0"/>
              <a:t>‹#›</a:t>
            </a:fld>
            <a:endParaRPr lang="en-US"/>
          </a:p>
        </p:txBody>
      </p:sp>
    </p:spTree>
    <p:extLst>
      <p:ext uri="{BB962C8B-B14F-4D97-AF65-F5344CB8AC3E}">
        <p14:creationId xmlns:p14="http://schemas.microsoft.com/office/powerpoint/2010/main" val="141205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78BCA-0157-214D-AB13-A21939C68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086D7-1325-C94F-A9CB-FCC9315A6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44597-D2E9-364A-825A-22896D015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CF240-B496-B542-AE2D-64D5E76BBEAC}" type="datetimeFigureOut">
              <a:rPr lang="en-US" smtClean="0"/>
              <a:t>5/30/2021</a:t>
            </a:fld>
            <a:endParaRPr lang="en-US"/>
          </a:p>
        </p:txBody>
      </p:sp>
      <p:sp>
        <p:nvSpPr>
          <p:cNvPr id="5" name="Footer Placeholder 4">
            <a:extLst>
              <a:ext uri="{FF2B5EF4-FFF2-40B4-BE49-F238E27FC236}">
                <a16:creationId xmlns:a16="http://schemas.microsoft.com/office/drawing/2014/main" id="{BED5F550-26F9-C344-ADEF-E0B389205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12C07-BB42-264C-9DCB-EDD948D43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4A6B8-ADBA-6B41-9A2B-0D17C1174D89}" type="slidenum">
              <a:rPr lang="en-US" smtClean="0"/>
              <a:t>‹#›</a:t>
            </a:fld>
            <a:endParaRPr lang="en-US"/>
          </a:p>
        </p:txBody>
      </p:sp>
    </p:spTree>
    <p:extLst>
      <p:ext uri="{BB962C8B-B14F-4D97-AF65-F5344CB8AC3E}">
        <p14:creationId xmlns:p14="http://schemas.microsoft.com/office/powerpoint/2010/main" val="367379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A80B033-F9A9-AA4F-A87E-D151996BE36B}"/>
              </a:ext>
            </a:extLst>
          </p:cNvPr>
          <p:cNvGrpSpPr/>
          <p:nvPr/>
        </p:nvGrpSpPr>
        <p:grpSpPr>
          <a:xfrm>
            <a:off x="949191" y="1888435"/>
            <a:ext cx="6795787" cy="3538330"/>
            <a:chOff x="949191" y="1888435"/>
            <a:chExt cx="6795787" cy="3538330"/>
          </a:xfrm>
        </p:grpSpPr>
        <p:sp>
          <p:nvSpPr>
            <p:cNvPr id="20" name="Rectangle 19">
              <a:extLst>
                <a:ext uri="{FF2B5EF4-FFF2-40B4-BE49-F238E27FC236}">
                  <a16:creationId xmlns:a16="http://schemas.microsoft.com/office/drawing/2014/main" id="{A7ECE95B-A377-8B47-A45C-D2BCC76B46C2}"/>
                </a:ext>
              </a:extLst>
            </p:cNvPr>
            <p:cNvSpPr/>
            <p:nvPr/>
          </p:nvSpPr>
          <p:spPr>
            <a:xfrm>
              <a:off x="949192" y="1888435"/>
              <a:ext cx="6795786" cy="353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4A0D00E-511C-474C-A34F-65274234C609}"/>
                </a:ext>
              </a:extLst>
            </p:cNvPr>
            <p:cNvGrpSpPr/>
            <p:nvPr/>
          </p:nvGrpSpPr>
          <p:grpSpPr>
            <a:xfrm>
              <a:off x="949191" y="2097157"/>
              <a:ext cx="6795787" cy="3110947"/>
              <a:chOff x="949191" y="2097157"/>
              <a:chExt cx="6795787" cy="3110947"/>
            </a:xfrm>
          </p:grpSpPr>
          <p:grpSp>
            <p:nvGrpSpPr>
              <p:cNvPr id="4" name="Group 3">
                <a:extLst>
                  <a:ext uri="{FF2B5EF4-FFF2-40B4-BE49-F238E27FC236}">
                    <a16:creationId xmlns:a16="http://schemas.microsoft.com/office/drawing/2014/main" id="{EAD59D95-0701-764C-9FDB-380DF204D2F2}"/>
                  </a:ext>
                </a:extLst>
              </p:cNvPr>
              <p:cNvGrpSpPr/>
              <p:nvPr/>
            </p:nvGrpSpPr>
            <p:grpSpPr>
              <a:xfrm>
                <a:off x="949192" y="2308968"/>
                <a:ext cx="3724590" cy="2409381"/>
                <a:chOff x="8177936" y="1292772"/>
                <a:chExt cx="3724590" cy="2409381"/>
              </a:xfrm>
            </p:grpSpPr>
            <p:pic>
              <p:nvPicPr>
                <p:cNvPr id="5" name="Picture 4">
                  <a:extLst>
                    <a:ext uri="{FF2B5EF4-FFF2-40B4-BE49-F238E27FC236}">
                      <a16:creationId xmlns:a16="http://schemas.microsoft.com/office/drawing/2014/main" id="{D90912BE-D581-1B48-88C9-F2DECEF1C764}"/>
                    </a:ext>
                  </a:extLst>
                </p:cNvPr>
                <p:cNvPicPr>
                  <a:picLocks noChangeAspect="1"/>
                </p:cNvPicPr>
                <p:nvPr/>
              </p:nvPicPr>
              <p:blipFill>
                <a:blip r:embed="rId2"/>
                <a:stretch>
                  <a:fillRect/>
                </a:stretch>
              </p:blipFill>
              <p:spPr>
                <a:xfrm>
                  <a:off x="8177936" y="1738200"/>
                  <a:ext cx="3227526" cy="1963953"/>
                </a:xfrm>
                <a:prstGeom prst="rect">
                  <a:avLst/>
                </a:prstGeom>
              </p:spPr>
            </p:pic>
            <p:grpSp>
              <p:nvGrpSpPr>
                <p:cNvPr id="6" name="Group 5">
                  <a:extLst>
                    <a:ext uri="{FF2B5EF4-FFF2-40B4-BE49-F238E27FC236}">
                      <a16:creationId xmlns:a16="http://schemas.microsoft.com/office/drawing/2014/main" id="{50DF4C12-6E68-AA45-A3DC-D14367932F01}"/>
                    </a:ext>
                  </a:extLst>
                </p:cNvPr>
                <p:cNvGrpSpPr/>
                <p:nvPr/>
              </p:nvGrpSpPr>
              <p:grpSpPr>
                <a:xfrm>
                  <a:off x="11120382" y="1973461"/>
                  <a:ext cx="782144" cy="612577"/>
                  <a:chOff x="10935797" y="1794524"/>
                  <a:chExt cx="782144" cy="612577"/>
                </a:xfrm>
              </p:grpSpPr>
              <p:pic>
                <p:nvPicPr>
                  <p:cNvPr id="9" name="Picture 8">
                    <a:extLst>
                      <a:ext uri="{FF2B5EF4-FFF2-40B4-BE49-F238E27FC236}">
                        <a16:creationId xmlns:a16="http://schemas.microsoft.com/office/drawing/2014/main" id="{63C2FEC3-0E58-1040-A5DA-CE2A813D729A}"/>
                      </a:ext>
                    </a:extLst>
                  </p:cNvPr>
                  <p:cNvPicPr>
                    <a:picLocks noChangeAspect="1"/>
                  </p:cNvPicPr>
                  <p:nvPr/>
                </p:nvPicPr>
                <p:blipFill>
                  <a:blip r:embed="rId3"/>
                  <a:stretch>
                    <a:fillRect/>
                  </a:stretch>
                </p:blipFill>
                <p:spPr>
                  <a:xfrm>
                    <a:off x="10935797" y="1877331"/>
                    <a:ext cx="210994" cy="203718"/>
                  </a:xfrm>
                  <a:prstGeom prst="rect">
                    <a:avLst/>
                  </a:prstGeom>
                </p:spPr>
              </p:pic>
              <p:pic>
                <p:nvPicPr>
                  <p:cNvPr id="10" name="Picture 9">
                    <a:extLst>
                      <a:ext uri="{FF2B5EF4-FFF2-40B4-BE49-F238E27FC236}">
                        <a16:creationId xmlns:a16="http://schemas.microsoft.com/office/drawing/2014/main" id="{BA319E8A-5FE3-C54F-A672-3C0C96315725}"/>
                      </a:ext>
                    </a:extLst>
                  </p:cNvPr>
                  <p:cNvPicPr>
                    <a:picLocks noChangeAspect="1"/>
                  </p:cNvPicPr>
                  <p:nvPr/>
                </p:nvPicPr>
                <p:blipFill>
                  <a:blip r:embed="rId4"/>
                  <a:stretch>
                    <a:fillRect/>
                  </a:stretch>
                </p:blipFill>
                <p:spPr>
                  <a:xfrm>
                    <a:off x="10946307" y="2182131"/>
                    <a:ext cx="213419" cy="203718"/>
                  </a:xfrm>
                  <a:prstGeom prst="rect">
                    <a:avLst/>
                  </a:prstGeom>
                </p:spPr>
              </p:pic>
              <p:sp>
                <p:nvSpPr>
                  <p:cNvPr id="11" name="TextBox 10">
                    <a:extLst>
                      <a:ext uri="{FF2B5EF4-FFF2-40B4-BE49-F238E27FC236}">
                        <a16:creationId xmlns:a16="http://schemas.microsoft.com/office/drawing/2014/main" id="{F0B12C41-B139-4447-BB60-E03DF8389B9C}"/>
                      </a:ext>
                    </a:extLst>
                  </p:cNvPr>
                  <p:cNvSpPr txBox="1"/>
                  <p:nvPr/>
                </p:nvSpPr>
                <p:spPr>
                  <a:xfrm>
                    <a:off x="11189999" y="1794524"/>
                    <a:ext cx="515007" cy="307777"/>
                  </a:xfrm>
                  <a:prstGeom prst="rect">
                    <a:avLst/>
                  </a:prstGeom>
                  <a:noFill/>
                </p:spPr>
                <p:txBody>
                  <a:bodyPr wrap="square" rtlCol="0">
                    <a:spAutoFit/>
                  </a:bodyPr>
                  <a:lstStyle/>
                  <a:p>
                    <a:r>
                      <a:rPr lang="en-US" sz="1400" dirty="0"/>
                      <a:t>Mo</a:t>
                    </a:r>
                  </a:p>
                </p:txBody>
              </p:sp>
              <p:sp>
                <p:nvSpPr>
                  <p:cNvPr id="12" name="TextBox 11">
                    <a:extLst>
                      <a:ext uri="{FF2B5EF4-FFF2-40B4-BE49-F238E27FC236}">
                        <a16:creationId xmlns:a16="http://schemas.microsoft.com/office/drawing/2014/main" id="{F035B5D6-7444-E14D-8246-B3B12CBD2C5B}"/>
                      </a:ext>
                    </a:extLst>
                  </p:cNvPr>
                  <p:cNvSpPr txBox="1"/>
                  <p:nvPr/>
                </p:nvSpPr>
                <p:spPr>
                  <a:xfrm>
                    <a:off x="11202934" y="2099324"/>
                    <a:ext cx="515007" cy="307777"/>
                  </a:xfrm>
                  <a:prstGeom prst="rect">
                    <a:avLst/>
                  </a:prstGeom>
                  <a:noFill/>
                </p:spPr>
                <p:txBody>
                  <a:bodyPr wrap="square" rtlCol="0">
                    <a:spAutoFit/>
                  </a:bodyPr>
                  <a:lstStyle/>
                  <a:p>
                    <a:r>
                      <a:rPr lang="en-US" sz="1400" dirty="0"/>
                      <a:t>S</a:t>
                    </a:r>
                  </a:p>
                </p:txBody>
              </p:sp>
            </p:grpSp>
            <p:sp>
              <p:nvSpPr>
                <p:cNvPr id="7" name="TextBox 6">
                  <a:extLst>
                    <a:ext uri="{FF2B5EF4-FFF2-40B4-BE49-F238E27FC236}">
                      <a16:creationId xmlns:a16="http://schemas.microsoft.com/office/drawing/2014/main" id="{557052F6-4AED-9849-8DB0-B31B7A3780F7}"/>
                    </a:ext>
                  </a:extLst>
                </p:cNvPr>
                <p:cNvSpPr txBox="1"/>
                <p:nvPr/>
              </p:nvSpPr>
              <p:spPr>
                <a:xfrm>
                  <a:off x="8575651" y="1292772"/>
                  <a:ext cx="2051095" cy="338554"/>
                </a:xfrm>
                <a:prstGeom prst="rect">
                  <a:avLst/>
                </a:prstGeom>
                <a:noFill/>
                <a:ln>
                  <a:solidFill>
                    <a:schemeClr val="tx1"/>
                  </a:solidFill>
                </a:ln>
              </p:spPr>
              <p:txBody>
                <a:bodyPr wrap="square" rtlCol="0">
                  <a:spAutoFit/>
                </a:bodyPr>
                <a:lstStyle/>
                <a:p>
                  <a:pPr algn="ctr"/>
                  <a:r>
                    <a:rPr lang="en-US" sz="1600" dirty="0"/>
                    <a:t>Original MoS</a:t>
                  </a:r>
                  <a:r>
                    <a:rPr lang="en-US" sz="1600" baseline="-25000" dirty="0"/>
                    <a:t>2</a:t>
                  </a:r>
                </a:p>
              </p:txBody>
            </p:sp>
            <p:sp>
              <p:nvSpPr>
                <p:cNvPr id="8" name="Oval 7">
                  <a:extLst>
                    <a:ext uri="{FF2B5EF4-FFF2-40B4-BE49-F238E27FC236}">
                      <a16:creationId xmlns:a16="http://schemas.microsoft.com/office/drawing/2014/main" id="{96818DED-AF4A-A14C-B638-B26FA1D68C1D}"/>
                    </a:ext>
                  </a:extLst>
                </p:cNvPr>
                <p:cNvSpPr/>
                <p:nvPr/>
              </p:nvSpPr>
              <p:spPr>
                <a:xfrm>
                  <a:off x="9436100" y="2158127"/>
                  <a:ext cx="330199" cy="562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890F37C-2740-F74C-8455-7E782A13E15E}"/>
                  </a:ext>
                </a:extLst>
              </p:cNvPr>
              <p:cNvGrpSpPr/>
              <p:nvPr/>
            </p:nvGrpSpPr>
            <p:grpSpPr>
              <a:xfrm>
                <a:off x="4517450" y="2308968"/>
                <a:ext cx="3227528" cy="2333995"/>
                <a:chOff x="8662063" y="4050836"/>
                <a:chExt cx="3227528" cy="2333995"/>
              </a:xfrm>
            </p:grpSpPr>
            <p:pic>
              <p:nvPicPr>
                <p:cNvPr id="14" name="Picture 13">
                  <a:extLst>
                    <a:ext uri="{FF2B5EF4-FFF2-40B4-BE49-F238E27FC236}">
                      <a16:creationId xmlns:a16="http://schemas.microsoft.com/office/drawing/2014/main" id="{D150ABFB-AB4F-5C42-B509-6DD2DDC9A05A}"/>
                    </a:ext>
                  </a:extLst>
                </p:cNvPr>
                <p:cNvPicPr>
                  <a:picLocks noChangeAspect="1"/>
                </p:cNvPicPr>
                <p:nvPr/>
              </p:nvPicPr>
              <p:blipFill>
                <a:blip r:embed="rId2"/>
                <a:stretch>
                  <a:fillRect/>
                </a:stretch>
              </p:blipFill>
              <p:spPr>
                <a:xfrm rot="10800000">
                  <a:off x="8662063" y="4420877"/>
                  <a:ext cx="3227528" cy="1963954"/>
                </a:xfrm>
                <a:prstGeom prst="rect">
                  <a:avLst/>
                </a:prstGeom>
              </p:spPr>
            </p:pic>
            <p:sp>
              <p:nvSpPr>
                <p:cNvPr id="15" name="TextBox 14">
                  <a:extLst>
                    <a:ext uri="{FF2B5EF4-FFF2-40B4-BE49-F238E27FC236}">
                      <a16:creationId xmlns:a16="http://schemas.microsoft.com/office/drawing/2014/main" id="{E62ED4E5-FC3A-A34B-B215-EEED9CB15CF3}"/>
                    </a:ext>
                  </a:extLst>
                </p:cNvPr>
                <p:cNvSpPr txBox="1"/>
                <p:nvPr/>
              </p:nvSpPr>
              <p:spPr>
                <a:xfrm>
                  <a:off x="8753450" y="4050836"/>
                  <a:ext cx="2051095" cy="338554"/>
                </a:xfrm>
                <a:prstGeom prst="rect">
                  <a:avLst/>
                </a:prstGeom>
                <a:noFill/>
                <a:ln>
                  <a:solidFill>
                    <a:schemeClr val="tx1"/>
                  </a:solidFill>
                </a:ln>
              </p:spPr>
              <p:txBody>
                <a:bodyPr wrap="square" rtlCol="0">
                  <a:spAutoFit/>
                </a:bodyPr>
                <a:lstStyle/>
                <a:p>
                  <a:pPr algn="ctr"/>
                  <a:r>
                    <a:rPr lang="en-US" sz="1600" dirty="0"/>
                    <a:t>MoS</a:t>
                  </a:r>
                  <a:r>
                    <a:rPr lang="en-US" sz="1600" baseline="-25000" dirty="0"/>
                    <a:t>2</a:t>
                  </a:r>
                  <a:r>
                    <a:rPr lang="en-US" sz="1600" dirty="0"/>
                    <a:t> rotated 180°</a:t>
                  </a:r>
                  <a:endParaRPr lang="en-US" sz="1600" baseline="-25000" dirty="0"/>
                </a:p>
              </p:txBody>
            </p:sp>
            <p:sp>
              <p:nvSpPr>
                <p:cNvPr id="16" name="Oval 15">
                  <a:extLst>
                    <a:ext uri="{FF2B5EF4-FFF2-40B4-BE49-F238E27FC236}">
                      <a16:creationId xmlns:a16="http://schemas.microsoft.com/office/drawing/2014/main" id="{3EBE72A2-A3A2-C743-BD9C-D9A9C2333663}"/>
                    </a:ext>
                  </a:extLst>
                </p:cNvPr>
                <p:cNvSpPr/>
                <p:nvPr/>
              </p:nvSpPr>
              <p:spPr>
                <a:xfrm>
                  <a:off x="9613899" y="5021448"/>
                  <a:ext cx="330199" cy="562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A76DCAD-2D34-F642-A2D2-333934E1B625}"/>
                  </a:ext>
                </a:extLst>
              </p:cNvPr>
              <p:cNvSpPr txBox="1"/>
              <p:nvPr/>
            </p:nvSpPr>
            <p:spPr>
              <a:xfrm>
                <a:off x="949191" y="4796980"/>
                <a:ext cx="6795785" cy="307777"/>
              </a:xfrm>
              <a:prstGeom prst="rect">
                <a:avLst/>
              </a:prstGeom>
              <a:noFill/>
            </p:spPr>
            <p:txBody>
              <a:bodyPr wrap="square" rtlCol="0">
                <a:spAutoFit/>
              </a:bodyPr>
              <a:lstStyle/>
              <a:p>
                <a:pPr algn="ctr"/>
                <a:r>
                  <a:rPr lang="en-US" sz="1400" dirty="0"/>
                  <a:t>Example of broken inversion symmetry in MoS</a:t>
                </a:r>
                <a:r>
                  <a:rPr lang="en-US" sz="1400" baseline="-25000" dirty="0"/>
                  <a:t>2</a:t>
                </a:r>
                <a:r>
                  <a:rPr lang="en-US" sz="1400" dirty="0"/>
                  <a:t> outlined in red.</a:t>
                </a:r>
              </a:p>
            </p:txBody>
          </p:sp>
          <p:sp>
            <p:nvSpPr>
              <p:cNvPr id="18" name="Rectangle 17">
                <a:extLst>
                  <a:ext uri="{FF2B5EF4-FFF2-40B4-BE49-F238E27FC236}">
                    <a16:creationId xmlns:a16="http://schemas.microsoft.com/office/drawing/2014/main" id="{22A7F0BD-70CD-B442-9F20-BEA2762CB85E}"/>
                  </a:ext>
                </a:extLst>
              </p:cNvPr>
              <p:cNvSpPr/>
              <p:nvPr/>
            </p:nvSpPr>
            <p:spPr>
              <a:xfrm>
                <a:off x="949192" y="2097157"/>
                <a:ext cx="6795786" cy="3110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9579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92A196D4-0FE7-BD45-9A7A-E7BC5F5B5485}"/>
              </a:ext>
            </a:extLst>
          </p:cNvPr>
          <p:cNvGrpSpPr/>
          <p:nvPr/>
        </p:nvGrpSpPr>
        <p:grpSpPr>
          <a:xfrm>
            <a:off x="745434" y="672163"/>
            <a:ext cx="8271565" cy="4800601"/>
            <a:chOff x="745434" y="1079500"/>
            <a:chExt cx="8271565" cy="4800601"/>
          </a:xfrm>
        </p:grpSpPr>
        <p:grpSp>
          <p:nvGrpSpPr>
            <p:cNvPr id="29" name="Group 28">
              <a:extLst>
                <a:ext uri="{FF2B5EF4-FFF2-40B4-BE49-F238E27FC236}">
                  <a16:creationId xmlns:a16="http://schemas.microsoft.com/office/drawing/2014/main" id="{7816F745-4E2D-2F4D-A9C3-6E5E49B9A76E}"/>
                </a:ext>
              </a:extLst>
            </p:cNvPr>
            <p:cNvGrpSpPr/>
            <p:nvPr/>
          </p:nvGrpSpPr>
          <p:grpSpPr>
            <a:xfrm>
              <a:off x="745434" y="1079500"/>
              <a:ext cx="8271565" cy="4800601"/>
              <a:chOff x="745434" y="1079500"/>
              <a:chExt cx="8271565" cy="4800601"/>
            </a:xfrm>
          </p:grpSpPr>
          <p:sp>
            <p:nvSpPr>
              <p:cNvPr id="17" name="Rectangle 16">
                <a:extLst>
                  <a:ext uri="{FF2B5EF4-FFF2-40B4-BE49-F238E27FC236}">
                    <a16:creationId xmlns:a16="http://schemas.microsoft.com/office/drawing/2014/main" id="{0D7A9A47-D0DC-514B-B53A-B984F7F8C835}"/>
                  </a:ext>
                </a:extLst>
              </p:cNvPr>
              <p:cNvSpPr/>
              <p:nvPr/>
            </p:nvSpPr>
            <p:spPr>
              <a:xfrm>
                <a:off x="745434" y="1079500"/>
                <a:ext cx="8271565" cy="4800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7D8798-5003-6B43-A6B9-1CD61B792041}"/>
                  </a:ext>
                </a:extLst>
              </p:cNvPr>
              <p:cNvSpPr/>
              <p:nvPr/>
            </p:nvSpPr>
            <p:spPr>
              <a:xfrm>
                <a:off x="745435" y="1361661"/>
                <a:ext cx="6977269" cy="4213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6CEA1C-99CD-F148-A1B3-5229EA354EF5}"/>
                  </a:ext>
                </a:extLst>
              </p:cNvPr>
              <p:cNvPicPr>
                <a:picLocks noChangeAspect="1"/>
              </p:cNvPicPr>
              <p:nvPr/>
            </p:nvPicPr>
            <p:blipFill>
              <a:blip r:embed="rId2"/>
              <a:stretch>
                <a:fillRect/>
              </a:stretch>
            </p:blipFill>
            <p:spPr>
              <a:xfrm>
                <a:off x="4297220" y="1918654"/>
                <a:ext cx="3342133" cy="2210682"/>
              </a:xfrm>
              <a:prstGeom prst="rect">
                <a:avLst/>
              </a:prstGeom>
            </p:spPr>
          </p:pic>
          <p:pic>
            <p:nvPicPr>
              <p:cNvPr id="5" name="Picture 4">
                <a:extLst>
                  <a:ext uri="{FF2B5EF4-FFF2-40B4-BE49-F238E27FC236}">
                    <a16:creationId xmlns:a16="http://schemas.microsoft.com/office/drawing/2014/main" id="{6F3A387A-7ADF-6340-9EE2-D28F0BDBF4BA}"/>
                  </a:ext>
                </a:extLst>
              </p:cNvPr>
              <p:cNvPicPr>
                <a:picLocks noChangeAspect="1"/>
              </p:cNvPicPr>
              <p:nvPr/>
            </p:nvPicPr>
            <p:blipFill rotWithShape="1">
              <a:blip r:embed="rId3"/>
              <a:srcRect l="7841"/>
              <a:stretch/>
            </p:blipFill>
            <p:spPr>
              <a:xfrm>
                <a:off x="815009" y="1918654"/>
                <a:ext cx="3474417" cy="2210682"/>
              </a:xfrm>
              <a:prstGeom prst="rect">
                <a:avLst/>
              </a:prstGeom>
            </p:spPr>
          </p:pic>
          <p:sp>
            <p:nvSpPr>
              <p:cNvPr id="6" name="TextBox 5">
                <a:extLst>
                  <a:ext uri="{FF2B5EF4-FFF2-40B4-BE49-F238E27FC236}">
                    <a16:creationId xmlns:a16="http://schemas.microsoft.com/office/drawing/2014/main" id="{8B656361-9ADB-BF46-BCF0-447EB21D972D}"/>
                  </a:ext>
                </a:extLst>
              </p:cNvPr>
              <p:cNvSpPr txBox="1"/>
              <p:nvPr/>
            </p:nvSpPr>
            <p:spPr>
              <a:xfrm>
                <a:off x="946933" y="1548568"/>
                <a:ext cx="2095176" cy="338554"/>
              </a:xfrm>
              <a:prstGeom prst="rect">
                <a:avLst/>
              </a:prstGeom>
              <a:noFill/>
              <a:ln>
                <a:solidFill>
                  <a:schemeClr val="tx1"/>
                </a:solidFill>
              </a:ln>
            </p:spPr>
            <p:txBody>
              <a:bodyPr wrap="square" rtlCol="0">
                <a:spAutoFit/>
              </a:bodyPr>
              <a:lstStyle/>
              <a:p>
                <a:pPr algn="ctr"/>
                <a:r>
                  <a:rPr lang="en-US" sz="1600" dirty="0"/>
                  <a:t>Monolayer MoS</a:t>
                </a:r>
                <a:r>
                  <a:rPr lang="en-US" sz="1600" baseline="-25000" dirty="0"/>
                  <a:t>2</a:t>
                </a:r>
              </a:p>
            </p:txBody>
          </p:sp>
          <p:sp>
            <p:nvSpPr>
              <p:cNvPr id="7" name="TextBox 6">
                <a:extLst>
                  <a:ext uri="{FF2B5EF4-FFF2-40B4-BE49-F238E27FC236}">
                    <a16:creationId xmlns:a16="http://schemas.microsoft.com/office/drawing/2014/main" id="{6F1A96ED-E8D6-B047-A17D-A13E90CC85EA}"/>
                  </a:ext>
                </a:extLst>
              </p:cNvPr>
              <p:cNvSpPr txBox="1"/>
              <p:nvPr/>
            </p:nvSpPr>
            <p:spPr>
              <a:xfrm>
                <a:off x="4515877" y="1548568"/>
                <a:ext cx="2095176" cy="338554"/>
              </a:xfrm>
              <a:prstGeom prst="rect">
                <a:avLst/>
              </a:prstGeom>
              <a:noFill/>
              <a:ln>
                <a:solidFill>
                  <a:schemeClr val="tx1"/>
                </a:solidFill>
              </a:ln>
            </p:spPr>
            <p:txBody>
              <a:bodyPr wrap="square" rtlCol="0">
                <a:spAutoFit/>
              </a:bodyPr>
              <a:lstStyle/>
              <a:p>
                <a:pPr algn="ctr"/>
                <a:r>
                  <a:rPr lang="en-US" sz="1600" dirty="0"/>
                  <a:t>Bilayer 2H MoS</a:t>
                </a:r>
                <a:r>
                  <a:rPr lang="en-US" sz="1600" baseline="-25000" dirty="0"/>
                  <a:t>2</a:t>
                </a:r>
              </a:p>
            </p:txBody>
          </p:sp>
          <p:grpSp>
            <p:nvGrpSpPr>
              <p:cNvPr id="8" name="Group 7">
                <a:extLst>
                  <a:ext uri="{FF2B5EF4-FFF2-40B4-BE49-F238E27FC236}">
                    <a16:creationId xmlns:a16="http://schemas.microsoft.com/office/drawing/2014/main" id="{41DA4AA8-5172-E54F-B426-F3C14CDCBA2B}"/>
                  </a:ext>
                </a:extLst>
              </p:cNvPr>
              <p:cNvGrpSpPr/>
              <p:nvPr/>
            </p:nvGrpSpPr>
            <p:grpSpPr>
              <a:xfrm>
                <a:off x="3941543" y="2642676"/>
                <a:ext cx="782144" cy="612577"/>
                <a:chOff x="9413783" y="5070760"/>
                <a:chExt cx="782144" cy="612577"/>
              </a:xfrm>
            </p:grpSpPr>
            <p:pic>
              <p:nvPicPr>
                <p:cNvPr id="9" name="Picture 8">
                  <a:extLst>
                    <a:ext uri="{FF2B5EF4-FFF2-40B4-BE49-F238E27FC236}">
                      <a16:creationId xmlns:a16="http://schemas.microsoft.com/office/drawing/2014/main" id="{3D995A96-4DFF-FD49-8CF4-16D9C9A289DA}"/>
                    </a:ext>
                  </a:extLst>
                </p:cNvPr>
                <p:cNvPicPr>
                  <a:picLocks noChangeAspect="1"/>
                </p:cNvPicPr>
                <p:nvPr/>
              </p:nvPicPr>
              <p:blipFill>
                <a:blip r:embed="rId4"/>
                <a:stretch>
                  <a:fillRect/>
                </a:stretch>
              </p:blipFill>
              <p:spPr>
                <a:xfrm>
                  <a:off x="9413783" y="5153567"/>
                  <a:ext cx="210994" cy="203718"/>
                </a:xfrm>
                <a:prstGeom prst="rect">
                  <a:avLst/>
                </a:prstGeom>
              </p:spPr>
            </p:pic>
            <p:pic>
              <p:nvPicPr>
                <p:cNvPr id="10" name="Picture 9">
                  <a:extLst>
                    <a:ext uri="{FF2B5EF4-FFF2-40B4-BE49-F238E27FC236}">
                      <a16:creationId xmlns:a16="http://schemas.microsoft.com/office/drawing/2014/main" id="{0B26DA74-BF02-3641-B72E-09299ACAA67B}"/>
                    </a:ext>
                  </a:extLst>
                </p:cNvPr>
                <p:cNvPicPr>
                  <a:picLocks noChangeAspect="1"/>
                </p:cNvPicPr>
                <p:nvPr/>
              </p:nvPicPr>
              <p:blipFill>
                <a:blip r:embed="rId5"/>
                <a:stretch>
                  <a:fillRect/>
                </a:stretch>
              </p:blipFill>
              <p:spPr>
                <a:xfrm>
                  <a:off x="9424293" y="5458367"/>
                  <a:ext cx="213419" cy="203718"/>
                </a:xfrm>
                <a:prstGeom prst="rect">
                  <a:avLst/>
                </a:prstGeom>
              </p:spPr>
            </p:pic>
            <p:sp>
              <p:nvSpPr>
                <p:cNvPr id="11" name="TextBox 10">
                  <a:extLst>
                    <a:ext uri="{FF2B5EF4-FFF2-40B4-BE49-F238E27FC236}">
                      <a16:creationId xmlns:a16="http://schemas.microsoft.com/office/drawing/2014/main" id="{CF05572C-0DE4-534D-83FF-4EB874BD92C9}"/>
                    </a:ext>
                  </a:extLst>
                </p:cNvPr>
                <p:cNvSpPr txBox="1"/>
                <p:nvPr/>
              </p:nvSpPr>
              <p:spPr>
                <a:xfrm>
                  <a:off x="9667985" y="5070760"/>
                  <a:ext cx="515007" cy="307777"/>
                </a:xfrm>
                <a:prstGeom prst="rect">
                  <a:avLst/>
                </a:prstGeom>
                <a:noFill/>
              </p:spPr>
              <p:txBody>
                <a:bodyPr wrap="square" rtlCol="0">
                  <a:spAutoFit/>
                </a:bodyPr>
                <a:lstStyle/>
                <a:p>
                  <a:r>
                    <a:rPr lang="en-US" sz="1400" dirty="0"/>
                    <a:t>Mo</a:t>
                  </a:r>
                </a:p>
              </p:txBody>
            </p:sp>
            <p:sp>
              <p:nvSpPr>
                <p:cNvPr id="12" name="TextBox 11">
                  <a:extLst>
                    <a:ext uri="{FF2B5EF4-FFF2-40B4-BE49-F238E27FC236}">
                      <a16:creationId xmlns:a16="http://schemas.microsoft.com/office/drawing/2014/main" id="{529B2039-4691-A14B-91F2-F5252C3B8C9E}"/>
                    </a:ext>
                  </a:extLst>
                </p:cNvPr>
                <p:cNvSpPr txBox="1"/>
                <p:nvPr/>
              </p:nvSpPr>
              <p:spPr>
                <a:xfrm>
                  <a:off x="9680920" y="5375560"/>
                  <a:ext cx="515007" cy="307777"/>
                </a:xfrm>
                <a:prstGeom prst="rect">
                  <a:avLst/>
                </a:prstGeom>
                <a:noFill/>
              </p:spPr>
              <p:txBody>
                <a:bodyPr wrap="square" rtlCol="0">
                  <a:spAutoFit/>
                </a:bodyPr>
                <a:lstStyle/>
                <a:p>
                  <a:r>
                    <a:rPr lang="en-US" sz="1400" dirty="0"/>
                    <a:t>S</a:t>
                  </a:r>
                </a:p>
              </p:txBody>
            </p:sp>
          </p:grpSp>
          <p:sp>
            <p:nvSpPr>
              <p:cNvPr id="13" name="Rectangle 12">
                <a:extLst>
                  <a:ext uri="{FF2B5EF4-FFF2-40B4-BE49-F238E27FC236}">
                    <a16:creationId xmlns:a16="http://schemas.microsoft.com/office/drawing/2014/main" id="{4A319968-0E97-704B-97DF-E265B5748435}"/>
                  </a:ext>
                </a:extLst>
              </p:cNvPr>
              <p:cNvSpPr/>
              <p:nvPr/>
            </p:nvSpPr>
            <p:spPr>
              <a:xfrm>
                <a:off x="815009" y="3548270"/>
                <a:ext cx="735495" cy="496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AEAD994-2293-F945-8D69-6C4B554E5741}"/>
                  </a:ext>
                </a:extLst>
              </p:cNvPr>
              <p:cNvPicPr>
                <a:picLocks noChangeAspect="1"/>
              </p:cNvPicPr>
              <p:nvPr/>
            </p:nvPicPr>
            <p:blipFill>
              <a:blip r:embed="rId6"/>
              <a:stretch>
                <a:fillRect/>
              </a:stretch>
            </p:blipFill>
            <p:spPr>
              <a:xfrm>
                <a:off x="5225679" y="4318784"/>
                <a:ext cx="2294402" cy="1155005"/>
              </a:xfrm>
              <a:prstGeom prst="rect">
                <a:avLst/>
              </a:prstGeom>
            </p:spPr>
          </p:pic>
          <p:pic>
            <p:nvPicPr>
              <p:cNvPr id="24" name="Picture 23">
                <a:extLst>
                  <a:ext uri="{FF2B5EF4-FFF2-40B4-BE49-F238E27FC236}">
                    <a16:creationId xmlns:a16="http://schemas.microsoft.com/office/drawing/2014/main" id="{39F083EF-2891-0847-A8F1-3ADE56F490A1}"/>
                  </a:ext>
                </a:extLst>
              </p:cNvPr>
              <p:cNvPicPr>
                <a:picLocks noChangeAspect="1"/>
              </p:cNvPicPr>
              <p:nvPr/>
            </p:nvPicPr>
            <p:blipFill>
              <a:blip r:embed="rId7"/>
              <a:stretch>
                <a:fillRect/>
              </a:stretch>
            </p:blipFill>
            <p:spPr>
              <a:xfrm>
                <a:off x="4234069" y="4559394"/>
                <a:ext cx="530139" cy="546706"/>
              </a:xfrm>
              <a:prstGeom prst="rect">
                <a:avLst/>
              </a:prstGeom>
            </p:spPr>
          </p:pic>
          <p:pic>
            <p:nvPicPr>
              <p:cNvPr id="26" name="Picture 25">
                <a:extLst>
                  <a:ext uri="{FF2B5EF4-FFF2-40B4-BE49-F238E27FC236}">
                    <a16:creationId xmlns:a16="http://schemas.microsoft.com/office/drawing/2014/main" id="{BEE7C234-87F2-794B-B5BD-AB3FF96BBE60}"/>
                  </a:ext>
                </a:extLst>
              </p:cNvPr>
              <p:cNvPicPr>
                <a:picLocks noChangeAspect="1"/>
              </p:cNvPicPr>
              <p:nvPr/>
            </p:nvPicPr>
            <p:blipFill rotWithShape="1">
              <a:blip r:embed="rId6"/>
              <a:srcRect t="52666"/>
              <a:stretch/>
            </p:blipFill>
            <p:spPr>
              <a:xfrm>
                <a:off x="1657651" y="4578965"/>
                <a:ext cx="2294402" cy="546706"/>
              </a:xfrm>
              <a:prstGeom prst="rect">
                <a:avLst/>
              </a:prstGeom>
            </p:spPr>
          </p:pic>
          <p:sp>
            <p:nvSpPr>
              <p:cNvPr id="27" name="Rectangle 26">
                <a:extLst>
                  <a:ext uri="{FF2B5EF4-FFF2-40B4-BE49-F238E27FC236}">
                    <a16:creationId xmlns:a16="http://schemas.microsoft.com/office/drawing/2014/main" id="{ECF26E79-EAEB-0A47-AFEA-A7833F8A86F7}"/>
                  </a:ext>
                </a:extLst>
              </p:cNvPr>
              <p:cNvSpPr/>
              <p:nvPr/>
            </p:nvSpPr>
            <p:spPr>
              <a:xfrm>
                <a:off x="4186976" y="3548270"/>
                <a:ext cx="1058584" cy="561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8E395F91-F223-5E45-9BFA-0784F9F247D2}"/>
                  </a:ext>
                </a:extLst>
              </p:cNvPr>
              <p:cNvPicPr>
                <a:picLocks noChangeAspect="1"/>
              </p:cNvPicPr>
              <p:nvPr/>
            </p:nvPicPr>
            <p:blipFill>
              <a:blip r:embed="rId8"/>
              <a:stretch>
                <a:fillRect/>
              </a:stretch>
            </p:blipFill>
            <p:spPr>
              <a:xfrm>
                <a:off x="4195745" y="3528995"/>
                <a:ext cx="739774" cy="541927"/>
              </a:xfrm>
              <a:prstGeom prst="rect">
                <a:avLst/>
              </a:prstGeom>
            </p:spPr>
          </p:pic>
        </p:grpSp>
        <p:sp>
          <p:nvSpPr>
            <p:cNvPr id="30" name="TextBox 29">
              <a:extLst>
                <a:ext uri="{FF2B5EF4-FFF2-40B4-BE49-F238E27FC236}">
                  <a16:creationId xmlns:a16="http://schemas.microsoft.com/office/drawing/2014/main" id="{97A5120B-B476-4245-8AAC-B19B006E024E}"/>
                </a:ext>
              </a:extLst>
            </p:cNvPr>
            <p:cNvSpPr txBox="1"/>
            <p:nvPr/>
          </p:nvSpPr>
          <p:spPr>
            <a:xfrm>
              <a:off x="7890801" y="2658065"/>
              <a:ext cx="1126198" cy="338554"/>
            </a:xfrm>
            <a:prstGeom prst="rect">
              <a:avLst/>
            </a:prstGeom>
            <a:noFill/>
          </p:spPr>
          <p:txBody>
            <a:bodyPr wrap="square" rtlCol="0">
              <a:spAutoFit/>
            </a:bodyPr>
            <a:lstStyle/>
            <a:p>
              <a:r>
                <a:rPr lang="en-US" sz="1600" dirty="0"/>
                <a:t>Top view</a:t>
              </a:r>
              <a:endParaRPr lang="en-US" sz="1600" baseline="-25000" dirty="0"/>
            </a:p>
          </p:txBody>
        </p:sp>
        <p:sp>
          <p:nvSpPr>
            <p:cNvPr id="31" name="TextBox 30">
              <a:extLst>
                <a:ext uri="{FF2B5EF4-FFF2-40B4-BE49-F238E27FC236}">
                  <a16:creationId xmlns:a16="http://schemas.microsoft.com/office/drawing/2014/main" id="{543E1A04-B61A-9249-AF01-D260CA2C9E9A}"/>
                </a:ext>
              </a:extLst>
            </p:cNvPr>
            <p:cNvSpPr txBox="1"/>
            <p:nvPr/>
          </p:nvSpPr>
          <p:spPr>
            <a:xfrm>
              <a:off x="7890800" y="4683041"/>
              <a:ext cx="1126199" cy="338554"/>
            </a:xfrm>
            <a:prstGeom prst="rect">
              <a:avLst/>
            </a:prstGeom>
            <a:noFill/>
          </p:spPr>
          <p:txBody>
            <a:bodyPr wrap="square" rtlCol="0">
              <a:spAutoFit/>
            </a:bodyPr>
            <a:lstStyle/>
            <a:p>
              <a:r>
                <a:rPr lang="en-US" sz="1600" dirty="0"/>
                <a:t>Side view</a:t>
              </a:r>
              <a:endParaRPr lang="en-US" sz="1600" baseline="-25000" dirty="0"/>
            </a:p>
          </p:txBody>
        </p:sp>
      </p:grpSp>
    </p:spTree>
    <p:extLst>
      <p:ext uri="{BB962C8B-B14F-4D97-AF65-F5344CB8AC3E}">
        <p14:creationId xmlns:p14="http://schemas.microsoft.com/office/powerpoint/2010/main" val="396934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2A3374C-8395-544B-B85E-79D91A9F73CC}"/>
              </a:ext>
            </a:extLst>
          </p:cNvPr>
          <p:cNvGrpSpPr/>
          <p:nvPr/>
        </p:nvGrpSpPr>
        <p:grpSpPr>
          <a:xfrm>
            <a:off x="745434" y="672163"/>
            <a:ext cx="6947453" cy="3412820"/>
            <a:chOff x="745434" y="672163"/>
            <a:chExt cx="6947453" cy="3412820"/>
          </a:xfrm>
        </p:grpSpPr>
        <p:sp>
          <p:nvSpPr>
            <p:cNvPr id="17" name="Rectangle 16">
              <a:extLst>
                <a:ext uri="{FF2B5EF4-FFF2-40B4-BE49-F238E27FC236}">
                  <a16:creationId xmlns:a16="http://schemas.microsoft.com/office/drawing/2014/main" id="{0D7A9A47-D0DC-514B-B53A-B984F7F8C835}"/>
                </a:ext>
              </a:extLst>
            </p:cNvPr>
            <p:cNvSpPr/>
            <p:nvPr/>
          </p:nvSpPr>
          <p:spPr>
            <a:xfrm>
              <a:off x="745434" y="672163"/>
              <a:ext cx="6947453" cy="3412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84B7C4-1EB5-0C40-AAED-5178D33459AE}"/>
                </a:ext>
              </a:extLst>
            </p:cNvPr>
            <p:cNvSpPr/>
            <p:nvPr/>
          </p:nvSpPr>
          <p:spPr>
            <a:xfrm>
              <a:off x="745434" y="983974"/>
              <a:ext cx="6947453" cy="2842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3A387A-7ADF-6340-9EE2-D28F0BDBF4BA}"/>
                </a:ext>
              </a:extLst>
            </p:cNvPr>
            <p:cNvPicPr>
              <a:picLocks noChangeAspect="1"/>
            </p:cNvPicPr>
            <p:nvPr/>
          </p:nvPicPr>
          <p:blipFill rotWithShape="1">
            <a:blip r:embed="rId2"/>
            <a:srcRect l="7841"/>
            <a:stretch/>
          </p:blipFill>
          <p:spPr>
            <a:xfrm>
              <a:off x="815009" y="1511317"/>
              <a:ext cx="3474417" cy="2210682"/>
            </a:xfrm>
            <a:prstGeom prst="rect">
              <a:avLst/>
            </a:prstGeom>
          </p:spPr>
        </p:pic>
        <p:sp>
          <p:nvSpPr>
            <p:cNvPr id="6" name="TextBox 5">
              <a:extLst>
                <a:ext uri="{FF2B5EF4-FFF2-40B4-BE49-F238E27FC236}">
                  <a16:creationId xmlns:a16="http://schemas.microsoft.com/office/drawing/2014/main" id="{8B656361-9ADB-BF46-BCF0-447EB21D972D}"/>
                </a:ext>
              </a:extLst>
            </p:cNvPr>
            <p:cNvSpPr txBox="1"/>
            <p:nvPr/>
          </p:nvSpPr>
          <p:spPr>
            <a:xfrm>
              <a:off x="946933" y="1141231"/>
              <a:ext cx="2095176" cy="338554"/>
            </a:xfrm>
            <a:prstGeom prst="rect">
              <a:avLst/>
            </a:prstGeom>
            <a:noFill/>
            <a:ln>
              <a:solidFill>
                <a:schemeClr val="tx1"/>
              </a:solidFill>
            </a:ln>
          </p:spPr>
          <p:txBody>
            <a:bodyPr wrap="square" rtlCol="0">
              <a:spAutoFit/>
            </a:bodyPr>
            <a:lstStyle/>
            <a:p>
              <a:pPr algn="ctr"/>
              <a:r>
                <a:rPr lang="en-US" sz="1600" dirty="0"/>
                <a:t>Monolayer MoS</a:t>
              </a:r>
              <a:r>
                <a:rPr lang="en-US" sz="1600" baseline="-25000" dirty="0"/>
                <a:t>2</a:t>
              </a:r>
            </a:p>
          </p:txBody>
        </p:sp>
        <p:sp>
          <p:nvSpPr>
            <p:cNvPr id="7" name="TextBox 6">
              <a:extLst>
                <a:ext uri="{FF2B5EF4-FFF2-40B4-BE49-F238E27FC236}">
                  <a16:creationId xmlns:a16="http://schemas.microsoft.com/office/drawing/2014/main" id="{6F1A96ED-E8D6-B047-A17D-A13E90CC85EA}"/>
                </a:ext>
              </a:extLst>
            </p:cNvPr>
            <p:cNvSpPr txBox="1"/>
            <p:nvPr/>
          </p:nvSpPr>
          <p:spPr>
            <a:xfrm>
              <a:off x="4565632" y="1141231"/>
              <a:ext cx="2095176" cy="338554"/>
            </a:xfrm>
            <a:prstGeom prst="rect">
              <a:avLst/>
            </a:prstGeom>
            <a:noFill/>
            <a:ln>
              <a:solidFill>
                <a:schemeClr val="tx1"/>
              </a:solidFill>
            </a:ln>
          </p:spPr>
          <p:txBody>
            <a:bodyPr wrap="square" rtlCol="0">
              <a:spAutoFit/>
            </a:bodyPr>
            <a:lstStyle/>
            <a:p>
              <a:pPr algn="ctr"/>
              <a:r>
                <a:rPr lang="en-US" sz="1600" dirty="0"/>
                <a:t>Monolayer graphene</a:t>
              </a:r>
              <a:endParaRPr lang="en-US" sz="1600" baseline="-25000" dirty="0"/>
            </a:p>
          </p:txBody>
        </p:sp>
        <p:sp>
          <p:nvSpPr>
            <p:cNvPr id="13" name="Rectangle 12">
              <a:extLst>
                <a:ext uri="{FF2B5EF4-FFF2-40B4-BE49-F238E27FC236}">
                  <a16:creationId xmlns:a16="http://schemas.microsoft.com/office/drawing/2014/main" id="{4A319968-0E97-704B-97DF-E265B5748435}"/>
                </a:ext>
              </a:extLst>
            </p:cNvPr>
            <p:cNvSpPr/>
            <p:nvPr/>
          </p:nvSpPr>
          <p:spPr>
            <a:xfrm>
              <a:off x="815009" y="3140933"/>
              <a:ext cx="735495" cy="496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F26E79-EAEB-0A47-AFEA-A7833F8A86F7}"/>
                </a:ext>
              </a:extLst>
            </p:cNvPr>
            <p:cNvSpPr/>
            <p:nvPr/>
          </p:nvSpPr>
          <p:spPr>
            <a:xfrm>
              <a:off x="4186976" y="3140933"/>
              <a:ext cx="1058584" cy="561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163BD3D-7034-3244-A730-A2E5C0FDC296}"/>
                </a:ext>
              </a:extLst>
            </p:cNvPr>
            <p:cNvPicPr>
              <a:picLocks noChangeAspect="1"/>
            </p:cNvPicPr>
            <p:nvPr/>
          </p:nvPicPr>
          <p:blipFill>
            <a:blip r:embed="rId3"/>
            <a:stretch>
              <a:fillRect/>
            </a:stretch>
          </p:blipFill>
          <p:spPr>
            <a:xfrm>
              <a:off x="4424746" y="1628772"/>
              <a:ext cx="3169789" cy="2009117"/>
            </a:xfrm>
            <a:prstGeom prst="rect">
              <a:avLst/>
            </a:prstGeom>
          </p:spPr>
        </p:pic>
        <p:grpSp>
          <p:nvGrpSpPr>
            <p:cNvPr id="2" name="Group 1">
              <a:extLst>
                <a:ext uri="{FF2B5EF4-FFF2-40B4-BE49-F238E27FC236}">
                  <a16:creationId xmlns:a16="http://schemas.microsoft.com/office/drawing/2014/main" id="{CE15E847-455E-4E4B-9422-40C4BBADCFDE}"/>
                </a:ext>
              </a:extLst>
            </p:cNvPr>
            <p:cNvGrpSpPr/>
            <p:nvPr/>
          </p:nvGrpSpPr>
          <p:grpSpPr>
            <a:xfrm>
              <a:off x="3612329" y="1943571"/>
              <a:ext cx="782144" cy="612577"/>
              <a:chOff x="3941543" y="2235339"/>
              <a:chExt cx="782144" cy="612577"/>
            </a:xfrm>
          </p:grpSpPr>
          <p:pic>
            <p:nvPicPr>
              <p:cNvPr id="9" name="Picture 8">
                <a:extLst>
                  <a:ext uri="{FF2B5EF4-FFF2-40B4-BE49-F238E27FC236}">
                    <a16:creationId xmlns:a16="http://schemas.microsoft.com/office/drawing/2014/main" id="{3D995A96-4DFF-FD49-8CF4-16D9C9A289DA}"/>
                  </a:ext>
                </a:extLst>
              </p:cNvPr>
              <p:cNvPicPr>
                <a:picLocks noChangeAspect="1"/>
              </p:cNvPicPr>
              <p:nvPr/>
            </p:nvPicPr>
            <p:blipFill>
              <a:blip r:embed="rId4"/>
              <a:stretch>
                <a:fillRect/>
              </a:stretch>
            </p:blipFill>
            <p:spPr>
              <a:xfrm>
                <a:off x="3941543" y="2318146"/>
                <a:ext cx="210994" cy="203718"/>
              </a:xfrm>
              <a:prstGeom prst="rect">
                <a:avLst/>
              </a:prstGeom>
            </p:spPr>
          </p:pic>
          <p:pic>
            <p:nvPicPr>
              <p:cNvPr id="10" name="Picture 9">
                <a:extLst>
                  <a:ext uri="{FF2B5EF4-FFF2-40B4-BE49-F238E27FC236}">
                    <a16:creationId xmlns:a16="http://schemas.microsoft.com/office/drawing/2014/main" id="{0B26DA74-BF02-3641-B72E-09299ACAA67B}"/>
                  </a:ext>
                </a:extLst>
              </p:cNvPr>
              <p:cNvPicPr>
                <a:picLocks noChangeAspect="1"/>
              </p:cNvPicPr>
              <p:nvPr/>
            </p:nvPicPr>
            <p:blipFill>
              <a:blip r:embed="rId5"/>
              <a:stretch>
                <a:fillRect/>
              </a:stretch>
            </p:blipFill>
            <p:spPr>
              <a:xfrm>
                <a:off x="3952053" y="2622946"/>
                <a:ext cx="213419" cy="203718"/>
              </a:xfrm>
              <a:prstGeom prst="rect">
                <a:avLst/>
              </a:prstGeom>
            </p:spPr>
          </p:pic>
          <p:sp>
            <p:nvSpPr>
              <p:cNvPr id="11" name="TextBox 10">
                <a:extLst>
                  <a:ext uri="{FF2B5EF4-FFF2-40B4-BE49-F238E27FC236}">
                    <a16:creationId xmlns:a16="http://schemas.microsoft.com/office/drawing/2014/main" id="{CF05572C-0DE4-534D-83FF-4EB874BD92C9}"/>
                  </a:ext>
                </a:extLst>
              </p:cNvPr>
              <p:cNvSpPr txBox="1"/>
              <p:nvPr/>
            </p:nvSpPr>
            <p:spPr>
              <a:xfrm>
                <a:off x="4195745" y="2235339"/>
                <a:ext cx="515007" cy="307777"/>
              </a:xfrm>
              <a:prstGeom prst="rect">
                <a:avLst/>
              </a:prstGeom>
              <a:noFill/>
            </p:spPr>
            <p:txBody>
              <a:bodyPr wrap="square" rtlCol="0">
                <a:spAutoFit/>
              </a:bodyPr>
              <a:lstStyle/>
              <a:p>
                <a:r>
                  <a:rPr lang="en-US" sz="1400" dirty="0"/>
                  <a:t>Mo</a:t>
                </a:r>
              </a:p>
            </p:txBody>
          </p:sp>
          <p:sp>
            <p:nvSpPr>
              <p:cNvPr id="12" name="TextBox 11">
                <a:extLst>
                  <a:ext uri="{FF2B5EF4-FFF2-40B4-BE49-F238E27FC236}">
                    <a16:creationId xmlns:a16="http://schemas.microsoft.com/office/drawing/2014/main" id="{529B2039-4691-A14B-91F2-F5252C3B8C9E}"/>
                  </a:ext>
                </a:extLst>
              </p:cNvPr>
              <p:cNvSpPr txBox="1"/>
              <p:nvPr/>
            </p:nvSpPr>
            <p:spPr>
              <a:xfrm>
                <a:off x="4208680" y="2540139"/>
                <a:ext cx="515007" cy="307777"/>
              </a:xfrm>
              <a:prstGeom prst="rect">
                <a:avLst/>
              </a:prstGeom>
              <a:noFill/>
            </p:spPr>
            <p:txBody>
              <a:bodyPr wrap="square" rtlCol="0">
                <a:spAutoFit/>
              </a:bodyPr>
              <a:lstStyle/>
              <a:p>
                <a:r>
                  <a:rPr lang="en-US" sz="1400" dirty="0"/>
                  <a:t>S</a:t>
                </a:r>
              </a:p>
            </p:txBody>
          </p:sp>
        </p:grpSp>
        <p:pic>
          <p:nvPicPr>
            <p:cNvPr id="28" name="Picture 27">
              <a:extLst>
                <a:ext uri="{FF2B5EF4-FFF2-40B4-BE49-F238E27FC236}">
                  <a16:creationId xmlns:a16="http://schemas.microsoft.com/office/drawing/2014/main" id="{8E395F91-F223-5E45-9BFA-0784F9F247D2}"/>
                </a:ext>
              </a:extLst>
            </p:cNvPr>
            <p:cNvPicPr>
              <a:picLocks noChangeAspect="1"/>
            </p:cNvPicPr>
            <p:nvPr/>
          </p:nvPicPr>
          <p:blipFill>
            <a:blip r:embed="rId6"/>
            <a:stretch>
              <a:fillRect/>
            </a:stretch>
          </p:blipFill>
          <p:spPr>
            <a:xfrm>
              <a:off x="4359563" y="3126533"/>
              <a:ext cx="739774" cy="541927"/>
            </a:xfrm>
            <a:prstGeom prst="rect">
              <a:avLst/>
            </a:prstGeom>
          </p:spPr>
        </p:pic>
      </p:grpSp>
    </p:spTree>
    <p:extLst>
      <p:ext uri="{BB962C8B-B14F-4D97-AF65-F5344CB8AC3E}">
        <p14:creationId xmlns:p14="http://schemas.microsoft.com/office/powerpoint/2010/main" val="238463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D5533D-9A9D-8145-B717-E2B74F8CF020}"/>
              </a:ext>
            </a:extLst>
          </p:cNvPr>
          <p:cNvGrpSpPr/>
          <p:nvPr/>
        </p:nvGrpSpPr>
        <p:grpSpPr>
          <a:xfrm>
            <a:off x="3619500" y="2362200"/>
            <a:ext cx="4953000" cy="1981200"/>
            <a:chOff x="3619500" y="2362200"/>
            <a:chExt cx="4953000" cy="1981200"/>
          </a:xfrm>
        </p:grpSpPr>
        <p:sp>
          <p:nvSpPr>
            <p:cNvPr id="6" name="Rectangle 5">
              <a:extLst>
                <a:ext uri="{FF2B5EF4-FFF2-40B4-BE49-F238E27FC236}">
                  <a16:creationId xmlns:a16="http://schemas.microsoft.com/office/drawing/2014/main" id="{FB026479-9982-6F42-B62B-CD9FF477FC05}"/>
                </a:ext>
              </a:extLst>
            </p:cNvPr>
            <p:cNvSpPr/>
            <p:nvPr/>
          </p:nvSpPr>
          <p:spPr>
            <a:xfrm>
              <a:off x="3619500" y="2362200"/>
              <a:ext cx="49530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6D34BC-8C2D-594A-8AD8-10267856BC52}"/>
                </a:ext>
              </a:extLst>
            </p:cNvPr>
            <p:cNvPicPr>
              <a:picLocks noChangeAspect="1"/>
            </p:cNvPicPr>
            <p:nvPr/>
          </p:nvPicPr>
          <p:blipFill>
            <a:blip r:embed="rId2"/>
            <a:stretch>
              <a:fillRect/>
            </a:stretch>
          </p:blipFill>
          <p:spPr>
            <a:xfrm>
              <a:off x="3619500" y="2514600"/>
              <a:ext cx="4953000" cy="1828800"/>
            </a:xfrm>
            <a:prstGeom prst="rect">
              <a:avLst/>
            </a:prstGeom>
          </p:spPr>
        </p:pic>
      </p:grpSp>
    </p:spTree>
    <p:extLst>
      <p:ext uri="{BB962C8B-B14F-4D97-AF65-F5344CB8AC3E}">
        <p14:creationId xmlns:p14="http://schemas.microsoft.com/office/powerpoint/2010/main" val="44615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54BF432-B491-964D-A89D-CBA5F286BC45}"/>
              </a:ext>
            </a:extLst>
          </p:cNvPr>
          <p:cNvGrpSpPr/>
          <p:nvPr/>
        </p:nvGrpSpPr>
        <p:grpSpPr>
          <a:xfrm>
            <a:off x="2882347" y="1818860"/>
            <a:ext cx="6219315" cy="3737113"/>
            <a:chOff x="2882347" y="1818860"/>
            <a:chExt cx="6219315" cy="3737113"/>
          </a:xfrm>
        </p:grpSpPr>
        <p:sp>
          <p:nvSpPr>
            <p:cNvPr id="6" name="Rectangle 5">
              <a:extLst>
                <a:ext uri="{FF2B5EF4-FFF2-40B4-BE49-F238E27FC236}">
                  <a16:creationId xmlns:a16="http://schemas.microsoft.com/office/drawing/2014/main" id="{401CEFF4-9DE2-4846-8125-FE45382BCB1B}"/>
                </a:ext>
              </a:extLst>
            </p:cNvPr>
            <p:cNvSpPr/>
            <p:nvPr/>
          </p:nvSpPr>
          <p:spPr>
            <a:xfrm>
              <a:off x="2882347" y="1818860"/>
              <a:ext cx="6219315" cy="3737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9F7B22-9F30-9E49-ABD6-421607B26EBD}"/>
                </a:ext>
              </a:extLst>
            </p:cNvPr>
            <p:cNvPicPr>
              <a:picLocks noChangeAspect="1"/>
            </p:cNvPicPr>
            <p:nvPr/>
          </p:nvPicPr>
          <p:blipFill>
            <a:blip r:embed="rId2"/>
            <a:stretch>
              <a:fillRect/>
            </a:stretch>
          </p:blipFill>
          <p:spPr>
            <a:xfrm>
              <a:off x="2882348" y="2385301"/>
              <a:ext cx="2787374" cy="2896518"/>
            </a:xfrm>
            <a:prstGeom prst="rect">
              <a:avLst/>
            </a:prstGeom>
          </p:spPr>
        </p:pic>
        <p:sp>
          <p:nvSpPr>
            <p:cNvPr id="5" name="TextBox 4">
              <a:extLst>
                <a:ext uri="{FF2B5EF4-FFF2-40B4-BE49-F238E27FC236}">
                  <a16:creationId xmlns:a16="http://schemas.microsoft.com/office/drawing/2014/main" id="{65C18A4C-4A49-604E-AA6F-AC61B9C75A98}"/>
                </a:ext>
              </a:extLst>
            </p:cNvPr>
            <p:cNvSpPr txBox="1"/>
            <p:nvPr/>
          </p:nvSpPr>
          <p:spPr>
            <a:xfrm>
              <a:off x="3498573" y="2015969"/>
              <a:ext cx="2171149" cy="307777"/>
            </a:xfrm>
            <a:prstGeom prst="rect">
              <a:avLst/>
            </a:prstGeom>
            <a:noFill/>
          </p:spPr>
          <p:txBody>
            <a:bodyPr wrap="square" rtlCol="0">
              <a:spAutoFit/>
            </a:bodyPr>
            <a:lstStyle/>
            <a:p>
              <a:pPr algn="ctr"/>
              <a:r>
                <a:rPr lang="en-US" sz="1400" dirty="0"/>
                <a:t>Silicon [110]</a:t>
              </a:r>
            </a:p>
          </p:txBody>
        </p:sp>
        <p:pic>
          <p:nvPicPr>
            <p:cNvPr id="9" name="Picture 8">
              <a:extLst>
                <a:ext uri="{FF2B5EF4-FFF2-40B4-BE49-F238E27FC236}">
                  <a16:creationId xmlns:a16="http://schemas.microsoft.com/office/drawing/2014/main" id="{7233F333-E93C-4C44-B589-DBF77251C36D}"/>
                </a:ext>
              </a:extLst>
            </p:cNvPr>
            <p:cNvPicPr>
              <a:picLocks noChangeAspect="1"/>
            </p:cNvPicPr>
            <p:nvPr/>
          </p:nvPicPr>
          <p:blipFill>
            <a:blip r:embed="rId3"/>
            <a:stretch>
              <a:fillRect/>
            </a:stretch>
          </p:blipFill>
          <p:spPr>
            <a:xfrm>
              <a:off x="6205144" y="2385301"/>
              <a:ext cx="2896518" cy="2896518"/>
            </a:xfrm>
            <a:prstGeom prst="rect">
              <a:avLst/>
            </a:prstGeom>
          </p:spPr>
        </p:pic>
        <p:sp>
          <p:nvSpPr>
            <p:cNvPr id="10" name="TextBox 9">
              <a:extLst>
                <a:ext uri="{FF2B5EF4-FFF2-40B4-BE49-F238E27FC236}">
                  <a16:creationId xmlns:a16="http://schemas.microsoft.com/office/drawing/2014/main" id="{CD02FB67-3CB0-1840-AAD6-5AB95A31C1A4}"/>
                </a:ext>
              </a:extLst>
            </p:cNvPr>
            <p:cNvSpPr txBox="1"/>
            <p:nvPr/>
          </p:nvSpPr>
          <p:spPr>
            <a:xfrm>
              <a:off x="6205144" y="2015968"/>
              <a:ext cx="2896518" cy="307777"/>
            </a:xfrm>
            <a:prstGeom prst="rect">
              <a:avLst/>
            </a:prstGeom>
            <a:noFill/>
          </p:spPr>
          <p:txBody>
            <a:bodyPr wrap="square" rtlCol="0">
              <a:spAutoFit/>
            </a:bodyPr>
            <a:lstStyle/>
            <a:p>
              <a:pPr algn="ctr"/>
              <a:r>
                <a:rPr lang="en-US" sz="1400" dirty="0"/>
                <a:t>Silicon [110] CBED pattern</a:t>
              </a:r>
            </a:p>
          </p:txBody>
        </p:sp>
      </p:grpSp>
    </p:spTree>
    <p:extLst>
      <p:ext uri="{BB962C8B-B14F-4D97-AF65-F5344CB8AC3E}">
        <p14:creationId xmlns:p14="http://schemas.microsoft.com/office/powerpoint/2010/main" val="260355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5C87DC-52F4-A546-8931-B96EF98EC848}"/>
              </a:ext>
            </a:extLst>
          </p:cNvPr>
          <p:cNvPicPr>
            <a:picLocks noChangeAspect="1"/>
          </p:cNvPicPr>
          <p:nvPr/>
        </p:nvPicPr>
        <p:blipFill>
          <a:blip r:embed="rId2"/>
          <a:stretch>
            <a:fillRect/>
          </a:stretch>
        </p:blipFill>
        <p:spPr>
          <a:xfrm>
            <a:off x="1606827" y="1967191"/>
            <a:ext cx="3601278" cy="2923618"/>
          </a:xfrm>
          <a:prstGeom prst="rect">
            <a:avLst/>
          </a:prstGeom>
        </p:spPr>
      </p:pic>
      <p:pic>
        <p:nvPicPr>
          <p:cNvPr id="5" name="Picture 4">
            <a:extLst>
              <a:ext uri="{FF2B5EF4-FFF2-40B4-BE49-F238E27FC236}">
                <a16:creationId xmlns:a16="http://schemas.microsoft.com/office/drawing/2014/main" id="{9C8BD059-3BD3-674C-86F5-D5836DAF7CA5}"/>
              </a:ext>
            </a:extLst>
          </p:cNvPr>
          <p:cNvPicPr>
            <a:picLocks noChangeAspect="1"/>
          </p:cNvPicPr>
          <p:nvPr/>
        </p:nvPicPr>
        <p:blipFill>
          <a:blip r:embed="rId3"/>
          <a:stretch>
            <a:fillRect/>
          </a:stretch>
        </p:blipFill>
        <p:spPr>
          <a:xfrm>
            <a:off x="5504622" y="1967191"/>
            <a:ext cx="3787414" cy="2923618"/>
          </a:xfrm>
          <a:prstGeom prst="rect">
            <a:avLst/>
          </a:prstGeom>
        </p:spPr>
      </p:pic>
      <p:sp>
        <p:nvSpPr>
          <p:cNvPr id="6" name="TextBox 5">
            <a:extLst>
              <a:ext uri="{FF2B5EF4-FFF2-40B4-BE49-F238E27FC236}">
                <a16:creationId xmlns:a16="http://schemas.microsoft.com/office/drawing/2014/main" id="{DCEB2CCE-FD5C-8F4F-ACD2-8A0A1C664621}"/>
              </a:ext>
            </a:extLst>
          </p:cNvPr>
          <p:cNvSpPr txBox="1"/>
          <p:nvPr/>
        </p:nvSpPr>
        <p:spPr>
          <a:xfrm>
            <a:off x="2425149" y="1588586"/>
            <a:ext cx="2584174" cy="338554"/>
          </a:xfrm>
          <a:prstGeom prst="rect">
            <a:avLst/>
          </a:prstGeom>
          <a:noFill/>
          <a:ln>
            <a:solidFill>
              <a:schemeClr val="tx1"/>
            </a:solidFill>
          </a:ln>
        </p:spPr>
        <p:txBody>
          <a:bodyPr wrap="square" rtlCol="0">
            <a:spAutoFit/>
          </a:bodyPr>
          <a:lstStyle/>
          <a:p>
            <a:pPr algn="ctr"/>
            <a:r>
              <a:rPr lang="en-US" sz="1600" dirty="0"/>
              <a:t>Gold: Top view</a:t>
            </a:r>
          </a:p>
        </p:txBody>
      </p:sp>
      <p:sp>
        <p:nvSpPr>
          <p:cNvPr id="7" name="TextBox 6">
            <a:extLst>
              <a:ext uri="{FF2B5EF4-FFF2-40B4-BE49-F238E27FC236}">
                <a16:creationId xmlns:a16="http://schemas.microsoft.com/office/drawing/2014/main" id="{9AC11003-7349-1A4B-89D2-7FC936D1F78D}"/>
              </a:ext>
            </a:extLst>
          </p:cNvPr>
          <p:cNvSpPr txBox="1"/>
          <p:nvPr/>
        </p:nvSpPr>
        <p:spPr>
          <a:xfrm>
            <a:off x="6523383" y="1589888"/>
            <a:ext cx="2584174" cy="338554"/>
          </a:xfrm>
          <a:prstGeom prst="rect">
            <a:avLst/>
          </a:prstGeom>
          <a:noFill/>
          <a:ln>
            <a:solidFill>
              <a:schemeClr val="tx1"/>
            </a:solidFill>
          </a:ln>
        </p:spPr>
        <p:txBody>
          <a:bodyPr wrap="square" rtlCol="0">
            <a:spAutoFit/>
          </a:bodyPr>
          <a:lstStyle/>
          <a:p>
            <a:pPr algn="ctr"/>
            <a:r>
              <a:rPr lang="en-US" sz="1600" dirty="0"/>
              <a:t>Gold: Side view</a:t>
            </a:r>
          </a:p>
        </p:txBody>
      </p:sp>
      <p:sp>
        <p:nvSpPr>
          <p:cNvPr id="8" name="Oval 7">
            <a:extLst>
              <a:ext uri="{FF2B5EF4-FFF2-40B4-BE49-F238E27FC236}">
                <a16:creationId xmlns:a16="http://schemas.microsoft.com/office/drawing/2014/main" id="{648CD62C-7AB3-2245-A084-A266CCB55FDE}"/>
              </a:ext>
            </a:extLst>
          </p:cNvPr>
          <p:cNvSpPr/>
          <p:nvPr/>
        </p:nvSpPr>
        <p:spPr>
          <a:xfrm>
            <a:off x="2295940" y="4452731"/>
            <a:ext cx="428139" cy="428139"/>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096B2E-D8ED-7746-BE73-04197C6A74AB}"/>
              </a:ext>
            </a:extLst>
          </p:cNvPr>
          <p:cNvSpPr/>
          <p:nvPr/>
        </p:nvSpPr>
        <p:spPr>
          <a:xfrm>
            <a:off x="2897703" y="4452730"/>
            <a:ext cx="428139" cy="428139"/>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B2EFBA2-803F-004C-B3D0-4F44BD22B88E}"/>
              </a:ext>
            </a:extLst>
          </p:cNvPr>
          <p:cNvSpPr/>
          <p:nvPr/>
        </p:nvSpPr>
        <p:spPr>
          <a:xfrm>
            <a:off x="2288263" y="3849756"/>
            <a:ext cx="428139" cy="428139"/>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3BAAB0C-0FDE-6540-88C5-31CC24A66C21}"/>
              </a:ext>
            </a:extLst>
          </p:cNvPr>
          <p:cNvSpPr/>
          <p:nvPr/>
        </p:nvSpPr>
        <p:spPr>
          <a:xfrm>
            <a:off x="2897702" y="3849755"/>
            <a:ext cx="428139" cy="428139"/>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982B66-D76F-6747-B9DA-0815DBBDE9C1}"/>
              </a:ext>
            </a:extLst>
          </p:cNvPr>
          <p:cNvSpPr txBox="1"/>
          <p:nvPr/>
        </p:nvSpPr>
        <p:spPr>
          <a:xfrm>
            <a:off x="2473677" y="4896368"/>
            <a:ext cx="214069" cy="338554"/>
          </a:xfrm>
          <a:prstGeom prst="rect">
            <a:avLst/>
          </a:prstGeom>
          <a:noFill/>
        </p:spPr>
        <p:txBody>
          <a:bodyPr wrap="square" rtlCol="0">
            <a:spAutoFit/>
          </a:bodyPr>
          <a:lstStyle/>
          <a:p>
            <a:pPr algn="ctr"/>
            <a:r>
              <a:rPr lang="en-US" sz="1600" dirty="0">
                <a:solidFill>
                  <a:srgbClr val="FF0000"/>
                </a:solidFill>
              </a:rPr>
              <a:t>1</a:t>
            </a:r>
          </a:p>
        </p:txBody>
      </p:sp>
      <p:sp>
        <p:nvSpPr>
          <p:cNvPr id="13" name="TextBox 12">
            <a:extLst>
              <a:ext uri="{FF2B5EF4-FFF2-40B4-BE49-F238E27FC236}">
                <a16:creationId xmlns:a16="http://schemas.microsoft.com/office/drawing/2014/main" id="{58EFE607-7976-D847-BF9D-D5D27F4DE7F5}"/>
              </a:ext>
            </a:extLst>
          </p:cNvPr>
          <p:cNvSpPr txBox="1"/>
          <p:nvPr/>
        </p:nvSpPr>
        <p:spPr>
          <a:xfrm>
            <a:off x="3012919" y="4896368"/>
            <a:ext cx="214069" cy="338554"/>
          </a:xfrm>
          <a:prstGeom prst="rect">
            <a:avLst/>
          </a:prstGeom>
          <a:noFill/>
        </p:spPr>
        <p:txBody>
          <a:bodyPr wrap="square" rtlCol="0">
            <a:spAutoFit/>
          </a:bodyPr>
          <a:lstStyle/>
          <a:p>
            <a:pPr algn="ctr"/>
            <a:r>
              <a:rPr lang="en-US" sz="1600" dirty="0">
                <a:solidFill>
                  <a:srgbClr val="FF0000"/>
                </a:solidFill>
              </a:rPr>
              <a:t>2</a:t>
            </a:r>
          </a:p>
        </p:txBody>
      </p:sp>
      <p:sp>
        <p:nvSpPr>
          <p:cNvPr id="14" name="TextBox 13">
            <a:extLst>
              <a:ext uri="{FF2B5EF4-FFF2-40B4-BE49-F238E27FC236}">
                <a16:creationId xmlns:a16="http://schemas.microsoft.com/office/drawing/2014/main" id="{9C205AEF-871A-E148-B7C4-3041B9245A31}"/>
              </a:ext>
            </a:extLst>
          </p:cNvPr>
          <p:cNvSpPr txBox="1"/>
          <p:nvPr/>
        </p:nvSpPr>
        <p:spPr>
          <a:xfrm>
            <a:off x="2476545" y="3555993"/>
            <a:ext cx="214069" cy="338554"/>
          </a:xfrm>
          <a:prstGeom prst="rect">
            <a:avLst/>
          </a:prstGeom>
          <a:noFill/>
        </p:spPr>
        <p:txBody>
          <a:bodyPr wrap="square" rtlCol="0">
            <a:spAutoFit/>
          </a:bodyPr>
          <a:lstStyle/>
          <a:p>
            <a:pPr algn="ctr"/>
            <a:r>
              <a:rPr lang="en-US" sz="1600" dirty="0">
                <a:solidFill>
                  <a:srgbClr val="FF0000"/>
                </a:solidFill>
              </a:rPr>
              <a:t>3</a:t>
            </a:r>
          </a:p>
        </p:txBody>
      </p:sp>
      <p:sp>
        <p:nvSpPr>
          <p:cNvPr id="15" name="TextBox 14">
            <a:extLst>
              <a:ext uri="{FF2B5EF4-FFF2-40B4-BE49-F238E27FC236}">
                <a16:creationId xmlns:a16="http://schemas.microsoft.com/office/drawing/2014/main" id="{2903954F-9405-DA4A-A40F-AC72751E4FCC}"/>
              </a:ext>
            </a:extLst>
          </p:cNvPr>
          <p:cNvSpPr txBox="1"/>
          <p:nvPr/>
        </p:nvSpPr>
        <p:spPr>
          <a:xfrm>
            <a:off x="3012919" y="3555993"/>
            <a:ext cx="214069" cy="338554"/>
          </a:xfrm>
          <a:prstGeom prst="rect">
            <a:avLst/>
          </a:prstGeom>
          <a:noFill/>
        </p:spPr>
        <p:txBody>
          <a:bodyPr wrap="square" rtlCol="0">
            <a:spAutoFit/>
          </a:bodyPr>
          <a:lstStyle/>
          <a:p>
            <a:pPr algn="ctr"/>
            <a:r>
              <a:rPr lang="en-US" sz="1600" dirty="0">
                <a:solidFill>
                  <a:srgbClr val="FF0000"/>
                </a:solidFill>
              </a:rPr>
              <a:t>4</a:t>
            </a:r>
          </a:p>
        </p:txBody>
      </p:sp>
      <p:sp>
        <p:nvSpPr>
          <p:cNvPr id="16" name="Oval 15">
            <a:extLst>
              <a:ext uri="{FF2B5EF4-FFF2-40B4-BE49-F238E27FC236}">
                <a16:creationId xmlns:a16="http://schemas.microsoft.com/office/drawing/2014/main" id="{AC027F50-CC78-B24E-86F7-9F6608BA3533}"/>
              </a:ext>
            </a:extLst>
          </p:cNvPr>
          <p:cNvSpPr/>
          <p:nvPr/>
        </p:nvSpPr>
        <p:spPr>
          <a:xfrm>
            <a:off x="6386498" y="4462668"/>
            <a:ext cx="428139" cy="428139"/>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TextBox 16">
            <a:extLst>
              <a:ext uri="{FF2B5EF4-FFF2-40B4-BE49-F238E27FC236}">
                <a16:creationId xmlns:a16="http://schemas.microsoft.com/office/drawing/2014/main" id="{C0809448-3CB2-254A-83D2-FF3AC5671E6B}"/>
              </a:ext>
            </a:extLst>
          </p:cNvPr>
          <p:cNvSpPr txBox="1"/>
          <p:nvPr/>
        </p:nvSpPr>
        <p:spPr>
          <a:xfrm>
            <a:off x="6370310" y="4890807"/>
            <a:ext cx="460514" cy="338554"/>
          </a:xfrm>
          <a:prstGeom prst="rect">
            <a:avLst/>
          </a:prstGeom>
          <a:noFill/>
        </p:spPr>
        <p:txBody>
          <a:bodyPr wrap="square" rtlCol="0">
            <a:spAutoFit/>
          </a:bodyPr>
          <a:lstStyle/>
          <a:p>
            <a:pPr algn="ctr"/>
            <a:r>
              <a:rPr lang="en-US" sz="1600" dirty="0">
                <a:solidFill>
                  <a:srgbClr val="0070C0"/>
                </a:solidFill>
              </a:rPr>
              <a:t>1-4</a:t>
            </a:r>
          </a:p>
        </p:txBody>
      </p:sp>
      <p:sp>
        <p:nvSpPr>
          <p:cNvPr id="18" name="Oval 17">
            <a:extLst>
              <a:ext uri="{FF2B5EF4-FFF2-40B4-BE49-F238E27FC236}">
                <a16:creationId xmlns:a16="http://schemas.microsoft.com/office/drawing/2014/main" id="{67105185-39E4-E74A-BE7F-5C48D26AB61B}"/>
              </a:ext>
            </a:extLst>
          </p:cNvPr>
          <p:cNvSpPr/>
          <p:nvPr/>
        </p:nvSpPr>
        <p:spPr>
          <a:xfrm>
            <a:off x="6394602" y="3859694"/>
            <a:ext cx="428139" cy="428139"/>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F1560702-1A33-E345-9F0C-F441CA1EA199}"/>
              </a:ext>
            </a:extLst>
          </p:cNvPr>
          <p:cNvSpPr txBox="1"/>
          <p:nvPr/>
        </p:nvSpPr>
        <p:spPr>
          <a:xfrm>
            <a:off x="5918980" y="3891156"/>
            <a:ext cx="460514" cy="338554"/>
          </a:xfrm>
          <a:prstGeom prst="rect">
            <a:avLst/>
          </a:prstGeom>
          <a:noFill/>
        </p:spPr>
        <p:txBody>
          <a:bodyPr wrap="square" rtlCol="0">
            <a:spAutoFit/>
          </a:bodyPr>
          <a:lstStyle/>
          <a:p>
            <a:pPr algn="ctr"/>
            <a:r>
              <a:rPr lang="en-US" sz="1600" dirty="0">
                <a:solidFill>
                  <a:srgbClr val="0070C0"/>
                </a:solidFill>
              </a:rPr>
              <a:t>5-8</a:t>
            </a:r>
          </a:p>
        </p:txBody>
      </p:sp>
    </p:spTree>
    <p:extLst>
      <p:ext uri="{BB962C8B-B14F-4D97-AF65-F5344CB8AC3E}">
        <p14:creationId xmlns:p14="http://schemas.microsoft.com/office/powerpoint/2010/main" val="131511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86A64A-D3E9-F94A-9D1C-E9E5D16DAF4B}"/>
              </a:ext>
            </a:extLst>
          </p:cNvPr>
          <p:cNvPicPr>
            <a:picLocks noChangeAspect="1"/>
          </p:cNvPicPr>
          <p:nvPr/>
        </p:nvPicPr>
        <p:blipFill>
          <a:blip r:embed="rId2"/>
          <a:stretch>
            <a:fillRect/>
          </a:stretch>
        </p:blipFill>
        <p:spPr>
          <a:xfrm>
            <a:off x="5679521" y="1938129"/>
            <a:ext cx="3158491" cy="3176643"/>
          </a:xfrm>
          <a:prstGeom prst="rect">
            <a:avLst/>
          </a:prstGeom>
        </p:spPr>
      </p:pic>
      <p:pic>
        <p:nvPicPr>
          <p:cNvPr id="5" name="Picture 4">
            <a:extLst>
              <a:ext uri="{FF2B5EF4-FFF2-40B4-BE49-F238E27FC236}">
                <a16:creationId xmlns:a16="http://schemas.microsoft.com/office/drawing/2014/main" id="{8CA4B1E5-9EA5-474A-ACFA-0479508B562D}"/>
              </a:ext>
            </a:extLst>
          </p:cNvPr>
          <p:cNvPicPr>
            <a:picLocks noChangeAspect="1"/>
          </p:cNvPicPr>
          <p:nvPr/>
        </p:nvPicPr>
        <p:blipFill>
          <a:blip r:embed="rId3"/>
          <a:stretch>
            <a:fillRect/>
          </a:stretch>
        </p:blipFill>
        <p:spPr>
          <a:xfrm>
            <a:off x="1950756" y="1938129"/>
            <a:ext cx="3144984" cy="3126961"/>
          </a:xfrm>
          <a:prstGeom prst="rect">
            <a:avLst/>
          </a:prstGeom>
        </p:spPr>
      </p:pic>
      <p:sp>
        <p:nvSpPr>
          <p:cNvPr id="6" name="TextBox 5">
            <a:extLst>
              <a:ext uri="{FF2B5EF4-FFF2-40B4-BE49-F238E27FC236}">
                <a16:creationId xmlns:a16="http://schemas.microsoft.com/office/drawing/2014/main" id="{BAC393B3-75A6-45FB-8053-C459EEA0BC27}"/>
              </a:ext>
            </a:extLst>
          </p:cNvPr>
          <p:cNvSpPr txBox="1"/>
          <p:nvPr/>
        </p:nvSpPr>
        <p:spPr>
          <a:xfrm>
            <a:off x="2268674" y="1419309"/>
            <a:ext cx="2584174" cy="338554"/>
          </a:xfrm>
          <a:prstGeom prst="rect">
            <a:avLst/>
          </a:prstGeom>
          <a:noFill/>
          <a:ln>
            <a:solidFill>
              <a:schemeClr val="tx1"/>
            </a:solidFill>
          </a:ln>
        </p:spPr>
        <p:txBody>
          <a:bodyPr wrap="square" rtlCol="0">
            <a:spAutoFit/>
          </a:bodyPr>
          <a:lstStyle/>
          <a:p>
            <a:pPr algn="ctr"/>
            <a:r>
              <a:rPr lang="en-US" sz="1600" dirty="0"/>
              <a:t>Gold: Correct unit cell</a:t>
            </a:r>
          </a:p>
        </p:txBody>
      </p:sp>
      <p:pic>
        <p:nvPicPr>
          <p:cNvPr id="3" name="Picture 2">
            <a:extLst>
              <a:ext uri="{FF2B5EF4-FFF2-40B4-BE49-F238E27FC236}">
                <a16:creationId xmlns:a16="http://schemas.microsoft.com/office/drawing/2014/main" id="{33A18C4E-678A-4041-B292-39D332A995B0}"/>
              </a:ext>
            </a:extLst>
          </p:cNvPr>
          <p:cNvPicPr>
            <a:picLocks noChangeAspect="1"/>
          </p:cNvPicPr>
          <p:nvPr/>
        </p:nvPicPr>
        <p:blipFill>
          <a:blip r:embed="rId4"/>
          <a:stretch>
            <a:fillRect/>
          </a:stretch>
        </p:blipFill>
        <p:spPr>
          <a:xfrm>
            <a:off x="1205259" y="4327808"/>
            <a:ext cx="682261" cy="737282"/>
          </a:xfrm>
          <a:prstGeom prst="rect">
            <a:avLst/>
          </a:prstGeom>
        </p:spPr>
      </p:pic>
      <p:sp>
        <p:nvSpPr>
          <p:cNvPr id="7" name="TextBox 6">
            <a:extLst>
              <a:ext uri="{FF2B5EF4-FFF2-40B4-BE49-F238E27FC236}">
                <a16:creationId xmlns:a16="http://schemas.microsoft.com/office/drawing/2014/main" id="{46D16B0E-B42A-4F76-82A1-4E49A0544DD4}"/>
              </a:ext>
            </a:extLst>
          </p:cNvPr>
          <p:cNvSpPr txBox="1"/>
          <p:nvPr/>
        </p:nvSpPr>
        <p:spPr>
          <a:xfrm>
            <a:off x="5966679" y="1419309"/>
            <a:ext cx="2584174" cy="338554"/>
          </a:xfrm>
          <a:prstGeom prst="rect">
            <a:avLst/>
          </a:prstGeom>
          <a:noFill/>
          <a:ln>
            <a:solidFill>
              <a:schemeClr val="tx1"/>
            </a:solidFill>
          </a:ln>
        </p:spPr>
        <p:txBody>
          <a:bodyPr wrap="square" rtlCol="0">
            <a:spAutoFit/>
          </a:bodyPr>
          <a:lstStyle/>
          <a:p>
            <a:pPr algn="ctr"/>
            <a:r>
              <a:rPr lang="en-US" sz="1600" dirty="0"/>
              <a:t>Gold: Incorrect unit cell</a:t>
            </a:r>
          </a:p>
        </p:txBody>
      </p:sp>
      <p:cxnSp>
        <p:nvCxnSpPr>
          <p:cNvPr id="9" name="Straight Arrow Connector 8">
            <a:extLst>
              <a:ext uri="{FF2B5EF4-FFF2-40B4-BE49-F238E27FC236}">
                <a16:creationId xmlns:a16="http://schemas.microsoft.com/office/drawing/2014/main" id="{BBC4EFF3-0D3E-4B27-A037-638DB5F72BB2}"/>
              </a:ext>
            </a:extLst>
          </p:cNvPr>
          <p:cNvCxnSpPr>
            <a:cxnSpLocks/>
          </p:cNvCxnSpPr>
          <p:nvPr/>
        </p:nvCxnSpPr>
        <p:spPr>
          <a:xfrm>
            <a:off x="6244325" y="5178340"/>
            <a:ext cx="606340"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A7B0D8-54A8-45AA-8B77-51FEEC367CA7}"/>
              </a:ext>
            </a:extLst>
          </p:cNvPr>
          <p:cNvCxnSpPr>
            <a:cxnSpLocks/>
          </p:cNvCxnSpPr>
          <p:nvPr/>
        </p:nvCxnSpPr>
        <p:spPr>
          <a:xfrm>
            <a:off x="5609460" y="3037889"/>
            <a:ext cx="0" cy="595262"/>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DC35043-F1CD-4C9C-BF63-D7D075FB6BCF}"/>
              </a:ext>
            </a:extLst>
          </p:cNvPr>
          <p:cNvSpPr txBox="1"/>
          <p:nvPr/>
        </p:nvSpPr>
        <p:spPr>
          <a:xfrm>
            <a:off x="1546389" y="5476620"/>
            <a:ext cx="7364098" cy="523220"/>
          </a:xfrm>
          <a:prstGeom prst="rect">
            <a:avLst/>
          </a:prstGeom>
          <a:noFill/>
        </p:spPr>
        <p:txBody>
          <a:bodyPr wrap="square" rtlCol="0">
            <a:spAutoFit/>
          </a:bodyPr>
          <a:lstStyle/>
          <a:p>
            <a:pPr algn="ctr"/>
            <a:r>
              <a:rPr lang="en-US" sz="1400" dirty="0"/>
              <a:t>The left lattice has a correctly-defined unit cell. In the right lattice, the gold positions were correct, but the unit cell lengths were too large, leading to incorrect fractional positions (red arrows).</a:t>
            </a:r>
          </a:p>
        </p:txBody>
      </p:sp>
    </p:spTree>
    <p:extLst>
      <p:ext uri="{BB962C8B-B14F-4D97-AF65-F5344CB8AC3E}">
        <p14:creationId xmlns:p14="http://schemas.microsoft.com/office/powerpoint/2010/main" val="406470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22EF28B-5AD2-4EB1-887E-58A42B689A11}"/>
              </a:ext>
            </a:extLst>
          </p:cNvPr>
          <p:cNvGrpSpPr/>
          <p:nvPr/>
        </p:nvGrpSpPr>
        <p:grpSpPr>
          <a:xfrm>
            <a:off x="275421" y="749146"/>
            <a:ext cx="11060935" cy="4963099"/>
            <a:chOff x="275421" y="749147"/>
            <a:chExt cx="12214905" cy="5480892"/>
          </a:xfrm>
        </p:grpSpPr>
        <p:sp>
          <p:nvSpPr>
            <p:cNvPr id="16" name="Rectangle 15">
              <a:extLst>
                <a:ext uri="{FF2B5EF4-FFF2-40B4-BE49-F238E27FC236}">
                  <a16:creationId xmlns:a16="http://schemas.microsoft.com/office/drawing/2014/main" id="{2AEDB15A-2EC0-421B-8D00-120551041EB3}"/>
                </a:ext>
              </a:extLst>
            </p:cNvPr>
            <p:cNvSpPr/>
            <p:nvPr/>
          </p:nvSpPr>
          <p:spPr>
            <a:xfrm>
              <a:off x="275421" y="749147"/>
              <a:ext cx="12214905" cy="5480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DC35043-F1CD-4C9C-BF63-D7D075FB6BCF}"/>
                </a:ext>
              </a:extLst>
            </p:cNvPr>
            <p:cNvSpPr txBox="1"/>
            <p:nvPr/>
          </p:nvSpPr>
          <p:spPr>
            <a:xfrm>
              <a:off x="1094424" y="5124773"/>
              <a:ext cx="10884787" cy="917694"/>
            </a:xfrm>
            <a:prstGeom prst="rect">
              <a:avLst/>
            </a:prstGeom>
            <a:noFill/>
          </p:spPr>
          <p:txBody>
            <a:bodyPr wrap="square" rtlCol="0">
              <a:spAutoFit/>
            </a:bodyPr>
            <a:lstStyle/>
            <a:p>
              <a:pPr algn="just"/>
              <a:r>
                <a:rPr lang="en-US" sz="1600" dirty="0"/>
                <a:t>The left lattice has a correctly-defined unit cell. In the middle lattice, the gold positions were correct, but the unit cell lengths were too large, leading to incorrect fractional positions (red arrows). In the right lattice, the unit cell and three of the atomic positions are correct, but the one of the atoms had an incorrectly defined position (red circle).</a:t>
              </a:r>
            </a:p>
          </p:txBody>
        </p:sp>
        <p:pic>
          <p:nvPicPr>
            <p:cNvPr id="4" name="Picture 3">
              <a:extLst>
                <a:ext uri="{FF2B5EF4-FFF2-40B4-BE49-F238E27FC236}">
                  <a16:creationId xmlns:a16="http://schemas.microsoft.com/office/drawing/2014/main" id="{5C86A64A-D3E9-F94A-9D1C-E9E5D16DAF4B}"/>
                </a:ext>
              </a:extLst>
            </p:cNvPr>
            <p:cNvPicPr>
              <a:picLocks noChangeAspect="1"/>
            </p:cNvPicPr>
            <p:nvPr/>
          </p:nvPicPr>
          <p:blipFill>
            <a:blip r:embed="rId2"/>
            <a:stretch>
              <a:fillRect/>
            </a:stretch>
          </p:blipFill>
          <p:spPr>
            <a:xfrm>
              <a:off x="4886422" y="1757863"/>
              <a:ext cx="3158491" cy="3176643"/>
            </a:xfrm>
            <a:prstGeom prst="rect">
              <a:avLst/>
            </a:prstGeom>
          </p:spPr>
        </p:pic>
        <p:pic>
          <p:nvPicPr>
            <p:cNvPr id="5" name="Picture 4">
              <a:extLst>
                <a:ext uri="{FF2B5EF4-FFF2-40B4-BE49-F238E27FC236}">
                  <a16:creationId xmlns:a16="http://schemas.microsoft.com/office/drawing/2014/main" id="{8CA4B1E5-9EA5-474A-ACFA-0479508B562D}"/>
                </a:ext>
              </a:extLst>
            </p:cNvPr>
            <p:cNvPicPr>
              <a:picLocks noChangeAspect="1"/>
            </p:cNvPicPr>
            <p:nvPr/>
          </p:nvPicPr>
          <p:blipFill>
            <a:blip r:embed="rId3"/>
            <a:stretch>
              <a:fillRect/>
            </a:stretch>
          </p:blipFill>
          <p:spPr>
            <a:xfrm>
              <a:off x="1157660" y="1757863"/>
              <a:ext cx="3144984" cy="3126961"/>
            </a:xfrm>
            <a:prstGeom prst="rect">
              <a:avLst/>
            </a:prstGeom>
          </p:spPr>
        </p:pic>
        <p:sp>
          <p:nvSpPr>
            <p:cNvPr id="6" name="TextBox 5">
              <a:extLst>
                <a:ext uri="{FF2B5EF4-FFF2-40B4-BE49-F238E27FC236}">
                  <a16:creationId xmlns:a16="http://schemas.microsoft.com/office/drawing/2014/main" id="{BAC393B3-75A6-45FB-8053-C459EEA0BC27}"/>
                </a:ext>
              </a:extLst>
            </p:cNvPr>
            <p:cNvSpPr txBox="1"/>
            <p:nvPr/>
          </p:nvSpPr>
          <p:spPr>
            <a:xfrm>
              <a:off x="1475578" y="1239043"/>
              <a:ext cx="2584174" cy="338554"/>
            </a:xfrm>
            <a:prstGeom prst="rect">
              <a:avLst/>
            </a:prstGeom>
            <a:noFill/>
            <a:ln>
              <a:solidFill>
                <a:schemeClr val="tx1"/>
              </a:solidFill>
            </a:ln>
          </p:spPr>
          <p:txBody>
            <a:bodyPr wrap="square" rtlCol="0">
              <a:spAutoFit/>
            </a:bodyPr>
            <a:lstStyle/>
            <a:p>
              <a:pPr algn="ctr"/>
              <a:r>
                <a:rPr lang="en-US" sz="1600" dirty="0"/>
                <a:t>Gold: Correct unit cell</a:t>
              </a:r>
            </a:p>
          </p:txBody>
        </p:sp>
        <p:pic>
          <p:nvPicPr>
            <p:cNvPr id="3" name="Picture 2">
              <a:extLst>
                <a:ext uri="{FF2B5EF4-FFF2-40B4-BE49-F238E27FC236}">
                  <a16:creationId xmlns:a16="http://schemas.microsoft.com/office/drawing/2014/main" id="{33A18C4E-678A-4041-B292-39D332A995B0}"/>
                </a:ext>
              </a:extLst>
            </p:cNvPr>
            <p:cNvPicPr>
              <a:picLocks noChangeAspect="1"/>
            </p:cNvPicPr>
            <p:nvPr/>
          </p:nvPicPr>
          <p:blipFill>
            <a:blip r:embed="rId4"/>
            <a:stretch>
              <a:fillRect/>
            </a:stretch>
          </p:blipFill>
          <p:spPr>
            <a:xfrm>
              <a:off x="412163" y="4147542"/>
              <a:ext cx="682261" cy="737282"/>
            </a:xfrm>
            <a:prstGeom prst="rect">
              <a:avLst/>
            </a:prstGeom>
          </p:spPr>
        </p:pic>
        <p:sp>
          <p:nvSpPr>
            <p:cNvPr id="7" name="TextBox 6">
              <a:extLst>
                <a:ext uri="{FF2B5EF4-FFF2-40B4-BE49-F238E27FC236}">
                  <a16:creationId xmlns:a16="http://schemas.microsoft.com/office/drawing/2014/main" id="{46D16B0E-B42A-4F76-82A1-4E49A0544DD4}"/>
                </a:ext>
              </a:extLst>
            </p:cNvPr>
            <p:cNvSpPr txBox="1"/>
            <p:nvPr/>
          </p:nvSpPr>
          <p:spPr>
            <a:xfrm>
              <a:off x="5173580" y="1239043"/>
              <a:ext cx="2584174" cy="338554"/>
            </a:xfrm>
            <a:prstGeom prst="rect">
              <a:avLst/>
            </a:prstGeom>
            <a:noFill/>
            <a:ln>
              <a:solidFill>
                <a:schemeClr val="tx1"/>
              </a:solidFill>
            </a:ln>
          </p:spPr>
          <p:txBody>
            <a:bodyPr wrap="square" rtlCol="0">
              <a:spAutoFit/>
            </a:bodyPr>
            <a:lstStyle/>
            <a:p>
              <a:pPr algn="ctr"/>
              <a:r>
                <a:rPr lang="en-US" sz="1600" dirty="0"/>
                <a:t>Gold: Incorrect unit cell</a:t>
              </a:r>
            </a:p>
          </p:txBody>
        </p:sp>
        <p:cxnSp>
          <p:nvCxnSpPr>
            <p:cNvPr id="9" name="Straight Arrow Connector 8">
              <a:extLst>
                <a:ext uri="{FF2B5EF4-FFF2-40B4-BE49-F238E27FC236}">
                  <a16:creationId xmlns:a16="http://schemas.microsoft.com/office/drawing/2014/main" id="{BBC4EFF3-0D3E-4B27-A037-638DB5F72BB2}"/>
                </a:ext>
              </a:extLst>
            </p:cNvPr>
            <p:cNvCxnSpPr>
              <a:cxnSpLocks/>
            </p:cNvCxnSpPr>
            <p:nvPr/>
          </p:nvCxnSpPr>
          <p:spPr>
            <a:xfrm>
              <a:off x="5451226" y="4998074"/>
              <a:ext cx="606340"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A7B0D8-54A8-45AA-8B77-51FEEC367CA7}"/>
                </a:ext>
              </a:extLst>
            </p:cNvPr>
            <p:cNvCxnSpPr>
              <a:cxnSpLocks/>
            </p:cNvCxnSpPr>
            <p:nvPr/>
          </p:nvCxnSpPr>
          <p:spPr>
            <a:xfrm>
              <a:off x="4816361" y="2857623"/>
              <a:ext cx="0" cy="595262"/>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EE961E-1571-4E14-AA2C-8A94301E163A}"/>
                </a:ext>
              </a:extLst>
            </p:cNvPr>
            <p:cNvSpPr txBox="1"/>
            <p:nvPr/>
          </p:nvSpPr>
          <p:spPr>
            <a:xfrm>
              <a:off x="8833992" y="1239043"/>
              <a:ext cx="2584174" cy="338554"/>
            </a:xfrm>
            <a:prstGeom prst="rect">
              <a:avLst/>
            </a:prstGeom>
            <a:noFill/>
            <a:ln>
              <a:solidFill>
                <a:schemeClr val="tx1"/>
              </a:solidFill>
            </a:ln>
          </p:spPr>
          <p:txBody>
            <a:bodyPr wrap="square" rtlCol="0">
              <a:spAutoFit/>
            </a:bodyPr>
            <a:lstStyle/>
            <a:p>
              <a:pPr algn="ctr"/>
              <a:r>
                <a:rPr lang="en-US" sz="1600" dirty="0"/>
                <a:t>Gold: Incorrect unit cell</a:t>
              </a:r>
            </a:p>
          </p:txBody>
        </p:sp>
        <p:pic>
          <p:nvPicPr>
            <p:cNvPr id="8" name="Picture 7">
              <a:extLst>
                <a:ext uri="{FF2B5EF4-FFF2-40B4-BE49-F238E27FC236}">
                  <a16:creationId xmlns:a16="http://schemas.microsoft.com/office/drawing/2014/main" id="{62DF2419-39FA-47A7-98E3-F305ADC562B3}"/>
                </a:ext>
              </a:extLst>
            </p:cNvPr>
            <p:cNvPicPr>
              <a:picLocks noChangeAspect="1"/>
            </p:cNvPicPr>
            <p:nvPr/>
          </p:nvPicPr>
          <p:blipFill>
            <a:blip r:embed="rId5"/>
            <a:stretch>
              <a:fillRect/>
            </a:stretch>
          </p:blipFill>
          <p:spPr>
            <a:xfrm>
              <a:off x="8564454" y="1757863"/>
              <a:ext cx="3123251" cy="3126961"/>
            </a:xfrm>
            <a:prstGeom prst="rect">
              <a:avLst/>
            </a:prstGeom>
          </p:spPr>
        </p:pic>
        <p:sp>
          <p:nvSpPr>
            <p:cNvPr id="11" name="Oval 10">
              <a:extLst>
                <a:ext uri="{FF2B5EF4-FFF2-40B4-BE49-F238E27FC236}">
                  <a16:creationId xmlns:a16="http://schemas.microsoft.com/office/drawing/2014/main" id="{840C75AE-796B-484A-AF6A-BCC54344C553}"/>
                </a:ext>
              </a:extLst>
            </p:cNvPr>
            <p:cNvSpPr/>
            <p:nvPr/>
          </p:nvSpPr>
          <p:spPr>
            <a:xfrm>
              <a:off x="9064379" y="3962076"/>
              <a:ext cx="316598" cy="3165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80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5BA1418-479D-094A-ACA5-DB132C975391}"/>
              </a:ext>
            </a:extLst>
          </p:cNvPr>
          <p:cNvGrpSpPr/>
          <p:nvPr/>
        </p:nvGrpSpPr>
        <p:grpSpPr>
          <a:xfrm>
            <a:off x="1295357" y="1590261"/>
            <a:ext cx="9473484" cy="3816626"/>
            <a:chOff x="1295357" y="1590261"/>
            <a:chExt cx="9473484" cy="3816626"/>
          </a:xfrm>
        </p:grpSpPr>
        <p:grpSp>
          <p:nvGrpSpPr>
            <p:cNvPr id="57" name="Group 56">
              <a:extLst>
                <a:ext uri="{FF2B5EF4-FFF2-40B4-BE49-F238E27FC236}">
                  <a16:creationId xmlns:a16="http://schemas.microsoft.com/office/drawing/2014/main" id="{47CEF753-017F-3942-ACF9-198EF491370E}"/>
                </a:ext>
              </a:extLst>
            </p:cNvPr>
            <p:cNvGrpSpPr/>
            <p:nvPr/>
          </p:nvGrpSpPr>
          <p:grpSpPr>
            <a:xfrm>
              <a:off x="1295357" y="1590261"/>
              <a:ext cx="9473484" cy="3816626"/>
              <a:chOff x="1295357" y="1590261"/>
              <a:chExt cx="9473484" cy="3816626"/>
            </a:xfrm>
          </p:grpSpPr>
          <p:sp>
            <p:nvSpPr>
              <p:cNvPr id="56" name="Rectangle 55">
                <a:extLst>
                  <a:ext uri="{FF2B5EF4-FFF2-40B4-BE49-F238E27FC236}">
                    <a16:creationId xmlns:a16="http://schemas.microsoft.com/office/drawing/2014/main" id="{EA3FA8AC-77F2-3749-9773-7C1A897EC0EB}"/>
                  </a:ext>
                </a:extLst>
              </p:cNvPr>
              <p:cNvSpPr/>
              <p:nvPr/>
            </p:nvSpPr>
            <p:spPr>
              <a:xfrm>
                <a:off x="1295357" y="1590261"/>
                <a:ext cx="9473484" cy="3816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172023-71BA-724D-AC19-5FAFCBEE3D27}"/>
                  </a:ext>
                </a:extLst>
              </p:cNvPr>
              <p:cNvPicPr>
                <a:picLocks noChangeAspect="1"/>
              </p:cNvPicPr>
              <p:nvPr/>
            </p:nvPicPr>
            <p:blipFill>
              <a:blip r:embed="rId2"/>
              <a:stretch>
                <a:fillRect/>
              </a:stretch>
            </p:blipFill>
            <p:spPr>
              <a:xfrm>
                <a:off x="1295357" y="2323609"/>
                <a:ext cx="3168506" cy="2560153"/>
              </a:xfrm>
              <a:prstGeom prst="rect">
                <a:avLst/>
              </a:prstGeom>
            </p:spPr>
          </p:pic>
          <p:sp>
            <p:nvSpPr>
              <p:cNvPr id="5" name="TextBox 4">
                <a:extLst>
                  <a:ext uri="{FF2B5EF4-FFF2-40B4-BE49-F238E27FC236}">
                    <a16:creationId xmlns:a16="http://schemas.microsoft.com/office/drawing/2014/main" id="{895BFCD3-6A4B-FE41-A92F-226CC5B8ACC0}"/>
                  </a:ext>
                </a:extLst>
              </p:cNvPr>
              <p:cNvSpPr txBox="1"/>
              <p:nvPr/>
            </p:nvSpPr>
            <p:spPr>
              <a:xfrm>
                <a:off x="2146852" y="1937506"/>
                <a:ext cx="2027583" cy="338554"/>
              </a:xfrm>
              <a:prstGeom prst="rect">
                <a:avLst/>
              </a:prstGeom>
              <a:noFill/>
              <a:ln>
                <a:solidFill>
                  <a:schemeClr val="tx1"/>
                </a:solidFill>
              </a:ln>
            </p:spPr>
            <p:txBody>
              <a:bodyPr wrap="square" rtlCol="0">
                <a:spAutoFit/>
              </a:bodyPr>
              <a:lstStyle/>
              <a:p>
                <a:pPr algn="ctr"/>
                <a:r>
                  <a:rPr lang="en-US" sz="1600" dirty="0"/>
                  <a:t>Gold: Top view</a:t>
                </a:r>
              </a:p>
            </p:txBody>
          </p:sp>
          <p:pic>
            <p:nvPicPr>
              <p:cNvPr id="47" name="Picture 46">
                <a:extLst>
                  <a:ext uri="{FF2B5EF4-FFF2-40B4-BE49-F238E27FC236}">
                    <a16:creationId xmlns:a16="http://schemas.microsoft.com/office/drawing/2014/main" id="{33F2F1F0-E89E-2549-ADA1-B09E15FE0936}"/>
                  </a:ext>
                </a:extLst>
              </p:cNvPr>
              <p:cNvPicPr>
                <a:picLocks noChangeAspect="1"/>
              </p:cNvPicPr>
              <p:nvPr/>
            </p:nvPicPr>
            <p:blipFill>
              <a:blip r:embed="rId3"/>
              <a:stretch>
                <a:fillRect/>
              </a:stretch>
            </p:blipFill>
            <p:spPr>
              <a:xfrm>
                <a:off x="4927799" y="2323609"/>
                <a:ext cx="3168650" cy="2714887"/>
              </a:xfrm>
              <a:prstGeom prst="rect">
                <a:avLst/>
              </a:prstGeom>
            </p:spPr>
          </p:pic>
          <p:sp>
            <p:nvSpPr>
              <p:cNvPr id="48" name="TextBox 47">
                <a:extLst>
                  <a:ext uri="{FF2B5EF4-FFF2-40B4-BE49-F238E27FC236}">
                    <a16:creationId xmlns:a16="http://schemas.microsoft.com/office/drawing/2014/main" id="{0FEFB5C6-40FE-744D-A0C1-B55A19C99C38}"/>
                  </a:ext>
                </a:extLst>
              </p:cNvPr>
              <p:cNvSpPr txBox="1"/>
              <p:nvPr/>
            </p:nvSpPr>
            <p:spPr>
              <a:xfrm>
                <a:off x="6050532" y="4572394"/>
                <a:ext cx="214069" cy="338554"/>
              </a:xfrm>
              <a:prstGeom prst="rect">
                <a:avLst/>
              </a:prstGeom>
              <a:noFill/>
            </p:spPr>
            <p:txBody>
              <a:bodyPr wrap="square" rtlCol="0">
                <a:spAutoFit/>
              </a:bodyPr>
              <a:lstStyle/>
              <a:p>
                <a:pPr algn="ctr"/>
                <a:r>
                  <a:rPr lang="en-US" sz="1600" b="1" dirty="0">
                    <a:solidFill>
                      <a:srgbClr val="FF0000"/>
                    </a:solidFill>
                  </a:rPr>
                  <a:t>1</a:t>
                </a:r>
              </a:p>
            </p:txBody>
          </p:sp>
          <p:sp>
            <p:nvSpPr>
              <p:cNvPr id="49" name="TextBox 48">
                <a:extLst>
                  <a:ext uri="{FF2B5EF4-FFF2-40B4-BE49-F238E27FC236}">
                    <a16:creationId xmlns:a16="http://schemas.microsoft.com/office/drawing/2014/main" id="{2B742451-3F72-B348-A99B-7455FA113D4A}"/>
                  </a:ext>
                </a:extLst>
              </p:cNvPr>
              <p:cNvSpPr txBox="1"/>
              <p:nvPr/>
            </p:nvSpPr>
            <p:spPr>
              <a:xfrm>
                <a:off x="6593233" y="4373300"/>
                <a:ext cx="214069" cy="338554"/>
              </a:xfrm>
              <a:prstGeom prst="rect">
                <a:avLst/>
              </a:prstGeom>
              <a:noFill/>
            </p:spPr>
            <p:txBody>
              <a:bodyPr wrap="square" rtlCol="0">
                <a:spAutoFit/>
              </a:bodyPr>
              <a:lstStyle/>
              <a:p>
                <a:pPr algn="ctr"/>
                <a:r>
                  <a:rPr lang="en-US" sz="1600" b="1" dirty="0">
                    <a:solidFill>
                      <a:srgbClr val="FF0000"/>
                    </a:solidFill>
                  </a:rPr>
                  <a:t>2</a:t>
                </a:r>
              </a:p>
            </p:txBody>
          </p:sp>
          <p:sp>
            <p:nvSpPr>
              <p:cNvPr id="50" name="TextBox 49">
                <a:extLst>
                  <a:ext uri="{FF2B5EF4-FFF2-40B4-BE49-F238E27FC236}">
                    <a16:creationId xmlns:a16="http://schemas.microsoft.com/office/drawing/2014/main" id="{76A4F69B-8B00-FB40-B096-3258E6FE4259}"/>
                  </a:ext>
                </a:extLst>
              </p:cNvPr>
              <p:cNvSpPr txBox="1"/>
              <p:nvPr/>
            </p:nvSpPr>
            <p:spPr>
              <a:xfrm>
                <a:off x="6893172" y="3651235"/>
                <a:ext cx="214069" cy="338554"/>
              </a:xfrm>
              <a:prstGeom prst="rect">
                <a:avLst/>
              </a:prstGeom>
              <a:noFill/>
            </p:spPr>
            <p:txBody>
              <a:bodyPr wrap="square" rtlCol="0">
                <a:spAutoFit/>
              </a:bodyPr>
              <a:lstStyle/>
              <a:p>
                <a:pPr algn="ctr"/>
                <a:r>
                  <a:rPr lang="en-US" sz="1600" b="1" dirty="0">
                    <a:solidFill>
                      <a:srgbClr val="FF0000"/>
                    </a:solidFill>
                  </a:rPr>
                  <a:t>3</a:t>
                </a:r>
              </a:p>
            </p:txBody>
          </p:sp>
          <p:sp>
            <p:nvSpPr>
              <p:cNvPr id="51" name="TextBox 50">
                <a:extLst>
                  <a:ext uri="{FF2B5EF4-FFF2-40B4-BE49-F238E27FC236}">
                    <a16:creationId xmlns:a16="http://schemas.microsoft.com/office/drawing/2014/main" id="{9A59614B-4DE9-EA44-A7C3-A262073588F7}"/>
                  </a:ext>
                </a:extLst>
              </p:cNvPr>
              <p:cNvSpPr txBox="1"/>
              <p:nvPr/>
            </p:nvSpPr>
            <p:spPr>
              <a:xfrm>
                <a:off x="5759270" y="3555913"/>
                <a:ext cx="214069" cy="338554"/>
              </a:xfrm>
              <a:prstGeom prst="rect">
                <a:avLst/>
              </a:prstGeom>
              <a:noFill/>
            </p:spPr>
            <p:txBody>
              <a:bodyPr wrap="square" rtlCol="0">
                <a:spAutoFit/>
              </a:bodyPr>
              <a:lstStyle/>
              <a:p>
                <a:pPr algn="ctr"/>
                <a:r>
                  <a:rPr lang="en-US" sz="1600" b="1" dirty="0">
                    <a:solidFill>
                      <a:srgbClr val="FF0000"/>
                    </a:solidFill>
                  </a:rPr>
                  <a:t>4</a:t>
                </a:r>
              </a:p>
            </p:txBody>
          </p:sp>
          <p:sp>
            <p:nvSpPr>
              <p:cNvPr id="53" name="TextBox 52">
                <a:extLst>
                  <a:ext uri="{FF2B5EF4-FFF2-40B4-BE49-F238E27FC236}">
                    <a16:creationId xmlns:a16="http://schemas.microsoft.com/office/drawing/2014/main" id="{BC731D1F-885F-9B4A-9891-EEA2DABD0FB7}"/>
                  </a:ext>
                </a:extLst>
              </p:cNvPr>
              <p:cNvSpPr txBox="1"/>
              <p:nvPr/>
            </p:nvSpPr>
            <p:spPr>
              <a:xfrm>
                <a:off x="5498333" y="1937506"/>
                <a:ext cx="2027583" cy="338554"/>
              </a:xfrm>
              <a:prstGeom prst="rect">
                <a:avLst/>
              </a:prstGeom>
              <a:noFill/>
              <a:ln>
                <a:solidFill>
                  <a:schemeClr val="tx1"/>
                </a:solidFill>
              </a:ln>
            </p:spPr>
            <p:txBody>
              <a:bodyPr wrap="square" rtlCol="0">
                <a:spAutoFit/>
              </a:bodyPr>
              <a:lstStyle/>
              <a:p>
                <a:pPr algn="ctr"/>
                <a:r>
                  <a:rPr lang="en-US" sz="1600" dirty="0"/>
                  <a:t>Gold: Side view</a:t>
                </a:r>
              </a:p>
            </p:txBody>
          </p:sp>
        </p:grpSp>
        <p:pic>
          <p:nvPicPr>
            <p:cNvPr id="59" name="Picture 58">
              <a:extLst>
                <a:ext uri="{FF2B5EF4-FFF2-40B4-BE49-F238E27FC236}">
                  <a16:creationId xmlns:a16="http://schemas.microsoft.com/office/drawing/2014/main" id="{E1F514ED-6FB3-4043-B18F-2BF16697C48A}"/>
                </a:ext>
              </a:extLst>
            </p:cNvPr>
            <p:cNvPicPr>
              <a:picLocks noChangeAspect="1"/>
            </p:cNvPicPr>
            <p:nvPr/>
          </p:nvPicPr>
          <p:blipFill>
            <a:blip r:embed="rId4"/>
            <a:stretch>
              <a:fillRect/>
            </a:stretch>
          </p:blipFill>
          <p:spPr>
            <a:xfrm>
              <a:off x="8457441" y="2857894"/>
              <a:ext cx="2311400" cy="1714500"/>
            </a:xfrm>
            <a:prstGeom prst="rect">
              <a:avLst/>
            </a:prstGeom>
          </p:spPr>
        </p:pic>
        <p:sp>
          <p:nvSpPr>
            <p:cNvPr id="61" name="TextBox 60">
              <a:extLst>
                <a:ext uri="{FF2B5EF4-FFF2-40B4-BE49-F238E27FC236}">
                  <a16:creationId xmlns:a16="http://schemas.microsoft.com/office/drawing/2014/main" id="{4882E59D-064A-F946-B39B-54878A85345B}"/>
                </a:ext>
              </a:extLst>
            </p:cNvPr>
            <p:cNvSpPr txBox="1"/>
            <p:nvPr/>
          </p:nvSpPr>
          <p:spPr>
            <a:xfrm>
              <a:off x="8457441" y="1937506"/>
              <a:ext cx="2311400" cy="338554"/>
            </a:xfrm>
            <a:prstGeom prst="rect">
              <a:avLst/>
            </a:prstGeom>
            <a:noFill/>
            <a:ln>
              <a:solidFill>
                <a:schemeClr val="tx1"/>
              </a:solidFill>
            </a:ln>
          </p:spPr>
          <p:txBody>
            <a:bodyPr wrap="square" rtlCol="0">
              <a:spAutoFit/>
            </a:bodyPr>
            <a:lstStyle/>
            <a:p>
              <a:pPr algn="ctr"/>
              <a:r>
                <a:rPr lang="en-US" sz="1600" dirty="0"/>
                <a:t>Fractional coordinates</a:t>
              </a:r>
            </a:p>
          </p:txBody>
        </p:sp>
      </p:grpSp>
    </p:spTree>
    <p:extLst>
      <p:ext uri="{BB962C8B-B14F-4D97-AF65-F5344CB8AC3E}">
        <p14:creationId xmlns:p14="http://schemas.microsoft.com/office/powerpoint/2010/main" val="170439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207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Ariana Ray</dc:creator>
  <cp:lastModifiedBy>Ariana Ray</cp:lastModifiedBy>
  <cp:revision>18</cp:revision>
  <dcterms:created xsi:type="dcterms:W3CDTF">2021-05-25T18:33:12Z</dcterms:created>
  <dcterms:modified xsi:type="dcterms:W3CDTF">2021-05-30T23:05:42Z</dcterms:modified>
</cp:coreProperties>
</file>